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73" r:id="rId4"/>
    <p:sldId id="257" r:id="rId5"/>
    <p:sldId id="291" r:id="rId6"/>
    <p:sldId id="293" r:id="rId7"/>
    <p:sldId id="290" r:id="rId8"/>
    <p:sldId id="322" r:id="rId9"/>
    <p:sldId id="307" r:id="rId10"/>
    <p:sldId id="292" r:id="rId11"/>
    <p:sldId id="299" r:id="rId12"/>
    <p:sldId id="318" r:id="rId13"/>
    <p:sldId id="279" r:id="rId14"/>
    <p:sldId id="314" r:id="rId15"/>
    <p:sldId id="315"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214G1A3208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hyperlink" Target="https://github.com/BhavyaBhavya3/Summer-Internship-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ore.ac.uk/download/pdf/143395465.pdf&#13;https://www.indeed.com/career-advice/career-development/process-mining&#1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
        <p:nvSpPr>
          <p:cNvPr id="6" name="Text Box 5"/>
          <p:cNvSpPr txBox="1"/>
          <p:nvPr/>
        </p:nvSpPr>
        <p:spPr>
          <a:xfrm>
            <a:off x="3446780" y="1849755"/>
            <a:ext cx="5925820" cy="440055"/>
          </a:xfrm>
          <a:prstGeom prst="rect">
            <a:avLst/>
          </a:prstGeom>
          <a:noFill/>
        </p:spPr>
        <p:txBody>
          <a:bodyPr wrap="square" rtlCol="0">
            <a:noAutofit/>
          </a:bodyPr>
          <a:p>
            <a:r>
              <a:rPr lang="en-US"/>
              <a:t>                                      </a:t>
            </a:r>
            <a:r>
              <a:rPr lang="en-US" b="1"/>
              <a:t> </a:t>
            </a:r>
            <a:r>
              <a:rPr lang="en-US"/>
              <a:t> </a:t>
            </a:r>
            <a:r>
              <a:rPr lang="en-US" b="1">
                <a:latin typeface="Times New Roman" panose="02020603050405020304" pitchFamily="18" charset="0"/>
                <a:cs typeface="Times New Roman" panose="02020603050405020304" pitchFamily="18" charset="0"/>
              </a:rPr>
              <a:t>Bhavya 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Roll No : 214G1A3208</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Outcomes</a:t>
            </a:r>
            <a:endParaRPr lang="en-US"/>
          </a:p>
        </p:txBody>
      </p:sp>
      <p:sp>
        <p:nvSpPr>
          <p:cNvPr id="3" name="Content Placeholder 2"/>
          <p:cNvSpPr>
            <a:spLocks noGrp="1"/>
          </p:cNvSpPr>
          <p:nvPr>
            <p:ph idx="1"/>
          </p:nvPr>
        </p:nvSpPr>
        <p:spPr/>
        <p:txBody>
          <a:bodyPr/>
          <a:p>
            <a:r>
              <a:rPr lang="en-US" sz="2400"/>
              <a:t>This  Internships allow us to gain experience prior to searching for full-time employment.</a:t>
            </a:r>
            <a:endParaRPr lang="en-US" sz="2400"/>
          </a:p>
          <a:p>
            <a:endParaRPr lang="en-US" sz="2400"/>
          </a:p>
          <a:p>
            <a:r>
              <a:rPr lang="en-US" sz="2400"/>
              <a:t>Put our theoritical knowledge of process mining into practice. </a:t>
            </a:r>
            <a:endParaRPr lang="en-US" sz="2400"/>
          </a:p>
          <a:p>
            <a:pPr marL="0" indent="0">
              <a:buNone/>
            </a:pPr>
            <a:endParaRPr lang="en-US" sz="2400"/>
          </a:p>
          <a:p>
            <a:r>
              <a:rPr lang="en-US" sz="2400"/>
              <a:t> To examine the types of the data to be mined and present a general classification of tasks and primitives to integrate a data mining system.</a:t>
            </a:r>
            <a:endParaRPr lang="en-US" sz="2400"/>
          </a:p>
          <a:p>
            <a:pPr marL="0" indent="0">
              <a:buNone/>
            </a:pPr>
            <a:endParaRPr lang="en-US" sz="2400"/>
          </a:p>
          <a:p>
            <a:r>
              <a:rPr lang="en-US" sz="2400"/>
              <a:t>To helps to work with the data and process it to apply on real world applications to make application feasible and  to improve the soft skills of learners.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Certificate</a:t>
            </a:r>
            <a:endParaRPr lang="en-US"/>
          </a:p>
        </p:txBody>
      </p:sp>
      <p:pic>
        <p:nvPicPr>
          <p:cNvPr id="6" name="Content Placeholder 5"/>
          <p:cNvPicPr>
            <a:picLocks noChangeAspect="1"/>
          </p:cNvPicPr>
          <p:nvPr>
            <p:ph idx="1"/>
          </p:nvPr>
        </p:nvPicPr>
        <p:blipFill>
          <a:blip r:embed="rId1"/>
          <a:stretch>
            <a:fillRect/>
          </a:stretch>
        </p:blipFill>
        <p:spPr>
          <a:xfrm>
            <a:off x="4163060" y="1009015"/>
            <a:ext cx="3851275" cy="5544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313170" y="5497285"/>
            <a:ext cx="11779135" cy="994953"/>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Link : </a:t>
            </a:r>
            <a:r>
              <a:rPr lang="en-US" dirty="0">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0"/>
                    </a:ext>
                  </a:extLst>
                </a:hlinkClick>
              </a:rPr>
              <a:t>https</a:t>
            </a:r>
            <a:r>
              <a:rPr lang="en-US" dirty="0">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0"/>
                    </a:ext>
                  </a:extLst>
                </a:hlinkClick>
              </a:rPr>
              <a:t>://github.com/BhavyaBhavya3/Summer-Internship-1</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
        <p:nvSpPr>
          <p:cNvPr id="9" name="Content Placeholder 8"/>
          <p:cNvSpPr/>
          <p:nvPr>
            <p:ph idx="1"/>
          </p:nvPr>
        </p:nvSpPr>
        <p:spPr/>
        <p:txBody>
          <a:bodyPr/>
          <a:p>
            <a:endParaRPr lang="en-US"/>
          </a:p>
          <a:p>
            <a:pPr marL="0" indent="0">
              <a:buNone/>
            </a:pPr>
            <a:endParaRPr lang="en-US"/>
          </a:p>
        </p:txBody>
      </p:sp>
      <p:pic>
        <p:nvPicPr>
          <p:cNvPr id="10" name="Picture 9" descr="Screenshot 2023-08-26 104513"/>
          <p:cNvPicPr>
            <a:picLocks noChangeAspect="1"/>
          </p:cNvPicPr>
          <p:nvPr/>
        </p:nvPicPr>
        <p:blipFill>
          <a:blip r:embed="rId3"/>
          <a:stretch>
            <a:fillRect/>
          </a:stretch>
        </p:blipFill>
        <p:spPr>
          <a:xfrm>
            <a:off x="523875" y="1155065"/>
            <a:ext cx="10763250" cy="4608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t> Process mining is a powerful tool that  can help organizations to identify , optimize processes, reduce costs and increase efficiency. It requires careful implementation to overcome challenges and realize its potential..</a:t>
            </a:r>
            <a:endParaRPr lang="en-US" sz="2400"/>
          </a:p>
          <a:p>
            <a:pPr marL="0" indent="0">
              <a:buNone/>
            </a:pPr>
            <a:endParaRPr lang="en-US" sz="2400"/>
          </a:p>
          <a:p>
            <a:r>
              <a:rPr lang="en-US" sz="2400"/>
              <a:t> By this I learnt about the event log and also how to increase the service cost, how to process the data.</a:t>
            </a:r>
            <a:endParaRPr lang="en-US" sz="2400"/>
          </a:p>
          <a:p>
            <a:r>
              <a:rPr lang="en-US" sz="2400"/>
              <a:t> Learnt about PQL queries.</a:t>
            </a:r>
            <a:endParaRPr lang="en-US" sz="2400"/>
          </a:p>
        </p:txBody>
      </p:sp>
      <p:sp>
        <p:nvSpPr>
          <p:cNvPr id="4" name="Text Box 3"/>
          <p:cNvSpPr txBox="1"/>
          <p:nvPr/>
        </p:nvSpPr>
        <p:spPr>
          <a:xfrm>
            <a:off x="988060" y="4077335"/>
            <a:ext cx="4064000" cy="368300"/>
          </a:xfrm>
          <a:prstGeom prst="rect">
            <a:avLst/>
          </a:prstGeom>
          <a:noFill/>
        </p:spPr>
        <p:txBody>
          <a:bodyPr wrap="squar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References:</a:t>
            </a:r>
            <a:br>
              <a:rPr lang="en-US"/>
            </a:br>
            <a:endParaRPr lang="en-US"/>
          </a:p>
        </p:txBody>
      </p:sp>
      <p:sp>
        <p:nvSpPr>
          <p:cNvPr id="3" name="Content Placeholder 2"/>
          <p:cNvSpPr>
            <a:spLocks noGrp="1"/>
          </p:cNvSpPr>
          <p:nvPr>
            <p:ph idx="1"/>
          </p:nvPr>
        </p:nvSpPr>
        <p:spPr/>
        <p:txBody>
          <a:bodyPr>
            <a:normAutofit lnSpcReduction="20000"/>
          </a:bodyPr>
          <a:p>
            <a:pPr marL="0" indent="0">
              <a:buNone/>
            </a:pPr>
            <a:endParaRPr lang="en-US"/>
          </a:p>
          <a:p>
            <a:r>
              <a:rPr lang="en-US">
                <a:hlinkClick r:id="rId1" action="ppaction://hlinkfile"/>
              </a:rPr>
              <a:t>https://core.ac.uk/download/pdf/143395465.pdf</a:t>
            </a:r>
            <a:endParaRPr lang="en-US">
              <a:hlinkClick r:id="rId1" action="ppaction://hlinkfile"/>
            </a:endParaRPr>
          </a:p>
          <a:p>
            <a:r>
              <a:rPr lang="en-US">
                <a:hlinkClick r:id="rId1" action="ppaction://hlinkfile"/>
              </a:rPr>
              <a:t>https://www.indeed.com/career-advice/career-development/process-mining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Course Objective</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Technology</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Modules</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Real Time applications</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Learning outcomes</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sz="3000" dirty="0"/>
              <a:t>GitHub Link</a:t>
            </a:r>
            <a:endParaRPr lang="en-US" sz="3000"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ltLang="en-IN" sz="3000" dirty="0"/>
              <a:t>Conclusion</a:t>
            </a:r>
            <a:endParaRPr lang="en-US" altLang="en-IN" sz="3000" dirty="0"/>
          </a:p>
        </p:txBody>
      </p:sp>
      <p:sp>
        <p:nvSpPr>
          <p:cNvPr id="5" name="Text Box 4"/>
          <p:cNvSpPr txBox="1"/>
          <p:nvPr/>
        </p:nvSpPr>
        <p:spPr>
          <a:xfrm>
            <a:off x="122555" y="6489700"/>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Process Mining</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0" indent="0">
              <a:buNone/>
            </a:pPr>
            <a:r>
              <a:rPr lang="en-US" sz="2400" b="1" dirty="0"/>
              <a:t>    </a:t>
            </a:r>
            <a:endParaRPr lang="en-US" sz="2400" b="1" dirty="0"/>
          </a:p>
          <a:p>
            <a:pPr marL="457200" indent="-457200"/>
            <a:r>
              <a:rPr lang="en-US" sz="2400" b="1" dirty="0"/>
              <a:t>Process Discovery : </a:t>
            </a:r>
            <a:r>
              <a:rPr lang="en-US" sz="2400" dirty="0"/>
              <a:t>This involves extracting process models from event logs, providing a visual representation of how processes are actually executed.</a:t>
            </a:r>
            <a:endParaRPr lang="en-US" sz="2400" dirty="0"/>
          </a:p>
          <a:p>
            <a:pPr marL="457200" indent="-457200"/>
            <a:endParaRPr lang="en-US" sz="2400" dirty="0"/>
          </a:p>
          <a:p>
            <a:pPr marL="457200" indent="-457200"/>
            <a:endParaRPr lang="en-US" sz="2400" dirty="0"/>
          </a:p>
          <a:p>
            <a:pPr marL="457200" indent="-457200"/>
            <a:r>
              <a:rPr lang="en-US" sz="2400" b="1" dirty="0"/>
              <a:t>Performance Analysis </a:t>
            </a:r>
            <a:r>
              <a:rPr lang="en-US" sz="2400" dirty="0"/>
              <a:t>: Process Mining allows for the measurements and analysis of key performance indicators(KPIs) related to process efficiency, cycle times, throughput and resource utilization. This helps in identifying areas for improvement and optimizing process performance. </a:t>
            </a:r>
            <a:endParaRPr lang="en-US" sz="2400" dirty="0"/>
          </a:p>
          <a:p>
            <a:pPr marL="457200" indent="-457200"/>
            <a:endParaRPr lang="en-US" sz="2400"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0" indent="0">
              <a:buNone/>
            </a:pPr>
            <a:endParaRPr lang="en-US" sz="2400" b="1" dirty="0"/>
          </a:p>
        </p:txBody>
      </p:sp>
      <p:sp>
        <p:nvSpPr>
          <p:cNvPr id="5" name="Text Box 4"/>
          <p:cNvSpPr txBox="1"/>
          <p:nvPr/>
        </p:nvSpPr>
        <p:spPr>
          <a:xfrm>
            <a:off x="3907155" y="1772920"/>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pic>
        <p:nvPicPr>
          <p:cNvPr id="7" name="Content Placeholder 6" descr="process"/>
          <p:cNvPicPr>
            <a:picLocks noChangeAspect="1"/>
          </p:cNvPicPr>
          <p:nvPr>
            <p:ph idx="1"/>
          </p:nvPr>
        </p:nvPicPr>
        <p:blipFill>
          <a:blip r:embed="rId1"/>
          <a:stretch>
            <a:fillRect/>
          </a:stretch>
        </p:blipFill>
        <p:spPr>
          <a:xfrm>
            <a:off x="8009255" y="1579880"/>
            <a:ext cx="3916045" cy="3990340"/>
          </a:xfrm>
          <a:prstGeom prst="rect">
            <a:avLst/>
          </a:prstGeom>
        </p:spPr>
      </p:pic>
      <p:sp>
        <p:nvSpPr>
          <p:cNvPr id="16" name="Text Box 15"/>
          <p:cNvSpPr txBox="1"/>
          <p:nvPr/>
        </p:nvSpPr>
        <p:spPr>
          <a:xfrm>
            <a:off x="735965" y="1942465"/>
            <a:ext cx="4064000" cy="368300"/>
          </a:xfrm>
          <a:prstGeom prst="rect">
            <a:avLst/>
          </a:prstGeom>
          <a:noFill/>
        </p:spPr>
        <p:txBody>
          <a:bodyPr wrap="square" rtlCol="0">
            <a:spAutoFit/>
          </a:bodyPr>
          <a:p>
            <a:pPr marL="285750" indent="-285750">
              <a:buFont typeface="Wingdings" panose="05000000000000000000" charset="0"/>
              <a:buChar char="Ø"/>
            </a:pPr>
            <a:endParaRPr lang="en-US"/>
          </a:p>
        </p:txBody>
      </p:sp>
      <p:sp>
        <p:nvSpPr>
          <p:cNvPr id="19" name="Text Box 18"/>
          <p:cNvSpPr txBox="1"/>
          <p:nvPr/>
        </p:nvSpPr>
        <p:spPr>
          <a:xfrm>
            <a:off x="122555" y="1059815"/>
            <a:ext cx="7887335" cy="5563235"/>
          </a:xfrm>
          <a:prstGeom prst="rect">
            <a:avLst/>
          </a:prstGeom>
          <a:noFill/>
        </p:spPr>
        <p:txBody>
          <a:bodyPr wrap="square" rtlCol="0">
            <a:noAutofit/>
          </a:bodyPr>
          <a:p>
            <a:pPr marL="285750" indent="-285750" algn="just">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Process mining sits at the intersection of business process management (BPM) and data mining. While process mining and data mining both work with data, the scope of each dataset differs. Process mining specifically uses event log data to generate process models which can be used to discover, compare, or enhance a given proces.</a:t>
            </a:r>
            <a:endParaRPr lang="en-US" sz="240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endParaRPr lang="en-US" sz="2400">
              <a:sym typeface="+mn-ea"/>
            </a:endParaRPr>
          </a:p>
          <a:p>
            <a:pPr marL="285750" indent="-285750" algn="just">
              <a:buFont typeface="Wingdings" panose="05000000000000000000" charset="0"/>
              <a:buChar char="Ø"/>
            </a:pPr>
            <a:r>
              <a:rPr lang="en-US" sz="2400">
                <a:latin typeface="Times New Roman" panose="02020603050405020304" pitchFamily="18" charset="0"/>
                <a:cs typeface="Times New Roman" panose="02020603050405020304" pitchFamily="18" charset="0"/>
              </a:rPr>
              <a:t>This technology quickly and realiably extracts information from event &amp;  trasaction logs to visually depict real time process models for cureent processes.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Technology of Process Mining</a:t>
            </a:r>
            <a:endParaRPr lang="en-US"/>
          </a:p>
        </p:txBody>
      </p:sp>
      <p:sp>
        <p:nvSpPr>
          <p:cNvPr id="4" name="Text Box 3"/>
          <p:cNvSpPr txBox="1"/>
          <p:nvPr/>
        </p:nvSpPr>
        <p:spPr>
          <a:xfrm>
            <a:off x="0" y="947420"/>
            <a:ext cx="8539480" cy="5644515"/>
          </a:xfrm>
          <a:prstGeom prst="rect">
            <a:avLst/>
          </a:prstGeom>
          <a:noFill/>
        </p:spPr>
        <p:txBody>
          <a:bodyPr wrap="square" rtlCol="0">
            <a:noAutofit/>
          </a:bodyPr>
          <a:p>
            <a:pPr marL="285750" indent="-285750">
              <a:buFont typeface="Wingdings" panose="05000000000000000000" charset="0"/>
              <a:buChar char="Ø"/>
            </a:pPr>
            <a:r>
              <a:rPr lang="en-US" sz="2400" b="1">
                <a:latin typeface="Times New Roman" panose="02020603050405020304" pitchFamily="18" charset="0"/>
                <a:cs typeface="Times New Roman" panose="02020603050405020304" pitchFamily="18" charset="0"/>
              </a:rPr>
              <a:t>Data collection</a:t>
            </a:r>
            <a:endParaRPr 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    Collect data from event logs, databases and other sources.</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b="1">
                <a:latin typeface="Times New Roman" panose="02020603050405020304" pitchFamily="18" charset="0"/>
                <a:cs typeface="Times New Roman" panose="02020603050405020304" pitchFamily="18" charset="0"/>
              </a:rPr>
              <a:t>Data pre-processing</a:t>
            </a:r>
            <a:endParaRPr 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     Clean, filter, and enrich data for analysis.</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b="1">
                <a:latin typeface="Times New Roman" panose="02020603050405020304" pitchFamily="18" charset="0"/>
                <a:cs typeface="Times New Roman" panose="02020603050405020304" pitchFamily="18" charset="0"/>
              </a:rPr>
              <a:t>Process Discovery</a:t>
            </a:r>
            <a:endParaRPr 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      Visualize and model process flows from event logs.</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b="1">
                <a:latin typeface="Times New Roman" panose="02020603050405020304" pitchFamily="18" charset="0"/>
                <a:cs typeface="Times New Roman" panose="02020603050405020304" pitchFamily="18" charset="0"/>
              </a:rPr>
              <a:t>Conformance Checking</a:t>
            </a:r>
            <a:endParaRPr lang="en-US" sz="2400" b="1">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     Compare modeled preprocess to actual process to identify deviations and bottlenecks. </a:t>
            </a:r>
            <a:endParaRPr lang="en-US" sz="2400"/>
          </a:p>
          <a:p>
            <a:pPr marL="285750" indent="-285750">
              <a:buFont typeface="Wingdings" panose="05000000000000000000" charset="0"/>
              <a:buChar char="Ø"/>
            </a:pPr>
            <a:endParaRPr lang="en-US" sz="2400"/>
          </a:p>
        </p:txBody>
      </p:sp>
      <p:pic>
        <p:nvPicPr>
          <p:cNvPr id="11" name="Content Placeholder 10"/>
          <p:cNvPicPr>
            <a:picLocks noChangeAspect="1"/>
          </p:cNvPicPr>
          <p:nvPr>
            <p:ph idx="1"/>
          </p:nvPr>
        </p:nvPicPr>
        <p:blipFill>
          <a:blip r:embed="rId1"/>
          <a:stretch>
            <a:fillRect/>
          </a:stretch>
        </p:blipFill>
        <p:spPr>
          <a:xfrm>
            <a:off x="9488805" y="1657350"/>
            <a:ext cx="2633980" cy="2504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a:t>
            </a:r>
            <a:endParaRPr lang="en-US"/>
          </a:p>
        </p:txBody>
      </p:sp>
      <p:pic>
        <p:nvPicPr>
          <p:cNvPr id="4" name="Content Placeholder 3"/>
          <p:cNvPicPr>
            <a:picLocks noChangeAspect="1"/>
          </p:cNvPicPr>
          <p:nvPr>
            <p:ph idx="1"/>
          </p:nvPr>
        </p:nvPicPr>
        <p:blipFill>
          <a:blip r:embed="rId1"/>
          <a:stretch>
            <a:fillRect/>
          </a:stretch>
        </p:blipFill>
        <p:spPr>
          <a:xfrm>
            <a:off x="514985" y="1648460"/>
            <a:ext cx="10806430" cy="4116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Process Mining Fundamentals</a:t>
            </a:r>
            <a:endParaRPr lang="en-US"/>
          </a:p>
        </p:txBody>
      </p:sp>
      <p:sp>
        <p:nvSpPr>
          <p:cNvPr id="3" name="Content Placeholder 2"/>
          <p:cNvSpPr>
            <a:spLocks noGrp="1"/>
          </p:cNvSpPr>
          <p:nvPr>
            <p:ph idx="1"/>
          </p:nvPr>
        </p:nvSpPr>
        <p:spPr/>
        <p:txBody>
          <a:bodyPr/>
          <a:p>
            <a:r>
              <a:rPr lang="en-US"/>
              <a:t> </a:t>
            </a:r>
            <a:r>
              <a:rPr lang="en-US" sz="2400"/>
              <a:t>This module contains a good selection of academic reading, software training and application examples of where the software is used in real life. It is also accomplished by quizzes and exercises to test our knowledge and skills get by this module.</a:t>
            </a:r>
            <a:endParaRPr lang="en-US" sz="2400"/>
          </a:p>
          <a:p>
            <a:endParaRPr lang="en-US" sz="2400"/>
          </a:p>
          <a:p>
            <a:endParaRPr lang="en-US" sz="2400"/>
          </a:p>
          <a:p>
            <a:r>
              <a:rPr lang="en-US" sz="2400"/>
              <a:t> In this every chapter is explained deeply by using more real time examples by  which the   students can undrerstand the  the chapter completely.</a:t>
            </a:r>
            <a:endParaRPr lang="en-US" sz="2400"/>
          </a:p>
          <a:p>
            <a:endParaRPr lang="en-US" sz="2400"/>
          </a:p>
          <a:p>
            <a:r>
              <a:rPr lang="en-US" sz="2400"/>
              <a:t> By this module we can completly get the theoritical knowledge we understand the module completly. </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Rising Star</a:t>
            </a:r>
            <a:endParaRPr lang="en-US"/>
          </a:p>
        </p:txBody>
      </p:sp>
      <p:sp>
        <p:nvSpPr>
          <p:cNvPr id="3" name="Content Placeholder 2"/>
          <p:cNvSpPr>
            <a:spLocks noGrp="1"/>
          </p:cNvSpPr>
          <p:nvPr>
            <p:ph idx="1"/>
          </p:nvPr>
        </p:nvSpPr>
        <p:spPr/>
        <p:txBody>
          <a:bodyPr>
            <a:normAutofit fontScale="90000" lnSpcReduction="20000"/>
          </a:bodyPr>
          <a:p>
            <a:pPr>
              <a:buFont typeface="Wingdings" panose="05000000000000000000" charset="0"/>
              <a:buChar char="Ø"/>
            </a:pPr>
            <a:r>
              <a:rPr lang="en-US" sz="2665"/>
              <a:t>The earner is able to understand both the theoretical and applied foundations around Process Mining, perform high level tasks with Celonis Analyses, write PQL queries, build and refine a Data Pipeline and Process Data Model.</a:t>
            </a:r>
            <a:endParaRPr lang="en-US" sz="2665"/>
          </a:p>
          <a:p>
            <a:pPr>
              <a:buFont typeface="Wingdings" panose="05000000000000000000" charset="0"/>
              <a:buChar char="Ø"/>
            </a:pPr>
            <a:r>
              <a:rPr lang="en-US" sz="2665" b="1" dirty="0">
                <a:sym typeface="+mn-ea"/>
              </a:rPr>
              <a:t>Process Query Language.</a:t>
            </a:r>
            <a:endParaRPr lang="en-US" sz="2665" b="1" dirty="0"/>
          </a:p>
          <a:p>
            <a:pPr>
              <a:buFont typeface="Wingdings" panose="05000000000000000000" charset="0"/>
              <a:buChar char="Ø"/>
            </a:pPr>
            <a:r>
              <a:rPr lang="en-US" sz="2665" dirty="0">
                <a:sym typeface="+mn-ea"/>
              </a:rPr>
              <a:t>PQL is the important component in process mining. </a:t>
            </a:r>
            <a:endParaRPr lang="en-US" sz="2665" dirty="0"/>
          </a:p>
          <a:p>
            <a:pPr>
              <a:buFont typeface="Wingdings" panose="05000000000000000000" charset="0"/>
              <a:buChar char="Ø"/>
            </a:pPr>
            <a:r>
              <a:rPr lang="en-US" sz="2665" dirty="0">
                <a:sym typeface="+mn-ea"/>
              </a:rPr>
              <a:t>It is different from the SQL. It is designed based on requirements .If we give a question to it, it processes the data and gives the meaningful answer.</a:t>
            </a:r>
            <a:endParaRPr lang="en-US" sz="2665" dirty="0"/>
          </a:p>
          <a:p>
            <a:pPr>
              <a:buFont typeface="Wingdings" panose="05000000000000000000" charset="0"/>
              <a:buChar char="Ø"/>
            </a:pPr>
            <a:r>
              <a:rPr lang="en-US" sz="2665" dirty="0">
                <a:sym typeface="+mn-ea"/>
              </a:rPr>
              <a:t>Design goals and the history of the PQL:</a:t>
            </a:r>
            <a:endParaRPr lang="en-US" sz="2665" dirty="0"/>
          </a:p>
          <a:p>
            <a:pPr marL="0" indent="0">
              <a:buNone/>
            </a:pPr>
            <a:r>
              <a:rPr lang="en-US" sz="2665" dirty="0">
                <a:sym typeface="+mn-ea"/>
              </a:rPr>
              <a:t>1.</a:t>
            </a:r>
            <a:r>
              <a:rPr lang="en-US" sz="2665" b="1" dirty="0">
                <a:sym typeface="+mn-ea"/>
              </a:rPr>
              <a:t>Simplicity</a:t>
            </a:r>
            <a:r>
              <a:rPr lang="en-US" sz="2665" dirty="0">
                <a:sym typeface="+mn-ea"/>
              </a:rPr>
              <a:t>:Easy to use and translates the complete process questions into data queries.</a:t>
            </a:r>
            <a:endParaRPr lang="en-US" sz="2665" dirty="0"/>
          </a:p>
          <a:p>
            <a:pPr marL="0" indent="0">
              <a:buNone/>
            </a:pPr>
            <a:r>
              <a:rPr lang="en-US" sz="2665" dirty="0">
                <a:sym typeface="+mn-ea"/>
              </a:rPr>
              <a:t>2.</a:t>
            </a:r>
            <a:r>
              <a:rPr lang="en-US" sz="2665" b="1" dirty="0">
                <a:sym typeface="+mn-ea"/>
              </a:rPr>
              <a:t>Flexibility</a:t>
            </a:r>
            <a:r>
              <a:rPr lang="en-US" sz="2665" dirty="0">
                <a:sym typeface="+mn-ea"/>
              </a:rPr>
              <a:t>:Formulates any question, regardless of the process.</a:t>
            </a:r>
            <a:endParaRPr lang="en-US" sz="2665" dirty="0"/>
          </a:p>
          <a:p>
            <a:pPr marL="0" indent="0">
              <a:buNone/>
            </a:pPr>
            <a:r>
              <a:rPr lang="en-US" sz="2665" dirty="0">
                <a:sym typeface="+mn-ea"/>
              </a:rPr>
              <a:t>3.</a:t>
            </a:r>
            <a:r>
              <a:rPr lang="en-US" sz="2665" b="1" dirty="0">
                <a:sym typeface="+mn-ea"/>
              </a:rPr>
              <a:t>Event log centered</a:t>
            </a:r>
            <a:r>
              <a:rPr lang="en-US" sz="2665" dirty="0">
                <a:sym typeface="+mn-ea"/>
              </a:rPr>
              <a:t>: supports process mining functionalities.</a:t>
            </a:r>
            <a:endParaRPr lang="en-US" sz="2665" dirty="0"/>
          </a:p>
          <a:p>
            <a:pPr marL="0" indent="0">
              <a:buNone/>
            </a:pPr>
            <a:r>
              <a:rPr lang="en-US" sz="2665" dirty="0">
                <a:sym typeface="+mn-ea"/>
              </a:rPr>
              <a:t>4.</a:t>
            </a:r>
            <a:r>
              <a:rPr lang="en-US" sz="2665" b="1" dirty="0">
                <a:sym typeface="+mn-ea"/>
              </a:rPr>
              <a:t>Business Focus</a:t>
            </a:r>
            <a:r>
              <a:rPr lang="en-US" sz="2665" dirty="0">
                <a:sym typeface="+mn-ea"/>
              </a:rPr>
              <a:t> : Combine process Mining and business intelligence capabilities.</a:t>
            </a:r>
            <a:endParaRPr lang="en-US" sz="2665" dirty="0"/>
          </a:p>
          <a:p>
            <a:pPr marL="0" indent="0">
              <a:buNone/>
            </a:pPr>
            <a:r>
              <a:rPr lang="en-US" sz="2665" dirty="0">
                <a:sym typeface="+mn-ea"/>
              </a:rPr>
              <a:t>5.</a:t>
            </a:r>
            <a:r>
              <a:rPr lang="en-US" sz="2665" b="1" dirty="0">
                <a:sym typeface="+mn-ea"/>
              </a:rPr>
              <a:t>Frontend interaction</a:t>
            </a:r>
            <a:r>
              <a:rPr lang="en-US" sz="2665" dirty="0">
                <a:sym typeface="+mn-ea"/>
              </a:rPr>
              <a:t>: Support of a graphical user interface(GUI).</a:t>
            </a:r>
            <a:endParaRPr lang="en-US" sz="2665" dirty="0"/>
          </a:p>
          <a:p>
            <a:pPr marL="0" indent="0">
              <a:buNone/>
            </a:pPr>
            <a:r>
              <a:rPr lang="en-US" sz="2665" dirty="0">
                <a:sym typeface="+mn-ea"/>
              </a:rPr>
              <a:t> PQL are executed in </a:t>
            </a:r>
            <a:r>
              <a:rPr lang="en-US" sz="2665" b="1" dirty="0">
                <a:sym typeface="+mn-ea"/>
              </a:rPr>
              <a:t>visual and code editors</a:t>
            </a:r>
            <a:r>
              <a:rPr lang="en-US" sz="2665" dirty="0">
                <a:sym typeface="+mn-ea"/>
              </a:rPr>
              <a:t>.</a:t>
            </a:r>
            <a:endParaRPr lang="en-US" sz="266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 Time Applications</a:t>
            </a:r>
            <a:endParaRPr lang="en-US"/>
          </a:p>
        </p:txBody>
      </p:sp>
      <p:sp>
        <p:nvSpPr>
          <p:cNvPr id="3" name="Content Placeholder 2"/>
          <p:cNvSpPr>
            <a:spLocks noGrp="1"/>
          </p:cNvSpPr>
          <p:nvPr>
            <p:ph idx="1"/>
          </p:nvPr>
        </p:nvSpPr>
        <p:spPr>
          <a:xfrm>
            <a:off x="3133090" y="4714240"/>
            <a:ext cx="4584700" cy="1778000"/>
          </a:xfrm>
        </p:spPr>
        <p:txBody>
          <a:bodyPr/>
          <a:p>
            <a:pPr marL="0" indent="0">
              <a:buNone/>
            </a:pPr>
            <a:r>
              <a:rPr lang="en-US" b="1"/>
              <a:t> </a:t>
            </a:r>
            <a:endParaRPr lang="en-US"/>
          </a:p>
        </p:txBody>
      </p:sp>
      <p:pic>
        <p:nvPicPr>
          <p:cNvPr id="4" name="Picture 3" descr="process-mining-healthcare"/>
          <p:cNvPicPr>
            <a:picLocks noChangeAspect="1"/>
          </p:cNvPicPr>
          <p:nvPr/>
        </p:nvPicPr>
        <p:blipFill>
          <a:blip r:embed="rId1"/>
          <a:stretch>
            <a:fillRect/>
          </a:stretch>
        </p:blipFill>
        <p:spPr>
          <a:xfrm>
            <a:off x="0" y="947420"/>
            <a:ext cx="3211195" cy="2228850"/>
          </a:xfrm>
          <a:prstGeom prst="rect">
            <a:avLst/>
          </a:prstGeom>
        </p:spPr>
      </p:pic>
      <p:pic>
        <p:nvPicPr>
          <p:cNvPr id="5" name="Picture 4" descr="APPLICATION2"/>
          <p:cNvPicPr>
            <a:picLocks noChangeAspect="1"/>
          </p:cNvPicPr>
          <p:nvPr/>
        </p:nvPicPr>
        <p:blipFill>
          <a:blip r:embed="rId2"/>
          <a:stretch>
            <a:fillRect/>
          </a:stretch>
        </p:blipFill>
        <p:spPr>
          <a:xfrm>
            <a:off x="4221480" y="1374775"/>
            <a:ext cx="2494915" cy="1514475"/>
          </a:xfrm>
          <a:prstGeom prst="rect">
            <a:avLst/>
          </a:prstGeom>
        </p:spPr>
      </p:pic>
      <p:sp>
        <p:nvSpPr>
          <p:cNvPr id="8" name="Text Box 7"/>
          <p:cNvSpPr txBox="1"/>
          <p:nvPr/>
        </p:nvSpPr>
        <p:spPr>
          <a:xfrm>
            <a:off x="267335" y="3230880"/>
            <a:ext cx="3169285" cy="979170"/>
          </a:xfrm>
          <a:prstGeom prst="rect">
            <a:avLst/>
          </a:prstGeom>
          <a:noFill/>
        </p:spPr>
        <p:txBody>
          <a:bodyPr wrap="square" rtlCol="0">
            <a:noAutofit/>
          </a:bodyPr>
          <a:p>
            <a:pPr indent="0">
              <a:buFont typeface="Arial" panose="020B0604020202020204" pitchFamily="34" charset="0"/>
              <a:buNone/>
            </a:pPr>
            <a:r>
              <a:rPr lang="en-US" sz="2000" b="1">
                <a:latin typeface="Times New Roman" panose="02020603050405020304" pitchFamily="18" charset="0"/>
                <a:cs typeface="Times New Roman" panose="02020603050405020304" pitchFamily="18" charset="0"/>
              </a:rPr>
              <a:t>Healthcare</a:t>
            </a:r>
            <a:endParaRPr lang="en-US" sz="2000" b="1">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000">
                <a:latin typeface="Times New Roman" panose="02020603050405020304" pitchFamily="18" charset="0"/>
                <a:cs typeface="Times New Roman" panose="02020603050405020304" pitchFamily="18" charset="0"/>
              </a:rPr>
              <a:t>Improve patient care and optimize hospital processes.</a:t>
            </a:r>
            <a:endParaRPr lang="en-US" sz="2000">
              <a:latin typeface="Times New Roman" panose="02020603050405020304" pitchFamily="18" charset="0"/>
              <a:cs typeface="Times New Roman" panose="02020603050405020304" pitchFamily="18" charset="0"/>
            </a:endParaRPr>
          </a:p>
        </p:txBody>
      </p:sp>
      <p:sp>
        <p:nvSpPr>
          <p:cNvPr id="10" name="Text Box 9"/>
          <p:cNvSpPr txBox="1"/>
          <p:nvPr/>
        </p:nvSpPr>
        <p:spPr>
          <a:xfrm>
            <a:off x="4027170" y="3230245"/>
            <a:ext cx="4041775" cy="132207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Finance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Optimize financial processes,reduce froud and improve customer experience.</a:t>
            </a:r>
            <a:endParaRPr lang="en-US" sz="2000">
              <a:latin typeface="Times New Roman" panose="02020603050405020304" pitchFamily="18" charset="0"/>
              <a:cs typeface="Times New Roman" panose="02020603050405020304" pitchFamily="18" charset="0"/>
            </a:endParaRPr>
          </a:p>
        </p:txBody>
      </p:sp>
      <p:sp>
        <p:nvSpPr>
          <p:cNvPr id="11" name="Text Box 10"/>
          <p:cNvSpPr txBox="1"/>
          <p:nvPr/>
        </p:nvSpPr>
        <p:spPr>
          <a:xfrm>
            <a:off x="8329930" y="3230880"/>
            <a:ext cx="3796665" cy="841375"/>
          </a:xfrm>
          <a:prstGeom prst="rect">
            <a:avLst/>
          </a:prstGeom>
          <a:noFill/>
        </p:spPr>
        <p:txBody>
          <a:bodyPr wrap="square" rtlCol="0">
            <a:noAutofit/>
          </a:bodyPr>
          <a:p>
            <a:r>
              <a:rPr lang="en-US" sz="2000" b="1">
                <a:latin typeface="Times New Roman" panose="02020603050405020304" pitchFamily="18" charset="0"/>
                <a:cs typeface="Times New Roman" panose="02020603050405020304" pitchFamily="18" charset="0"/>
              </a:rPr>
              <a:t>Customer survice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Reduce response times,improve service quality and increase customer satisfaction.</a:t>
            </a:r>
            <a:endParaRPr lang="en-US" sz="2000">
              <a:latin typeface="Times New Roman" panose="02020603050405020304" pitchFamily="18" charset="0"/>
              <a:cs typeface="Times New Roman" panose="02020603050405020304" pitchFamily="18" charset="0"/>
            </a:endParaRPr>
          </a:p>
        </p:txBody>
      </p:sp>
      <p:pic>
        <p:nvPicPr>
          <p:cNvPr id="12" name="Picture 11" descr="application4"/>
          <p:cNvPicPr>
            <a:picLocks noChangeAspect="1"/>
          </p:cNvPicPr>
          <p:nvPr/>
        </p:nvPicPr>
        <p:blipFill>
          <a:blip r:embed="rId3"/>
          <a:stretch>
            <a:fillRect/>
          </a:stretch>
        </p:blipFill>
        <p:spPr>
          <a:xfrm>
            <a:off x="8575040" y="1508760"/>
            <a:ext cx="2286000" cy="1280160"/>
          </a:xfrm>
          <a:prstGeom prst="rect">
            <a:avLst/>
          </a:prstGeom>
        </p:spPr>
      </p:pic>
      <p:pic>
        <p:nvPicPr>
          <p:cNvPr id="6" name="Picture 5" descr="market basket"/>
          <p:cNvPicPr>
            <a:picLocks noChangeAspect="1"/>
          </p:cNvPicPr>
          <p:nvPr/>
        </p:nvPicPr>
        <p:blipFill>
          <a:blip r:embed="rId4"/>
          <a:stretch>
            <a:fillRect/>
          </a:stretch>
        </p:blipFill>
        <p:spPr>
          <a:xfrm>
            <a:off x="718820" y="4851400"/>
            <a:ext cx="1972945" cy="1640205"/>
          </a:xfrm>
          <a:prstGeom prst="rect">
            <a:avLst/>
          </a:prstGeom>
        </p:spPr>
      </p:pic>
      <p:sp>
        <p:nvSpPr>
          <p:cNvPr id="7" name="Text Box 6"/>
          <p:cNvSpPr txBox="1"/>
          <p:nvPr/>
        </p:nvSpPr>
        <p:spPr>
          <a:xfrm>
            <a:off x="3147060" y="4893310"/>
            <a:ext cx="4921885" cy="1598930"/>
          </a:xfrm>
          <a:prstGeom prst="rect">
            <a:avLst/>
          </a:prstGeom>
          <a:noFill/>
        </p:spPr>
        <p:txBody>
          <a:bodyPr wrap="square" rtlCol="0">
            <a:noAutofit/>
          </a:bodyPr>
          <a:p>
            <a:r>
              <a:rPr lang="en-US" sz="2000" b="1">
                <a:latin typeface="Times New Roman" panose="02020603050405020304" pitchFamily="18" charset="0"/>
                <a:cs typeface="Times New Roman" panose="02020603050405020304" pitchFamily="18" charset="0"/>
                <a:sym typeface="+mn-ea"/>
              </a:rPr>
              <a:t>Market Basket Analysis</a:t>
            </a:r>
            <a:endParaRPr lang="en-US" sz="2000" b="1">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sym typeface="+mn-ea"/>
              </a:rPr>
              <a:t>By predicting customers purchase behaviours, It helps to uncover patterns and relationships between products or items that are frequently purchased together.</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4801</Words>
  <Application>WPS Presentation</Application>
  <PresentationFormat>Widescreen</PresentationFormat>
  <Paragraphs>133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Courier New</vt:lpstr>
      <vt:lpstr>Calibri</vt:lpstr>
      <vt:lpstr>Wingdings</vt:lpstr>
      <vt:lpstr>Times New Roman</vt:lpstr>
      <vt:lpstr>Microsoft YaHei</vt:lpstr>
      <vt:lpstr>Arial Unicode MS</vt:lpstr>
      <vt:lpstr>Custom Design</vt:lpstr>
      <vt:lpstr>PowerPoint 演示文稿</vt:lpstr>
      <vt:lpstr>Contents</vt:lpstr>
      <vt:lpstr>Objectives of Process Mining</vt:lpstr>
      <vt:lpstr>Introduction</vt:lpstr>
      <vt:lpstr>Technology of Process Mining</vt:lpstr>
      <vt:lpstr>Modules</vt:lpstr>
      <vt:lpstr>Process Mining Fundamentals</vt:lpstr>
      <vt:lpstr>Technical Rising Star</vt:lpstr>
      <vt:lpstr>Real Time Applications</vt:lpstr>
      <vt:lpstr>Learning Outcomes</vt:lpstr>
      <vt:lpstr>Certificate</vt:lpstr>
      <vt:lpstr>Git Hub Dashboard</vt:lpstr>
      <vt:lpstr>Conclusion</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doddi</cp:lastModifiedBy>
  <cp:revision>143</cp:revision>
  <dcterms:created xsi:type="dcterms:W3CDTF">2019-06-11T05:35:00Z</dcterms:created>
  <dcterms:modified xsi:type="dcterms:W3CDTF">2024-04-10T05:36:26Z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DB9141C0160C42C19DF6DBCF48DEF313_12</vt:lpwstr>
  </property>
  <property fmtid="{D5CDD505-2E9C-101B-9397-08002B2CF9AE}" pid="3" name="KSOProductBuildVer">
    <vt:lpwstr>1033-12.2.0.13538</vt:lpwstr>
  </property>
</Properties>
</file>