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3"/>
  </p:notesMasterIdLst>
  <p:handoutMasterIdLst>
    <p:handoutMasterId r:id="rId14"/>
  </p:handoutMasterIdLst>
  <p:sldIdLst>
    <p:sldId id="256" r:id="rId2"/>
    <p:sldId id="273" r:id="rId3"/>
    <p:sldId id="257" r:id="rId4"/>
    <p:sldId id="280" r:id="rId5"/>
    <p:sldId id="281" r:id="rId6"/>
    <p:sldId id="282" r:id="rId7"/>
    <p:sldId id="283" r:id="rId8"/>
    <p:sldId id="285" r:id="rId9"/>
    <p:sldId id="286" r:id="rId10"/>
    <p:sldId id="27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a D" userId="4b66c9c251fe6017" providerId="LiveId" clId="{B3C52E7F-8C8C-4E0B-A45B-000EB7D7C15F}"/>
    <pc:docChg chg="delSld">
      <pc:chgData name="Bhavya D" userId="4b66c9c251fe6017" providerId="LiveId" clId="{B3C52E7F-8C8C-4E0B-A45B-000EB7D7C15F}" dt="2024-10-19T10:53:35.491" v="0" actId="2696"/>
      <pc:docMkLst>
        <pc:docMk/>
      </pc:docMkLst>
      <pc:sldChg chg="del">
        <pc:chgData name="Bhavya D" userId="4b66c9c251fe6017" providerId="LiveId" clId="{B3C52E7F-8C8C-4E0B-A45B-000EB7D7C15F}" dt="2024-10-19T10:53:35.491" v="0" actId="2696"/>
        <pc:sldMkLst>
          <pc:docMk/>
          <pc:sldMk cId="3279406396" sldId="279"/>
        </pc:sldMkLst>
      </pc:sldChg>
    </pc:docChg>
  </pc:docChgLst>
  <pc:docChgLst>
    <pc:chgData name="Bhavya D" userId="4b66c9c251fe6017" providerId="LiveId" clId="{D75E09A2-9737-4F1F-ACA4-EC535789665E}"/>
    <pc:docChg chg="undo custSel delSld modSld modMainMaster">
      <pc:chgData name="Bhavya D" userId="4b66c9c251fe6017" providerId="LiveId" clId="{D75E09A2-9737-4F1F-ACA4-EC535789665E}" dt="2024-08-06T05:33:09.531" v="636" actId="20577"/>
      <pc:docMkLst>
        <pc:docMk/>
      </pc:docMkLst>
      <pc:sldChg chg="modSp mod">
        <pc:chgData name="Bhavya D" userId="4b66c9c251fe6017" providerId="LiveId" clId="{D75E09A2-9737-4F1F-ACA4-EC535789665E}" dt="2024-08-06T05:25:35.632" v="519" actId="20577"/>
        <pc:sldMkLst>
          <pc:docMk/>
          <pc:sldMk cId="3655500541" sldId="256"/>
        </pc:sldMkLst>
        <pc:spChg chg="mod">
          <ac:chgData name="Bhavya D" userId="4b66c9c251fe6017" providerId="LiveId" clId="{D75E09A2-9737-4F1F-ACA4-EC535789665E}" dt="2024-08-06T05:25:35.632" v="519" actId="20577"/>
          <ac:spMkLst>
            <pc:docMk/>
            <pc:sldMk cId="3655500541" sldId="256"/>
            <ac:spMk id="4" creationId="{00000000-0000-0000-0000-000000000000}"/>
          </ac:spMkLst>
        </pc:spChg>
      </pc:sldChg>
      <pc:sldChg chg="modSp mod">
        <pc:chgData name="Bhavya D" userId="4b66c9c251fe6017" providerId="LiveId" clId="{D75E09A2-9737-4F1F-ACA4-EC535789665E}" dt="2024-08-06T05:33:09.531" v="636" actId="20577"/>
        <pc:sldMkLst>
          <pc:docMk/>
          <pc:sldMk cId="532094619" sldId="273"/>
        </pc:sldMkLst>
        <pc:spChg chg="mod">
          <ac:chgData name="Bhavya D" userId="4b66c9c251fe6017" providerId="LiveId" clId="{D75E09A2-9737-4F1F-ACA4-EC535789665E}" dt="2024-08-06T05:33:09.531" v="636" actId="20577"/>
          <ac:spMkLst>
            <pc:docMk/>
            <pc:sldMk cId="532094619" sldId="273"/>
            <ac:spMk id="3" creationId="{0B9CA917-AD8E-4861-804D-4A5A6A205591}"/>
          </ac:spMkLst>
        </pc:spChg>
      </pc:sldChg>
      <pc:sldChg chg="modSp mod">
        <pc:chgData name="Bhavya D" userId="4b66c9c251fe6017" providerId="LiveId" clId="{D75E09A2-9737-4F1F-ACA4-EC535789665E}" dt="2024-08-06T05:28:59.149" v="591" actId="20577"/>
        <pc:sldMkLst>
          <pc:docMk/>
          <pc:sldMk cId="2088266176" sldId="280"/>
        </pc:sldMkLst>
        <pc:spChg chg="mod">
          <ac:chgData name="Bhavya D" userId="4b66c9c251fe6017" providerId="LiveId" clId="{D75E09A2-9737-4F1F-ACA4-EC535789665E}" dt="2024-08-06T05:28:59.149" v="591" actId="20577"/>
          <ac:spMkLst>
            <pc:docMk/>
            <pc:sldMk cId="2088266176" sldId="280"/>
            <ac:spMk id="3" creationId="{38D5962A-38C1-9958-2C73-938206D0FB2F}"/>
          </ac:spMkLst>
        </pc:spChg>
        <pc:picChg chg="mod">
          <ac:chgData name="Bhavya D" userId="4b66c9c251fe6017" providerId="LiveId" clId="{D75E09A2-9737-4F1F-ACA4-EC535789665E}" dt="2024-08-06T05:28:53.062" v="589" actId="1076"/>
          <ac:picMkLst>
            <pc:docMk/>
            <pc:sldMk cId="2088266176" sldId="280"/>
            <ac:picMk id="2050" creationId="{9136A7DB-FF44-F0EF-4FCC-AF6BF74DD589}"/>
          </ac:picMkLst>
        </pc:picChg>
      </pc:sldChg>
      <pc:sldChg chg="modSp">
        <pc:chgData name="Bhavya D" userId="4b66c9c251fe6017" providerId="LiveId" clId="{D75E09A2-9737-4F1F-ACA4-EC535789665E}" dt="2024-08-06T05:29:12.017" v="592" actId="1076"/>
        <pc:sldMkLst>
          <pc:docMk/>
          <pc:sldMk cId="1514720163" sldId="281"/>
        </pc:sldMkLst>
        <pc:picChg chg="mod">
          <ac:chgData name="Bhavya D" userId="4b66c9c251fe6017" providerId="LiveId" clId="{D75E09A2-9737-4F1F-ACA4-EC535789665E}" dt="2024-08-06T05:29:12.017" v="592" actId="1076"/>
          <ac:picMkLst>
            <pc:docMk/>
            <pc:sldMk cId="1514720163" sldId="281"/>
            <ac:picMk id="1034" creationId="{16D051D2-02F8-F603-CE40-0F3717B51F44}"/>
          </ac:picMkLst>
        </pc:picChg>
      </pc:sldChg>
      <pc:sldChg chg="addSp delSp modSp mod">
        <pc:chgData name="Bhavya D" userId="4b66c9c251fe6017" providerId="LiveId" clId="{D75E09A2-9737-4F1F-ACA4-EC535789665E}" dt="2024-08-06T05:21:50.785" v="481"/>
        <pc:sldMkLst>
          <pc:docMk/>
          <pc:sldMk cId="2667882608" sldId="282"/>
        </pc:sldMkLst>
        <pc:spChg chg="mod">
          <ac:chgData name="Bhavya D" userId="4b66c9c251fe6017" providerId="LiveId" clId="{D75E09A2-9737-4F1F-ACA4-EC535789665E}" dt="2024-08-06T05:18:56.749" v="302" actId="5793"/>
          <ac:spMkLst>
            <pc:docMk/>
            <pc:sldMk cId="2667882608" sldId="282"/>
            <ac:spMk id="3" creationId="{7ECAD218-BDB5-F075-22DA-EBC99BA6A430}"/>
          </ac:spMkLst>
        </pc:spChg>
        <pc:spChg chg="del mod">
          <ac:chgData name="Bhavya D" userId="4b66c9c251fe6017" providerId="LiveId" clId="{D75E09A2-9737-4F1F-ACA4-EC535789665E}" dt="2024-08-06T05:21:50.785" v="481"/>
          <ac:spMkLst>
            <pc:docMk/>
            <pc:sldMk cId="2667882608" sldId="282"/>
            <ac:spMk id="4" creationId="{E75D65C3-65C4-F119-F5C2-DBAAD993366D}"/>
          </ac:spMkLst>
        </pc:spChg>
        <pc:spChg chg="add del mod">
          <ac:chgData name="Bhavya D" userId="4b66c9c251fe6017" providerId="LiveId" clId="{D75E09A2-9737-4F1F-ACA4-EC535789665E}" dt="2024-08-06T05:21:17.715" v="344" actId="1076"/>
          <ac:spMkLst>
            <pc:docMk/>
            <pc:sldMk cId="2667882608" sldId="282"/>
            <ac:spMk id="5" creationId="{01A8D537-FA07-4A80-9489-613B86EBF477}"/>
          </ac:spMkLst>
        </pc:spChg>
        <pc:picChg chg="add mod">
          <ac:chgData name="Bhavya D" userId="4b66c9c251fe6017" providerId="LiveId" clId="{D75E09A2-9737-4F1F-ACA4-EC535789665E}" dt="2024-08-06T05:21:17.715" v="344" actId="1076"/>
          <ac:picMkLst>
            <pc:docMk/>
            <pc:sldMk cId="2667882608" sldId="282"/>
            <ac:picMk id="6" creationId="{63C17ABB-ACDA-2937-69E8-4F5605281007}"/>
          </ac:picMkLst>
        </pc:picChg>
        <pc:picChg chg="add mod">
          <ac:chgData name="Bhavya D" userId="4b66c9c251fe6017" providerId="LiveId" clId="{D75E09A2-9737-4F1F-ACA4-EC535789665E}" dt="2024-08-06T05:21:17.715" v="344" actId="1076"/>
          <ac:picMkLst>
            <pc:docMk/>
            <pc:sldMk cId="2667882608" sldId="282"/>
            <ac:picMk id="7" creationId="{7AED6D7B-DD0F-856B-08BF-B9A854205503}"/>
          </ac:picMkLst>
        </pc:picChg>
        <pc:picChg chg="del">
          <ac:chgData name="Bhavya D" userId="4b66c9c251fe6017" providerId="LiveId" clId="{D75E09A2-9737-4F1F-ACA4-EC535789665E}" dt="2024-08-06T05:19:03.416" v="303" actId="478"/>
          <ac:picMkLst>
            <pc:docMk/>
            <pc:sldMk cId="2667882608" sldId="282"/>
            <ac:picMk id="3074" creationId="{4A49C62C-CB91-4B8D-54BD-F9D7CFBF628C}"/>
          </ac:picMkLst>
        </pc:picChg>
      </pc:sldChg>
      <pc:sldChg chg="del">
        <pc:chgData name="Bhavya D" userId="4b66c9c251fe6017" providerId="LiveId" clId="{D75E09A2-9737-4F1F-ACA4-EC535789665E}" dt="2024-08-06T05:22:31.781" v="482" actId="47"/>
        <pc:sldMkLst>
          <pc:docMk/>
          <pc:sldMk cId="2495518978" sldId="284"/>
        </pc:sldMkLst>
      </pc:sldChg>
      <pc:sldChg chg="delSp">
        <pc:chgData name="Bhavya D" userId="4b66c9c251fe6017" providerId="LiveId" clId="{D75E09A2-9737-4F1F-ACA4-EC535789665E}" dt="2024-08-06T05:22:55.758" v="483" actId="478"/>
        <pc:sldMkLst>
          <pc:docMk/>
          <pc:sldMk cId="3567468045" sldId="285"/>
        </pc:sldMkLst>
        <pc:picChg chg="del">
          <ac:chgData name="Bhavya D" userId="4b66c9c251fe6017" providerId="LiveId" clId="{D75E09A2-9737-4F1F-ACA4-EC535789665E}" dt="2024-08-06T05:22:55.758" v="483" actId="478"/>
          <ac:picMkLst>
            <pc:docMk/>
            <pc:sldMk cId="3567468045" sldId="285"/>
            <ac:picMk id="5122" creationId="{017B84E0-79A6-A0CB-77B3-CEEE0C5E76A1}"/>
          </ac:picMkLst>
        </pc:picChg>
      </pc:sldChg>
      <pc:sldMasterChg chg="modSldLayout">
        <pc:chgData name="Bhavya D" userId="4b66c9c251fe6017" providerId="LiveId" clId="{D75E09A2-9737-4F1F-ACA4-EC535789665E}" dt="2024-08-06T05:24:32.997" v="487" actId="20577"/>
        <pc:sldMasterMkLst>
          <pc:docMk/>
          <pc:sldMasterMk cId="114516546" sldId="2147483650"/>
        </pc:sldMasterMkLst>
        <pc:sldLayoutChg chg="modSp mod">
          <pc:chgData name="Bhavya D" userId="4b66c9c251fe6017" providerId="LiveId" clId="{D75E09A2-9737-4F1F-ACA4-EC535789665E}" dt="2024-08-06T05:24:32.997" v="487" actId="20577"/>
          <pc:sldLayoutMkLst>
            <pc:docMk/>
            <pc:sldMasterMk cId="114516546" sldId="2147483650"/>
            <pc:sldLayoutMk cId="1585597830" sldId="2147483652"/>
          </pc:sldLayoutMkLst>
          <pc:spChg chg="mod">
            <ac:chgData name="Bhavya D" userId="4b66c9c251fe6017" providerId="LiveId" clId="{D75E09A2-9737-4F1F-ACA4-EC535789665E}" dt="2024-08-06T05:24:32.997" v="487" actId="20577"/>
            <ac:spMkLst>
              <pc:docMk/>
              <pc:sldMasterMk cId="114516546" sldId="2147483650"/>
              <pc:sldLayoutMk cId="1585597830" sldId="2147483652"/>
              <ac:spMk id="10" creationId="{1D25D96C-1396-47B4-9E8C-C053C755530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19-10-2024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a:t>Click to edit Master title style</a:t>
            </a:r>
            <a:endParaRPr lang="en-IN"/>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a:solidFill>
                  <a:schemeClr val="bg1"/>
                </a:solidFill>
                <a:effectLst/>
                <a:latin typeface="Times New Roman" panose="02020603050405020304" pitchFamily="18" charset="0"/>
                <a:cs typeface="Times New Roman" panose="02020603050405020304" pitchFamily="18" charset="0"/>
              </a:rPr>
              <a:t>AWS Data Engineering Virtual Internship</a:t>
            </a:r>
            <a:endParaRPr lang="en-IN" sz="1500" b="1" i="1">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214G1A3208</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rojectpro.io/article/data-pipeline-definition-architecture-examples/52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D.BHAVYA</a:t>
            </a:r>
          </a:p>
          <a:p>
            <a:pPr>
              <a:spcBef>
                <a:spcPts val="300"/>
              </a:spcBef>
            </a:pPr>
            <a:r>
              <a:rPr lang="en-US" sz="1200" b="0" dirty="0"/>
              <a:t>Roll No. 214G1A3208</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a:effectLst>
                  <a:outerShdw blurRad="38100" dist="38100" dir="2700000" algn="tl">
                    <a:srgbClr val="000000">
                      <a:alpha val="43137"/>
                    </a:srgbClr>
                  </a:outerShdw>
                </a:effectLst>
              </a:rPr>
              <a:t>Department of Computer Science and Engineering (Data Science)      </a:t>
            </a:r>
          </a:p>
          <a:p>
            <a:pPr>
              <a:spcBef>
                <a:spcPts val="500"/>
              </a:spcBef>
            </a:pPr>
            <a:r>
              <a:rPr lang="en-US" sz="6500" b="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a:effectLst/>
                <a:ea typeface="Times New Roman" panose="02020603050405020304" pitchFamily="18" charset="0"/>
              </a:rPr>
              <a:t>(Affiliated to JNTUA &amp; Approved by AICTE) (Accredited by NAAC with ‘A’ Grade &amp; Accredited by NBA (EEE, ECE &amp; CSE)</a:t>
            </a:r>
            <a:endParaRPr lang="en-US" sz="2100" b="0"/>
          </a:p>
          <a:p>
            <a:pPr>
              <a:spcBef>
                <a:spcPts val="300"/>
              </a:spcBef>
            </a:pPr>
            <a:r>
              <a:rPr lang="en-US" sz="2300" err="1"/>
              <a:t>Rotarypuram</a:t>
            </a:r>
            <a:r>
              <a:rPr lang="en-US" sz="2300"/>
              <a:t> Village, B K </a:t>
            </a:r>
            <a:r>
              <a:rPr lang="en-US" sz="2300" err="1"/>
              <a:t>Samudram</a:t>
            </a:r>
            <a:r>
              <a:rPr lang="en-US" sz="2300"/>
              <a:t> Mandal, </a:t>
            </a:r>
            <a:r>
              <a:rPr lang="en-US" sz="2300" err="1"/>
              <a:t>Ananthapuramu</a:t>
            </a:r>
            <a:r>
              <a:rPr lang="en-US" sz="2300"/>
              <a:t> – 515701.</a:t>
            </a:r>
          </a:p>
          <a:p>
            <a:pPr>
              <a:spcAft>
                <a:spcPts val="100"/>
              </a:spcAft>
            </a:pPr>
            <a:r>
              <a:rPr lang="en-US" sz="2500">
                <a:solidFill>
                  <a:schemeClr val="accent1">
                    <a:lumMod val="50000"/>
                  </a:schemeClr>
                </a:solidFill>
              </a:rPr>
              <a:t>2024 - 2025</a:t>
            </a:r>
            <a:endParaRPr lang="en-US" sz="2500" b="0"/>
          </a:p>
          <a:p>
            <a:endParaRPr lang="en-IN" b="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292740"/>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AWS DATA ENGINEERING VIRTUAL INTERNSHIP</a:t>
            </a:r>
            <a:endParaRPr lang="en-IN" sz="3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a:t>Contents</a:t>
            </a:r>
            <a:endParaRPr lang="en-IN"/>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 y="1017037"/>
            <a:ext cx="11978640" cy="5475202"/>
          </a:xfrm>
        </p:spPr>
        <p:txBody>
          <a:bodyPr>
            <a:normAutofit fontScale="92500" lnSpcReduction="1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Tools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a:t>Data processing methods</a:t>
            </a:r>
            <a:endParaRPr lang="en-US" dirty="0"/>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i="0" dirty="0">
                <a:solidFill>
                  <a:srgbClr val="000000"/>
                </a:solidFill>
                <a:effectLst/>
              </a:rPr>
              <a:t>Roles and Responsibilities</a:t>
            </a:r>
            <a:endParaRPr lang="en-US" dirty="0"/>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 and Use Cases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Advantages and Disadvantages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a:t>Course Objective</a:t>
            </a:r>
            <a:endParaRPr lang="en-IN"/>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a:buFont typeface="Wingdings" panose="05000000000000000000" pitchFamily="2" charset="2"/>
              <a:buChar char="v"/>
            </a:pPr>
            <a:r>
              <a:rPr lang="en-US" sz="2400"/>
              <a:t>The AWS Data Engineering course teaches you how to build and manage data systems using AWS tools. You'll learn to collect, store, and analyze data to help in making smart business decisions.</a:t>
            </a:r>
          </a:p>
          <a:p>
            <a:pPr marL="0" indent="0">
              <a:buNone/>
            </a:pPr>
            <a:endParaRPr lang="en-US" sz="2400" b="1"/>
          </a:p>
          <a:p>
            <a:pPr marL="0" indent="0">
              <a:buNone/>
            </a:pPr>
            <a:endParaRPr lang="en-US" sz="2400" b="1"/>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5962A-38C1-9958-2C73-938206D0FB2F}"/>
              </a:ext>
            </a:extLst>
          </p:cNvPr>
          <p:cNvSpPr>
            <a:spLocks noGrp="1"/>
          </p:cNvSpPr>
          <p:nvPr>
            <p:ph idx="1"/>
          </p:nvPr>
        </p:nvSpPr>
        <p:spPr>
          <a:xfrm>
            <a:off x="93306" y="1035698"/>
            <a:ext cx="12098691" cy="5456541"/>
          </a:xfrm>
        </p:spPr>
        <p:txBody>
          <a:bodyPr>
            <a:normAutofit/>
          </a:bodyPr>
          <a:lstStyle/>
          <a:p>
            <a:r>
              <a:rPr lang="en-US" b="1" dirty="0">
                <a:solidFill>
                  <a:srgbClr val="000000"/>
                </a:solidFill>
              </a:rPr>
              <a:t>AWS DATA ENGINEERING</a:t>
            </a:r>
            <a:r>
              <a:rPr lang="en-US" dirty="0">
                <a:solidFill>
                  <a:srgbClr val="000000"/>
                </a:solidFill>
              </a:rPr>
              <a:t>:</a:t>
            </a:r>
          </a:p>
          <a:p>
            <a:pPr marL="0" indent="0">
              <a:buNone/>
            </a:pPr>
            <a:r>
              <a:rPr lang="en-US" b="0" i="0" dirty="0">
                <a:solidFill>
                  <a:srgbClr val="000000"/>
                </a:solidFill>
                <a:effectLst/>
              </a:rPr>
              <a:t>AWS data engineering involves using Amazon Web Services (AWS) tools and services to collect, store, process, and analyze data.</a:t>
            </a:r>
          </a:p>
          <a:p>
            <a:r>
              <a:rPr lang="en-US" b="1" dirty="0"/>
              <a:t>Data Engineers:</a:t>
            </a:r>
          </a:p>
          <a:p>
            <a:pPr marL="0" indent="0" algn="l">
              <a:buNone/>
            </a:pPr>
            <a:r>
              <a:rPr lang="en-US" b="0" i="0" dirty="0">
                <a:solidFill>
                  <a:srgbClr val="2B5EE2"/>
                </a:solidFill>
                <a:effectLst/>
              </a:rPr>
              <a:t>Data Engineer</a:t>
            </a:r>
            <a:r>
              <a:rPr lang="en-US" b="0" i="0" dirty="0">
                <a:solidFill>
                  <a:srgbClr val="000000"/>
                </a:solidFill>
                <a:effectLst/>
              </a:rPr>
              <a:t> need to have a working knowledge of software engineering and database management. Data engineers design, build and maintain massive data base that support web applications or other digital services.</a:t>
            </a:r>
          </a:p>
          <a:p>
            <a:pPr marL="0" indent="0" algn="l">
              <a:buNone/>
            </a:pPr>
            <a:r>
              <a:rPr lang="en-US" b="0" i="0" dirty="0">
                <a:solidFill>
                  <a:srgbClr val="000000"/>
                </a:solidFill>
                <a:effectLst/>
              </a:rPr>
              <a:t>           AWS data engineers perform the same duties as regular data engineers but exclusive to Amazon Web Services cloud platform</a:t>
            </a:r>
            <a:endParaRPr lang="en-US" b="1" dirty="0"/>
          </a:p>
          <a:p>
            <a:pPr marL="0" indent="0">
              <a:buNone/>
            </a:pPr>
            <a:endParaRPr lang="en-US" b="1" dirty="0"/>
          </a:p>
          <a:p>
            <a:pPr marL="0" indent="0">
              <a:buNone/>
            </a:pPr>
            <a:endParaRPr lang="en-US" dirty="0"/>
          </a:p>
        </p:txBody>
      </p:sp>
      <p:sp>
        <p:nvSpPr>
          <p:cNvPr id="5" name="Title 4">
            <a:extLst>
              <a:ext uri="{FF2B5EF4-FFF2-40B4-BE49-F238E27FC236}">
                <a16:creationId xmlns:a16="http://schemas.microsoft.com/office/drawing/2014/main" id="{C07B1586-AA8B-80A3-81EA-65EDED9787BD}"/>
              </a:ext>
            </a:extLst>
          </p:cNvPr>
          <p:cNvSpPr>
            <a:spLocks noGrp="1"/>
          </p:cNvSpPr>
          <p:nvPr>
            <p:ph type="title"/>
          </p:nvPr>
        </p:nvSpPr>
        <p:spPr/>
        <p:txBody>
          <a:bodyPr/>
          <a:lstStyle/>
          <a:p>
            <a:r>
              <a:rPr lang="en-US"/>
              <a:t>Introduction</a:t>
            </a:r>
            <a:endParaRPr lang="en-IN"/>
          </a:p>
        </p:txBody>
      </p:sp>
      <p:pic>
        <p:nvPicPr>
          <p:cNvPr id="2050" name="Picture 2">
            <a:extLst>
              <a:ext uri="{FF2B5EF4-FFF2-40B4-BE49-F238E27FC236}">
                <a16:creationId xmlns:a16="http://schemas.microsoft.com/office/drawing/2014/main" id="{9136A7DB-FF44-F0EF-4FCC-AF6BF74DD5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8618" y="5162940"/>
            <a:ext cx="2349758" cy="102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26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6538-38BE-6E94-B0B2-D598D98D8EB3}"/>
              </a:ext>
            </a:extLst>
          </p:cNvPr>
          <p:cNvSpPr>
            <a:spLocks noGrp="1"/>
          </p:cNvSpPr>
          <p:nvPr>
            <p:ph type="title"/>
          </p:nvPr>
        </p:nvSpPr>
        <p:spPr/>
        <p:txBody>
          <a:bodyPr/>
          <a:lstStyle/>
          <a:p>
            <a:r>
              <a:rPr lang="en-US"/>
              <a:t>Tools </a:t>
            </a:r>
            <a:endParaRPr lang="en-IN"/>
          </a:p>
        </p:txBody>
      </p:sp>
      <p:sp>
        <p:nvSpPr>
          <p:cNvPr id="3" name="Content Placeholder 2">
            <a:extLst>
              <a:ext uri="{FF2B5EF4-FFF2-40B4-BE49-F238E27FC236}">
                <a16:creationId xmlns:a16="http://schemas.microsoft.com/office/drawing/2014/main" id="{7E9D9962-715C-A4E8-2D54-094C5CFA3AE4}"/>
              </a:ext>
            </a:extLst>
          </p:cNvPr>
          <p:cNvSpPr>
            <a:spLocks noGrp="1"/>
          </p:cNvSpPr>
          <p:nvPr>
            <p:ph idx="1"/>
          </p:nvPr>
        </p:nvSpPr>
        <p:spPr/>
        <p:txBody>
          <a:bodyPr/>
          <a:lstStyle/>
          <a:p>
            <a:r>
              <a:rPr lang="en-US" b="1" i="0" u="none" strike="noStrike" dirty="0">
                <a:solidFill>
                  <a:schemeClr val="tx1">
                    <a:lumMod val="95000"/>
                    <a:lumOff val="5000"/>
                  </a:schemeClr>
                </a:solidFill>
                <a:effectLst/>
                <a:latin typeface="IBM Plex Sans" panose="020F0502020204030204" pitchFamily="34" charset="0"/>
              </a:rPr>
              <a:t>Key components and services</a:t>
            </a:r>
            <a:r>
              <a:rPr lang="en-US" i="0" u="none" strike="noStrike" dirty="0">
                <a:solidFill>
                  <a:schemeClr val="tx1">
                    <a:lumMod val="95000"/>
                    <a:lumOff val="5000"/>
                  </a:schemeClr>
                </a:solidFill>
                <a:effectLst/>
                <a:latin typeface="IBM Plex Sans" panose="020F0502020204030204" pitchFamily="34" charset="0"/>
              </a:rPr>
              <a:t>:</a:t>
            </a:r>
          </a:p>
          <a:p>
            <a:pPr marL="0" indent="0">
              <a:buNone/>
            </a:pPr>
            <a:r>
              <a:rPr lang="en-US" i="0" u="none" strike="noStrike" dirty="0">
                <a:solidFill>
                  <a:schemeClr val="tx1">
                    <a:lumMod val="95000"/>
                    <a:lumOff val="5000"/>
                  </a:schemeClr>
                </a:solidFill>
                <a:effectLst/>
                <a:latin typeface="IBM Plex Sans" panose="020F0502020204030204" pitchFamily="34" charset="0"/>
              </a:rPr>
              <a:t> Key components and services used in AWS data engineering include:</a:t>
            </a:r>
          </a:p>
          <a:p>
            <a:pPr marL="0" indent="0">
              <a:buNone/>
            </a:pPr>
            <a:r>
              <a:rPr lang="en-US" i="0" u="none" strike="noStrike" dirty="0">
                <a:solidFill>
                  <a:schemeClr val="tx1">
                    <a:lumMod val="95000"/>
                    <a:lumOff val="5000"/>
                  </a:schemeClr>
                </a:solidFill>
                <a:effectLst/>
                <a:latin typeface="IBM Plex Sans" panose="020F0502020204030204" pitchFamily="34" charset="0"/>
              </a:rPr>
              <a:t>Amazon S3 (Simple Storage Service): For scalable storage of data.</a:t>
            </a:r>
          </a:p>
          <a:p>
            <a:pPr marL="0" indent="0">
              <a:buNone/>
            </a:pPr>
            <a:r>
              <a:rPr lang="en-US" i="0" u="none" strike="noStrike" dirty="0">
                <a:solidFill>
                  <a:schemeClr val="tx1">
                    <a:lumMod val="95000"/>
                    <a:lumOff val="5000"/>
                  </a:schemeClr>
                </a:solidFill>
                <a:effectLst/>
                <a:latin typeface="IBM Plex Sans" panose="020F0502020204030204" pitchFamily="34" charset="0"/>
              </a:rPr>
              <a:t>Amazon RDS (Relational Database Service): Managed relational database service.</a:t>
            </a:r>
          </a:p>
          <a:p>
            <a:pPr marL="0" indent="0">
              <a:buNone/>
            </a:pPr>
            <a:r>
              <a:rPr lang="en-US" i="0" u="none" strike="noStrike" dirty="0">
                <a:solidFill>
                  <a:schemeClr val="tx1">
                    <a:lumMod val="95000"/>
                    <a:lumOff val="5000"/>
                  </a:schemeClr>
                </a:solidFill>
                <a:effectLst/>
                <a:latin typeface="IBM Plex Sans" panose="020F0502020204030204" pitchFamily="34" charset="0"/>
              </a:rPr>
              <a:t>Amazon DynamoDB: NoSQL database service.</a:t>
            </a:r>
          </a:p>
          <a:p>
            <a:pPr marL="0" indent="0">
              <a:buNone/>
            </a:pPr>
            <a:r>
              <a:rPr lang="en-US" i="0" u="none" strike="noStrike" dirty="0">
                <a:solidFill>
                  <a:schemeClr val="tx1">
                    <a:lumMod val="95000"/>
                    <a:lumOff val="5000"/>
                  </a:schemeClr>
                </a:solidFill>
                <a:effectLst/>
                <a:latin typeface="IBM Plex Sans" panose="020F0502020204030204" pitchFamily="34" charset="0"/>
              </a:rPr>
              <a:t>AWS Glue: Managed ETL (Extract, Transform, Load) service.</a:t>
            </a:r>
          </a:p>
          <a:p>
            <a:pPr marL="0" indent="0">
              <a:buNone/>
            </a:pPr>
            <a:r>
              <a:rPr lang="en-US" i="0" u="none" strike="noStrike" dirty="0">
                <a:solidFill>
                  <a:schemeClr val="tx1">
                    <a:lumMod val="95000"/>
                    <a:lumOff val="5000"/>
                  </a:schemeClr>
                </a:solidFill>
                <a:effectLst/>
                <a:latin typeface="IBM Plex Sans" panose="020F0502020204030204" pitchFamily="34" charset="0"/>
              </a:rPr>
              <a:t>Amazon Redshift: Data warehousing service</a:t>
            </a:r>
          </a:p>
          <a:p>
            <a:pPr marL="0" indent="0">
              <a:buNone/>
            </a:pPr>
            <a:endParaRPr lang="en-US" i="0" u="none" strike="noStrike" dirty="0">
              <a:solidFill>
                <a:schemeClr val="tx1">
                  <a:lumMod val="95000"/>
                  <a:lumOff val="5000"/>
                </a:schemeClr>
              </a:solidFill>
              <a:effectLst/>
              <a:latin typeface="IBM Plex Sans" panose="020F0502020204030204" pitchFamily="34" charset="0"/>
            </a:endParaRPr>
          </a:p>
        </p:txBody>
      </p:sp>
      <p:pic>
        <p:nvPicPr>
          <p:cNvPr id="1028" name="Picture 4">
            <a:extLst>
              <a:ext uri="{FF2B5EF4-FFF2-40B4-BE49-F238E27FC236}">
                <a16:creationId xmlns:a16="http://schemas.microsoft.com/office/drawing/2014/main" id="{E5D2F60D-9D9B-4A45-069E-422FA002A8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5349" y="4675231"/>
            <a:ext cx="2312436" cy="20713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D516F7-30A7-5C67-3161-4F7688B96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91" y="5113174"/>
            <a:ext cx="2886270" cy="10944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A2A7CE9-6BD3-AE26-A2F4-D04357CDA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6598" y="5035942"/>
            <a:ext cx="2226907" cy="15582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6D051D2-02F8-F603-CE40-0F3717B51F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82058" y="2782176"/>
            <a:ext cx="3172408" cy="22537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D16F544-D4CE-2354-514E-CFEDD6FF2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8606" y="4624676"/>
            <a:ext cx="1895668" cy="1899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72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EDEB-83E6-80C1-560D-0B7FC0B16819}"/>
              </a:ext>
            </a:extLst>
          </p:cNvPr>
          <p:cNvSpPr>
            <a:spLocks noGrp="1"/>
          </p:cNvSpPr>
          <p:nvPr>
            <p:ph type="title"/>
          </p:nvPr>
        </p:nvSpPr>
        <p:spPr/>
        <p:txBody>
          <a:bodyPr/>
          <a:lstStyle/>
          <a:p>
            <a:r>
              <a:rPr lang="en-US"/>
              <a:t>Technology</a:t>
            </a:r>
            <a:endParaRPr lang="en-IN"/>
          </a:p>
        </p:txBody>
      </p:sp>
      <p:sp>
        <p:nvSpPr>
          <p:cNvPr id="3" name="Content Placeholder 2">
            <a:extLst>
              <a:ext uri="{FF2B5EF4-FFF2-40B4-BE49-F238E27FC236}">
                <a16:creationId xmlns:a16="http://schemas.microsoft.com/office/drawing/2014/main" id="{7ECAD218-BDB5-F075-22DA-EBC99BA6A430}"/>
              </a:ext>
            </a:extLst>
          </p:cNvPr>
          <p:cNvSpPr>
            <a:spLocks noGrp="1"/>
          </p:cNvSpPr>
          <p:nvPr>
            <p:ph idx="1"/>
          </p:nvPr>
        </p:nvSpPr>
        <p:spPr/>
        <p:txBody>
          <a:bodyPr/>
          <a:lstStyle/>
          <a:p>
            <a:pPr marL="0" indent="0">
              <a:buNone/>
            </a:pPr>
            <a:endParaRPr lang="en-US" i="0" dirty="0">
              <a:solidFill>
                <a:srgbClr val="000000"/>
              </a:solidFill>
              <a:effectLst/>
            </a:endParaRPr>
          </a:p>
          <a:p>
            <a:pPr marL="0" indent="0">
              <a:buNone/>
            </a:pPr>
            <a:endParaRPr lang="en-US" i="0" dirty="0">
              <a:solidFill>
                <a:srgbClr val="000000"/>
              </a:solidFill>
              <a:effectLst/>
            </a:endParaRPr>
          </a:p>
          <a:p>
            <a:pPr marL="0" indent="0">
              <a:buNone/>
            </a:pPr>
            <a:endParaRPr lang="en-US" i="0" dirty="0">
              <a:solidFill>
                <a:srgbClr val="000000"/>
              </a:solidFill>
              <a:effectLst/>
            </a:endParaRPr>
          </a:p>
          <a:p>
            <a:pPr marL="0" indent="0">
              <a:buNone/>
            </a:pPr>
            <a:endParaRPr lang="en-US" i="0" dirty="0">
              <a:solidFill>
                <a:srgbClr val="000000"/>
              </a:solidFill>
              <a:effectLst/>
              <a:latin typeface="Montserrat" panose="00000500000000000000" pitchFamily="2" charset="0"/>
            </a:endParaRPr>
          </a:p>
          <a:p>
            <a:pPr marL="0" indent="0">
              <a:buNone/>
            </a:pPr>
            <a:endParaRPr lang="en-US" i="0" dirty="0">
              <a:solidFill>
                <a:srgbClr val="000000"/>
              </a:solidFill>
              <a:effectLst/>
              <a:latin typeface="Montserrat" panose="00000500000000000000" pitchFamily="2" charset="0"/>
            </a:endParaRPr>
          </a:p>
          <a:p>
            <a:pPr marL="0" indent="0">
              <a:buNone/>
            </a:pPr>
            <a:endParaRPr lang="en-US" b="0" i="0" dirty="0">
              <a:solidFill>
                <a:srgbClr val="000000"/>
              </a:solidFill>
              <a:effectLst/>
            </a:endParaRPr>
          </a:p>
        </p:txBody>
      </p:sp>
      <p:sp>
        <p:nvSpPr>
          <p:cNvPr id="5" name="Title 1">
            <a:extLst>
              <a:ext uri="{FF2B5EF4-FFF2-40B4-BE49-F238E27FC236}">
                <a16:creationId xmlns:a16="http://schemas.microsoft.com/office/drawing/2014/main" id="{01A8D537-FA07-4A80-9489-613B86EBF477}"/>
              </a:ext>
            </a:extLst>
          </p:cNvPr>
          <p:cNvSpPr txBox="1">
            <a:spLocks/>
          </p:cNvSpPr>
          <p:nvPr/>
        </p:nvSpPr>
        <p:spPr>
          <a:xfrm>
            <a:off x="0"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lgn="l" defTabSz="914400" rtl="0" eaLnBrk="1" latinLnBrk="0" hangingPunct="1">
              <a:lnSpc>
                <a:spcPct val="90000"/>
              </a:lnSpc>
              <a:spcBef>
                <a:spcPct val="0"/>
              </a:spcBef>
              <a:buNone/>
              <a:defRPr sz="4400" b="0" kern="1200" cap="none" spc="0">
                <a:ln w="0"/>
                <a:solidFill>
                  <a:schemeClr val="bg1"/>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defRPr>
            </a:lvl1pPr>
          </a:lstStyle>
          <a:p>
            <a:r>
              <a:rPr lang="en-IN" dirty="0"/>
              <a:t>Data Processing Methods</a:t>
            </a:r>
          </a:p>
        </p:txBody>
      </p:sp>
      <p:pic>
        <p:nvPicPr>
          <p:cNvPr id="6" name="Content Placeholder 3">
            <a:extLst>
              <a:ext uri="{FF2B5EF4-FFF2-40B4-BE49-F238E27FC236}">
                <a16:creationId xmlns:a16="http://schemas.microsoft.com/office/drawing/2014/main" id="{63C17ABB-ACDA-2937-69E8-4F56052810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025" y="1521313"/>
            <a:ext cx="11779250" cy="1907687"/>
          </a:xfrm>
          <a:prstGeom prst="rect">
            <a:avLst/>
          </a:prstGeom>
        </p:spPr>
      </p:pic>
      <p:pic>
        <p:nvPicPr>
          <p:cNvPr id="7" name="Picture 6">
            <a:extLst>
              <a:ext uri="{FF2B5EF4-FFF2-40B4-BE49-F238E27FC236}">
                <a16:creationId xmlns:a16="http://schemas.microsoft.com/office/drawing/2014/main" id="{7AED6D7B-DD0F-856B-08BF-B9A854205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946" y="3526972"/>
            <a:ext cx="6373084" cy="2976466"/>
          </a:xfrm>
          <a:prstGeom prst="rect">
            <a:avLst/>
          </a:prstGeom>
        </p:spPr>
      </p:pic>
    </p:spTree>
    <p:extLst>
      <p:ext uri="{BB962C8B-B14F-4D97-AF65-F5344CB8AC3E}">
        <p14:creationId xmlns:p14="http://schemas.microsoft.com/office/powerpoint/2010/main" val="266788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8A54-BEE5-466A-C6AA-F33E63DA1010}"/>
              </a:ext>
            </a:extLst>
          </p:cNvPr>
          <p:cNvSpPr>
            <a:spLocks noGrp="1"/>
          </p:cNvSpPr>
          <p:nvPr>
            <p:ph type="title"/>
          </p:nvPr>
        </p:nvSpPr>
        <p:spPr/>
        <p:txBody>
          <a:bodyPr/>
          <a:lstStyle/>
          <a:p>
            <a:r>
              <a:rPr lang="en-IN" b="0" i="0">
                <a:effectLst/>
              </a:rPr>
              <a:t>Roles and Responsibilities</a:t>
            </a:r>
            <a:br>
              <a:rPr lang="en-IN" b="0" i="0">
                <a:solidFill>
                  <a:srgbClr val="000000"/>
                </a:solidFill>
                <a:effectLst/>
              </a:rPr>
            </a:br>
            <a:br>
              <a:rPr lang="en-IN" b="0" i="0">
                <a:solidFill>
                  <a:srgbClr val="000000"/>
                </a:solidFill>
                <a:effectLst/>
              </a:rPr>
            </a:br>
            <a:br>
              <a:rPr lang="en-IN" b="0" i="0">
                <a:solidFill>
                  <a:srgbClr val="000000"/>
                </a:solidFill>
                <a:effectLst/>
                <a:latin typeface="Montserrat" panose="00000500000000000000" pitchFamily="2" charset="0"/>
              </a:rPr>
            </a:br>
            <a:endParaRPr lang="en-IN"/>
          </a:p>
        </p:txBody>
      </p:sp>
      <p:sp>
        <p:nvSpPr>
          <p:cNvPr id="3" name="Content Placeholder 2">
            <a:extLst>
              <a:ext uri="{FF2B5EF4-FFF2-40B4-BE49-F238E27FC236}">
                <a16:creationId xmlns:a16="http://schemas.microsoft.com/office/drawing/2014/main" id="{8B06722C-7364-F096-FB70-C617B9CE91EC}"/>
              </a:ext>
            </a:extLst>
          </p:cNvPr>
          <p:cNvSpPr>
            <a:spLocks noGrp="1"/>
          </p:cNvSpPr>
          <p:nvPr>
            <p:ph idx="1"/>
          </p:nvPr>
        </p:nvSpPr>
        <p:spPr>
          <a:xfrm>
            <a:off x="0" y="1054358"/>
            <a:ext cx="11978641" cy="5868955"/>
          </a:xfrm>
        </p:spPr>
        <p:txBody>
          <a:bodyPr>
            <a:normAutofit/>
          </a:bodyPr>
          <a:lstStyle/>
          <a:p>
            <a:r>
              <a:rPr lang="en-IN" b="1" i="0">
                <a:solidFill>
                  <a:srgbClr val="000000"/>
                </a:solidFill>
                <a:effectLst/>
              </a:rPr>
              <a:t>Roles and Responsibilities:</a:t>
            </a:r>
          </a:p>
          <a:p>
            <a:pPr marL="0" indent="0" algn="l">
              <a:buNone/>
            </a:pPr>
            <a:r>
              <a:rPr lang="en-US" b="0" i="0">
                <a:solidFill>
                  <a:srgbClr val="000000"/>
                </a:solidFill>
                <a:effectLst/>
              </a:rPr>
              <a:t>AWS data engineers have a variety of roles </a:t>
            </a:r>
            <a:r>
              <a:rPr lang="en-US">
                <a:solidFill>
                  <a:srgbClr val="000000"/>
                </a:solidFill>
              </a:rPr>
              <a:t>and </a:t>
            </a:r>
            <a:r>
              <a:rPr lang="en-US" b="0" i="0">
                <a:solidFill>
                  <a:srgbClr val="000000"/>
                </a:solidFill>
                <a:effectLst/>
              </a:rPr>
              <a:t>responsibilities:</a:t>
            </a:r>
          </a:p>
          <a:p>
            <a:pPr algn="l">
              <a:buFont typeface="Arial" panose="020B0604020202020204" pitchFamily="34" charset="0"/>
              <a:buChar char="•"/>
            </a:pPr>
            <a:r>
              <a:rPr lang="en-US" b="0" i="0">
                <a:solidFill>
                  <a:srgbClr val="000000"/>
                </a:solidFill>
                <a:effectLst/>
              </a:rPr>
              <a:t>Constructing data models that may be utilized to gather information from numerous sources.</a:t>
            </a:r>
          </a:p>
          <a:p>
            <a:pPr algn="l">
              <a:buFont typeface="Arial" panose="020B0604020202020204" pitchFamily="34" charset="0"/>
              <a:buChar char="•"/>
            </a:pPr>
            <a:r>
              <a:rPr lang="en-US" b="0" i="0">
                <a:solidFill>
                  <a:srgbClr val="000000"/>
                </a:solidFill>
                <a:effectLst/>
              </a:rPr>
              <a:t>Researching new technologies and data sources that can be used in projects currently being worked on.</a:t>
            </a:r>
          </a:p>
          <a:p>
            <a:pPr algn="l">
              <a:buFont typeface="Arial" panose="020B0604020202020204" pitchFamily="34" charset="0"/>
              <a:buChar char="•"/>
            </a:pPr>
            <a:r>
              <a:rPr lang="en-US" b="0" i="0">
                <a:solidFill>
                  <a:srgbClr val="000000"/>
                </a:solidFill>
                <a:effectLst/>
              </a:rPr>
              <a:t>Finding patterns or insights in data that may be utilized to inform business choices or build strategies.</a:t>
            </a:r>
          </a:p>
          <a:p>
            <a:pPr algn="l">
              <a:buFont typeface="Arial" panose="020B0604020202020204" pitchFamily="34" charset="0"/>
              <a:buChar char="•"/>
            </a:pPr>
            <a:r>
              <a:rPr lang="en-US" b="0" i="0">
                <a:solidFill>
                  <a:srgbClr val="000000"/>
                </a:solidFill>
                <a:effectLst/>
              </a:rPr>
              <a:t>Making improvements to the infrastructure to increase storage capacity or performance.</a:t>
            </a:r>
          </a:p>
          <a:p>
            <a:pPr algn="l">
              <a:buFont typeface="Arial" panose="020B0604020202020204" pitchFamily="34" charset="0"/>
              <a:buChar char="•"/>
            </a:pPr>
            <a:r>
              <a:rPr lang="en-US" b="0" i="0">
                <a:solidFill>
                  <a:srgbClr val="2B5EE2"/>
                </a:solidFill>
                <a:effectLst/>
                <a:hlinkClick r:id="rId2" tooltip="Building data pipelines"/>
              </a:rPr>
              <a:t>Building data pipelines</a:t>
            </a:r>
            <a:r>
              <a:rPr lang="en-US" b="0" i="0">
                <a:solidFill>
                  <a:srgbClr val="000000"/>
                </a:solidFill>
                <a:effectLst/>
              </a:rPr>
              <a:t> and handling large datasets.</a:t>
            </a:r>
          </a:p>
          <a:p>
            <a:pPr algn="l">
              <a:buFont typeface="Arial" panose="020B0604020202020204" pitchFamily="34" charset="0"/>
              <a:buChar char="•"/>
            </a:pPr>
            <a:r>
              <a:rPr lang="en-US" b="0" i="0">
                <a:solidFill>
                  <a:srgbClr val="000000"/>
                </a:solidFill>
                <a:effectLst/>
              </a:rPr>
              <a:t>Using AWS tools to integrate data.</a:t>
            </a:r>
          </a:p>
          <a:p>
            <a:pPr algn="l">
              <a:buFont typeface="Arial" panose="020B0604020202020204" pitchFamily="34" charset="0"/>
              <a:buChar char="•"/>
            </a:pPr>
            <a:endParaRPr lang="en-US" b="0" i="0">
              <a:solidFill>
                <a:srgbClr val="000000"/>
              </a:solidFill>
              <a:effectLst/>
            </a:endParaRPr>
          </a:p>
          <a:p>
            <a:pPr algn="l">
              <a:buFont typeface="Arial" panose="020B0604020202020204" pitchFamily="34" charset="0"/>
              <a:buChar char="•"/>
            </a:pPr>
            <a:endParaRPr lang="en-US" b="0" i="0">
              <a:solidFill>
                <a:srgbClr val="000000"/>
              </a:solidFill>
              <a:effectLst/>
            </a:endParaRPr>
          </a:p>
          <a:p>
            <a:pPr algn="l">
              <a:buFont typeface="Arial" panose="020B0604020202020204" pitchFamily="34" charset="0"/>
              <a:buChar char="•"/>
            </a:pPr>
            <a:endParaRPr lang="en-US" b="0" i="0">
              <a:solidFill>
                <a:srgbClr val="000000"/>
              </a:solidFill>
              <a:effectLst/>
            </a:endParaRPr>
          </a:p>
          <a:p>
            <a:pPr marL="0" indent="0">
              <a:buNone/>
            </a:pPr>
            <a:endParaRPr lang="en-IN" b="0" i="0">
              <a:solidFill>
                <a:srgbClr val="000000"/>
              </a:solidFill>
              <a:effectLst/>
            </a:endParaRPr>
          </a:p>
          <a:p>
            <a:endParaRPr lang="en-IN"/>
          </a:p>
        </p:txBody>
      </p:sp>
    </p:spTree>
    <p:extLst>
      <p:ext uri="{BB962C8B-B14F-4D97-AF65-F5344CB8AC3E}">
        <p14:creationId xmlns:p14="http://schemas.microsoft.com/office/powerpoint/2010/main" val="255443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6815-3B1C-9E6B-9896-5BD7D7374889}"/>
              </a:ext>
            </a:extLst>
          </p:cNvPr>
          <p:cNvSpPr>
            <a:spLocks noGrp="1"/>
          </p:cNvSpPr>
          <p:nvPr>
            <p:ph type="title"/>
          </p:nvPr>
        </p:nvSpPr>
        <p:spPr/>
        <p:txBody>
          <a:bodyPr/>
          <a:lstStyle/>
          <a:p>
            <a:r>
              <a:rPr lang="en-US"/>
              <a:t>Applications and Use Cases</a:t>
            </a:r>
            <a:endParaRPr lang="en-IN"/>
          </a:p>
        </p:txBody>
      </p:sp>
      <p:sp>
        <p:nvSpPr>
          <p:cNvPr id="3" name="Content Placeholder 2">
            <a:extLst>
              <a:ext uri="{FF2B5EF4-FFF2-40B4-BE49-F238E27FC236}">
                <a16:creationId xmlns:a16="http://schemas.microsoft.com/office/drawing/2014/main" id="{ED73DDE4-CB48-20CA-4D1D-3A8A082C64E8}"/>
              </a:ext>
            </a:extLst>
          </p:cNvPr>
          <p:cNvSpPr>
            <a:spLocks noGrp="1"/>
          </p:cNvSpPr>
          <p:nvPr>
            <p:ph idx="1"/>
          </p:nvPr>
        </p:nvSpPr>
        <p:spPr>
          <a:xfrm>
            <a:off x="199505" y="1097279"/>
            <a:ext cx="11779135" cy="5527962"/>
          </a:xfrm>
        </p:spPr>
        <p:txBody>
          <a:bodyPr>
            <a:normAutofit lnSpcReduction="10000"/>
          </a:bodyPr>
          <a:lstStyle/>
          <a:p>
            <a:r>
              <a:rPr lang="en-IN" b="1"/>
              <a:t>Applications:</a:t>
            </a:r>
          </a:p>
          <a:p>
            <a:pPr>
              <a:buFont typeface="Arial" panose="020B0604020202020204" pitchFamily="34" charset="0"/>
              <a:buChar char="•"/>
            </a:pPr>
            <a:r>
              <a:rPr lang="en-IN" i="0">
                <a:solidFill>
                  <a:srgbClr val="3A3A3A"/>
                </a:solidFill>
                <a:effectLst/>
                <a:highlight>
                  <a:srgbClr val="FFFFFF"/>
                </a:highlight>
              </a:rPr>
              <a:t>Storage and Backup</a:t>
            </a:r>
          </a:p>
          <a:p>
            <a:pPr>
              <a:buFont typeface="Arial" panose="020B0604020202020204" pitchFamily="34" charset="0"/>
              <a:buChar char="•"/>
            </a:pPr>
            <a:r>
              <a:rPr lang="en-IN" i="0">
                <a:solidFill>
                  <a:srgbClr val="3A3A3A"/>
                </a:solidFill>
                <a:effectLst/>
                <a:highlight>
                  <a:srgbClr val="FFFFFF"/>
                </a:highlight>
              </a:rPr>
              <a:t>Social Networking</a:t>
            </a:r>
          </a:p>
          <a:p>
            <a:pPr>
              <a:buFont typeface="Arial" panose="020B0604020202020204" pitchFamily="34" charset="0"/>
              <a:buChar char="•"/>
            </a:pPr>
            <a:r>
              <a:rPr lang="en-IN" i="0">
                <a:solidFill>
                  <a:srgbClr val="3A3A3A"/>
                </a:solidFill>
                <a:effectLst/>
                <a:highlight>
                  <a:srgbClr val="FFFFFF"/>
                </a:highlight>
              </a:rPr>
              <a:t>Mobile Apps</a:t>
            </a:r>
          </a:p>
          <a:p>
            <a:pPr>
              <a:buFont typeface="Arial" panose="020B0604020202020204" pitchFamily="34" charset="0"/>
              <a:buChar char="•"/>
            </a:pPr>
            <a:r>
              <a:rPr lang="en-IN" i="0">
                <a:solidFill>
                  <a:srgbClr val="3A3A3A"/>
                </a:solidFill>
                <a:effectLst/>
                <a:highlight>
                  <a:srgbClr val="FFFFFF"/>
                </a:highlight>
              </a:rPr>
              <a:t>Gaming</a:t>
            </a:r>
          </a:p>
          <a:p>
            <a:pPr>
              <a:buFont typeface="Arial" panose="020B0604020202020204" pitchFamily="34" charset="0"/>
              <a:buChar char="•"/>
            </a:pPr>
            <a:r>
              <a:rPr lang="en-IN" i="0">
                <a:solidFill>
                  <a:srgbClr val="3A3A3A"/>
                </a:solidFill>
                <a:effectLst/>
                <a:highlight>
                  <a:srgbClr val="FFFFFF"/>
                </a:highlight>
              </a:rPr>
              <a:t>Enterprise IT</a:t>
            </a:r>
          </a:p>
          <a:p>
            <a:r>
              <a:rPr lang="en-IN" b="1" i="0">
                <a:solidFill>
                  <a:srgbClr val="3A3A3A"/>
                </a:solidFill>
                <a:effectLst/>
                <a:highlight>
                  <a:srgbClr val="FFFFFF"/>
                </a:highlight>
              </a:rPr>
              <a:t>AWS Use Cases:</a:t>
            </a:r>
          </a:p>
          <a:p>
            <a:pPr>
              <a:buFont typeface="Arial" panose="020B0604020202020204" pitchFamily="34" charset="0"/>
              <a:buChar char="•"/>
            </a:pPr>
            <a:r>
              <a:rPr lang="en-IN" i="0">
                <a:solidFill>
                  <a:srgbClr val="3A3A3A"/>
                </a:solidFill>
                <a:effectLst/>
                <a:highlight>
                  <a:srgbClr val="FFFFFF"/>
                </a:highlight>
              </a:rPr>
              <a:t>Netflix</a:t>
            </a:r>
          </a:p>
          <a:p>
            <a:pPr>
              <a:buFont typeface="Arial" panose="020B0604020202020204" pitchFamily="34" charset="0"/>
              <a:buChar char="•"/>
            </a:pPr>
            <a:r>
              <a:rPr lang="en-IN" i="0">
                <a:solidFill>
                  <a:srgbClr val="3A3A3A"/>
                </a:solidFill>
                <a:effectLst/>
                <a:highlight>
                  <a:srgbClr val="FFFFFF"/>
                </a:highlight>
              </a:rPr>
              <a:t>McDonald’s</a:t>
            </a:r>
          </a:p>
          <a:p>
            <a:pPr>
              <a:buFont typeface="Arial" panose="020B0604020202020204" pitchFamily="34" charset="0"/>
              <a:buChar char="•"/>
            </a:pPr>
            <a:r>
              <a:rPr lang="en-IN" i="0">
                <a:solidFill>
                  <a:srgbClr val="3A3A3A"/>
                </a:solidFill>
                <a:effectLst/>
                <a:highlight>
                  <a:srgbClr val="FFFFFF"/>
                </a:highlight>
              </a:rPr>
              <a:t>Samsung</a:t>
            </a:r>
          </a:p>
          <a:p>
            <a:pPr>
              <a:buFont typeface="Arial" panose="020B0604020202020204" pitchFamily="34" charset="0"/>
              <a:buChar char="•"/>
            </a:pPr>
            <a:r>
              <a:rPr lang="en-IN" i="0">
                <a:solidFill>
                  <a:srgbClr val="3A3A3A"/>
                </a:solidFill>
                <a:effectLst/>
                <a:highlight>
                  <a:srgbClr val="FFFFFF"/>
                </a:highlight>
              </a:rPr>
              <a:t>Facebook</a:t>
            </a:r>
          </a:p>
          <a:p>
            <a:pPr>
              <a:buFont typeface="Arial" panose="020B0604020202020204" pitchFamily="34" charset="0"/>
              <a:buChar char="•"/>
            </a:pPr>
            <a:endParaRPr lang="en-IN" i="0">
              <a:solidFill>
                <a:srgbClr val="3A3A3A"/>
              </a:solidFill>
              <a:effectLst/>
              <a:highlight>
                <a:srgbClr val="FFFFFF"/>
              </a:highlight>
            </a:endParaRPr>
          </a:p>
          <a:p>
            <a:pPr>
              <a:buFont typeface="Arial" panose="020B0604020202020204" pitchFamily="34" charset="0"/>
              <a:buChar char="•"/>
            </a:pPr>
            <a:endParaRPr lang="en-IN" b="1" i="0">
              <a:solidFill>
                <a:srgbClr val="3A3A3A"/>
              </a:solidFill>
              <a:effectLst/>
              <a:highlight>
                <a:srgbClr val="FFFFFF"/>
              </a:highlight>
            </a:endParaRPr>
          </a:p>
          <a:p>
            <a:pPr>
              <a:buFont typeface="Arial" panose="020B0604020202020204" pitchFamily="34" charset="0"/>
              <a:buChar char="•"/>
            </a:pPr>
            <a:endParaRPr lang="en-IN" b="1" i="0">
              <a:solidFill>
                <a:srgbClr val="3A3A3A"/>
              </a:solidFill>
              <a:effectLst/>
              <a:highlight>
                <a:srgbClr val="FFFFFF"/>
              </a:highlight>
            </a:endParaRPr>
          </a:p>
          <a:p>
            <a:pPr marL="0" indent="0">
              <a:buNone/>
            </a:pPr>
            <a:endParaRPr lang="en-IN" b="1" i="0">
              <a:solidFill>
                <a:srgbClr val="3A3A3A"/>
              </a:solidFill>
              <a:effectLst/>
              <a:highlight>
                <a:srgbClr val="FFFFFF"/>
              </a:highlight>
              <a:latin typeface="Open Sans" panose="020B0606030504020204" pitchFamily="34" charset="0"/>
            </a:endParaRPr>
          </a:p>
          <a:p>
            <a:endParaRPr lang="en-IN" i="0">
              <a:solidFill>
                <a:srgbClr val="3A3A3A"/>
              </a:solidFill>
              <a:effectLst/>
              <a:highlight>
                <a:srgbClr val="FFFFFF"/>
              </a:highlight>
            </a:endParaRPr>
          </a:p>
          <a:p>
            <a:pPr marL="0" indent="0">
              <a:buNone/>
            </a:pPr>
            <a:endParaRPr lang="en-IN" i="0">
              <a:solidFill>
                <a:srgbClr val="3A3A3A"/>
              </a:solidFill>
              <a:effectLst/>
              <a:highlight>
                <a:srgbClr val="FFFFFF"/>
              </a:highlight>
            </a:endParaRPr>
          </a:p>
          <a:p>
            <a:pPr>
              <a:buFont typeface="Arial" panose="020B0604020202020204" pitchFamily="34" charset="0"/>
              <a:buChar char="•"/>
            </a:pPr>
            <a:endParaRPr lang="en-IN" b="1"/>
          </a:p>
          <a:p>
            <a:pPr marL="0" indent="0">
              <a:buNone/>
            </a:pPr>
            <a:endParaRPr lang="en-IN"/>
          </a:p>
        </p:txBody>
      </p:sp>
    </p:spTree>
    <p:extLst>
      <p:ext uri="{BB962C8B-B14F-4D97-AF65-F5344CB8AC3E}">
        <p14:creationId xmlns:p14="http://schemas.microsoft.com/office/powerpoint/2010/main" val="356746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EFF8-360F-222E-CDAB-A109FCEED970}"/>
              </a:ext>
            </a:extLst>
          </p:cNvPr>
          <p:cNvSpPr>
            <a:spLocks noGrp="1"/>
          </p:cNvSpPr>
          <p:nvPr>
            <p:ph type="title"/>
          </p:nvPr>
        </p:nvSpPr>
        <p:spPr/>
        <p:txBody>
          <a:bodyPr/>
          <a:lstStyle/>
          <a:p>
            <a:r>
              <a:rPr lang="en-US"/>
              <a:t>Advantages and Disadvantages</a:t>
            </a:r>
            <a:endParaRPr lang="en-IN"/>
          </a:p>
        </p:txBody>
      </p:sp>
      <p:sp>
        <p:nvSpPr>
          <p:cNvPr id="3" name="Content Placeholder 2">
            <a:extLst>
              <a:ext uri="{FF2B5EF4-FFF2-40B4-BE49-F238E27FC236}">
                <a16:creationId xmlns:a16="http://schemas.microsoft.com/office/drawing/2014/main" id="{AC1BEB05-6596-27E8-2487-6D6590B173F1}"/>
              </a:ext>
            </a:extLst>
          </p:cNvPr>
          <p:cNvSpPr>
            <a:spLocks noGrp="1"/>
          </p:cNvSpPr>
          <p:nvPr>
            <p:ph idx="1"/>
          </p:nvPr>
        </p:nvSpPr>
        <p:spPr>
          <a:xfrm>
            <a:off x="199505" y="1097278"/>
            <a:ext cx="11779135" cy="5760721"/>
          </a:xfrm>
        </p:spPr>
        <p:txBody>
          <a:bodyPr/>
          <a:lstStyle/>
          <a:p>
            <a:r>
              <a:rPr lang="en-IN" b="1" i="0">
                <a:solidFill>
                  <a:srgbClr val="3A3A3A"/>
                </a:solidFill>
                <a:effectLst/>
                <a:highlight>
                  <a:srgbClr val="FFFFFF"/>
                </a:highlight>
              </a:rPr>
              <a:t>AWS Advantages:</a:t>
            </a:r>
          </a:p>
          <a:p>
            <a:pPr marL="514350" indent="-514350">
              <a:buFont typeface="+mj-lt"/>
              <a:buAutoNum type="arabicPeriod"/>
            </a:pPr>
            <a:r>
              <a:rPr lang="en-IN" i="0">
                <a:solidFill>
                  <a:srgbClr val="3A3A3A"/>
                </a:solidFill>
                <a:effectLst/>
                <a:highlight>
                  <a:srgbClr val="FFFFFF"/>
                </a:highlight>
              </a:rPr>
              <a:t>User-friendly</a:t>
            </a:r>
          </a:p>
          <a:p>
            <a:pPr marL="514350" indent="-514350">
              <a:buFont typeface="+mj-lt"/>
              <a:buAutoNum type="arabicPeriod"/>
            </a:pPr>
            <a:r>
              <a:rPr lang="en-IN" i="0">
                <a:solidFill>
                  <a:srgbClr val="3A3A3A"/>
                </a:solidFill>
                <a:effectLst/>
                <a:highlight>
                  <a:srgbClr val="FFFFFF"/>
                </a:highlight>
              </a:rPr>
              <a:t>Flexible</a:t>
            </a:r>
          </a:p>
          <a:p>
            <a:pPr marL="514350" indent="-514350">
              <a:buFont typeface="+mj-lt"/>
              <a:buAutoNum type="arabicPeriod"/>
            </a:pPr>
            <a:r>
              <a:rPr lang="en-IN" i="0">
                <a:solidFill>
                  <a:srgbClr val="3A3A3A"/>
                </a:solidFill>
                <a:effectLst/>
                <a:highlight>
                  <a:srgbClr val="FFFFFF"/>
                </a:highlight>
              </a:rPr>
              <a:t>Secure</a:t>
            </a:r>
          </a:p>
          <a:p>
            <a:pPr marL="514350" indent="-514350">
              <a:buFont typeface="+mj-lt"/>
              <a:buAutoNum type="arabicPeriod"/>
            </a:pPr>
            <a:r>
              <a:rPr lang="en-IN" i="0">
                <a:solidFill>
                  <a:srgbClr val="3A3A3A"/>
                </a:solidFill>
                <a:effectLst/>
                <a:highlight>
                  <a:srgbClr val="FFFFFF"/>
                </a:highlight>
              </a:rPr>
              <a:t>Cost-effective</a:t>
            </a:r>
          </a:p>
          <a:p>
            <a:r>
              <a:rPr lang="en-IN" b="1" i="0">
                <a:solidFill>
                  <a:srgbClr val="3A3A3A"/>
                </a:solidFill>
                <a:effectLst/>
                <a:highlight>
                  <a:srgbClr val="FFFFFF"/>
                </a:highlight>
              </a:rPr>
              <a:t>Disadvantages of AWS:</a:t>
            </a:r>
          </a:p>
          <a:p>
            <a:pPr marL="514350" indent="-514350">
              <a:buFont typeface="+mj-lt"/>
              <a:buAutoNum type="arabicPeriod"/>
            </a:pPr>
            <a:r>
              <a:rPr lang="en-IN" i="0">
                <a:solidFill>
                  <a:srgbClr val="3A3A3A"/>
                </a:solidFill>
                <a:effectLst/>
                <a:highlight>
                  <a:srgbClr val="FFFFFF"/>
                </a:highlight>
              </a:rPr>
              <a:t>Limitations</a:t>
            </a:r>
          </a:p>
          <a:p>
            <a:pPr marL="514350" indent="-514350">
              <a:buFont typeface="+mj-lt"/>
              <a:buAutoNum type="arabicPeriod"/>
            </a:pPr>
            <a:r>
              <a:rPr lang="en-IN" i="0">
                <a:solidFill>
                  <a:srgbClr val="3A3A3A"/>
                </a:solidFill>
                <a:effectLst/>
                <a:highlight>
                  <a:srgbClr val="FFFFFF"/>
                </a:highlight>
              </a:rPr>
              <a:t>Lack of Experts</a:t>
            </a:r>
          </a:p>
          <a:p>
            <a:pPr marL="514350" indent="-514350">
              <a:buFont typeface="+mj-lt"/>
              <a:buAutoNum type="arabicPeriod"/>
            </a:pPr>
            <a:r>
              <a:rPr lang="en-IN" i="0">
                <a:solidFill>
                  <a:srgbClr val="3A3A3A"/>
                </a:solidFill>
                <a:effectLst/>
                <a:highlight>
                  <a:srgbClr val="FFFFFF"/>
                </a:highlight>
              </a:rPr>
              <a:t>Price Variations</a:t>
            </a:r>
          </a:p>
          <a:p>
            <a:pPr marL="514350" indent="-514350">
              <a:buFont typeface="+mj-lt"/>
              <a:buAutoNum type="arabicPeriod"/>
            </a:pPr>
            <a:r>
              <a:rPr lang="en-IN" i="0">
                <a:solidFill>
                  <a:srgbClr val="3A3A3A"/>
                </a:solidFill>
                <a:effectLst/>
                <a:highlight>
                  <a:srgbClr val="FFFFFF"/>
                </a:highlight>
              </a:rPr>
              <a:t>General Issues</a:t>
            </a:r>
          </a:p>
          <a:p>
            <a:pPr marL="514350" indent="-514350">
              <a:buFont typeface="+mj-lt"/>
              <a:buAutoNum type="arabicPeriod"/>
            </a:pPr>
            <a:endParaRPr lang="en-IN" b="1" i="0">
              <a:solidFill>
                <a:srgbClr val="3A3A3A"/>
              </a:solidFill>
              <a:effectLst/>
              <a:highlight>
                <a:srgbClr val="FFFFFF"/>
              </a:highlight>
            </a:endParaRPr>
          </a:p>
          <a:p>
            <a:endParaRPr lang="en-IN" i="0">
              <a:solidFill>
                <a:srgbClr val="3A3A3A"/>
              </a:solidFill>
              <a:effectLst/>
              <a:highlight>
                <a:srgbClr val="FFFFFF"/>
              </a:highlight>
            </a:endParaRPr>
          </a:p>
          <a:p>
            <a:pPr marL="514350" indent="-514350">
              <a:buFont typeface="+mj-lt"/>
              <a:buAutoNum type="arabicPeriod"/>
            </a:pPr>
            <a:endParaRPr lang="en-IN" b="1" i="0">
              <a:solidFill>
                <a:srgbClr val="3A3A3A"/>
              </a:solidFill>
              <a:effectLst/>
              <a:highlight>
                <a:srgbClr val="FFFFFF"/>
              </a:highlight>
            </a:endParaRPr>
          </a:p>
          <a:p>
            <a:pPr marL="0" indent="0">
              <a:buNone/>
            </a:pPr>
            <a:endParaRPr lang="en-IN"/>
          </a:p>
        </p:txBody>
      </p:sp>
      <p:pic>
        <p:nvPicPr>
          <p:cNvPr id="6148" name="Picture 4">
            <a:extLst>
              <a:ext uri="{FF2B5EF4-FFF2-40B4-BE49-F238E27FC236}">
                <a16:creationId xmlns:a16="http://schemas.microsoft.com/office/drawing/2014/main" id="{53850F3C-1194-37AC-259A-2F13F3C51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5" y="2379306"/>
            <a:ext cx="4665306" cy="256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477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Words>439</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IBM Plex Sans</vt:lpstr>
      <vt:lpstr>Montserrat</vt:lpstr>
      <vt:lpstr>Open Sans</vt:lpstr>
      <vt:lpstr>Times New Roman</vt:lpstr>
      <vt:lpstr>Wingdings</vt:lpstr>
      <vt:lpstr>Custom Design</vt:lpstr>
      <vt:lpstr>PowerPoint Presentation</vt:lpstr>
      <vt:lpstr>Contents</vt:lpstr>
      <vt:lpstr>Course Objective</vt:lpstr>
      <vt:lpstr>Introduction</vt:lpstr>
      <vt:lpstr>Tools </vt:lpstr>
      <vt:lpstr>Technology</vt:lpstr>
      <vt:lpstr>Roles and Responsibilities   </vt:lpstr>
      <vt:lpstr>Applications and Use Cases</vt:lpstr>
      <vt:lpstr>Advantages and Disadvantages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Bhavya D</cp:lastModifiedBy>
  <cp:revision>2</cp:revision>
  <dcterms:created xsi:type="dcterms:W3CDTF">2019-06-11T05:35:51Z</dcterms:created>
  <dcterms:modified xsi:type="dcterms:W3CDTF">2024-10-19T10:53:44Z</dcterms:modified>
</cp:coreProperties>
</file>