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4" r:id="rId2"/>
  </p:sldMasterIdLst>
  <p:notesMasterIdLst>
    <p:notesMasterId r:id="rId44"/>
  </p:notesMasterIdLst>
  <p:handoutMasterIdLst>
    <p:handoutMasterId r:id="rId45"/>
  </p:handoutMasterIdLst>
  <p:sldIdLst>
    <p:sldId id="313" r:id="rId3"/>
    <p:sldId id="315" r:id="rId4"/>
    <p:sldId id="322" r:id="rId5"/>
    <p:sldId id="316" r:id="rId6"/>
    <p:sldId id="317" r:id="rId7"/>
    <p:sldId id="303" r:id="rId8"/>
    <p:sldId id="318" r:id="rId9"/>
    <p:sldId id="325" r:id="rId10"/>
    <p:sldId id="324" r:id="rId11"/>
    <p:sldId id="319" r:id="rId12"/>
    <p:sldId id="339" r:id="rId13"/>
    <p:sldId id="340" r:id="rId14"/>
    <p:sldId id="345" r:id="rId15"/>
    <p:sldId id="346" r:id="rId16"/>
    <p:sldId id="341" r:id="rId17"/>
    <p:sldId id="347" r:id="rId18"/>
    <p:sldId id="342" r:id="rId19"/>
    <p:sldId id="348" r:id="rId20"/>
    <p:sldId id="344" r:id="rId21"/>
    <p:sldId id="320" r:id="rId22"/>
    <p:sldId id="267" r:id="rId23"/>
    <p:sldId id="327" r:id="rId24"/>
    <p:sldId id="332" r:id="rId25"/>
    <p:sldId id="334" r:id="rId26"/>
    <p:sldId id="333" r:id="rId27"/>
    <p:sldId id="336" r:id="rId28"/>
    <p:sldId id="326" r:id="rId29"/>
    <p:sldId id="330" r:id="rId30"/>
    <p:sldId id="331" r:id="rId31"/>
    <p:sldId id="321" r:id="rId32"/>
    <p:sldId id="305" r:id="rId33"/>
    <p:sldId id="306" r:id="rId34"/>
    <p:sldId id="307" r:id="rId35"/>
    <p:sldId id="308" r:id="rId36"/>
    <p:sldId id="309" r:id="rId37"/>
    <p:sldId id="310" r:id="rId38"/>
    <p:sldId id="328" r:id="rId39"/>
    <p:sldId id="312" r:id="rId40"/>
    <p:sldId id="329" r:id="rId41"/>
    <p:sldId id="311" r:id="rId42"/>
    <p:sldId id="337" r:id="rId4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00FC96"/>
    <a:srgbClr val="F4BD2D"/>
    <a:srgbClr val="1ED4DE"/>
    <a:srgbClr val="F07624"/>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howGuides="1">
      <p:cViewPr varScale="1">
        <p:scale>
          <a:sx n="108" d="100"/>
          <a:sy n="108" d="100"/>
        </p:scale>
        <p:origin x="614" y="91"/>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pPr/>
              <a:t>2021-04-08</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pPr/>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2439B-6C7A-4F89-88F8-2A88D63C4886}" type="datetimeFigureOut">
              <a:rPr lang="en-IN" smtClean="0"/>
              <a:pPr/>
              <a:t>08-04-2021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28539-B1C6-4C5B-BE54-56C6C647349D}" type="slidenum">
              <a:rPr lang="en-IN" smtClean="0"/>
              <a:pPr/>
              <a:t>‹#›</a:t>
            </a:fld>
            <a:endParaRPr lang="en-IN"/>
          </a:p>
        </p:txBody>
      </p:sp>
    </p:spTree>
    <p:extLst>
      <p:ext uri="{BB962C8B-B14F-4D97-AF65-F5344CB8AC3E}">
        <p14:creationId xmlns:p14="http://schemas.microsoft.com/office/powerpoint/2010/main" val="215945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F28539-B1C6-4C5B-BE54-56C6C647349D}" type="slidenum">
              <a:rPr lang="en-IN" smtClean="0"/>
              <a:pPr/>
              <a:t>24</a:t>
            </a:fld>
            <a:endParaRPr lang="en-IN"/>
          </a:p>
        </p:txBody>
      </p:sp>
    </p:spTree>
    <p:extLst>
      <p:ext uri="{BB962C8B-B14F-4D97-AF65-F5344CB8AC3E}">
        <p14:creationId xmlns:p14="http://schemas.microsoft.com/office/powerpoint/2010/main" val="1982933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60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 id="214748367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C96">
            <a:alpha val="5098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8C1238-251B-4CAE-A278-0020C7D52ACF}"/>
              </a:ext>
            </a:extLst>
          </p:cNvPr>
          <p:cNvSpPr/>
          <p:nvPr/>
        </p:nvSpPr>
        <p:spPr>
          <a:xfrm>
            <a:off x="0" y="0"/>
            <a:ext cx="9144000" cy="5238750"/>
          </a:xfrm>
          <a:prstGeom prst="rect">
            <a:avLst/>
          </a:prstGeom>
          <a:pattFill prst="pct70">
            <a:fgClr>
              <a:schemeClr val="accent4">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F88FA29-FAA0-4F13-8272-599D4DA18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1912"/>
            <a:ext cx="9144000" cy="1721588"/>
          </a:xfrm>
          <a:prstGeom prst="rect">
            <a:avLst/>
          </a:prstGeom>
        </p:spPr>
      </p:pic>
      <p:sp>
        <p:nvSpPr>
          <p:cNvPr id="11" name="Title 1">
            <a:extLst>
              <a:ext uri="{FF2B5EF4-FFF2-40B4-BE49-F238E27FC236}">
                <a16:creationId xmlns:a16="http://schemas.microsoft.com/office/drawing/2014/main" id="{C0C7C46A-99AD-46AD-9406-EC836EF369CB}"/>
              </a:ext>
            </a:extLst>
          </p:cNvPr>
          <p:cNvSpPr>
            <a:spLocks noGrp="1"/>
          </p:cNvSpPr>
          <p:nvPr>
            <p:ph type="title"/>
          </p:nvPr>
        </p:nvSpPr>
        <p:spPr>
          <a:xfrm>
            <a:off x="0" y="1010512"/>
            <a:ext cx="9144000" cy="951292"/>
          </a:xfrm>
        </p:spPr>
        <p:txBody>
          <a:bodyPr/>
          <a:lstStyle/>
          <a:p>
            <a:r>
              <a:rPr lang="en-US" altLang="ko-KR" sz="2800" dirty="0">
                <a:ea typeface="맑은 고딕" pitchFamily="50" charset="-127"/>
              </a:rPr>
              <a:t>AIR QUALITY MONITORING AND PREDICTION SYSTEM (AQMPS)</a:t>
            </a:r>
            <a:endParaRPr lang="ko-KR" altLang="en-US" sz="2800" dirty="0"/>
          </a:p>
        </p:txBody>
      </p:sp>
      <p:pic>
        <p:nvPicPr>
          <p:cNvPr id="13" name="Picture 12">
            <a:extLst>
              <a:ext uri="{FF2B5EF4-FFF2-40B4-BE49-F238E27FC236}">
                <a16:creationId xmlns:a16="http://schemas.microsoft.com/office/drawing/2014/main" id="{FA0FEF13-5693-49E7-BF28-BBB293D8DF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4912" y="0"/>
            <a:ext cx="869088" cy="1047750"/>
          </a:xfrm>
          <a:prstGeom prst="rect">
            <a:avLst/>
          </a:prstGeom>
        </p:spPr>
      </p:pic>
      <p:sp>
        <p:nvSpPr>
          <p:cNvPr id="14" name="Text Placeholder 2">
            <a:extLst>
              <a:ext uri="{FF2B5EF4-FFF2-40B4-BE49-F238E27FC236}">
                <a16:creationId xmlns:a16="http://schemas.microsoft.com/office/drawing/2014/main" id="{3F6A3B9D-5559-4635-A797-3E34D262BAD5}"/>
              </a:ext>
            </a:extLst>
          </p:cNvPr>
          <p:cNvSpPr txBox="1">
            <a:spLocks/>
          </p:cNvSpPr>
          <p:nvPr/>
        </p:nvSpPr>
        <p:spPr>
          <a:xfrm>
            <a:off x="-152400" y="2038618"/>
            <a:ext cx="9143999" cy="43200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defRPr/>
            </a:pPr>
            <a:r>
              <a:rPr lang="en-US" altLang="ko-KR" sz="2000" b="1" dirty="0">
                <a:solidFill>
                  <a:schemeClr val="accent1"/>
                </a:solidFill>
              </a:rPr>
              <a:t>      </a:t>
            </a:r>
            <a:r>
              <a:rPr lang="en-US" altLang="ko-KR" sz="2000" b="1" dirty="0">
                <a:solidFill>
                  <a:schemeClr val="tx1">
                    <a:lumMod val="65000"/>
                    <a:lumOff val="35000"/>
                  </a:schemeClr>
                </a:solidFill>
              </a:rPr>
              <a:t>AREA - MACHINE LEARNING</a:t>
            </a:r>
            <a:endParaRPr lang="en-US" altLang="ko-KR" sz="1100" b="1" dirty="0">
              <a:solidFill>
                <a:schemeClr val="tx1">
                  <a:lumMod val="65000"/>
                  <a:lumOff val="35000"/>
                </a:schemeClr>
              </a:solidFill>
            </a:endParaRPr>
          </a:p>
        </p:txBody>
      </p:sp>
      <p:sp>
        <p:nvSpPr>
          <p:cNvPr id="15" name="TextBox 14">
            <a:extLst>
              <a:ext uri="{FF2B5EF4-FFF2-40B4-BE49-F238E27FC236}">
                <a16:creationId xmlns:a16="http://schemas.microsoft.com/office/drawing/2014/main" id="{0541C549-A99F-4366-B6CA-331FCE089385}"/>
              </a:ext>
            </a:extLst>
          </p:cNvPr>
          <p:cNvSpPr txBox="1"/>
          <p:nvPr/>
        </p:nvSpPr>
        <p:spPr>
          <a:xfrm>
            <a:off x="1416912" y="143701"/>
            <a:ext cx="6781800" cy="400110"/>
          </a:xfrm>
          <a:prstGeom prst="rect">
            <a:avLst/>
          </a:prstGeom>
          <a:noFill/>
        </p:spPr>
        <p:txBody>
          <a:bodyPr wrap="square" rtlCol="0">
            <a:spAutoFit/>
          </a:bodyPr>
          <a:lstStyle/>
          <a:p>
            <a:r>
              <a:rPr lang="en-US" sz="2000" b="1" dirty="0">
                <a:solidFill>
                  <a:srgbClr val="FF0000"/>
                </a:solidFill>
                <a:effectLst>
                  <a:outerShdw blurRad="38100" dist="38100" dir="2700000" algn="tl">
                    <a:srgbClr val="000000">
                      <a:alpha val="43137"/>
                    </a:srgbClr>
                  </a:outerShdw>
                </a:effectLst>
                <a:latin typeface="Arial Black" panose="020B0A04020102020204" pitchFamily="34" charset="0"/>
              </a:rPr>
              <a:t>L J Institutes of Engineering and Technology</a:t>
            </a:r>
          </a:p>
        </p:txBody>
      </p:sp>
      <p:sp>
        <p:nvSpPr>
          <p:cNvPr id="16" name="Subtitle 2">
            <a:extLst>
              <a:ext uri="{FF2B5EF4-FFF2-40B4-BE49-F238E27FC236}">
                <a16:creationId xmlns:a16="http://schemas.microsoft.com/office/drawing/2014/main" id="{3221BCDC-E00D-4E20-A44A-7A6AC4755652}"/>
              </a:ext>
            </a:extLst>
          </p:cNvPr>
          <p:cNvSpPr txBox="1">
            <a:spLocks/>
          </p:cNvSpPr>
          <p:nvPr/>
        </p:nvSpPr>
        <p:spPr>
          <a:xfrm>
            <a:off x="-304800" y="2653033"/>
            <a:ext cx="4267200" cy="1570799"/>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dirty="0">
                <a:solidFill>
                  <a:schemeClr val="tx1">
                    <a:lumMod val="65000"/>
                    <a:lumOff val="35000"/>
                  </a:schemeClr>
                </a:solidFill>
                <a:latin typeface="+mj-lt"/>
                <a:ea typeface="Open Sans Semibold" panose="020B0706030804020204" pitchFamily="34" charset="0"/>
                <a:cs typeface="Open Sans Semibold" panose="020B0706030804020204" pitchFamily="34" charset="0"/>
              </a:rPr>
              <a:t>       </a:t>
            </a:r>
            <a:r>
              <a:rPr lang="en-US" sz="1600"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Guided By : </a:t>
            </a:r>
          </a:p>
          <a:p>
            <a:pPr marL="0" indent="0">
              <a:spcBef>
                <a:spcPts val="0"/>
              </a:spcBef>
              <a:buNone/>
            </a:pPr>
            <a:r>
              <a:rPr lang="en-US" sz="1600" b="1" dirty="0">
                <a:ln w="11430"/>
                <a:solidFill>
                  <a:schemeClr val="tx1">
                    <a:lumMod val="75000"/>
                    <a:lumOff val="25000"/>
                  </a:schemeClr>
                </a:solidFill>
                <a:latin typeface="+mj-lt"/>
              </a:rPr>
              <a:t>       </a:t>
            </a:r>
            <a:r>
              <a:rPr lang="en-US" sz="1600" b="1" dirty="0">
                <a:ln w="11430"/>
                <a:solidFill>
                  <a:schemeClr val="tx1">
                    <a:lumMod val="75000"/>
                    <a:lumOff val="25000"/>
                  </a:schemeClr>
                </a:solidFill>
              </a:rPr>
              <a:t>Ankit Patel</a:t>
            </a:r>
            <a:endParaRPr lang="en-US" sz="1600" b="1" dirty="0">
              <a:solidFill>
                <a:schemeClr val="tx1">
                  <a:lumMod val="75000"/>
                  <a:lumOff val="25000"/>
                </a:schemeClr>
              </a:solidFill>
              <a:latin typeface="+mj-lt"/>
            </a:endParaRPr>
          </a:p>
          <a:p>
            <a:pPr marL="0" indent="0">
              <a:spcBef>
                <a:spcPts val="0"/>
              </a:spcBef>
              <a:buNone/>
            </a:pPr>
            <a:r>
              <a:rPr lang="en-IN" sz="1400" b="1" dirty="0">
                <a:solidFill>
                  <a:schemeClr val="tx1">
                    <a:lumMod val="75000"/>
                    <a:lumOff val="25000"/>
                  </a:schemeClr>
                </a:solidFill>
                <a:latin typeface="+mj-lt"/>
              </a:rPr>
              <a:t>        Assistant Professor </a:t>
            </a:r>
            <a:endParaRPr lang="en-IN" sz="1100" b="1" dirty="0">
              <a:solidFill>
                <a:schemeClr val="tx1">
                  <a:lumMod val="75000"/>
                  <a:lumOff val="25000"/>
                </a:schemeClr>
              </a:solidFill>
              <a:latin typeface="+mj-lt"/>
            </a:endParaRPr>
          </a:p>
        </p:txBody>
      </p:sp>
      <p:sp>
        <p:nvSpPr>
          <p:cNvPr id="17" name="Subtitle 2">
            <a:extLst>
              <a:ext uri="{FF2B5EF4-FFF2-40B4-BE49-F238E27FC236}">
                <a16:creationId xmlns:a16="http://schemas.microsoft.com/office/drawing/2014/main" id="{87F7B841-C08D-46AB-BB12-497913791776}"/>
              </a:ext>
            </a:extLst>
          </p:cNvPr>
          <p:cNvSpPr txBox="1">
            <a:spLocks/>
          </p:cNvSpPr>
          <p:nvPr/>
        </p:nvSpPr>
        <p:spPr>
          <a:xfrm>
            <a:off x="838199" y="2648651"/>
            <a:ext cx="8153400" cy="1676400"/>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r">
              <a:spcBef>
                <a:spcPts val="0"/>
              </a:spcBef>
            </a:pPr>
            <a:r>
              <a:rPr lang="en-US" sz="1600"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Presented By:</a:t>
            </a:r>
          </a:p>
          <a:p>
            <a:pPr algn="r">
              <a:spcBef>
                <a:spcPts val="0"/>
              </a:spcBef>
            </a:pPr>
            <a:r>
              <a:rPr lang="en-US" sz="1600"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Bhavya Bhimani(170320107012)</a:t>
            </a:r>
          </a:p>
          <a:p>
            <a:pPr algn="r">
              <a:spcBef>
                <a:spcPts val="0"/>
              </a:spcBef>
            </a:pPr>
            <a:r>
              <a:rPr lang="en-US" sz="1600"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Mit Desai(170320107019)</a:t>
            </a:r>
          </a:p>
          <a:p>
            <a:pPr algn="r">
              <a:spcBef>
                <a:spcPts val="0"/>
              </a:spcBef>
            </a:pPr>
            <a:r>
              <a:rPr lang="en-US" sz="1600" b="1" dirty="0">
                <a:solidFill>
                  <a:schemeClr val="tx1">
                    <a:lumMod val="75000"/>
                    <a:lumOff val="25000"/>
                  </a:schemeClr>
                </a:solidFill>
                <a:latin typeface="+mj-lt"/>
                <a:ea typeface="Open Sans Semibold" panose="020B0706030804020204" pitchFamily="34" charset="0"/>
                <a:cs typeface="Open Sans Semibold" panose="020B0706030804020204" pitchFamily="34" charset="0"/>
              </a:rPr>
              <a:t>Meet Gohil (170320107520)</a:t>
            </a:r>
          </a:p>
        </p:txBody>
      </p:sp>
      <p:pic>
        <p:nvPicPr>
          <p:cNvPr id="19" name="Picture 18">
            <a:extLst>
              <a:ext uri="{FF2B5EF4-FFF2-40B4-BE49-F238E27FC236}">
                <a16:creationId xmlns:a16="http://schemas.microsoft.com/office/drawing/2014/main" id="{82083383-8693-4058-AD44-88E172CE7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8685"/>
            <a:ext cx="1076190" cy="1009524"/>
          </a:xfrm>
          <a:prstGeom prst="rect">
            <a:avLst/>
          </a:prstGeom>
        </p:spPr>
      </p:pic>
    </p:spTree>
    <p:extLst>
      <p:ext uri="{BB962C8B-B14F-4D97-AF65-F5344CB8AC3E}">
        <p14:creationId xmlns:p14="http://schemas.microsoft.com/office/powerpoint/2010/main" val="373976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433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ABOUT THE PROJECT</a:t>
              </a:r>
              <a:endParaRPr lang="ko-KR" altLang="en-US" sz="4400" dirty="0">
                <a:solidFill>
                  <a:schemeClr val="bg1"/>
                </a:solidFill>
                <a:latin typeface="+mj-lt"/>
              </a:endParaRPr>
            </a:p>
          </p:txBody>
        </p:sp>
      </p:grpSp>
    </p:spTree>
    <p:extLst>
      <p:ext uri="{BB962C8B-B14F-4D97-AF65-F5344CB8AC3E}">
        <p14:creationId xmlns:p14="http://schemas.microsoft.com/office/powerpoint/2010/main" val="35997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664EF3E7-0834-4B60-B00A-75F66802269D}"/>
              </a:ext>
            </a:extLst>
          </p:cNvPr>
          <p:cNvGrpSpPr/>
          <p:nvPr/>
        </p:nvGrpSpPr>
        <p:grpSpPr>
          <a:xfrm>
            <a:off x="410293" y="336717"/>
            <a:ext cx="7868100" cy="3282032"/>
            <a:chOff x="-94530" y="179528"/>
            <a:chExt cx="7868100" cy="3282032"/>
          </a:xfrm>
        </p:grpSpPr>
        <p:cxnSp>
          <p:nvCxnSpPr>
            <p:cNvPr id="17" name="Straight Connector 16">
              <a:extLst>
                <a:ext uri="{FF2B5EF4-FFF2-40B4-BE49-F238E27FC236}">
                  <a16:creationId xmlns:a16="http://schemas.microsoft.com/office/drawing/2014/main" id="{05D14B55-85A8-4566-8D3B-7F6CC4D9458C}"/>
                </a:ext>
              </a:extLst>
            </p:cNvPr>
            <p:cNvCxnSpPr>
              <a:cxnSpLocks/>
            </p:cNvCxnSpPr>
            <p:nvPr/>
          </p:nvCxnSpPr>
          <p:spPr>
            <a:xfrm>
              <a:off x="3771178" y="1330205"/>
              <a:ext cx="0" cy="132941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482FA1-8C56-42D6-A129-E8C0FD43DECE}"/>
                </a:ext>
              </a:extLst>
            </p:cNvPr>
            <p:cNvCxnSpPr>
              <a:cxnSpLocks/>
              <a:endCxn id="49" idx="0"/>
            </p:cNvCxnSpPr>
            <p:nvPr/>
          </p:nvCxnSpPr>
          <p:spPr>
            <a:xfrm flipH="1">
              <a:off x="1124669" y="1360088"/>
              <a:ext cx="1392546" cy="127636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A34062-6C93-41D8-9407-BA6FFD72BB68}"/>
                </a:ext>
              </a:extLst>
            </p:cNvPr>
            <p:cNvCxnSpPr>
              <a:cxnSpLocks/>
              <a:endCxn id="46" idx="0"/>
            </p:cNvCxnSpPr>
            <p:nvPr/>
          </p:nvCxnSpPr>
          <p:spPr>
            <a:xfrm>
              <a:off x="5052401" y="1330205"/>
              <a:ext cx="1501970" cy="1306252"/>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265589A7-2928-454B-97F9-FCDFDBCC7E6F}"/>
                </a:ext>
              </a:extLst>
            </p:cNvPr>
            <p:cNvGrpSpPr/>
            <p:nvPr/>
          </p:nvGrpSpPr>
          <p:grpSpPr>
            <a:xfrm>
              <a:off x="2437686" y="179528"/>
              <a:ext cx="2666985" cy="1339415"/>
              <a:chOff x="2971086" y="184317"/>
              <a:chExt cx="2666985" cy="1339415"/>
            </a:xfrm>
          </p:grpSpPr>
          <p:sp>
            <p:nvSpPr>
              <p:cNvPr id="38" name="Flowchart: Alternate Process 37">
                <a:extLst>
                  <a:ext uri="{FF2B5EF4-FFF2-40B4-BE49-F238E27FC236}">
                    <a16:creationId xmlns:a16="http://schemas.microsoft.com/office/drawing/2014/main" id="{0937E502-6BB9-4406-881B-F3F8D5274BD7}"/>
                  </a:ext>
                </a:extLst>
              </p:cNvPr>
              <p:cNvSpPr/>
              <p:nvPr/>
            </p:nvSpPr>
            <p:spPr>
              <a:xfrm>
                <a:off x="2971086" y="184317"/>
                <a:ext cx="2666985" cy="1219200"/>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C8AE345D-8B7F-461D-ABB1-71008D0385BA}"/>
                  </a:ext>
                </a:extLst>
              </p:cNvPr>
              <p:cNvSpPr txBox="1"/>
              <p:nvPr/>
            </p:nvSpPr>
            <p:spPr>
              <a:xfrm>
                <a:off x="3199678" y="323403"/>
                <a:ext cx="2209800" cy="1200329"/>
              </a:xfrm>
              <a:prstGeom prst="rect">
                <a:avLst/>
              </a:prstGeom>
              <a:noFill/>
            </p:spPr>
            <p:txBody>
              <a:bodyPr wrap="square" rtlCol="0">
                <a:spAutoFit/>
              </a:bodyPr>
              <a:lstStyle/>
              <a:p>
                <a:r>
                  <a:rPr lang="en-IN" dirty="0">
                    <a:solidFill>
                      <a:schemeClr val="bg1"/>
                    </a:solidFill>
                  </a:rPr>
                  <a:t>Air Quality </a:t>
                </a:r>
              </a:p>
              <a:p>
                <a:r>
                  <a:rPr lang="en-IN" dirty="0">
                    <a:solidFill>
                      <a:schemeClr val="bg1"/>
                    </a:solidFill>
                  </a:rPr>
                  <a:t>Monitoring and             Prediction System</a:t>
                </a:r>
              </a:p>
              <a:p>
                <a:endParaRPr lang="en-IN" dirty="0"/>
              </a:p>
            </p:txBody>
          </p:sp>
        </p:grpSp>
        <p:grpSp>
          <p:nvGrpSpPr>
            <p:cNvPr id="44" name="Group 43">
              <a:extLst>
                <a:ext uri="{FF2B5EF4-FFF2-40B4-BE49-F238E27FC236}">
                  <a16:creationId xmlns:a16="http://schemas.microsoft.com/office/drawing/2014/main" id="{1D2B990E-76CA-4DBE-93B2-6BF4AADF54BE}"/>
                </a:ext>
              </a:extLst>
            </p:cNvPr>
            <p:cNvGrpSpPr/>
            <p:nvPr/>
          </p:nvGrpSpPr>
          <p:grpSpPr>
            <a:xfrm>
              <a:off x="2620321" y="2636457"/>
              <a:ext cx="2438398" cy="825103"/>
              <a:chOff x="2620321" y="2636457"/>
              <a:chExt cx="2438398" cy="825103"/>
            </a:xfrm>
          </p:grpSpPr>
          <p:sp>
            <p:nvSpPr>
              <p:cNvPr id="42" name="Flowchart: Terminator 41">
                <a:extLst>
                  <a:ext uri="{FF2B5EF4-FFF2-40B4-BE49-F238E27FC236}">
                    <a16:creationId xmlns:a16="http://schemas.microsoft.com/office/drawing/2014/main" id="{EF306ECC-EB88-461F-AC66-60779A5325B1}"/>
                  </a:ext>
                </a:extLst>
              </p:cNvPr>
              <p:cNvSpPr/>
              <p:nvPr/>
            </p:nvSpPr>
            <p:spPr>
              <a:xfrm>
                <a:off x="2620321" y="2636457"/>
                <a:ext cx="2438398" cy="825103"/>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0380073-470E-4967-AFB5-9603557F3106}"/>
                  </a:ext>
                </a:extLst>
              </p:cNvPr>
              <p:cNvSpPr txBox="1"/>
              <p:nvPr/>
            </p:nvSpPr>
            <p:spPr>
              <a:xfrm>
                <a:off x="2879951" y="2864342"/>
                <a:ext cx="2055958" cy="369332"/>
              </a:xfrm>
              <a:prstGeom prst="rect">
                <a:avLst/>
              </a:prstGeom>
              <a:noFill/>
            </p:spPr>
            <p:txBody>
              <a:bodyPr wrap="square" rtlCol="0">
                <a:spAutoFit/>
              </a:bodyPr>
              <a:lstStyle/>
              <a:p>
                <a:r>
                  <a:rPr lang="en-IN" dirty="0">
                    <a:solidFill>
                      <a:schemeClr val="bg1"/>
                    </a:solidFill>
                  </a:rPr>
                  <a:t>Data Presentation</a:t>
                </a:r>
              </a:p>
            </p:txBody>
          </p:sp>
        </p:grpSp>
        <p:grpSp>
          <p:nvGrpSpPr>
            <p:cNvPr id="45" name="Group 44">
              <a:extLst>
                <a:ext uri="{FF2B5EF4-FFF2-40B4-BE49-F238E27FC236}">
                  <a16:creationId xmlns:a16="http://schemas.microsoft.com/office/drawing/2014/main" id="{4207CF2C-153E-4D17-B829-DAFA37FFD02B}"/>
                </a:ext>
              </a:extLst>
            </p:cNvPr>
            <p:cNvGrpSpPr/>
            <p:nvPr/>
          </p:nvGrpSpPr>
          <p:grpSpPr>
            <a:xfrm>
              <a:off x="5335172" y="2636457"/>
              <a:ext cx="2438398" cy="825103"/>
              <a:chOff x="2440287" y="2636457"/>
              <a:chExt cx="2438398" cy="825103"/>
            </a:xfrm>
          </p:grpSpPr>
          <p:sp>
            <p:nvSpPr>
              <p:cNvPr id="46" name="Flowchart: Terminator 45">
                <a:extLst>
                  <a:ext uri="{FF2B5EF4-FFF2-40B4-BE49-F238E27FC236}">
                    <a16:creationId xmlns:a16="http://schemas.microsoft.com/office/drawing/2014/main" id="{910BF98D-B7C2-4A4E-B401-B1E35842B803}"/>
                  </a:ext>
                </a:extLst>
              </p:cNvPr>
              <p:cNvSpPr/>
              <p:nvPr/>
            </p:nvSpPr>
            <p:spPr>
              <a:xfrm>
                <a:off x="2440287" y="2636457"/>
                <a:ext cx="2438398" cy="825103"/>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20654DCB-B9EB-46D7-A29A-59AF519D8AC0}"/>
                  </a:ext>
                </a:extLst>
              </p:cNvPr>
              <p:cNvSpPr txBox="1"/>
              <p:nvPr/>
            </p:nvSpPr>
            <p:spPr>
              <a:xfrm>
                <a:off x="2631507" y="2864342"/>
                <a:ext cx="2055958" cy="369332"/>
              </a:xfrm>
              <a:prstGeom prst="rect">
                <a:avLst/>
              </a:prstGeom>
              <a:noFill/>
            </p:spPr>
            <p:txBody>
              <a:bodyPr wrap="square" rtlCol="0">
                <a:spAutoFit/>
              </a:bodyPr>
              <a:lstStyle/>
              <a:p>
                <a:pPr algn="ctr"/>
                <a:r>
                  <a:rPr lang="en-IN" dirty="0">
                    <a:solidFill>
                      <a:schemeClr val="bg1"/>
                    </a:solidFill>
                  </a:rPr>
                  <a:t>Data Prediction</a:t>
                </a:r>
              </a:p>
            </p:txBody>
          </p:sp>
        </p:grpSp>
        <p:grpSp>
          <p:nvGrpSpPr>
            <p:cNvPr id="48" name="Group 47">
              <a:extLst>
                <a:ext uri="{FF2B5EF4-FFF2-40B4-BE49-F238E27FC236}">
                  <a16:creationId xmlns:a16="http://schemas.microsoft.com/office/drawing/2014/main" id="{B9FDC2FF-0082-401F-AB3F-2F4EB52DEAF1}"/>
                </a:ext>
              </a:extLst>
            </p:cNvPr>
            <p:cNvGrpSpPr/>
            <p:nvPr/>
          </p:nvGrpSpPr>
          <p:grpSpPr>
            <a:xfrm>
              <a:off x="-94530" y="2636457"/>
              <a:ext cx="2438398" cy="825103"/>
              <a:chOff x="2895600" y="2636457"/>
              <a:chExt cx="2438398" cy="825103"/>
            </a:xfrm>
          </p:grpSpPr>
          <p:sp>
            <p:nvSpPr>
              <p:cNvPr id="49" name="Flowchart: Terminator 48">
                <a:extLst>
                  <a:ext uri="{FF2B5EF4-FFF2-40B4-BE49-F238E27FC236}">
                    <a16:creationId xmlns:a16="http://schemas.microsoft.com/office/drawing/2014/main" id="{E2EA4CC7-52BF-48C6-BCF8-2C38097016D9}"/>
                  </a:ext>
                </a:extLst>
              </p:cNvPr>
              <p:cNvSpPr/>
              <p:nvPr/>
            </p:nvSpPr>
            <p:spPr>
              <a:xfrm>
                <a:off x="2895600" y="2636457"/>
                <a:ext cx="2438398" cy="825103"/>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B1A120E9-4E24-49E0-B1DD-D53E89B759DE}"/>
                  </a:ext>
                </a:extLst>
              </p:cNvPr>
              <p:cNvSpPr txBox="1"/>
              <p:nvPr/>
            </p:nvSpPr>
            <p:spPr>
              <a:xfrm>
                <a:off x="3000734" y="2770763"/>
                <a:ext cx="2228130" cy="646331"/>
              </a:xfrm>
              <a:prstGeom prst="rect">
                <a:avLst/>
              </a:prstGeom>
              <a:noFill/>
            </p:spPr>
            <p:txBody>
              <a:bodyPr wrap="square" rtlCol="0">
                <a:spAutoFit/>
              </a:bodyPr>
              <a:lstStyle/>
              <a:p>
                <a:pPr algn="ctr"/>
                <a:r>
                  <a:rPr lang="en-IN" dirty="0">
                    <a:solidFill>
                      <a:schemeClr val="bg1"/>
                    </a:solidFill>
                  </a:rPr>
                  <a:t>Device Construction     (Hardware)</a:t>
                </a:r>
              </a:p>
            </p:txBody>
          </p:sp>
        </p:grpSp>
      </p:grpSp>
    </p:spTree>
    <p:extLst>
      <p:ext uri="{BB962C8B-B14F-4D97-AF65-F5344CB8AC3E}">
        <p14:creationId xmlns:p14="http://schemas.microsoft.com/office/powerpoint/2010/main" val="180248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88D93-FD09-4C80-9288-1AA327A81634}"/>
              </a:ext>
            </a:extLst>
          </p:cNvPr>
          <p:cNvSpPr txBox="1"/>
          <p:nvPr/>
        </p:nvSpPr>
        <p:spPr>
          <a:xfrm>
            <a:off x="381000" y="285750"/>
            <a:ext cx="8534400" cy="4955203"/>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FF0000"/>
                </a:solidFill>
              </a:rPr>
              <a:t>Device Construction </a:t>
            </a:r>
          </a:p>
          <a:p>
            <a:pPr marL="800100" lvl="1" indent="-342900">
              <a:buFont typeface="Wingdings" panose="05000000000000000000" pitchFamily="2" charset="2"/>
              <a:buChar char="q"/>
            </a:pPr>
            <a:endParaRPr lang="en-IN" sz="2400" dirty="0">
              <a:solidFill>
                <a:srgbClr val="FF0000"/>
              </a:solidFill>
            </a:endParaRPr>
          </a:p>
          <a:p>
            <a:pPr marL="800100" lvl="1" indent="-342900">
              <a:buFont typeface="Wingdings" panose="05000000000000000000" pitchFamily="2" charset="2"/>
              <a:buChar char="q"/>
            </a:pPr>
            <a:r>
              <a:rPr lang="en-IN" sz="2000" dirty="0">
                <a:solidFill>
                  <a:srgbClr val="FF0000"/>
                </a:solidFill>
              </a:rPr>
              <a:t>Involves construction of the hardware device using various sensors to measure the pollution.</a:t>
            </a:r>
          </a:p>
          <a:p>
            <a:pPr lvl="1"/>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monitoring system would be installed in the industries and at major road junctions.</a:t>
            </a:r>
          </a:p>
          <a:p>
            <a:pPr marL="285750" indent="-285750">
              <a:buFont typeface="Wingdings" panose="05000000000000000000" pitchFamily="2" charset="2"/>
              <a:buChar char="v"/>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pollution generated would be sensed by the device and            recorded in the database.</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This recorded data would be used by the government agencies for analysis of industry’s performance.</a:t>
            </a:r>
          </a:p>
          <a:p>
            <a:pPr marL="285750" indent="-285750">
              <a:buFont typeface="Wingdings" panose="05000000000000000000" pitchFamily="2" charset="2"/>
              <a:buChar char="v"/>
            </a:pPr>
            <a:endParaRPr lang="en-IN" sz="2400" dirty="0">
              <a:solidFill>
                <a:srgbClr val="FF0000"/>
              </a:solidFill>
            </a:endParaRPr>
          </a:p>
          <a:p>
            <a:pPr marL="800100" lvl="1" indent="-342900">
              <a:buFont typeface="Wingdings" panose="05000000000000000000" pitchFamily="2" charset="2"/>
              <a:buChar char="q"/>
            </a:pPr>
            <a:endParaRPr lang="en-IN" sz="2400" dirty="0">
              <a:solidFill>
                <a:srgbClr val="FF0000"/>
              </a:solidFill>
            </a:endParaRPr>
          </a:p>
        </p:txBody>
      </p:sp>
    </p:spTree>
    <p:extLst>
      <p:ext uri="{BB962C8B-B14F-4D97-AF65-F5344CB8AC3E}">
        <p14:creationId xmlns:p14="http://schemas.microsoft.com/office/powerpoint/2010/main" val="51809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88D93-FD09-4C80-9288-1AA327A81634}"/>
              </a:ext>
            </a:extLst>
          </p:cNvPr>
          <p:cNvSpPr txBox="1"/>
          <p:nvPr/>
        </p:nvSpPr>
        <p:spPr>
          <a:xfrm>
            <a:off x="381000" y="285750"/>
            <a:ext cx="8534400" cy="4524315"/>
          </a:xfrm>
          <a:prstGeom prst="rect">
            <a:avLst/>
          </a:prstGeom>
          <a:noFill/>
        </p:spPr>
        <p:txBody>
          <a:bodyPr wrap="square" rtlCol="0">
            <a:spAutoFit/>
          </a:bodyPr>
          <a:lstStyle/>
          <a:p>
            <a:pPr lvl="1"/>
            <a:endParaRPr lang="en-IN" sz="24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device is constructed as follows : </a:t>
            </a:r>
          </a:p>
          <a:p>
            <a:pPr marL="800100" lvl="1" indent="-342900">
              <a:buFont typeface="Wingdings" panose="05000000000000000000" pitchFamily="2" charset="2"/>
              <a:buChar char="q"/>
            </a:pPr>
            <a:endParaRPr lang="en-IN" sz="2000" dirty="0">
              <a:solidFill>
                <a:srgbClr val="FF0000"/>
              </a:solidFill>
            </a:endParaRPr>
          </a:p>
          <a:p>
            <a:pPr marL="1257300" lvl="2" indent="-342900">
              <a:buFont typeface="Wingdings" panose="05000000000000000000" pitchFamily="2" charset="2"/>
              <a:buChar char="q"/>
            </a:pPr>
            <a:r>
              <a:rPr lang="en-IN" sz="1600" dirty="0">
                <a:solidFill>
                  <a:srgbClr val="FF0000"/>
                </a:solidFill>
              </a:rPr>
              <a:t>MQ7 CO sensor is attached to the Arduino.</a:t>
            </a:r>
          </a:p>
          <a:p>
            <a:pPr lvl="2"/>
            <a:endParaRPr lang="en-IN" sz="1600" dirty="0">
              <a:solidFill>
                <a:srgbClr val="FF0000"/>
              </a:solidFill>
            </a:endParaRPr>
          </a:p>
          <a:p>
            <a:pPr marL="1257300" lvl="2" indent="-342900">
              <a:buFont typeface="Wingdings" panose="05000000000000000000" pitchFamily="2" charset="2"/>
              <a:buChar char="q"/>
            </a:pPr>
            <a:r>
              <a:rPr lang="en-IN" sz="1600" dirty="0">
                <a:solidFill>
                  <a:srgbClr val="FF0000"/>
                </a:solidFill>
              </a:rPr>
              <a:t>GP2Y100 sensor is attached to measure PM 2.5.</a:t>
            </a:r>
          </a:p>
          <a:p>
            <a:pPr lvl="2"/>
            <a:endParaRPr lang="en-IN" sz="1600" dirty="0">
              <a:solidFill>
                <a:srgbClr val="FF0000"/>
              </a:solidFill>
            </a:endParaRPr>
          </a:p>
          <a:p>
            <a:pPr marL="1257300" lvl="2" indent="-342900">
              <a:buFont typeface="Wingdings" panose="05000000000000000000" pitchFamily="2" charset="2"/>
              <a:buChar char="q"/>
            </a:pPr>
            <a:r>
              <a:rPr lang="en-IN" sz="1600" dirty="0">
                <a:solidFill>
                  <a:srgbClr val="FF0000"/>
                </a:solidFill>
              </a:rPr>
              <a:t>The above 2 sensors are connected to Arduino. </a:t>
            </a:r>
          </a:p>
          <a:p>
            <a:pPr lvl="2"/>
            <a:endParaRPr lang="en-IN" sz="1600" dirty="0">
              <a:solidFill>
                <a:srgbClr val="FF0000"/>
              </a:solidFill>
            </a:endParaRPr>
          </a:p>
          <a:p>
            <a:pPr marL="1257300" lvl="2" indent="-342900">
              <a:buFont typeface="Wingdings" panose="05000000000000000000" pitchFamily="2" charset="2"/>
              <a:buChar char="q"/>
            </a:pPr>
            <a:r>
              <a:rPr lang="en-IN" sz="1600" dirty="0">
                <a:solidFill>
                  <a:srgbClr val="FF0000"/>
                </a:solidFill>
              </a:rPr>
              <a:t>Arduino transfers the data collected from these sensors to                                NodeMCU ESP8266 Device via I2C communication channel.</a:t>
            </a:r>
          </a:p>
          <a:p>
            <a:pPr marL="1257300" lvl="2" indent="-342900">
              <a:buFont typeface="Wingdings" panose="05000000000000000000" pitchFamily="2" charset="2"/>
              <a:buChar char="q"/>
            </a:pPr>
            <a:endParaRPr lang="en-IN" sz="1600" dirty="0">
              <a:solidFill>
                <a:srgbClr val="FF0000"/>
              </a:solidFill>
            </a:endParaRPr>
          </a:p>
          <a:p>
            <a:pPr marL="1257300" lvl="2" indent="-342900">
              <a:buFont typeface="Wingdings" panose="05000000000000000000" pitchFamily="2" charset="2"/>
              <a:buChar char="q"/>
            </a:pPr>
            <a:r>
              <a:rPr lang="en-IN" sz="1600" dirty="0">
                <a:solidFill>
                  <a:srgbClr val="FF0000"/>
                </a:solidFill>
              </a:rPr>
              <a:t>There is a WIFI module onboard the NodeMCU ESP8266  which transmits the data to the MySQL database.</a:t>
            </a:r>
          </a:p>
          <a:p>
            <a:endParaRPr lang="en-IN" sz="2400" dirty="0">
              <a:solidFill>
                <a:srgbClr val="FF0000"/>
              </a:solidFill>
            </a:endParaRPr>
          </a:p>
          <a:p>
            <a:pPr marL="800100" lvl="1" indent="-342900">
              <a:buFont typeface="Wingdings" panose="05000000000000000000" pitchFamily="2" charset="2"/>
              <a:buChar char="q"/>
            </a:pPr>
            <a:endParaRPr lang="en-IN" sz="2400" dirty="0">
              <a:solidFill>
                <a:srgbClr val="FF0000"/>
              </a:solidFill>
            </a:endParaRPr>
          </a:p>
        </p:txBody>
      </p:sp>
    </p:spTree>
    <p:extLst>
      <p:ext uri="{BB962C8B-B14F-4D97-AF65-F5344CB8AC3E}">
        <p14:creationId xmlns:p14="http://schemas.microsoft.com/office/powerpoint/2010/main" val="119231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88D93-FD09-4C80-9288-1AA327A81634}"/>
              </a:ext>
            </a:extLst>
          </p:cNvPr>
          <p:cNvSpPr txBox="1"/>
          <p:nvPr/>
        </p:nvSpPr>
        <p:spPr>
          <a:xfrm>
            <a:off x="0" y="126883"/>
            <a:ext cx="8534400" cy="1015663"/>
          </a:xfrm>
          <a:prstGeom prst="rect">
            <a:avLst/>
          </a:prstGeom>
          <a:noFill/>
        </p:spPr>
        <p:txBody>
          <a:bodyPr wrap="square" rtlCol="0">
            <a:spAutoFit/>
          </a:bodyPr>
          <a:lstStyle/>
          <a:p>
            <a:pPr lvl="1"/>
            <a:endParaRPr lang="en-IN" sz="2400" dirty="0">
              <a:solidFill>
                <a:srgbClr val="FF0000"/>
              </a:solidFill>
            </a:endParaRPr>
          </a:p>
          <a:p>
            <a:pPr marL="800100" lvl="1" indent="-342900">
              <a:buFont typeface="Wingdings" panose="05000000000000000000" pitchFamily="2" charset="2"/>
              <a:buChar char="q"/>
            </a:pPr>
            <a:r>
              <a:rPr lang="en-IN" sz="1600" dirty="0">
                <a:solidFill>
                  <a:srgbClr val="FF0000"/>
                </a:solidFill>
              </a:rPr>
              <a:t>The device after connection</a:t>
            </a:r>
          </a:p>
          <a:p>
            <a:pPr marL="800100" lvl="1" indent="-342900">
              <a:buFont typeface="Wingdings" panose="05000000000000000000" pitchFamily="2" charset="2"/>
              <a:buChar char="q"/>
            </a:pPr>
            <a:endParaRPr lang="en-IN" sz="2000" dirty="0">
              <a:solidFill>
                <a:srgbClr val="FF0000"/>
              </a:solidFill>
            </a:endParaRPr>
          </a:p>
        </p:txBody>
      </p:sp>
      <p:pic>
        <p:nvPicPr>
          <p:cNvPr id="4" name="Picture 3">
            <a:extLst>
              <a:ext uri="{FF2B5EF4-FFF2-40B4-BE49-F238E27FC236}">
                <a16:creationId xmlns:a16="http://schemas.microsoft.com/office/drawing/2014/main" id="{0BABEA6E-DC4F-4E91-BFF4-FE028DD5FA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125310"/>
            <a:ext cx="3857171" cy="2970439"/>
          </a:xfrm>
          <a:prstGeom prst="rect">
            <a:avLst/>
          </a:prstGeom>
        </p:spPr>
      </p:pic>
      <p:sp>
        <p:nvSpPr>
          <p:cNvPr id="5" name="TextBox 4">
            <a:extLst>
              <a:ext uri="{FF2B5EF4-FFF2-40B4-BE49-F238E27FC236}">
                <a16:creationId xmlns:a16="http://schemas.microsoft.com/office/drawing/2014/main" id="{84B60895-3E38-4EC8-B353-948CF655E182}"/>
              </a:ext>
            </a:extLst>
          </p:cNvPr>
          <p:cNvSpPr txBox="1"/>
          <p:nvPr/>
        </p:nvSpPr>
        <p:spPr>
          <a:xfrm>
            <a:off x="4448628" y="109647"/>
            <a:ext cx="8534400" cy="1015663"/>
          </a:xfrm>
          <a:prstGeom prst="rect">
            <a:avLst/>
          </a:prstGeom>
          <a:noFill/>
        </p:spPr>
        <p:txBody>
          <a:bodyPr wrap="square" rtlCol="0">
            <a:spAutoFit/>
          </a:bodyPr>
          <a:lstStyle/>
          <a:p>
            <a:pPr lvl="1"/>
            <a:endParaRPr lang="en-IN" sz="2400" dirty="0">
              <a:solidFill>
                <a:srgbClr val="FF0000"/>
              </a:solidFill>
            </a:endParaRPr>
          </a:p>
          <a:p>
            <a:pPr marL="800100" lvl="1" indent="-342900">
              <a:buFont typeface="Wingdings" panose="05000000000000000000" pitchFamily="2" charset="2"/>
              <a:buChar char="q"/>
            </a:pPr>
            <a:r>
              <a:rPr lang="en-IN" sz="1600" dirty="0">
                <a:solidFill>
                  <a:srgbClr val="FF0000"/>
                </a:solidFill>
              </a:rPr>
              <a:t>The schematic diagram of the circuit .</a:t>
            </a:r>
          </a:p>
          <a:p>
            <a:pPr marL="800100" lvl="1" indent="-342900">
              <a:buFont typeface="Wingdings" panose="05000000000000000000" pitchFamily="2" charset="2"/>
              <a:buChar char="q"/>
            </a:pPr>
            <a:endParaRPr lang="en-IN" sz="2000" dirty="0">
              <a:solidFill>
                <a:srgbClr val="FF0000"/>
              </a:solidFill>
            </a:endParaRPr>
          </a:p>
        </p:txBody>
      </p:sp>
      <p:pic>
        <p:nvPicPr>
          <p:cNvPr id="11" name="Picture 10">
            <a:extLst>
              <a:ext uri="{FF2B5EF4-FFF2-40B4-BE49-F238E27FC236}">
                <a16:creationId xmlns:a16="http://schemas.microsoft.com/office/drawing/2014/main" id="{8D3840DE-D933-4B91-B3C0-BA22ABBC54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4648200" y="1147535"/>
            <a:ext cx="4328421" cy="2970439"/>
          </a:xfrm>
          <a:prstGeom prst="rect">
            <a:avLst/>
          </a:prstGeom>
        </p:spPr>
      </p:pic>
    </p:spTree>
    <p:extLst>
      <p:ext uri="{BB962C8B-B14F-4D97-AF65-F5344CB8AC3E}">
        <p14:creationId xmlns:p14="http://schemas.microsoft.com/office/powerpoint/2010/main" val="148734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88D93-FD09-4C80-9288-1AA327A81634}"/>
              </a:ext>
            </a:extLst>
          </p:cNvPr>
          <p:cNvSpPr txBox="1"/>
          <p:nvPr/>
        </p:nvSpPr>
        <p:spPr>
          <a:xfrm>
            <a:off x="381000" y="285750"/>
            <a:ext cx="8534400" cy="6801862"/>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FF0000"/>
                </a:solidFill>
              </a:rPr>
              <a:t>Data Presentation</a:t>
            </a:r>
          </a:p>
          <a:p>
            <a:pPr marL="800100" lvl="1" indent="-342900">
              <a:buFont typeface="Wingdings" panose="05000000000000000000" pitchFamily="2" charset="2"/>
              <a:buChar char="q"/>
            </a:pPr>
            <a:endParaRPr lang="en-IN" sz="2400" dirty="0">
              <a:solidFill>
                <a:srgbClr val="FF0000"/>
              </a:solidFill>
            </a:endParaRPr>
          </a:p>
          <a:p>
            <a:pPr marL="800100" lvl="1" indent="-342900">
              <a:buFont typeface="Wingdings" panose="05000000000000000000" pitchFamily="2" charset="2"/>
              <a:buChar char="q"/>
            </a:pPr>
            <a:r>
              <a:rPr lang="en-IN" sz="2000" dirty="0">
                <a:solidFill>
                  <a:srgbClr val="FF0000"/>
                </a:solidFill>
              </a:rPr>
              <a:t>Provides a website representation for viewing of pollution levels     and the Air Quality Index of a particular region.</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Provides various data visualizations for the general public to          understand the pollution levels in their respective area.</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website also forms a User Interface for communication             between government agencies and industries regarding license     procedures, closures and revocation and many other facilities.</a:t>
            </a:r>
          </a:p>
          <a:p>
            <a:pPr marL="800100" lvl="1" indent="-342900">
              <a:buFont typeface="Wingdings" panose="05000000000000000000" pitchFamily="2" charset="2"/>
              <a:buChar char="q"/>
            </a:pPr>
            <a:endParaRPr lang="en-IN" sz="2000" dirty="0">
              <a:solidFill>
                <a:srgbClr val="FF0000"/>
              </a:solidFill>
            </a:endParaRPr>
          </a:p>
          <a:p>
            <a:pPr lvl="1"/>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lvl="1"/>
            <a:endParaRPr lang="en-IN" sz="2000" dirty="0">
              <a:solidFill>
                <a:srgbClr val="FF0000"/>
              </a:solidFill>
            </a:endParaRPr>
          </a:p>
          <a:p>
            <a:pPr marL="285750" indent="-285750">
              <a:buFont typeface="Wingdings" panose="05000000000000000000" pitchFamily="2" charset="2"/>
              <a:buChar char="v"/>
            </a:pPr>
            <a:endParaRPr lang="en-IN" sz="2400" dirty="0">
              <a:solidFill>
                <a:srgbClr val="FF0000"/>
              </a:solidFill>
            </a:endParaRPr>
          </a:p>
          <a:p>
            <a:pPr marL="800100" lvl="1" indent="-342900">
              <a:buFont typeface="Wingdings" panose="05000000000000000000" pitchFamily="2" charset="2"/>
              <a:buChar char="q"/>
            </a:pPr>
            <a:endParaRPr lang="en-IN" sz="2400" dirty="0">
              <a:solidFill>
                <a:srgbClr val="FF0000"/>
              </a:solidFill>
            </a:endParaRPr>
          </a:p>
        </p:txBody>
      </p:sp>
    </p:spTree>
    <p:extLst>
      <p:ext uri="{BB962C8B-B14F-4D97-AF65-F5344CB8AC3E}">
        <p14:creationId xmlns:p14="http://schemas.microsoft.com/office/powerpoint/2010/main" val="245657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88D93-FD09-4C80-9288-1AA327A81634}"/>
              </a:ext>
            </a:extLst>
          </p:cNvPr>
          <p:cNvSpPr txBox="1"/>
          <p:nvPr/>
        </p:nvSpPr>
        <p:spPr>
          <a:xfrm>
            <a:off x="381000" y="285750"/>
            <a:ext cx="8534400" cy="6186309"/>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FF0000"/>
                </a:solidFill>
              </a:rPr>
              <a:t>Data Presentation</a:t>
            </a:r>
          </a:p>
          <a:p>
            <a:pPr marL="800100" lvl="1" indent="-342900">
              <a:buFont typeface="Wingdings" panose="05000000000000000000" pitchFamily="2" charset="2"/>
              <a:buChar char="q"/>
            </a:pPr>
            <a:endParaRPr lang="en-IN" sz="2400" dirty="0">
              <a:solidFill>
                <a:srgbClr val="FF0000"/>
              </a:solidFill>
            </a:endParaRPr>
          </a:p>
          <a:p>
            <a:pPr marL="800100" lvl="1" indent="-342900">
              <a:buFont typeface="Wingdings" panose="05000000000000000000" pitchFamily="2" charset="2"/>
              <a:buChar char="q"/>
            </a:pPr>
            <a:r>
              <a:rPr lang="en-IN" sz="2000" dirty="0">
                <a:solidFill>
                  <a:srgbClr val="FF0000"/>
                </a:solidFill>
              </a:rPr>
              <a:t>It is a PHP based website with MYSQL database used at backend.</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website provides functionality help the client in applying for a               license required to operate an industry.</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website also provides the functionality for the government employees to easily approve or reject license application along with        closing and revoking of industries based on their pollution levels</a:t>
            </a:r>
          </a:p>
          <a:p>
            <a:pPr lvl="1"/>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lvl="1"/>
            <a:endParaRPr lang="en-IN" sz="2000" dirty="0">
              <a:solidFill>
                <a:srgbClr val="FF0000"/>
              </a:solidFill>
            </a:endParaRPr>
          </a:p>
          <a:p>
            <a:pPr marL="285750" indent="-285750">
              <a:buFont typeface="Wingdings" panose="05000000000000000000" pitchFamily="2" charset="2"/>
              <a:buChar char="v"/>
            </a:pPr>
            <a:endParaRPr lang="en-IN" sz="2400" dirty="0">
              <a:solidFill>
                <a:srgbClr val="FF0000"/>
              </a:solidFill>
            </a:endParaRPr>
          </a:p>
          <a:p>
            <a:pPr marL="800100" lvl="1" indent="-342900">
              <a:buFont typeface="Wingdings" panose="05000000000000000000" pitchFamily="2" charset="2"/>
              <a:buChar char="q"/>
            </a:pPr>
            <a:endParaRPr lang="en-IN" sz="2400" dirty="0">
              <a:solidFill>
                <a:srgbClr val="FF0000"/>
              </a:solidFill>
            </a:endParaRPr>
          </a:p>
        </p:txBody>
      </p:sp>
    </p:spTree>
    <p:extLst>
      <p:ext uri="{BB962C8B-B14F-4D97-AF65-F5344CB8AC3E}">
        <p14:creationId xmlns:p14="http://schemas.microsoft.com/office/powerpoint/2010/main" val="322933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88D93-FD09-4C80-9288-1AA327A81634}"/>
              </a:ext>
            </a:extLst>
          </p:cNvPr>
          <p:cNvSpPr txBox="1"/>
          <p:nvPr/>
        </p:nvSpPr>
        <p:spPr>
          <a:xfrm>
            <a:off x="381000" y="285750"/>
            <a:ext cx="8534400" cy="6801862"/>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FF0000"/>
                </a:solidFill>
              </a:rPr>
              <a:t>Data Prediction</a:t>
            </a:r>
          </a:p>
          <a:p>
            <a:pPr marL="800100" lvl="1" indent="-342900">
              <a:buFont typeface="Wingdings" panose="05000000000000000000" pitchFamily="2" charset="2"/>
              <a:buChar char="q"/>
            </a:pPr>
            <a:endParaRPr lang="en-IN" sz="24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prediction part provides forecast for the pollution levels and     Air Quality Index in the near future.</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Time series algorithm is utilized for such type of prediction.</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forecast is made on the basis of data collected and stored by   the hardware along with the weather data collected from                meteorological departments.</a:t>
            </a:r>
          </a:p>
          <a:p>
            <a:pPr lvl="1"/>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Such forecast would help people plan or schedule their travel         accordingly.</a:t>
            </a:r>
          </a:p>
          <a:p>
            <a:pPr lvl="1"/>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lvl="1"/>
            <a:endParaRPr lang="en-IN" sz="2000" dirty="0">
              <a:solidFill>
                <a:srgbClr val="FF0000"/>
              </a:solidFill>
            </a:endParaRPr>
          </a:p>
          <a:p>
            <a:pPr marL="285750" indent="-285750">
              <a:buFont typeface="Wingdings" panose="05000000000000000000" pitchFamily="2" charset="2"/>
              <a:buChar char="v"/>
            </a:pPr>
            <a:endParaRPr lang="en-IN" sz="2400" dirty="0">
              <a:solidFill>
                <a:srgbClr val="FF0000"/>
              </a:solidFill>
            </a:endParaRPr>
          </a:p>
          <a:p>
            <a:pPr marL="800100" lvl="1" indent="-342900">
              <a:buFont typeface="Wingdings" panose="05000000000000000000" pitchFamily="2" charset="2"/>
              <a:buChar char="q"/>
            </a:pPr>
            <a:endParaRPr lang="en-IN" sz="2400" dirty="0">
              <a:solidFill>
                <a:srgbClr val="FF0000"/>
              </a:solidFill>
            </a:endParaRPr>
          </a:p>
        </p:txBody>
      </p:sp>
    </p:spTree>
    <p:extLst>
      <p:ext uri="{BB962C8B-B14F-4D97-AF65-F5344CB8AC3E}">
        <p14:creationId xmlns:p14="http://schemas.microsoft.com/office/powerpoint/2010/main" val="36951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088D93-FD09-4C80-9288-1AA327A81634}"/>
              </a:ext>
            </a:extLst>
          </p:cNvPr>
          <p:cNvSpPr txBox="1"/>
          <p:nvPr/>
        </p:nvSpPr>
        <p:spPr>
          <a:xfrm>
            <a:off x="381000" y="285750"/>
            <a:ext cx="8534400" cy="6494085"/>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FF0000"/>
                </a:solidFill>
              </a:rPr>
              <a:t>Data Prediction</a:t>
            </a:r>
          </a:p>
          <a:p>
            <a:pPr marL="800100" lvl="1" indent="-342900">
              <a:buFont typeface="Wingdings" panose="05000000000000000000" pitchFamily="2" charset="2"/>
              <a:buChar char="q"/>
            </a:pPr>
            <a:endParaRPr lang="en-IN" sz="24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prediction part provides forecast for the pollution levels and     Air Quality Index in the near future.</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Time series algorithm is utilized for such type of prediction.</a:t>
            </a: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The forecast is made on the basis of data collected and stored by   the hardware along with the weather data.</a:t>
            </a:r>
          </a:p>
          <a:p>
            <a:pPr lvl="1"/>
            <a:endParaRPr lang="en-IN" sz="2000" dirty="0">
              <a:solidFill>
                <a:srgbClr val="FF0000"/>
              </a:solidFill>
            </a:endParaRPr>
          </a:p>
          <a:p>
            <a:pPr marL="800100" lvl="1" indent="-342900">
              <a:buFont typeface="Wingdings" panose="05000000000000000000" pitchFamily="2" charset="2"/>
              <a:buChar char="q"/>
            </a:pPr>
            <a:r>
              <a:rPr lang="en-IN" sz="2000" dirty="0">
                <a:solidFill>
                  <a:srgbClr val="FF0000"/>
                </a:solidFill>
              </a:rPr>
              <a:t>Such forecast would help people plan or schedule their travel         accordingly.</a:t>
            </a:r>
          </a:p>
          <a:p>
            <a:pPr lvl="1"/>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marL="800100" lvl="1" indent="-342900">
              <a:buFont typeface="Wingdings" panose="05000000000000000000" pitchFamily="2" charset="2"/>
              <a:buChar char="q"/>
            </a:pPr>
            <a:endParaRPr lang="en-IN" sz="2000" dirty="0">
              <a:solidFill>
                <a:srgbClr val="FF0000"/>
              </a:solidFill>
            </a:endParaRPr>
          </a:p>
          <a:p>
            <a:pPr lvl="1"/>
            <a:endParaRPr lang="en-IN" sz="2000" dirty="0">
              <a:solidFill>
                <a:srgbClr val="FF0000"/>
              </a:solidFill>
            </a:endParaRPr>
          </a:p>
          <a:p>
            <a:pPr marL="285750" indent="-285750">
              <a:buFont typeface="Wingdings" panose="05000000000000000000" pitchFamily="2" charset="2"/>
              <a:buChar char="v"/>
            </a:pPr>
            <a:endParaRPr lang="en-IN" sz="2400" dirty="0">
              <a:solidFill>
                <a:srgbClr val="FF0000"/>
              </a:solidFill>
            </a:endParaRPr>
          </a:p>
          <a:p>
            <a:pPr marL="800100" lvl="1" indent="-342900">
              <a:buFont typeface="Wingdings" panose="05000000000000000000" pitchFamily="2" charset="2"/>
              <a:buChar char="q"/>
            </a:pPr>
            <a:endParaRPr lang="en-IN" sz="2400" dirty="0">
              <a:solidFill>
                <a:srgbClr val="FF0000"/>
              </a:solidFill>
            </a:endParaRPr>
          </a:p>
        </p:txBody>
      </p:sp>
    </p:spTree>
    <p:extLst>
      <p:ext uri="{BB962C8B-B14F-4D97-AF65-F5344CB8AC3E}">
        <p14:creationId xmlns:p14="http://schemas.microsoft.com/office/powerpoint/2010/main" val="237934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161320-651D-4894-9357-CBD959A7692A}"/>
              </a:ext>
            </a:extLst>
          </p:cNvPr>
          <p:cNvGrpSpPr/>
          <p:nvPr/>
        </p:nvGrpSpPr>
        <p:grpSpPr>
          <a:xfrm>
            <a:off x="1309714" y="887999"/>
            <a:ext cx="6524572" cy="3367502"/>
            <a:chOff x="2079428" y="1209498"/>
            <a:chExt cx="6524572" cy="3367502"/>
          </a:xfrm>
        </p:grpSpPr>
        <p:sp>
          <p:nvSpPr>
            <p:cNvPr id="4" name="Pentagon 48">
              <a:extLst>
                <a:ext uri="{FF2B5EF4-FFF2-40B4-BE49-F238E27FC236}">
                  <a16:creationId xmlns:a16="http://schemas.microsoft.com/office/drawing/2014/main" id="{7D5B9851-D8D1-48C3-93E7-C4D1AF415E74}"/>
                </a:ext>
              </a:extLst>
            </p:cNvPr>
            <p:cNvSpPr/>
            <p:nvPr/>
          </p:nvSpPr>
          <p:spPr>
            <a:xfrm>
              <a:off x="2079428" y="1209498"/>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Rectangle 2">
              <a:extLst>
                <a:ext uri="{FF2B5EF4-FFF2-40B4-BE49-F238E27FC236}">
                  <a16:creationId xmlns:a16="http://schemas.microsoft.com/office/drawing/2014/main" id="{DBE5AFBE-6822-4238-9C06-96E0E5BA7321}"/>
                </a:ext>
              </a:extLst>
            </p:cNvPr>
            <p:cNvSpPr/>
            <p:nvPr/>
          </p:nvSpPr>
          <p:spPr>
            <a:xfrm>
              <a:off x="2974842" y="1209498"/>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
              <a:extLst>
                <a:ext uri="{FF2B5EF4-FFF2-40B4-BE49-F238E27FC236}">
                  <a16:creationId xmlns:a16="http://schemas.microsoft.com/office/drawing/2014/main" id="{A9507036-6FE5-4A0E-A446-C530622744F5}"/>
                </a:ext>
              </a:extLst>
            </p:cNvPr>
            <p:cNvSpPr txBox="1"/>
            <p:nvPr/>
          </p:nvSpPr>
          <p:spPr>
            <a:xfrm>
              <a:off x="2161101" y="128849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grpSp>
          <p:nvGrpSpPr>
            <p:cNvPr id="7" name="Group 6">
              <a:extLst>
                <a:ext uri="{FF2B5EF4-FFF2-40B4-BE49-F238E27FC236}">
                  <a16:creationId xmlns:a16="http://schemas.microsoft.com/office/drawing/2014/main" id="{75492F18-248F-4FDC-8FDF-BD09C2C72DC1}"/>
                </a:ext>
              </a:extLst>
            </p:cNvPr>
            <p:cNvGrpSpPr/>
            <p:nvPr/>
          </p:nvGrpSpPr>
          <p:grpSpPr>
            <a:xfrm>
              <a:off x="3471098" y="1261972"/>
              <a:ext cx="4845318" cy="483931"/>
              <a:chOff x="2299400" y="1781114"/>
              <a:chExt cx="4576856" cy="483931"/>
            </a:xfrm>
          </p:grpSpPr>
          <p:sp>
            <p:nvSpPr>
              <p:cNvPr id="8" name="TextBox 10">
                <a:extLst>
                  <a:ext uri="{FF2B5EF4-FFF2-40B4-BE49-F238E27FC236}">
                    <a16:creationId xmlns:a16="http://schemas.microsoft.com/office/drawing/2014/main" id="{4BB0E371-6125-4AE2-8AE5-B22494015837}"/>
                  </a:ext>
                </a:extLst>
              </p:cNvPr>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rgbClr val="FF0000"/>
                    </a:solidFill>
                    <a:cs typeface="Arial" pitchFamily="34" charset="0"/>
                  </a:rPr>
                  <a:t>Data Collection by hardware device.</a:t>
                </a:r>
              </a:p>
            </p:txBody>
          </p:sp>
          <p:sp>
            <p:nvSpPr>
              <p:cNvPr id="9" name="TextBox 12">
                <a:extLst>
                  <a:ext uri="{FF2B5EF4-FFF2-40B4-BE49-F238E27FC236}">
                    <a16:creationId xmlns:a16="http://schemas.microsoft.com/office/drawing/2014/main" id="{0976FC05-2E45-4D41-9489-FCB7E039DAA8}"/>
                  </a:ext>
                </a:extLst>
              </p:cNvPr>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rgbClr val="FF0000"/>
                    </a:solidFill>
                    <a:cs typeface="Arial" pitchFamily="34" charset="0"/>
                  </a:rPr>
                  <a:t>Get the real time data of pollutant levels of pollutants from factories.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sp>
          <p:nvSpPr>
            <p:cNvPr id="10" name="Pentagon 107">
              <a:extLst>
                <a:ext uri="{FF2B5EF4-FFF2-40B4-BE49-F238E27FC236}">
                  <a16:creationId xmlns:a16="http://schemas.microsoft.com/office/drawing/2014/main" id="{97B846B8-0CB6-4A7D-B1A7-DC19CF69624D}"/>
                </a:ext>
              </a:extLst>
            </p:cNvPr>
            <p:cNvSpPr/>
            <p:nvPr/>
          </p:nvSpPr>
          <p:spPr>
            <a:xfrm>
              <a:off x="2079428" y="1907374"/>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2">
              <a:extLst>
                <a:ext uri="{FF2B5EF4-FFF2-40B4-BE49-F238E27FC236}">
                  <a16:creationId xmlns:a16="http://schemas.microsoft.com/office/drawing/2014/main" id="{49D7DF65-24A4-44FD-92EE-30896FD9BE3C}"/>
                </a:ext>
              </a:extLst>
            </p:cNvPr>
            <p:cNvSpPr/>
            <p:nvPr/>
          </p:nvSpPr>
          <p:spPr>
            <a:xfrm>
              <a:off x="2974842" y="1907374"/>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TextBox 11">
              <a:extLst>
                <a:ext uri="{FF2B5EF4-FFF2-40B4-BE49-F238E27FC236}">
                  <a16:creationId xmlns:a16="http://schemas.microsoft.com/office/drawing/2014/main" id="{0E36E577-2701-451D-B10F-14F759BCF9A8}"/>
                </a:ext>
              </a:extLst>
            </p:cNvPr>
            <p:cNvSpPr txBox="1"/>
            <p:nvPr/>
          </p:nvSpPr>
          <p:spPr>
            <a:xfrm>
              <a:off x="2161101" y="1986370"/>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grpSp>
          <p:nvGrpSpPr>
            <p:cNvPr id="13" name="Group 12">
              <a:extLst>
                <a:ext uri="{FF2B5EF4-FFF2-40B4-BE49-F238E27FC236}">
                  <a16:creationId xmlns:a16="http://schemas.microsoft.com/office/drawing/2014/main" id="{B481FE50-6FA2-48DC-BED8-5AC5467B83C1}"/>
                </a:ext>
              </a:extLst>
            </p:cNvPr>
            <p:cNvGrpSpPr/>
            <p:nvPr/>
          </p:nvGrpSpPr>
          <p:grpSpPr>
            <a:xfrm>
              <a:off x="3471098" y="1959848"/>
              <a:ext cx="4845318" cy="483931"/>
              <a:chOff x="2299400" y="1781114"/>
              <a:chExt cx="4576856" cy="483931"/>
            </a:xfrm>
          </p:grpSpPr>
          <p:sp>
            <p:nvSpPr>
              <p:cNvPr id="14" name="TextBox 10">
                <a:extLst>
                  <a:ext uri="{FF2B5EF4-FFF2-40B4-BE49-F238E27FC236}">
                    <a16:creationId xmlns:a16="http://schemas.microsoft.com/office/drawing/2014/main" id="{B01668C6-1B98-4CEF-A3A1-5E1F43950B0F}"/>
                  </a:ext>
                </a:extLst>
              </p:cNvPr>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rgbClr val="F07624"/>
                    </a:solidFill>
                    <a:cs typeface="Arial" pitchFamily="34" charset="0"/>
                  </a:rPr>
                  <a:t>Store the collected data in real time database.</a:t>
                </a:r>
              </a:p>
            </p:txBody>
          </p:sp>
          <p:sp>
            <p:nvSpPr>
              <p:cNvPr id="15" name="TextBox 12">
                <a:extLst>
                  <a:ext uri="{FF2B5EF4-FFF2-40B4-BE49-F238E27FC236}">
                    <a16:creationId xmlns:a16="http://schemas.microsoft.com/office/drawing/2014/main" id="{2983792A-9DC5-424F-A6F8-692BD30B64F4}"/>
                  </a:ext>
                </a:extLst>
              </p:cNvPr>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rgbClr val="F07624"/>
                    </a:solidFill>
                    <a:cs typeface="Arial" pitchFamily="34" charset="0"/>
                  </a:rPr>
                  <a:t>Storing the data in the database and maintaining the database.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sp>
          <p:nvSpPr>
            <p:cNvPr id="16" name="Pentagon 114">
              <a:extLst>
                <a:ext uri="{FF2B5EF4-FFF2-40B4-BE49-F238E27FC236}">
                  <a16:creationId xmlns:a16="http://schemas.microsoft.com/office/drawing/2014/main" id="{DC924524-508D-4943-B5FB-ABC3B3C033FF}"/>
                </a:ext>
              </a:extLst>
            </p:cNvPr>
            <p:cNvSpPr/>
            <p:nvPr/>
          </p:nvSpPr>
          <p:spPr>
            <a:xfrm>
              <a:off x="2079428" y="2605250"/>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7" name="Rectangle 2">
              <a:extLst>
                <a:ext uri="{FF2B5EF4-FFF2-40B4-BE49-F238E27FC236}">
                  <a16:creationId xmlns:a16="http://schemas.microsoft.com/office/drawing/2014/main" id="{44EF838D-25D2-4705-B418-C17C708714A6}"/>
                </a:ext>
              </a:extLst>
            </p:cNvPr>
            <p:cNvSpPr/>
            <p:nvPr/>
          </p:nvSpPr>
          <p:spPr>
            <a:xfrm>
              <a:off x="2974842" y="260525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TextBox 17">
              <a:extLst>
                <a:ext uri="{FF2B5EF4-FFF2-40B4-BE49-F238E27FC236}">
                  <a16:creationId xmlns:a16="http://schemas.microsoft.com/office/drawing/2014/main" id="{1E753AAE-B469-4E21-81DE-C8C682B87DF4}"/>
                </a:ext>
              </a:extLst>
            </p:cNvPr>
            <p:cNvSpPr txBox="1"/>
            <p:nvPr/>
          </p:nvSpPr>
          <p:spPr>
            <a:xfrm>
              <a:off x="2161101" y="268424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9" name="Group 18">
              <a:extLst>
                <a:ext uri="{FF2B5EF4-FFF2-40B4-BE49-F238E27FC236}">
                  <a16:creationId xmlns:a16="http://schemas.microsoft.com/office/drawing/2014/main" id="{230FF9B9-5533-41B3-9249-02131E657C02}"/>
                </a:ext>
              </a:extLst>
            </p:cNvPr>
            <p:cNvGrpSpPr/>
            <p:nvPr/>
          </p:nvGrpSpPr>
          <p:grpSpPr>
            <a:xfrm>
              <a:off x="3471098" y="2657724"/>
              <a:ext cx="4845318" cy="483931"/>
              <a:chOff x="2299400" y="1781114"/>
              <a:chExt cx="4576856" cy="483931"/>
            </a:xfrm>
          </p:grpSpPr>
          <p:sp>
            <p:nvSpPr>
              <p:cNvPr id="20" name="TextBox 10">
                <a:extLst>
                  <a:ext uri="{FF2B5EF4-FFF2-40B4-BE49-F238E27FC236}">
                    <a16:creationId xmlns:a16="http://schemas.microsoft.com/office/drawing/2014/main" id="{A78DA140-F00F-46EE-B640-0F2A58C96D42}"/>
                  </a:ext>
                </a:extLst>
              </p:cNvPr>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rgbClr val="FFC000"/>
                    </a:solidFill>
                    <a:cs typeface="Arial" pitchFamily="34" charset="0"/>
                  </a:rPr>
                  <a:t>Using the prediction algorithm for prediction of future data.</a:t>
                </a:r>
              </a:p>
            </p:txBody>
          </p:sp>
          <p:sp>
            <p:nvSpPr>
              <p:cNvPr id="21" name="TextBox 12">
                <a:extLst>
                  <a:ext uri="{FF2B5EF4-FFF2-40B4-BE49-F238E27FC236}">
                    <a16:creationId xmlns:a16="http://schemas.microsoft.com/office/drawing/2014/main" id="{835E0589-1D2A-4389-9912-5F33404DDA35}"/>
                  </a:ext>
                </a:extLst>
              </p:cNvPr>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rgbClr val="FFC000"/>
                    </a:solidFill>
                    <a:cs typeface="Arial" pitchFamily="34" charset="0"/>
                  </a:rPr>
                  <a:t>Prediction is made on stored data using machine learning algorithms.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sp>
          <p:nvSpPr>
            <p:cNvPr id="22" name="Pentagon 121">
              <a:extLst>
                <a:ext uri="{FF2B5EF4-FFF2-40B4-BE49-F238E27FC236}">
                  <a16:creationId xmlns:a16="http://schemas.microsoft.com/office/drawing/2014/main" id="{F540AEE8-C86C-4542-BC55-60E83D6C29A7}"/>
                </a:ext>
              </a:extLst>
            </p:cNvPr>
            <p:cNvSpPr/>
            <p:nvPr/>
          </p:nvSpPr>
          <p:spPr>
            <a:xfrm>
              <a:off x="2079428" y="3303126"/>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3" name="Rectangle 2">
              <a:extLst>
                <a:ext uri="{FF2B5EF4-FFF2-40B4-BE49-F238E27FC236}">
                  <a16:creationId xmlns:a16="http://schemas.microsoft.com/office/drawing/2014/main" id="{C7A0E400-FDC6-4FEA-8136-72A23329448A}"/>
                </a:ext>
              </a:extLst>
            </p:cNvPr>
            <p:cNvSpPr/>
            <p:nvPr/>
          </p:nvSpPr>
          <p:spPr>
            <a:xfrm>
              <a:off x="2974842" y="3303126"/>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TextBox 23">
              <a:extLst>
                <a:ext uri="{FF2B5EF4-FFF2-40B4-BE49-F238E27FC236}">
                  <a16:creationId xmlns:a16="http://schemas.microsoft.com/office/drawing/2014/main" id="{B741B0DF-3B5C-442D-8B2E-1C311342D12E}"/>
                </a:ext>
              </a:extLst>
            </p:cNvPr>
            <p:cNvSpPr txBox="1"/>
            <p:nvPr/>
          </p:nvSpPr>
          <p:spPr>
            <a:xfrm>
              <a:off x="2161101" y="3382122"/>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25" name="Group 24">
              <a:extLst>
                <a:ext uri="{FF2B5EF4-FFF2-40B4-BE49-F238E27FC236}">
                  <a16:creationId xmlns:a16="http://schemas.microsoft.com/office/drawing/2014/main" id="{89B4A019-087E-4726-B173-43D7CABD2A67}"/>
                </a:ext>
              </a:extLst>
            </p:cNvPr>
            <p:cNvGrpSpPr/>
            <p:nvPr/>
          </p:nvGrpSpPr>
          <p:grpSpPr>
            <a:xfrm>
              <a:off x="3471098" y="3355600"/>
              <a:ext cx="4845318" cy="483931"/>
              <a:chOff x="2299400" y="1781114"/>
              <a:chExt cx="4576856" cy="483931"/>
            </a:xfrm>
          </p:grpSpPr>
          <p:sp>
            <p:nvSpPr>
              <p:cNvPr id="26" name="TextBox 10">
                <a:extLst>
                  <a:ext uri="{FF2B5EF4-FFF2-40B4-BE49-F238E27FC236}">
                    <a16:creationId xmlns:a16="http://schemas.microsoft.com/office/drawing/2014/main" id="{A0A7BAED-72B6-46D5-9C3E-F7B382EC2ECC}"/>
                  </a:ext>
                </a:extLst>
              </p:cNvPr>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rgbClr val="1ED4DE"/>
                    </a:solidFill>
                    <a:cs typeface="Arial" pitchFamily="34" charset="0"/>
                  </a:rPr>
                  <a:t>Storing predicted data in database.</a:t>
                </a:r>
              </a:p>
            </p:txBody>
          </p:sp>
          <p:sp>
            <p:nvSpPr>
              <p:cNvPr id="27" name="TextBox 12">
                <a:extLst>
                  <a:ext uri="{FF2B5EF4-FFF2-40B4-BE49-F238E27FC236}">
                    <a16:creationId xmlns:a16="http://schemas.microsoft.com/office/drawing/2014/main" id="{0202B675-A563-449E-B016-F70DB1FD51C6}"/>
                  </a:ext>
                </a:extLst>
              </p:cNvPr>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rgbClr val="1ED4DE"/>
                    </a:solidFill>
                    <a:cs typeface="Arial" pitchFamily="34" charset="0"/>
                  </a:rPr>
                  <a:t>The predicted data is stored in a separate database.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sp>
          <p:nvSpPr>
            <p:cNvPr id="28" name="Pentagon 128">
              <a:extLst>
                <a:ext uri="{FF2B5EF4-FFF2-40B4-BE49-F238E27FC236}">
                  <a16:creationId xmlns:a16="http://schemas.microsoft.com/office/drawing/2014/main" id="{075334F7-A623-4B54-A7D0-6B806ED000EE}"/>
                </a:ext>
              </a:extLst>
            </p:cNvPr>
            <p:cNvSpPr/>
            <p:nvPr/>
          </p:nvSpPr>
          <p:spPr>
            <a:xfrm>
              <a:off x="2079428" y="4001000"/>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9" name="Rectangle 2">
              <a:extLst>
                <a:ext uri="{FF2B5EF4-FFF2-40B4-BE49-F238E27FC236}">
                  <a16:creationId xmlns:a16="http://schemas.microsoft.com/office/drawing/2014/main" id="{7CF5C6F1-F8DC-4A00-A2A0-152C103F4F5F}"/>
                </a:ext>
              </a:extLst>
            </p:cNvPr>
            <p:cNvSpPr/>
            <p:nvPr/>
          </p:nvSpPr>
          <p:spPr>
            <a:xfrm>
              <a:off x="2974842" y="4001000"/>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a:extLst>
                <a:ext uri="{FF2B5EF4-FFF2-40B4-BE49-F238E27FC236}">
                  <a16:creationId xmlns:a16="http://schemas.microsoft.com/office/drawing/2014/main" id="{DFB5A8A6-1F5B-4F4C-BA2D-8BFDBAFD87AC}"/>
                </a:ext>
              </a:extLst>
            </p:cNvPr>
            <p:cNvSpPr txBox="1"/>
            <p:nvPr/>
          </p:nvSpPr>
          <p:spPr>
            <a:xfrm>
              <a:off x="2161101" y="4079996"/>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grpSp>
          <p:nvGrpSpPr>
            <p:cNvPr id="31" name="Group 30">
              <a:extLst>
                <a:ext uri="{FF2B5EF4-FFF2-40B4-BE49-F238E27FC236}">
                  <a16:creationId xmlns:a16="http://schemas.microsoft.com/office/drawing/2014/main" id="{354CF3C1-3335-4414-8CCE-F385CFF71A7A}"/>
                </a:ext>
              </a:extLst>
            </p:cNvPr>
            <p:cNvGrpSpPr/>
            <p:nvPr/>
          </p:nvGrpSpPr>
          <p:grpSpPr>
            <a:xfrm>
              <a:off x="3471098" y="4053474"/>
              <a:ext cx="4845318" cy="483931"/>
              <a:chOff x="2299400" y="1781114"/>
              <a:chExt cx="4576856" cy="483931"/>
            </a:xfrm>
          </p:grpSpPr>
          <p:sp>
            <p:nvSpPr>
              <p:cNvPr id="32" name="TextBox 10">
                <a:extLst>
                  <a:ext uri="{FF2B5EF4-FFF2-40B4-BE49-F238E27FC236}">
                    <a16:creationId xmlns:a16="http://schemas.microsoft.com/office/drawing/2014/main" id="{46ED21AA-3AD5-427E-97B5-78E207C481E8}"/>
                  </a:ext>
                </a:extLst>
              </p:cNvPr>
              <p:cNvSpPr txBox="1"/>
              <p:nvPr/>
            </p:nvSpPr>
            <p:spPr bwMode="auto">
              <a:xfrm>
                <a:off x="2299400" y="1781114"/>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rgbClr val="1C7DE1"/>
                    </a:solidFill>
                    <a:cs typeface="Arial" pitchFamily="34" charset="0"/>
                  </a:rPr>
                  <a:t>Providing user interface of current as well as predicted data.</a:t>
                </a:r>
              </a:p>
            </p:txBody>
          </p:sp>
          <p:sp>
            <p:nvSpPr>
              <p:cNvPr id="33" name="TextBox 12">
                <a:extLst>
                  <a:ext uri="{FF2B5EF4-FFF2-40B4-BE49-F238E27FC236}">
                    <a16:creationId xmlns:a16="http://schemas.microsoft.com/office/drawing/2014/main" id="{51F6F651-1A03-48CC-9E81-8E60499144AD}"/>
                  </a:ext>
                </a:extLst>
              </p:cNvPr>
              <p:cNvSpPr txBox="1"/>
              <p:nvPr/>
            </p:nvSpPr>
            <p:spPr bwMode="auto">
              <a:xfrm>
                <a:off x="2299400" y="1988046"/>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rgbClr val="1C7DE1"/>
                    </a:solidFill>
                    <a:cs typeface="Arial" pitchFamily="34" charset="0"/>
                  </a:rPr>
                  <a:t>The current and predicted data is displayed on interactive website.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grpSp>
      </p:grpSp>
      <p:sp>
        <p:nvSpPr>
          <p:cNvPr id="34" name="TextBox 33">
            <a:extLst>
              <a:ext uri="{FF2B5EF4-FFF2-40B4-BE49-F238E27FC236}">
                <a16:creationId xmlns:a16="http://schemas.microsoft.com/office/drawing/2014/main" id="{68031D56-51C0-4099-BB6F-B86021DD8639}"/>
              </a:ext>
            </a:extLst>
          </p:cNvPr>
          <p:cNvSpPr txBox="1"/>
          <p:nvPr/>
        </p:nvSpPr>
        <p:spPr>
          <a:xfrm>
            <a:off x="1219200" y="209550"/>
            <a:ext cx="3352800" cy="461665"/>
          </a:xfrm>
          <a:prstGeom prst="rect">
            <a:avLst/>
          </a:prstGeom>
          <a:noFill/>
        </p:spPr>
        <p:txBody>
          <a:bodyPr wrap="square" rtlCol="0">
            <a:spAutoFit/>
          </a:bodyPr>
          <a:lstStyle/>
          <a:p>
            <a:pPr marL="285750" indent="-285750">
              <a:buFont typeface="Wingdings" panose="05000000000000000000" pitchFamily="2" charset="2"/>
              <a:buChar char="v"/>
            </a:pPr>
            <a:r>
              <a:rPr lang="en-IN" sz="2400" dirty="0">
                <a:solidFill>
                  <a:srgbClr val="FF0000"/>
                </a:solidFill>
              </a:rPr>
              <a:t>Flow of the project</a:t>
            </a:r>
          </a:p>
        </p:txBody>
      </p:sp>
    </p:spTree>
    <p:extLst>
      <p:ext uri="{BB962C8B-B14F-4D97-AF65-F5344CB8AC3E}">
        <p14:creationId xmlns:p14="http://schemas.microsoft.com/office/powerpoint/2010/main" val="358393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433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INTRODUCTION</a:t>
              </a:r>
              <a:endParaRPr lang="ko-KR" altLang="en-US" sz="4400" dirty="0">
                <a:solidFill>
                  <a:schemeClr val="bg1"/>
                </a:solidFill>
                <a:latin typeface="+mj-lt"/>
              </a:endParaRPr>
            </a:p>
          </p:txBody>
        </p:sp>
      </p:grpSp>
    </p:spTree>
    <p:extLst>
      <p:ext uri="{BB962C8B-B14F-4D97-AF65-F5344CB8AC3E}">
        <p14:creationId xmlns:p14="http://schemas.microsoft.com/office/powerpoint/2010/main" val="144401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23950"/>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TOOLS AND TECHNOLOGIES</a:t>
              </a:r>
              <a:endParaRPr lang="ko-KR" altLang="en-US" sz="4400" dirty="0">
                <a:solidFill>
                  <a:schemeClr val="bg1"/>
                </a:solidFill>
                <a:latin typeface="+mj-lt"/>
              </a:endParaRPr>
            </a:p>
          </p:txBody>
        </p:sp>
      </p:grpSp>
    </p:spTree>
    <p:extLst>
      <p:ext uri="{BB962C8B-B14F-4D97-AF65-F5344CB8AC3E}">
        <p14:creationId xmlns:p14="http://schemas.microsoft.com/office/powerpoint/2010/main" val="2290993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28600" y="1166188"/>
            <a:ext cx="2519832" cy="369332"/>
          </a:xfrm>
          <a:prstGeom prst="rect">
            <a:avLst/>
          </a:prstGeom>
          <a:noFill/>
        </p:spPr>
        <p:txBody>
          <a:bodyPr wrap="square" rtlCol="0">
            <a:spAutoFit/>
          </a:bodyPr>
          <a:lstStyle/>
          <a:p>
            <a:r>
              <a:rPr lang="en-US" altLang="ko-KR" sz="1200" dirty="0">
                <a:solidFill>
                  <a:srgbClr val="FF0000"/>
                </a:solidFill>
                <a:cs typeface="Arial" pitchFamily="34" charset="0"/>
              </a:rPr>
              <a:t>       </a:t>
            </a:r>
            <a:r>
              <a:rPr lang="en-US" altLang="ko-KR" dirty="0">
                <a:solidFill>
                  <a:srgbClr val="FF0000"/>
                </a:solidFill>
                <a:cs typeface="Arial" pitchFamily="34" charset="0"/>
              </a:rPr>
              <a:t>Laptop/Desktop</a:t>
            </a:r>
            <a:r>
              <a:rPr lang="en-US" altLang="ko-KR" sz="1200" dirty="0">
                <a:solidFill>
                  <a:srgbClr val="FF0000"/>
                </a:solidFill>
                <a:cs typeface="Arial" pitchFamily="34" charset="0"/>
              </a:rPr>
              <a:t> </a:t>
            </a:r>
          </a:p>
        </p:txBody>
      </p:sp>
      <p:sp>
        <p:nvSpPr>
          <p:cNvPr id="18" name="TextBox 17"/>
          <p:cNvSpPr txBox="1"/>
          <p:nvPr/>
        </p:nvSpPr>
        <p:spPr>
          <a:xfrm>
            <a:off x="2705560" y="1190154"/>
            <a:ext cx="931996" cy="369332"/>
          </a:xfrm>
          <a:prstGeom prst="rect">
            <a:avLst/>
          </a:prstGeom>
          <a:noFill/>
        </p:spPr>
        <p:txBody>
          <a:bodyPr wrap="square" rtlCol="0">
            <a:spAutoFit/>
          </a:bodyPr>
          <a:lstStyle/>
          <a:p>
            <a:r>
              <a:rPr lang="en-US" altLang="ko-KR" dirty="0">
                <a:solidFill>
                  <a:srgbClr val="FF0000"/>
                </a:solidFill>
                <a:cs typeface="Arial" pitchFamily="34" charset="0"/>
              </a:rPr>
              <a:t>Python</a:t>
            </a:r>
            <a:r>
              <a:rPr lang="en-US" altLang="ko-KR" sz="1200" dirty="0">
                <a:solidFill>
                  <a:srgbClr val="FF0000"/>
                </a:solidFill>
                <a:cs typeface="Arial" pitchFamily="34" charset="0"/>
              </a:rPr>
              <a:t> </a:t>
            </a:r>
          </a:p>
        </p:txBody>
      </p:sp>
      <p:grpSp>
        <p:nvGrpSpPr>
          <p:cNvPr id="19" name="Group 18"/>
          <p:cNvGrpSpPr/>
          <p:nvPr/>
        </p:nvGrpSpPr>
        <p:grpSpPr>
          <a:xfrm>
            <a:off x="241363" y="2571750"/>
            <a:ext cx="2636641" cy="553998"/>
            <a:chOff x="-92548" y="3301087"/>
            <a:chExt cx="3661568" cy="553998"/>
          </a:xfrm>
        </p:grpSpPr>
        <p:sp>
          <p:nvSpPr>
            <p:cNvPr id="20" name="TextBox 19"/>
            <p:cNvSpPr txBox="1"/>
            <p:nvPr/>
          </p:nvSpPr>
          <p:spPr>
            <a:xfrm>
              <a:off x="-92548" y="3301087"/>
              <a:ext cx="3647459" cy="553998"/>
            </a:xfrm>
            <a:prstGeom prst="rect">
              <a:avLst/>
            </a:prstGeom>
            <a:noFill/>
          </p:spPr>
          <p:txBody>
            <a:bodyPr wrap="square" rtlCol="0">
              <a:spAutoFit/>
            </a:bodyPr>
            <a:lstStyle/>
            <a:p>
              <a:endParaRPr lang="en-US" altLang="ko-KR" sz="1200" dirty="0">
                <a:solidFill>
                  <a:srgbClr val="FF0000"/>
                </a:solidFill>
                <a:cs typeface="Arial" pitchFamily="34" charset="0"/>
              </a:endParaRPr>
            </a:p>
            <a:p>
              <a:r>
                <a:rPr lang="en-US" altLang="ko-KR" sz="1200" dirty="0">
                  <a:solidFill>
                    <a:srgbClr val="FF0000"/>
                  </a:solidFill>
                  <a:cs typeface="Arial" pitchFamily="34" charset="0"/>
                </a:rPr>
                <a:t>       </a:t>
              </a:r>
              <a:r>
                <a:rPr lang="en-US" altLang="ko-KR" dirty="0">
                  <a:solidFill>
                    <a:srgbClr val="FF0000"/>
                  </a:solidFill>
                  <a:cs typeface="Arial" pitchFamily="34" charset="0"/>
                </a:rPr>
                <a:t>Wifi</a:t>
              </a:r>
              <a:r>
                <a:rPr lang="en-US" altLang="ko-KR" sz="1200" dirty="0">
                  <a:solidFill>
                    <a:srgbClr val="FF0000"/>
                  </a:solidFill>
                  <a:cs typeface="Arial" pitchFamily="34" charset="0"/>
                </a:rPr>
                <a:t>  </a:t>
              </a:r>
            </a:p>
          </p:txBody>
        </p:sp>
        <p:sp>
          <p:nvSpPr>
            <p:cNvPr id="21" name="TextBox 20"/>
            <p:cNvSpPr txBox="1"/>
            <p:nvPr/>
          </p:nvSpPr>
          <p:spPr>
            <a:xfrm>
              <a:off x="-78439" y="3493921"/>
              <a:ext cx="3647459" cy="276999"/>
            </a:xfrm>
            <a:prstGeom prst="rect">
              <a:avLst/>
            </a:prstGeom>
            <a:noFill/>
          </p:spPr>
          <p:txBody>
            <a:bodyPr wrap="square" rtlCol="0">
              <a:spAutoFit/>
            </a:bodyPr>
            <a:lstStyle/>
            <a:p>
              <a:endParaRPr lang="ko-KR" altLang="en-US" sz="1200" b="1" dirty="0">
                <a:solidFill>
                  <a:srgbClr val="FF0000"/>
                </a:solidFill>
                <a:cs typeface="Arial" pitchFamily="34" charset="0"/>
              </a:endParaRPr>
            </a:p>
          </p:txBody>
        </p:sp>
      </p:grpSp>
      <p:sp>
        <p:nvSpPr>
          <p:cNvPr id="24" name="TextBox 23"/>
          <p:cNvSpPr txBox="1"/>
          <p:nvPr/>
        </p:nvSpPr>
        <p:spPr>
          <a:xfrm>
            <a:off x="4800599" y="-933450"/>
            <a:ext cx="2626481"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sp>
        <p:nvSpPr>
          <p:cNvPr id="27" name="TextBox 26"/>
          <p:cNvSpPr txBox="1"/>
          <p:nvPr/>
        </p:nvSpPr>
        <p:spPr>
          <a:xfrm>
            <a:off x="6265998" y="2153253"/>
            <a:ext cx="2626481" cy="276999"/>
          </a:xfrm>
          <a:prstGeom prst="rect">
            <a:avLst/>
          </a:prstGeom>
          <a:noFill/>
        </p:spPr>
        <p:txBody>
          <a:bodyPr wrap="square" rtlCol="0">
            <a:spAutoFit/>
          </a:bodyPr>
          <a:lstStyle/>
          <a:p>
            <a:endParaRPr lang="ko-KR" altLang="en-US" sz="1200" b="1" dirty="0">
              <a:solidFill>
                <a:schemeClr val="tx1">
                  <a:lumMod val="75000"/>
                  <a:lumOff val="25000"/>
                </a:schemeClr>
              </a:solidFill>
              <a:cs typeface="Arial" pitchFamily="34" charset="0"/>
            </a:endParaRPr>
          </a:p>
        </p:txBody>
      </p:sp>
      <p:sp>
        <p:nvSpPr>
          <p:cNvPr id="46" name="Rectangle 18">
            <a:extLst>
              <a:ext uri="{FF2B5EF4-FFF2-40B4-BE49-F238E27FC236}">
                <a16:creationId xmlns:a16="http://schemas.microsoft.com/office/drawing/2014/main" id="{B6347DD8-7E3B-4FB4-B11F-B9B43B38FA01}"/>
              </a:ext>
            </a:extLst>
          </p:cNvPr>
          <p:cNvSpPr/>
          <p:nvPr/>
        </p:nvSpPr>
        <p:spPr>
          <a:xfrm>
            <a:off x="381000" y="231528"/>
            <a:ext cx="1056632" cy="842327"/>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48" name="Picture 47">
            <a:extLst>
              <a:ext uri="{FF2B5EF4-FFF2-40B4-BE49-F238E27FC236}">
                <a16:creationId xmlns:a16="http://schemas.microsoft.com/office/drawing/2014/main" id="{50A43793-899B-4A3F-8D3A-6773CCBDB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 y="1643375"/>
            <a:ext cx="1614629" cy="1614629"/>
          </a:xfrm>
          <a:prstGeom prst="rect">
            <a:avLst/>
          </a:prstGeom>
        </p:spPr>
      </p:pic>
      <p:sp>
        <p:nvSpPr>
          <p:cNvPr id="50" name="TextBox 49">
            <a:extLst>
              <a:ext uri="{FF2B5EF4-FFF2-40B4-BE49-F238E27FC236}">
                <a16:creationId xmlns:a16="http://schemas.microsoft.com/office/drawing/2014/main" id="{F07295D5-9B83-4168-8E92-CE5FEDFCBE69}"/>
              </a:ext>
            </a:extLst>
          </p:cNvPr>
          <p:cNvSpPr txBox="1"/>
          <p:nvPr/>
        </p:nvSpPr>
        <p:spPr>
          <a:xfrm>
            <a:off x="1611783" y="4233076"/>
            <a:ext cx="866077" cy="369332"/>
          </a:xfrm>
          <a:prstGeom prst="rect">
            <a:avLst/>
          </a:prstGeom>
          <a:noFill/>
        </p:spPr>
        <p:txBody>
          <a:bodyPr wrap="square" rtlCol="0">
            <a:spAutoFit/>
          </a:bodyPr>
          <a:lstStyle/>
          <a:p>
            <a:r>
              <a:rPr lang="en-US" altLang="ko-KR" dirty="0">
                <a:solidFill>
                  <a:srgbClr val="FF0000"/>
                </a:solidFill>
                <a:cs typeface="Arial" pitchFamily="34" charset="0"/>
              </a:rPr>
              <a:t>HTML</a:t>
            </a:r>
          </a:p>
        </p:txBody>
      </p:sp>
      <p:pic>
        <p:nvPicPr>
          <p:cNvPr id="52" name="Picture 51">
            <a:extLst>
              <a:ext uri="{FF2B5EF4-FFF2-40B4-BE49-F238E27FC236}">
                <a16:creationId xmlns:a16="http://schemas.microsoft.com/office/drawing/2014/main" id="{14746578-8EB1-4A86-A8DC-654A0A3F9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376" y="3118410"/>
            <a:ext cx="1082892" cy="1082892"/>
          </a:xfrm>
          <a:prstGeom prst="rect">
            <a:avLst/>
          </a:prstGeom>
        </p:spPr>
      </p:pic>
      <p:pic>
        <p:nvPicPr>
          <p:cNvPr id="54" name="Picture 53">
            <a:extLst>
              <a:ext uri="{FF2B5EF4-FFF2-40B4-BE49-F238E27FC236}">
                <a16:creationId xmlns:a16="http://schemas.microsoft.com/office/drawing/2014/main" id="{16671064-3DA2-41DE-B16F-7769350DCA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2145" y="223565"/>
            <a:ext cx="931996" cy="931996"/>
          </a:xfrm>
          <a:prstGeom prst="rect">
            <a:avLst/>
          </a:prstGeom>
        </p:spPr>
      </p:pic>
      <p:sp>
        <p:nvSpPr>
          <p:cNvPr id="55" name="TextBox 54">
            <a:extLst>
              <a:ext uri="{FF2B5EF4-FFF2-40B4-BE49-F238E27FC236}">
                <a16:creationId xmlns:a16="http://schemas.microsoft.com/office/drawing/2014/main" id="{101225BB-CF05-460F-A43D-2EF3C2CB584B}"/>
              </a:ext>
            </a:extLst>
          </p:cNvPr>
          <p:cNvSpPr txBox="1"/>
          <p:nvPr/>
        </p:nvSpPr>
        <p:spPr>
          <a:xfrm>
            <a:off x="2542067" y="2680840"/>
            <a:ext cx="1447800" cy="369332"/>
          </a:xfrm>
          <a:prstGeom prst="rect">
            <a:avLst/>
          </a:prstGeom>
          <a:noFill/>
        </p:spPr>
        <p:txBody>
          <a:bodyPr wrap="square" rtlCol="0">
            <a:spAutoFit/>
          </a:bodyPr>
          <a:lstStyle/>
          <a:p>
            <a:r>
              <a:rPr lang="en-US" altLang="ko-KR" dirty="0">
                <a:solidFill>
                  <a:srgbClr val="FF0000"/>
                </a:solidFill>
                <a:cs typeface="Arial" pitchFamily="34" charset="0"/>
              </a:rPr>
              <a:t>Tensorflow</a:t>
            </a:r>
          </a:p>
        </p:txBody>
      </p:sp>
      <p:pic>
        <p:nvPicPr>
          <p:cNvPr id="57" name="Picture 56">
            <a:extLst>
              <a:ext uri="{FF2B5EF4-FFF2-40B4-BE49-F238E27FC236}">
                <a16:creationId xmlns:a16="http://schemas.microsoft.com/office/drawing/2014/main" id="{D596044E-542B-4B8E-9C6D-2FB7F8F0AF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7938" y="1643230"/>
            <a:ext cx="868217" cy="928232"/>
          </a:xfrm>
          <a:prstGeom prst="rect">
            <a:avLst/>
          </a:prstGeom>
        </p:spPr>
      </p:pic>
      <p:sp>
        <p:nvSpPr>
          <p:cNvPr id="58" name="TextBox 57">
            <a:extLst>
              <a:ext uri="{FF2B5EF4-FFF2-40B4-BE49-F238E27FC236}">
                <a16:creationId xmlns:a16="http://schemas.microsoft.com/office/drawing/2014/main" id="{5464CF83-276E-40C2-9160-41B1530C3763}"/>
              </a:ext>
            </a:extLst>
          </p:cNvPr>
          <p:cNvSpPr txBox="1"/>
          <p:nvPr/>
        </p:nvSpPr>
        <p:spPr>
          <a:xfrm>
            <a:off x="6066454" y="4063993"/>
            <a:ext cx="804148" cy="369332"/>
          </a:xfrm>
          <a:prstGeom prst="rect">
            <a:avLst/>
          </a:prstGeom>
          <a:noFill/>
        </p:spPr>
        <p:txBody>
          <a:bodyPr wrap="square" rtlCol="0">
            <a:spAutoFit/>
          </a:bodyPr>
          <a:lstStyle/>
          <a:p>
            <a:r>
              <a:rPr lang="en-US" altLang="ko-KR" dirty="0">
                <a:solidFill>
                  <a:srgbClr val="FF0000"/>
                </a:solidFill>
                <a:cs typeface="Arial" pitchFamily="34" charset="0"/>
              </a:rPr>
              <a:t>CSS</a:t>
            </a:r>
          </a:p>
        </p:txBody>
      </p:sp>
      <p:pic>
        <p:nvPicPr>
          <p:cNvPr id="60" name="Picture 59">
            <a:extLst>
              <a:ext uri="{FF2B5EF4-FFF2-40B4-BE49-F238E27FC236}">
                <a16:creationId xmlns:a16="http://schemas.microsoft.com/office/drawing/2014/main" id="{A6CA5FAB-830E-4DB3-865C-2CFE27F91E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89582" y="3154740"/>
            <a:ext cx="842963" cy="842963"/>
          </a:xfrm>
          <a:prstGeom prst="rect">
            <a:avLst/>
          </a:prstGeom>
        </p:spPr>
      </p:pic>
      <p:sp>
        <p:nvSpPr>
          <p:cNvPr id="61" name="TextBox 60">
            <a:extLst>
              <a:ext uri="{FF2B5EF4-FFF2-40B4-BE49-F238E27FC236}">
                <a16:creationId xmlns:a16="http://schemas.microsoft.com/office/drawing/2014/main" id="{4329B40C-DEB2-4D75-A788-3B26D925A0CE}"/>
              </a:ext>
            </a:extLst>
          </p:cNvPr>
          <p:cNvSpPr txBox="1"/>
          <p:nvPr/>
        </p:nvSpPr>
        <p:spPr>
          <a:xfrm>
            <a:off x="5222080" y="1016755"/>
            <a:ext cx="1043918" cy="553998"/>
          </a:xfrm>
          <a:prstGeom prst="rect">
            <a:avLst/>
          </a:prstGeom>
          <a:noFill/>
        </p:spPr>
        <p:txBody>
          <a:bodyPr wrap="square" rtlCol="0">
            <a:spAutoFit/>
          </a:bodyPr>
          <a:lstStyle/>
          <a:p>
            <a:endParaRPr lang="en-US" altLang="ko-KR" sz="1200" dirty="0">
              <a:solidFill>
                <a:srgbClr val="FF0000"/>
              </a:solidFill>
              <a:cs typeface="Arial" pitchFamily="34" charset="0"/>
            </a:endParaRPr>
          </a:p>
          <a:p>
            <a:r>
              <a:rPr lang="en-US" altLang="ko-KR" dirty="0">
                <a:solidFill>
                  <a:srgbClr val="FF0000"/>
                </a:solidFill>
                <a:cs typeface="Arial" pitchFamily="34" charset="0"/>
              </a:rPr>
              <a:t>MySQL</a:t>
            </a:r>
            <a:endParaRPr lang="en-US" altLang="ko-KR" sz="1200" dirty="0">
              <a:solidFill>
                <a:srgbClr val="FF0000"/>
              </a:solidFill>
              <a:cs typeface="Arial" pitchFamily="34" charset="0"/>
            </a:endParaRPr>
          </a:p>
        </p:txBody>
      </p:sp>
      <p:sp>
        <p:nvSpPr>
          <p:cNvPr id="62" name="TextBox 61">
            <a:extLst>
              <a:ext uri="{FF2B5EF4-FFF2-40B4-BE49-F238E27FC236}">
                <a16:creationId xmlns:a16="http://schemas.microsoft.com/office/drawing/2014/main" id="{BFE70EFC-79DA-474C-95FC-08E263021F3A}"/>
              </a:ext>
            </a:extLst>
          </p:cNvPr>
          <p:cNvSpPr txBox="1"/>
          <p:nvPr/>
        </p:nvSpPr>
        <p:spPr>
          <a:xfrm>
            <a:off x="5401484" y="2498004"/>
            <a:ext cx="510311" cy="553998"/>
          </a:xfrm>
          <a:prstGeom prst="rect">
            <a:avLst/>
          </a:prstGeom>
          <a:noFill/>
        </p:spPr>
        <p:txBody>
          <a:bodyPr wrap="square" rtlCol="0">
            <a:spAutoFit/>
          </a:bodyPr>
          <a:lstStyle/>
          <a:p>
            <a:endParaRPr lang="en-US" altLang="ko-KR" sz="1200" dirty="0">
              <a:solidFill>
                <a:srgbClr val="FF0000"/>
              </a:solidFill>
              <a:cs typeface="Arial" pitchFamily="34" charset="0"/>
            </a:endParaRPr>
          </a:p>
          <a:p>
            <a:r>
              <a:rPr lang="en-US" altLang="ko-KR" dirty="0">
                <a:solidFill>
                  <a:srgbClr val="FF0000"/>
                </a:solidFill>
                <a:cs typeface="Arial" pitchFamily="34" charset="0"/>
              </a:rPr>
              <a:t>Git</a:t>
            </a:r>
            <a:endParaRPr lang="en-US" altLang="ko-KR" sz="1200" dirty="0">
              <a:solidFill>
                <a:srgbClr val="FF0000"/>
              </a:solidFill>
              <a:cs typeface="Arial" pitchFamily="34" charset="0"/>
            </a:endParaRPr>
          </a:p>
        </p:txBody>
      </p:sp>
      <p:sp>
        <p:nvSpPr>
          <p:cNvPr id="63" name="TextBox 62">
            <a:extLst>
              <a:ext uri="{FF2B5EF4-FFF2-40B4-BE49-F238E27FC236}">
                <a16:creationId xmlns:a16="http://schemas.microsoft.com/office/drawing/2014/main" id="{6D9B8C7C-96D0-4828-BD7D-B2A1CFDE6423}"/>
              </a:ext>
            </a:extLst>
          </p:cNvPr>
          <p:cNvSpPr txBox="1"/>
          <p:nvPr/>
        </p:nvSpPr>
        <p:spPr>
          <a:xfrm>
            <a:off x="7551516" y="1040383"/>
            <a:ext cx="801213" cy="553998"/>
          </a:xfrm>
          <a:prstGeom prst="rect">
            <a:avLst/>
          </a:prstGeom>
          <a:noFill/>
        </p:spPr>
        <p:txBody>
          <a:bodyPr wrap="square" rtlCol="0">
            <a:spAutoFit/>
          </a:bodyPr>
          <a:lstStyle/>
          <a:p>
            <a:endParaRPr lang="en-US" altLang="ko-KR" sz="1200" dirty="0">
              <a:solidFill>
                <a:srgbClr val="FF0000"/>
              </a:solidFill>
              <a:cs typeface="Arial" pitchFamily="34" charset="0"/>
            </a:endParaRPr>
          </a:p>
          <a:p>
            <a:r>
              <a:rPr lang="en-US" altLang="ko-KR" dirty="0">
                <a:solidFill>
                  <a:srgbClr val="FF0000"/>
                </a:solidFill>
                <a:cs typeface="Arial" pitchFamily="34" charset="0"/>
              </a:rPr>
              <a:t>PHP</a:t>
            </a:r>
            <a:r>
              <a:rPr lang="en-US" altLang="ko-KR" sz="1200" dirty="0">
                <a:solidFill>
                  <a:srgbClr val="FF0000"/>
                </a:solidFill>
                <a:cs typeface="Arial" pitchFamily="34" charset="0"/>
              </a:rPr>
              <a:t>  </a:t>
            </a:r>
          </a:p>
        </p:txBody>
      </p:sp>
      <p:sp>
        <p:nvSpPr>
          <p:cNvPr id="64" name="TextBox 63">
            <a:extLst>
              <a:ext uri="{FF2B5EF4-FFF2-40B4-BE49-F238E27FC236}">
                <a16:creationId xmlns:a16="http://schemas.microsoft.com/office/drawing/2014/main" id="{32B1D2DE-F6D5-4BFD-95FA-FABE2D16BCC9}"/>
              </a:ext>
            </a:extLst>
          </p:cNvPr>
          <p:cNvSpPr txBox="1"/>
          <p:nvPr/>
        </p:nvSpPr>
        <p:spPr>
          <a:xfrm>
            <a:off x="6692640" y="2728399"/>
            <a:ext cx="2543463" cy="646331"/>
          </a:xfrm>
          <a:prstGeom prst="rect">
            <a:avLst/>
          </a:prstGeom>
          <a:noFill/>
        </p:spPr>
        <p:txBody>
          <a:bodyPr wrap="square" rtlCol="0">
            <a:spAutoFit/>
          </a:bodyPr>
          <a:lstStyle/>
          <a:p>
            <a:pPr algn="ctr"/>
            <a:r>
              <a:rPr lang="en-US" altLang="ko-KR" dirty="0">
                <a:solidFill>
                  <a:srgbClr val="FF0000"/>
                </a:solidFill>
                <a:cs typeface="Arial" pitchFamily="34" charset="0"/>
              </a:rPr>
              <a:t>Machine Learning and Prediction Model</a:t>
            </a:r>
            <a:r>
              <a:rPr lang="en-US" altLang="ko-KR" sz="1200" dirty="0">
                <a:solidFill>
                  <a:srgbClr val="FF0000"/>
                </a:solidFill>
                <a:cs typeface="Arial" pitchFamily="34" charset="0"/>
              </a:rPr>
              <a:t>  </a:t>
            </a:r>
          </a:p>
        </p:txBody>
      </p:sp>
      <p:pic>
        <p:nvPicPr>
          <p:cNvPr id="66" name="Picture 65">
            <a:extLst>
              <a:ext uri="{FF2B5EF4-FFF2-40B4-BE49-F238E27FC236}">
                <a16:creationId xmlns:a16="http://schemas.microsoft.com/office/drawing/2014/main" id="{3B4F3F54-C69D-4A68-8B71-DA1B5F1F62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6854" y="1507880"/>
            <a:ext cx="1691674" cy="1267123"/>
          </a:xfrm>
          <a:prstGeom prst="rect">
            <a:avLst/>
          </a:prstGeom>
        </p:spPr>
      </p:pic>
      <p:pic>
        <p:nvPicPr>
          <p:cNvPr id="68" name="Picture 67">
            <a:extLst>
              <a:ext uri="{FF2B5EF4-FFF2-40B4-BE49-F238E27FC236}">
                <a16:creationId xmlns:a16="http://schemas.microsoft.com/office/drawing/2014/main" id="{88229D30-7C5D-4C0E-A606-B164C00273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7956" y="-228447"/>
            <a:ext cx="1569681" cy="1569681"/>
          </a:xfrm>
          <a:prstGeom prst="rect">
            <a:avLst/>
          </a:prstGeom>
        </p:spPr>
      </p:pic>
      <p:pic>
        <p:nvPicPr>
          <p:cNvPr id="70" name="Picture 69">
            <a:extLst>
              <a:ext uri="{FF2B5EF4-FFF2-40B4-BE49-F238E27FC236}">
                <a16:creationId xmlns:a16="http://schemas.microsoft.com/office/drawing/2014/main" id="{B30B9508-5B91-455A-9BCA-0545F4E6FF0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6266" y="-82332"/>
            <a:ext cx="1470046" cy="1470046"/>
          </a:xfrm>
          <a:prstGeom prst="rect">
            <a:avLst/>
          </a:prstGeom>
        </p:spPr>
      </p:pic>
      <p:pic>
        <p:nvPicPr>
          <p:cNvPr id="7" name="Picture 6">
            <a:extLst>
              <a:ext uri="{FF2B5EF4-FFF2-40B4-BE49-F238E27FC236}">
                <a16:creationId xmlns:a16="http://schemas.microsoft.com/office/drawing/2014/main" id="{AFEC5D86-F81D-4D9C-B0BE-D864FF59036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48281" y="3145528"/>
            <a:ext cx="1163036" cy="790380"/>
          </a:xfrm>
          <a:prstGeom prst="rect">
            <a:avLst/>
          </a:prstGeom>
        </p:spPr>
      </p:pic>
      <p:sp>
        <p:nvSpPr>
          <p:cNvPr id="32" name="TextBox 31">
            <a:extLst>
              <a:ext uri="{FF2B5EF4-FFF2-40B4-BE49-F238E27FC236}">
                <a16:creationId xmlns:a16="http://schemas.microsoft.com/office/drawing/2014/main" id="{507C1D47-84FB-423C-B0C9-61180E2A34A6}"/>
              </a:ext>
            </a:extLst>
          </p:cNvPr>
          <p:cNvSpPr txBox="1"/>
          <p:nvPr/>
        </p:nvSpPr>
        <p:spPr>
          <a:xfrm>
            <a:off x="3772185" y="4031264"/>
            <a:ext cx="1298112" cy="369332"/>
          </a:xfrm>
          <a:prstGeom prst="rect">
            <a:avLst/>
          </a:prstGeom>
          <a:noFill/>
        </p:spPr>
        <p:txBody>
          <a:bodyPr wrap="square" rtlCol="0">
            <a:spAutoFit/>
          </a:bodyPr>
          <a:lstStyle/>
          <a:p>
            <a:r>
              <a:rPr lang="en-US" altLang="ko-KR" dirty="0">
                <a:solidFill>
                  <a:srgbClr val="FF0000"/>
                </a:solidFill>
                <a:cs typeface="Arial" pitchFamily="34" charset="0"/>
              </a:rPr>
              <a:t>ARDUINO</a:t>
            </a:r>
          </a:p>
        </p:txBody>
      </p:sp>
      <p:pic>
        <p:nvPicPr>
          <p:cNvPr id="3" name="Picture 2">
            <a:extLst>
              <a:ext uri="{FF2B5EF4-FFF2-40B4-BE49-F238E27FC236}">
                <a16:creationId xmlns:a16="http://schemas.microsoft.com/office/drawing/2014/main" id="{6318AD1A-624F-4D04-895F-D518E1A80FB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338699" y="1611807"/>
            <a:ext cx="1082892" cy="1082892"/>
          </a:xfrm>
          <a:prstGeom prst="rect">
            <a:avLst/>
          </a:prstGeom>
        </p:spPr>
      </p:pic>
    </p:spTree>
    <p:extLst>
      <p:ext uri="{BB962C8B-B14F-4D97-AF65-F5344CB8AC3E}">
        <p14:creationId xmlns:p14="http://schemas.microsoft.com/office/powerpoint/2010/main" val="332113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23950"/>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SNAPSHOTS</a:t>
              </a:r>
              <a:endParaRPr lang="ko-KR" altLang="en-US" sz="4400" dirty="0">
                <a:solidFill>
                  <a:schemeClr val="bg1"/>
                </a:solidFill>
                <a:latin typeface="+mj-lt"/>
              </a:endParaRPr>
            </a:p>
          </p:txBody>
        </p:sp>
      </p:grpSp>
    </p:spTree>
    <p:extLst>
      <p:ext uri="{BB962C8B-B14F-4D97-AF65-F5344CB8AC3E}">
        <p14:creationId xmlns:p14="http://schemas.microsoft.com/office/powerpoint/2010/main" val="248355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956A83A4-76F3-410E-B71D-DAE155D2B767}"/>
              </a:ext>
            </a:extLst>
          </p:cNvPr>
          <p:cNvSpPr txBox="1"/>
          <p:nvPr/>
        </p:nvSpPr>
        <p:spPr>
          <a:xfrm>
            <a:off x="-1" y="62328"/>
            <a:ext cx="4656223" cy="461665"/>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HOME PAGE</a:t>
            </a:r>
            <a:endParaRPr lang="en-US" sz="1600" dirty="0">
              <a:solidFill>
                <a:srgbClr val="FF0000"/>
              </a:solidFill>
            </a:endParaRPr>
          </a:p>
        </p:txBody>
      </p:sp>
      <p:sp>
        <p:nvSpPr>
          <p:cNvPr id="27" name="TextBox 26">
            <a:extLst>
              <a:ext uri="{FF2B5EF4-FFF2-40B4-BE49-F238E27FC236}">
                <a16:creationId xmlns:a16="http://schemas.microsoft.com/office/drawing/2014/main" id="{091F7654-53A7-43F7-9AB2-3010A8502263}"/>
              </a:ext>
            </a:extLst>
          </p:cNvPr>
          <p:cNvSpPr txBox="1"/>
          <p:nvPr/>
        </p:nvSpPr>
        <p:spPr>
          <a:xfrm>
            <a:off x="5190919" y="71316"/>
            <a:ext cx="4656223" cy="1077218"/>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LOGIN PAGE</a:t>
            </a:r>
          </a:p>
          <a:p>
            <a:pPr marL="457200" indent="-457200">
              <a:buFont typeface="Wingdings" panose="05000000000000000000" pitchFamily="2" charset="2"/>
              <a:buChar char="v"/>
            </a:pPr>
            <a:endParaRPr lang="en-US" sz="2400" dirty="0">
              <a:solidFill>
                <a:srgbClr val="FF0000"/>
              </a:solidFill>
            </a:endParaRPr>
          </a:p>
          <a:p>
            <a:pPr marL="457200" indent="-457200">
              <a:buFont typeface="Wingdings" panose="05000000000000000000" pitchFamily="2" charset="2"/>
              <a:buChar char="v"/>
            </a:pPr>
            <a:endParaRPr lang="en-US" sz="1600"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457199" y="742950"/>
            <a:ext cx="3429001" cy="3657600"/>
          </a:xfrm>
          <a:prstGeom prst="rect">
            <a:avLst/>
          </a:prstGeom>
          <a:noFill/>
          <a:ln w="9525">
            <a:noFill/>
            <a:miter lim="800000"/>
            <a:headEnd/>
            <a:tailEnd/>
          </a:ln>
          <a:effectLst/>
        </p:spPr>
      </p:pic>
      <p:pic>
        <p:nvPicPr>
          <p:cNvPr id="1028" name="Picture 4" descr="C:\Users\mit\Pictures\Screenshots\Screenshot (90).png"/>
          <p:cNvPicPr>
            <a:picLocks noChangeAspect="1" noChangeArrowheads="1"/>
          </p:cNvPicPr>
          <p:nvPr/>
        </p:nvPicPr>
        <p:blipFill>
          <a:blip r:embed="rId3" cstate="print"/>
          <a:srcRect/>
          <a:stretch>
            <a:fillRect/>
          </a:stretch>
        </p:blipFill>
        <p:spPr bwMode="auto">
          <a:xfrm>
            <a:off x="4800600" y="742950"/>
            <a:ext cx="3276600" cy="3581400"/>
          </a:xfrm>
          <a:prstGeom prst="rect">
            <a:avLst/>
          </a:prstGeom>
          <a:noFill/>
        </p:spPr>
      </p:pic>
    </p:spTree>
    <p:extLst>
      <p:ext uri="{BB962C8B-B14F-4D97-AF65-F5344CB8AC3E}">
        <p14:creationId xmlns:p14="http://schemas.microsoft.com/office/powerpoint/2010/main" val="268729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Box 100">
            <a:extLst>
              <a:ext uri="{FF2B5EF4-FFF2-40B4-BE49-F238E27FC236}">
                <a16:creationId xmlns:a16="http://schemas.microsoft.com/office/drawing/2014/main" id="{7EEEF305-C26A-42B3-AE29-D13DE52ED14C}"/>
              </a:ext>
            </a:extLst>
          </p:cNvPr>
          <p:cNvSpPr txBox="1"/>
          <p:nvPr/>
        </p:nvSpPr>
        <p:spPr>
          <a:xfrm>
            <a:off x="-1" y="93643"/>
            <a:ext cx="3505201" cy="1446550"/>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GOVERNMENT      DASHBOARD</a:t>
            </a:r>
          </a:p>
          <a:p>
            <a:pPr marL="457200" indent="-457200">
              <a:buFont typeface="Wingdings" panose="05000000000000000000" pitchFamily="2" charset="2"/>
              <a:buChar char="v"/>
            </a:pPr>
            <a:endParaRPr lang="en-US" sz="2400" dirty="0">
              <a:solidFill>
                <a:srgbClr val="FF0000"/>
              </a:solidFill>
            </a:endParaRPr>
          </a:p>
          <a:p>
            <a:pPr marL="457200" indent="-457200">
              <a:buFont typeface="Wingdings" panose="05000000000000000000" pitchFamily="2" charset="2"/>
              <a:buChar char="v"/>
            </a:pPr>
            <a:endParaRPr lang="en-US" sz="1600" dirty="0">
              <a:solidFill>
                <a:srgbClr val="FF0000"/>
              </a:solidFill>
            </a:endParaRPr>
          </a:p>
        </p:txBody>
      </p:sp>
      <p:sp>
        <p:nvSpPr>
          <p:cNvPr id="102" name="TextBox 101">
            <a:extLst>
              <a:ext uri="{FF2B5EF4-FFF2-40B4-BE49-F238E27FC236}">
                <a16:creationId xmlns:a16="http://schemas.microsoft.com/office/drawing/2014/main" id="{C0B5DBE2-640C-4FA8-AE96-149AFB32C77B}"/>
              </a:ext>
            </a:extLst>
          </p:cNvPr>
          <p:cNvSpPr txBox="1"/>
          <p:nvPr/>
        </p:nvSpPr>
        <p:spPr>
          <a:xfrm>
            <a:off x="4344399" y="104547"/>
            <a:ext cx="4814841" cy="1446550"/>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INDUSTRY DASHBOARD</a:t>
            </a:r>
          </a:p>
          <a:p>
            <a:pPr marL="457200" indent="-457200">
              <a:buFont typeface="Wingdings" panose="05000000000000000000" pitchFamily="2" charset="2"/>
              <a:buChar char="v"/>
            </a:pPr>
            <a:endParaRPr lang="en-US" sz="2400" dirty="0">
              <a:solidFill>
                <a:srgbClr val="FF0000"/>
              </a:solidFill>
            </a:endParaRPr>
          </a:p>
          <a:p>
            <a:pPr marL="457200" indent="-457200">
              <a:buFont typeface="Wingdings" panose="05000000000000000000" pitchFamily="2" charset="2"/>
              <a:buChar char="v"/>
            </a:pPr>
            <a:endParaRPr lang="en-US" sz="2400" dirty="0">
              <a:solidFill>
                <a:srgbClr val="FF0000"/>
              </a:solidFill>
            </a:endParaRPr>
          </a:p>
          <a:p>
            <a:pPr marL="457200" indent="-457200"/>
            <a:endParaRPr lang="en-US" sz="16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304800" y="1123950"/>
            <a:ext cx="3657600" cy="32766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114800" y="1047750"/>
            <a:ext cx="4724400" cy="3352800"/>
          </a:xfrm>
          <a:prstGeom prst="rect">
            <a:avLst/>
          </a:prstGeom>
          <a:noFill/>
          <a:ln w="9525">
            <a:noFill/>
            <a:miter lim="800000"/>
            <a:headEnd/>
            <a:tailEnd/>
          </a:ln>
          <a:effectLst/>
        </p:spPr>
      </p:pic>
    </p:spTree>
    <p:extLst>
      <p:ext uri="{BB962C8B-B14F-4D97-AF65-F5344CB8AC3E}">
        <p14:creationId xmlns:p14="http://schemas.microsoft.com/office/powerpoint/2010/main" val="36226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3BBAB39-33D7-459F-B14F-2B88F9459BBF}"/>
              </a:ext>
            </a:extLst>
          </p:cNvPr>
          <p:cNvSpPr txBox="1"/>
          <p:nvPr/>
        </p:nvSpPr>
        <p:spPr>
          <a:xfrm>
            <a:off x="-1" y="104547"/>
            <a:ext cx="4572001" cy="1569660"/>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LICENSE APPLICATION     FORM</a:t>
            </a:r>
          </a:p>
          <a:p>
            <a:pPr marL="457200" indent="-457200">
              <a:buFont typeface="Wingdings" panose="05000000000000000000" pitchFamily="2" charset="2"/>
              <a:buChar char="v"/>
            </a:pPr>
            <a:endParaRPr lang="en-US" sz="2400" dirty="0">
              <a:solidFill>
                <a:srgbClr val="FF0000"/>
              </a:solidFill>
            </a:endParaRPr>
          </a:p>
          <a:p>
            <a:pPr marL="457200" indent="-457200">
              <a:buFont typeface="Wingdings" panose="05000000000000000000" pitchFamily="2" charset="2"/>
              <a:buChar char="v"/>
            </a:pPr>
            <a:endParaRPr lang="en-US" sz="2400" dirty="0">
              <a:solidFill>
                <a:srgbClr val="FF0000"/>
              </a:solidFill>
            </a:endParaRPr>
          </a:p>
        </p:txBody>
      </p:sp>
      <p:sp>
        <p:nvSpPr>
          <p:cNvPr id="19" name="TextBox 18">
            <a:extLst>
              <a:ext uri="{FF2B5EF4-FFF2-40B4-BE49-F238E27FC236}">
                <a16:creationId xmlns:a16="http://schemas.microsoft.com/office/drawing/2014/main" id="{35FE5ACF-0DDB-4353-AC99-DF2C1FDD5561}"/>
              </a:ext>
            </a:extLst>
          </p:cNvPr>
          <p:cNvSpPr txBox="1"/>
          <p:nvPr/>
        </p:nvSpPr>
        <p:spPr>
          <a:xfrm>
            <a:off x="5410199" y="74067"/>
            <a:ext cx="3505201" cy="1077218"/>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PAYMENT</a:t>
            </a:r>
          </a:p>
          <a:p>
            <a:pPr marL="457200" indent="-457200">
              <a:buFont typeface="Wingdings" panose="05000000000000000000" pitchFamily="2" charset="2"/>
              <a:buChar char="v"/>
            </a:pPr>
            <a:endParaRPr lang="en-US" sz="2400" dirty="0">
              <a:solidFill>
                <a:srgbClr val="FF0000"/>
              </a:solidFill>
            </a:endParaRPr>
          </a:p>
          <a:p>
            <a:pPr marL="457200" indent="-457200">
              <a:buFont typeface="Wingdings" panose="05000000000000000000" pitchFamily="2" charset="2"/>
              <a:buChar char="v"/>
            </a:pPr>
            <a:endParaRPr lang="en-US" sz="16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304800" y="971550"/>
            <a:ext cx="4495800" cy="3505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953001" y="819150"/>
            <a:ext cx="3810000" cy="3581400"/>
          </a:xfrm>
          <a:prstGeom prst="rect">
            <a:avLst/>
          </a:prstGeom>
          <a:noFill/>
          <a:ln w="9525">
            <a:noFill/>
            <a:miter lim="800000"/>
            <a:headEnd/>
            <a:tailEnd/>
          </a:ln>
          <a:effectLst/>
        </p:spPr>
      </p:pic>
    </p:spTree>
    <p:extLst>
      <p:ext uri="{BB962C8B-B14F-4D97-AF65-F5344CB8AC3E}">
        <p14:creationId xmlns:p14="http://schemas.microsoft.com/office/powerpoint/2010/main" val="255547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3A0C998-551E-4708-9638-B8B6BF14EB4D}"/>
              </a:ext>
            </a:extLst>
          </p:cNvPr>
          <p:cNvSpPr txBox="1"/>
          <p:nvPr/>
        </p:nvSpPr>
        <p:spPr>
          <a:xfrm>
            <a:off x="-1" y="104547"/>
            <a:ext cx="3657601" cy="1446550"/>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LICENSE 	       APPROVAL PAGE</a:t>
            </a:r>
          </a:p>
          <a:p>
            <a:pPr marL="457200" indent="-457200">
              <a:buFont typeface="Wingdings" panose="05000000000000000000" pitchFamily="2" charset="2"/>
              <a:buChar char="v"/>
            </a:pPr>
            <a:endParaRPr lang="en-US" sz="2400" dirty="0">
              <a:solidFill>
                <a:srgbClr val="FF0000"/>
              </a:solidFill>
            </a:endParaRPr>
          </a:p>
          <a:p>
            <a:pPr marL="457200" indent="-457200">
              <a:buFont typeface="Wingdings" panose="05000000000000000000" pitchFamily="2" charset="2"/>
              <a:buChar char="v"/>
            </a:pPr>
            <a:endParaRPr lang="en-US" sz="1600" dirty="0">
              <a:solidFill>
                <a:srgbClr val="FF0000"/>
              </a:solidFill>
            </a:endParaRPr>
          </a:p>
        </p:txBody>
      </p:sp>
      <p:pic>
        <p:nvPicPr>
          <p:cNvPr id="4098" name="Picture 2"/>
          <p:cNvPicPr>
            <a:picLocks noChangeAspect="1" noChangeArrowheads="1"/>
          </p:cNvPicPr>
          <p:nvPr/>
        </p:nvPicPr>
        <p:blipFill>
          <a:blip r:embed="rId2" cstate="print"/>
          <a:srcRect/>
          <a:stretch>
            <a:fillRect/>
          </a:stretch>
        </p:blipFill>
        <p:spPr bwMode="auto">
          <a:xfrm>
            <a:off x="457200" y="895350"/>
            <a:ext cx="3886200" cy="3581399"/>
          </a:xfrm>
          <a:prstGeom prst="rect">
            <a:avLst/>
          </a:prstGeom>
          <a:noFill/>
          <a:ln w="9525">
            <a:noFill/>
            <a:miter lim="800000"/>
            <a:headEnd/>
            <a:tailEnd/>
          </a:ln>
          <a:effectLst/>
        </p:spPr>
      </p:pic>
    </p:spTree>
    <p:extLst>
      <p:ext uri="{BB962C8B-B14F-4D97-AF65-F5344CB8AC3E}">
        <p14:creationId xmlns:p14="http://schemas.microsoft.com/office/powerpoint/2010/main" val="255407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23950"/>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DATA DICTIONARY </a:t>
              </a:r>
              <a:endParaRPr lang="ko-KR" altLang="en-US" sz="4400" dirty="0">
                <a:solidFill>
                  <a:schemeClr val="bg1"/>
                </a:solidFill>
                <a:latin typeface="+mj-lt"/>
              </a:endParaRPr>
            </a:p>
          </p:txBody>
        </p:sp>
      </p:grpSp>
    </p:spTree>
    <p:extLst>
      <p:ext uri="{BB962C8B-B14F-4D97-AF65-F5344CB8AC3E}">
        <p14:creationId xmlns:p14="http://schemas.microsoft.com/office/powerpoint/2010/main" val="148478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62328"/>
            <a:ext cx="4656223"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FF0000"/>
                </a:solidFill>
              </a:rPr>
              <a:t>Client Table</a:t>
            </a:r>
            <a:endParaRPr lang="en-US" dirty="0">
              <a:solidFill>
                <a:srgbClr val="FF0000"/>
              </a:solidFill>
            </a:endParaRPr>
          </a:p>
        </p:txBody>
      </p:sp>
      <p:pic>
        <p:nvPicPr>
          <p:cNvPr id="4" name="Picture 3">
            <a:extLst>
              <a:ext uri="{FF2B5EF4-FFF2-40B4-BE49-F238E27FC236}">
                <a16:creationId xmlns:a16="http://schemas.microsoft.com/office/drawing/2014/main" id="{EC5F84A3-D3CD-4E80-B699-7186E8CC9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19150"/>
            <a:ext cx="6324600" cy="845820"/>
          </a:xfrm>
          <a:prstGeom prst="rect">
            <a:avLst/>
          </a:prstGeom>
        </p:spPr>
      </p:pic>
      <p:pic>
        <p:nvPicPr>
          <p:cNvPr id="9" name="Picture 8">
            <a:extLst>
              <a:ext uri="{FF2B5EF4-FFF2-40B4-BE49-F238E27FC236}">
                <a16:creationId xmlns:a16="http://schemas.microsoft.com/office/drawing/2014/main" id="{E66225C3-9CA5-41D1-B8AC-E349D0414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 y="2800350"/>
            <a:ext cx="6339840" cy="830580"/>
          </a:xfrm>
          <a:prstGeom prst="rect">
            <a:avLst/>
          </a:prstGeom>
        </p:spPr>
      </p:pic>
      <p:sp>
        <p:nvSpPr>
          <p:cNvPr id="13" name="TextBox 12">
            <a:extLst>
              <a:ext uri="{FF2B5EF4-FFF2-40B4-BE49-F238E27FC236}">
                <a16:creationId xmlns:a16="http://schemas.microsoft.com/office/drawing/2014/main" id="{C25397E9-71A2-4A5B-8999-EE633A3AF760}"/>
              </a:ext>
            </a:extLst>
          </p:cNvPr>
          <p:cNvSpPr txBox="1"/>
          <p:nvPr/>
        </p:nvSpPr>
        <p:spPr>
          <a:xfrm>
            <a:off x="-1" y="1929140"/>
            <a:ext cx="4656223"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FF0000"/>
                </a:solidFill>
              </a:rPr>
              <a:t>Government Table</a:t>
            </a:r>
            <a:endParaRPr lang="en-US" dirty="0">
              <a:solidFill>
                <a:srgbClr val="FF0000"/>
              </a:solidFill>
            </a:endParaRPr>
          </a:p>
        </p:txBody>
      </p:sp>
    </p:spTree>
    <p:extLst>
      <p:ext uri="{BB962C8B-B14F-4D97-AF65-F5344CB8AC3E}">
        <p14:creationId xmlns:p14="http://schemas.microsoft.com/office/powerpoint/2010/main" val="37156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62328"/>
            <a:ext cx="4656223" cy="523220"/>
          </a:xfrm>
          <a:prstGeom prst="rect">
            <a:avLst/>
          </a:prstGeom>
          <a:noFill/>
        </p:spPr>
        <p:txBody>
          <a:bodyPr wrap="square" rtlCol="0">
            <a:spAutoFit/>
          </a:bodyPr>
          <a:lstStyle/>
          <a:p>
            <a:pPr marL="457200" indent="-457200">
              <a:buFont typeface="Wingdings" panose="05000000000000000000" pitchFamily="2" charset="2"/>
              <a:buChar char="v"/>
            </a:pPr>
            <a:r>
              <a:rPr lang="en-US" sz="2800" dirty="0">
                <a:solidFill>
                  <a:srgbClr val="FF0000"/>
                </a:solidFill>
              </a:rPr>
              <a:t>Client Details Table</a:t>
            </a:r>
            <a:endParaRPr lang="en-US" dirty="0">
              <a:solidFill>
                <a:srgbClr val="FF0000"/>
              </a:solidFill>
            </a:endParaRPr>
          </a:p>
        </p:txBody>
      </p:sp>
      <p:pic>
        <p:nvPicPr>
          <p:cNvPr id="5" name="Picture 4">
            <a:extLst>
              <a:ext uri="{FF2B5EF4-FFF2-40B4-BE49-F238E27FC236}">
                <a16:creationId xmlns:a16="http://schemas.microsoft.com/office/drawing/2014/main" id="{56F5DC13-6BAE-4960-97AA-1E3E7E49E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66750"/>
            <a:ext cx="6705600" cy="3505200"/>
          </a:xfrm>
          <a:prstGeom prst="rect">
            <a:avLst/>
          </a:prstGeom>
        </p:spPr>
      </p:pic>
    </p:spTree>
    <p:extLst>
      <p:ext uri="{BB962C8B-B14F-4D97-AF65-F5344CB8AC3E}">
        <p14:creationId xmlns:p14="http://schemas.microsoft.com/office/powerpoint/2010/main" val="51165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209550"/>
            <a:ext cx="8382000" cy="3970318"/>
          </a:xfrm>
          <a:prstGeom prst="rect">
            <a:avLst/>
          </a:prstGeom>
          <a:noFill/>
        </p:spPr>
        <p:txBody>
          <a:bodyPr wrap="square" rtlCol="0">
            <a:spAutoFit/>
          </a:bodyPr>
          <a:lstStyle/>
          <a:p>
            <a:pPr algn="just">
              <a:buFont typeface="Wingdings" pitchFamily="2" charset="2"/>
              <a:buChar char="v"/>
            </a:pPr>
            <a:endParaRPr lang="en-US" dirty="0">
              <a:solidFill>
                <a:srgbClr val="FF0000"/>
              </a:solidFill>
            </a:endParaRPr>
          </a:p>
          <a:p>
            <a:pPr algn="just">
              <a:buFont typeface="Wingdings" pitchFamily="2" charset="2"/>
              <a:buChar char="v"/>
            </a:pPr>
            <a:endParaRPr lang="en-US" dirty="0">
              <a:solidFill>
                <a:srgbClr val="FF0000"/>
              </a:solidFill>
            </a:endParaRPr>
          </a:p>
          <a:p>
            <a:pPr algn="just">
              <a:buFont typeface="Wingdings" pitchFamily="2" charset="2"/>
              <a:buChar char="v"/>
            </a:pPr>
            <a:r>
              <a:rPr lang="en-US" dirty="0">
                <a:solidFill>
                  <a:srgbClr val="FF0000"/>
                </a:solidFill>
              </a:rPr>
              <a:t> Environment is important for the survival of living beings.</a:t>
            </a:r>
          </a:p>
          <a:p>
            <a:pPr algn="just">
              <a:buFont typeface="Wingdings" pitchFamily="2" charset="2"/>
              <a:buChar char="v"/>
            </a:pPr>
            <a:endParaRPr lang="en-US" dirty="0">
              <a:solidFill>
                <a:srgbClr val="FF0000"/>
              </a:solidFill>
            </a:endParaRPr>
          </a:p>
          <a:p>
            <a:pPr>
              <a:buFont typeface="Wingdings" pitchFamily="2" charset="2"/>
              <a:buChar char="v"/>
            </a:pPr>
            <a:r>
              <a:rPr lang="en-US" dirty="0">
                <a:solidFill>
                  <a:srgbClr val="FF0000"/>
                </a:solidFill>
              </a:rPr>
              <a:t> But, we have polluted this environment to a very great extent which has </a:t>
            </a:r>
          </a:p>
          <a:p>
            <a:pPr algn="just"/>
            <a:r>
              <a:rPr lang="en-US" dirty="0">
                <a:solidFill>
                  <a:srgbClr val="FF0000"/>
                </a:solidFill>
              </a:rPr>
              <a:t>    affected the climate resulting into various problems such as global warming.</a:t>
            </a:r>
          </a:p>
          <a:p>
            <a:pPr marL="285750" indent="-285750" algn="just">
              <a:buFont typeface="Wingdings" panose="05000000000000000000" pitchFamily="2" charset="2"/>
              <a:buChar char="v"/>
            </a:pPr>
            <a:endParaRPr lang="en-US" dirty="0">
              <a:solidFill>
                <a:srgbClr val="FF0000"/>
              </a:solidFill>
            </a:endParaRPr>
          </a:p>
          <a:p>
            <a:pPr marL="285750" indent="-285750" algn="just">
              <a:buFont typeface="Wingdings" panose="05000000000000000000" pitchFamily="2" charset="2"/>
              <a:buChar char="v"/>
            </a:pPr>
            <a:r>
              <a:rPr lang="en-US" dirty="0">
                <a:solidFill>
                  <a:srgbClr val="FF0000"/>
                </a:solidFill>
              </a:rPr>
              <a:t>Major causes for pollution are: </a:t>
            </a:r>
          </a:p>
          <a:p>
            <a:pPr marL="285750" indent="-285750" algn="just">
              <a:buFont typeface="Wingdings" panose="05000000000000000000" pitchFamily="2" charset="2"/>
              <a:buChar char="v"/>
            </a:pPr>
            <a:endParaRPr lang="en-US" dirty="0">
              <a:solidFill>
                <a:srgbClr val="FF0000"/>
              </a:solidFill>
            </a:endParaRPr>
          </a:p>
          <a:p>
            <a:pPr marL="742950" lvl="1" indent="-285750" algn="just">
              <a:buFont typeface="Wingdings" panose="05000000000000000000" pitchFamily="2" charset="2"/>
              <a:buChar char="q"/>
            </a:pPr>
            <a:r>
              <a:rPr lang="en-US" dirty="0">
                <a:solidFill>
                  <a:srgbClr val="FF0000"/>
                </a:solidFill>
              </a:rPr>
              <a:t>Vehicular Pollution				 </a:t>
            </a:r>
          </a:p>
          <a:p>
            <a:pPr marL="742950" lvl="1" indent="-285750" algn="just">
              <a:buFont typeface="Wingdings" panose="05000000000000000000" pitchFamily="2" charset="2"/>
              <a:buChar char="q"/>
            </a:pPr>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a:p>
            <a:pPr algn="just"/>
            <a:endParaRPr lang="en-US" dirty="0">
              <a:solidFill>
                <a:srgbClr val="FF0000"/>
              </a:solidFill>
            </a:endParaRPr>
          </a:p>
        </p:txBody>
      </p:sp>
      <p:sp>
        <p:nvSpPr>
          <p:cNvPr id="2" name="TextBox 1">
            <a:extLst>
              <a:ext uri="{FF2B5EF4-FFF2-40B4-BE49-F238E27FC236}">
                <a16:creationId xmlns:a16="http://schemas.microsoft.com/office/drawing/2014/main" id="{A6778F28-0803-4198-9F15-83E2F5B2D20A}"/>
              </a:ext>
            </a:extLst>
          </p:cNvPr>
          <p:cNvSpPr txBox="1"/>
          <p:nvPr/>
        </p:nvSpPr>
        <p:spPr>
          <a:xfrm>
            <a:off x="5410200" y="2647950"/>
            <a:ext cx="2819400" cy="369332"/>
          </a:xfrm>
          <a:prstGeom prst="rect">
            <a:avLst/>
          </a:prstGeom>
          <a:noFill/>
        </p:spPr>
        <p:txBody>
          <a:bodyPr wrap="square" rtlCol="0">
            <a:spAutoFit/>
          </a:bodyPr>
          <a:lstStyle/>
          <a:p>
            <a:pPr marL="285750" indent="-285750">
              <a:buFont typeface="Wingdings" panose="05000000000000000000" pitchFamily="2" charset="2"/>
              <a:buChar char="q"/>
            </a:pPr>
            <a:r>
              <a:rPr lang="en-IN" dirty="0">
                <a:solidFill>
                  <a:srgbClr val="FF0000"/>
                </a:solidFill>
              </a:rPr>
              <a:t> Industrial Pollution</a:t>
            </a:r>
          </a:p>
        </p:txBody>
      </p:sp>
      <p:pic>
        <p:nvPicPr>
          <p:cNvPr id="4" name="Picture 3">
            <a:extLst>
              <a:ext uri="{FF2B5EF4-FFF2-40B4-BE49-F238E27FC236}">
                <a16:creationId xmlns:a16="http://schemas.microsoft.com/office/drawing/2014/main" id="{1FEACDFB-B85F-4DD5-AFB1-8EDCC5CC0B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3297654"/>
            <a:ext cx="2276723" cy="916801"/>
          </a:xfrm>
          <a:prstGeom prst="rect">
            <a:avLst/>
          </a:prstGeom>
        </p:spPr>
      </p:pic>
      <p:pic>
        <p:nvPicPr>
          <p:cNvPr id="6" name="Picture 5">
            <a:extLst>
              <a:ext uri="{FF2B5EF4-FFF2-40B4-BE49-F238E27FC236}">
                <a16:creationId xmlns:a16="http://schemas.microsoft.com/office/drawing/2014/main" id="{101BB509-4DF5-40A3-B528-457CB9BFED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937549"/>
            <a:ext cx="1524000" cy="1524000"/>
          </a:xfrm>
          <a:prstGeom prst="rect">
            <a:avLst/>
          </a:prstGeom>
        </p:spPr>
      </p:pic>
    </p:spTree>
    <p:extLst>
      <p:ext uri="{BB962C8B-B14F-4D97-AF65-F5344CB8AC3E}">
        <p14:creationId xmlns:p14="http://schemas.microsoft.com/office/powerpoint/2010/main" val="123405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23950"/>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SYSTEM DESIGN DIAGRAMS</a:t>
              </a:r>
              <a:endParaRPr lang="ko-KR" altLang="en-US" sz="4400" dirty="0">
                <a:solidFill>
                  <a:schemeClr val="bg1"/>
                </a:solidFill>
                <a:latin typeface="+mj-lt"/>
              </a:endParaRPr>
            </a:p>
          </p:txBody>
        </p:sp>
      </p:grpSp>
    </p:spTree>
    <p:extLst>
      <p:ext uri="{BB962C8B-B14F-4D97-AF65-F5344CB8AC3E}">
        <p14:creationId xmlns:p14="http://schemas.microsoft.com/office/powerpoint/2010/main" val="170840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41138"/>
            <a:ext cx="3657600" cy="461665"/>
          </a:xfrm>
          <a:prstGeom prst="rect">
            <a:avLst/>
          </a:prstGeom>
          <a:noFill/>
        </p:spPr>
        <p:txBody>
          <a:bodyPr wrap="square" rtlCol="0">
            <a:spAutoFit/>
          </a:bodyPr>
          <a:lstStyle/>
          <a:p>
            <a:pPr>
              <a:buFont typeface="Wingdings" pitchFamily="2" charset="2"/>
              <a:buChar char="v"/>
            </a:pPr>
            <a:r>
              <a:rPr lang="en-US" sz="2400" dirty="0">
                <a:solidFill>
                  <a:srgbClr val="FF0000"/>
                </a:solidFill>
              </a:rPr>
              <a:t> Use Case Diagram</a:t>
            </a:r>
          </a:p>
        </p:txBody>
      </p:sp>
      <p:pic>
        <p:nvPicPr>
          <p:cNvPr id="8" name="Picture 7">
            <a:extLst>
              <a:ext uri="{FF2B5EF4-FFF2-40B4-BE49-F238E27FC236}">
                <a16:creationId xmlns:a16="http://schemas.microsoft.com/office/drawing/2014/main" id="{3ADF984B-CBB4-41D3-9D0C-C302EEBFD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664358"/>
            <a:ext cx="8610600" cy="3785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00352"/>
            <a:ext cx="3200400" cy="461665"/>
          </a:xfrm>
          <a:prstGeom prst="rect">
            <a:avLst/>
          </a:prstGeom>
          <a:noFill/>
        </p:spPr>
        <p:txBody>
          <a:bodyPr wrap="square" rtlCol="0">
            <a:spAutoFit/>
          </a:bodyPr>
          <a:lstStyle/>
          <a:p>
            <a:pPr>
              <a:buFont typeface="Wingdings" pitchFamily="2" charset="2"/>
              <a:buChar char="v"/>
            </a:pPr>
            <a:r>
              <a:rPr lang="en-US" sz="1600" dirty="0">
                <a:solidFill>
                  <a:srgbClr val="FF0000"/>
                </a:solidFill>
              </a:rPr>
              <a:t> </a:t>
            </a:r>
            <a:r>
              <a:rPr lang="en-US" sz="2400" dirty="0">
                <a:solidFill>
                  <a:srgbClr val="FF0000"/>
                </a:solidFill>
              </a:rPr>
              <a:t>Activity Diagram</a:t>
            </a:r>
            <a:endParaRPr lang="en-US" sz="1600" dirty="0">
              <a:solidFill>
                <a:srgbClr val="FF0000"/>
              </a:solidFill>
            </a:endParaRPr>
          </a:p>
        </p:txBody>
      </p:sp>
      <p:sp>
        <p:nvSpPr>
          <p:cNvPr id="6" name="TextBox 5"/>
          <p:cNvSpPr txBox="1"/>
          <p:nvPr/>
        </p:nvSpPr>
        <p:spPr>
          <a:xfrm>
            <a:off x="550226" y="3971031"/>
            <a:ext cx="835485" cy="461665"/>
          </a:xfrm>
          <a:prstGeom prst="rect">
            <a:avLst/>
          </a:prstGeom>
          <a:noFill/>
        </p:spPr>
        <p:txBody>
          <a:bodyPr wrap="none" rtlCol="0">
            <a:spAutoFit/>
          </a:bodyPr>
          <a:lstStyle/>
          <a:p>
            <a:r>
              <a:rPr lang="en-US" sz="2400" dirty="0">
                <a:solidFill>
                  <a:srgbClr val="FF0000"/>
                </a:solidFill>
              </a:rPr>
              <a:t>User</a:t>
            </a:r>
          </a:p>
        </p:txBody>
      </p:sp>
      <p:sp>
        <p:nvSpPr>
          <p:cNvPr id="7" name="TextBox 6"/>
          <p:cNvSpPr txBox="1"/>
          <p:nvPr/>
        </p:nvSpPr>
        <p:spPr>
          <a:xfrm>
            <a:off x="7535471" y="3967221"/>
            <a:ext cx="1058303" cy="461665"/>
          </a:xfrm>
          <a:prstGeom prst="rect">
            <a:avLst/>
          </a:prstGeom>
          <a:noFill/>
        </p:spPr>
        <p:txBody>
          <a:bodyPr wrap="none" rtlCol="0">
            <a:spAutoFit/>
          </a:bodyPr>
          <a:lstStyle/>
          <a:p>
            <a:r>
              <a:rPr lang="en-US" sz="2400" dirty="0">
                <a:solidFill>
                  <a:srgbClr val="FF0000"/>
                </a:solidFill>
              </a:rPr>
              <a:t>Admin</a:t>
            </a:r>
          </a:p>
        </p:txBody>
      </p:sp>
      <p:pic>
        <p:nvPicPr>
          <p:cNvPr id="8" name="Picture 7">
            <a:extLst>
              <a:ext uri="{FF2B5EF4-FFF2-40B4-BE49-F238E27FC236}">
                <a16:creationId xmlns:a16="http://schemas.microsoft.com/office/drawing/2014/main" id="{810949D5-DEAD-4BA9-BED3-1003BDF25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338775"/>
            <a:ext cx="3345470" cy="4328535"/>
          </a:xfrm>
          <a:prstGeom prst="rect">
            <a:avLst/>
          </a:prstGeom>
        </p:spPr>
      </p:pic>
      <p:pic>
        <p:nvPicPr>
          <p:cNvPr id="10" name="Picture 9">
            <a:extLst>
              <a:ext uri="{FF2B5EF4-FFF2-40B4-BE49-F238E27FC236}">
                <a16:creationId xmlns:a16="http://schemas.microsoft.com/office/drawing/2014/main" id="{5BE049D5-F7DE-45DE-A483-D476857FE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826" y="590549"/>
            <a:ext cx="3017782" cy="39920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03" y="96619"/>
            <a:ext cx="3299301" cy="461665"/>
          </a:xfrm>
          <a:prstGeom prst="rect">
            <a:avLst/>
          </a:prstGeom>
          <a:noFill/>
        </p:spPr>
        <p:txBody>
          <a:bodyPr wrap="none" rtlCol="0">
            <a:spAutoFit/>
          </a:bodyPr>
          <a:lstStyle/>
          <a:p>
            <a:pPr marL="285750" indent="-285750">
              <a:buFont typeface="Wingdings" panose="05000000000000000000" pitchFamily="2" charset="2"/>
              <a:buChar char="v"/>
            </a:pPr>
            <a:r>
              <a:rPr lang="en-US" sz="2400" dirty="0">
                <a:solidFill>
                  <a:srgbClr val="FF0000"/>
                </a:solidFill>
              </a:rPr>
              <a:t>Sequence Diagram:-</a:t>
            </a:r>
          </a:p>
        </p:txBody>
      </p:sp>
      <p:sp>
        <p:nvSpPr>
          <p:cNvPr id="7" name="TextBox 6"/>
          <p:cNvSpPr txBox="1"/>
          <p:nvPr/>
        </p:nvSpPr>
        <p:spPr>
          <a:xfrm>
            <a:off x="2004770" y="4126470"/>
            <a:ext cx="835485" cy="830997"/>
          </a:xfrm>
          <a:prstGeom prst="rect">
            <a:avLst/>
          </a:prstGeom>
          <a:noFill/>
        </p:spPr>
        <p:txBody>
          <a:bodyPr wrap="none" rtlCol="0">
            <a:spAutoFit/>
          </a:bodyPr>
          <a:lstStyle/>
          <a:p>
            <a:r>
              <a:rPr lang="en-US" sz="2400" dirty="0">
                <a:solidFill>
                  <a:srgbClr val="FF0000"/>
                </a:solidFill>
              </a:rPr>
              <a:t>User</a:t>
            </a:r>
          </a:p>
          <a:p>
            <a:endParaRPr lang="en-US" sz="2400" dirty="0">
              <a:solidFill>
                <a:srgbClr val="FF0000"/>
              </a:solidFill>
            </a:endParaRPr>
          </a:p>
        </p:txBody>
      </p:sp>
      <p:sp>
        <p:nvSpPr>
          <p:cNvPr id="9" name="TextBox 8"/>
          <p:cNvSpPr txBox="1"/>
          <p:nvPr/>
        </p:nvSpPr>
        <p:spPr>
          <a:xfrm>
            <a:off x="6529629" y="4091197"/>
            <a:ext cx="1058303" cy="461665"/>
          </a:xfrm>
          <a:prstGeom prst="rect">
            <a:avLst/>
          </a:prstGeom>
          <a:noFill/>
        </p:spPr>
        <p:txBody>
          <a:bodyPr wrap="none" rtlCol="0">
            <a:spAutoFit/>
          </a:bodyPr>
          <a:lstStyle/>
          <a:p>
            <a:r>
              <a:rPr lang="en-US" sz="2400" dirty="0">
                <a:solidFill>
                  <a:srgbClr val="FF0000"/>
                </a:solidFill>
              </a:rPr>
              <a:t>Admin</a:t>
            </a:r>
          </a:p>
        </p:txBody>
      </p:sp>
      <p:pic>
        <p:nvPicPr>
          <p:cNvPr id="4" name="Picture 3">
            <a:extLst>
              <a:ext uri="{FF2B5EF4-FFF2-40B4-BE49-F238E27FC236}">
                <a16:creationId xmlns:a16="http://schemas.microsoft.com/office/drawing/2014/main" id="{8F39CC79-0077-4344-BB0E-7CAB751D0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276350"/>
            <a:ext cx="5363550" cy="2850120"/>
          </a:xfrm>
          <a:prstGeom prst="rect">
            <a:avLst/>
          </a:prstGeom>
        </p:spPr>
      </p:pic>
      <p:pic>
        <p:nvPicPr>
          <p:cNvPr id="10" name="Picture 9">
            <a:extLst>
              <a:ext uri="{FF2B5EF4-FFF2-40B4-BE49-F238E27FC236}">
                <a16:creationId xmlns:a16="http://schemas.microsoft.com/office/drawing/2014/main" id="{E15DF65A-D3D2-4AE3-8E10-C6574B7DD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4" y="599249"/>
            <a:ext cx="4816774" cy="37968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95671"/>
            <a:ext cx="3124200"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FF0000"/>
                </a:solidFill>
              </a:rPr>
              <a:t>State Diagram</a:t>
            </a:r>
          </a:p>
        </p:txBody>
      </p:sp>
      <p:pic>
        <p:nvPicPr>
          <p:cNvPr id="5" name="Picture 4">
            <a:extLst>
              <a:ext uri="{FF2B5EF4-FFF2-40B4-BE49-F238E27FC236}">
                <a16:creationId xmlns:a16="http://schemas.microsoft.com/office/drawing/2014/main" id="{C04D42A3-BEB8-4762-8AF4-93D36D00C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0172"/>
            <a:ext cx="7162800" cy="44690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57150"/>
            <a:ext cx="3200400"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FF0000"/>
                </a:solidFill>
              </a:rPr>
              <a:t>Class Diagram</a:t>
            </a:r>
          </a:p>
        </p:txBody>
      </p:sp>
      <p:pic>
        <p:nvPicPr>
          <p:cNvPr id="5" name="Picture 4">
            <a:extLst>
              <a:ext uri="{FF2B5EF4-FFF2-40B4-BE49-F238E27FC236}">
                <a16:creationId xmlns:a16="http://schemas.microsoft.com/office/drawing/2014/main" id="{00A8CBC0-0B9C-4BD3-9903-38742D316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80315"/>
            <a:ext cx="5991436"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62328"/>
            <a:ext cx="4656223" cy="461665"/>
          </a:xfrm>
          <a:prstGeom prst="rect">
            <a:avLst/>
          </a:prstGeom>
          <a:noFill/>
        </p:spPr>
        <p:txBody>
          <a:bodyPr wrap="square" rtlCol="0">
            <a:spAutoFit/>
          </a:bodyPr>
          <a:lstStyle/>
          <a:p>
            <a:pPr marL="457200" indent="-457200">
              <a:buFont typeface="Wingdings" panose="05000000000000000000" pitchFamily="2" charset="2"/>
              <a:buChar char="v"/>
            </a:pPr>
            <a:r>
              <a:rPr lang="en-US" sz="2400" dirty="0">
                <a:solidFill>
                  <a:srgbClr val="FF0000"/>
                </a:solidFill>
              </a:rPr>
              <a:t>Data Flow Diagram</a:t>
            </a:r>
            <a:endParaRPr lang="en-US" sz="1600" dirty="0">
              <a:solidFill>
                <a:srgbClr val="FF0000"/>
              </a:solidFill>
            </a:endParaRPr>
          </a:p>
        </p:txBody>
      </p:sp>
      <p:sp>
        <p:nvSpPr>
          <p:cNvPr id="5" name="TextBox 4"/>
          <p:cNvSpPr txBox="1"/>
          <p:nvPr/>
        </p:nvSpPr>
        <p:spPr>
          <a:xfrm>
            <a:off x="3124200" y="4329946"/>
            <a:ext cx="835485" cy="461665"/>
          </a:xfrm>
          <a:prstGeom prst="rect">
            <a:avLst/>
          </a:prstGeom>
          <a:noFill/>
        </p:spPr>
        <p:txBody>
          <a:bodyPr wrap="none" rtlCol="0">
            <a:spAutoFit/>
          </a:bodyPr>
          <a:lstStyle/>
          <a:p>
            <a:r>
              <a:rPr lang="en-US" sz="2400" dirty="0">
                <a:solidFill>
                  <a:srgbClr val="FF0000"/>
                </a:solidFill>
              </a:rPr>
              <a:t>User</a:t>
            </a:r>
          </a:p>
        </p:txBody>
      </p:sp>
      <p:sp>
        <p:nvSpPr>
          <p:cNvPr id="6" name="TextBox 5"/>
          <p:cNvSpPr txBox="1"/>
          <p:nvPr/>
        </p:nvSpPr>
        <p:spPr>
          <a:xfrm>
            <a:off x="6400800" y="4171950"/>
            <a:ext cx="1058303" cy="461665"/>
          </a:xfrm>
          <a:prstGeom prst="rect">
            <a:avLst/>
          </a:prstGeom>
          <a:noFill/>
        </p:spPr>
        <p:txBody>
          <a:bodyPr wrap="none" rtlCol="0">
            <a:spAutoFit/>
          </a:bodyPr>
          <a:lstStyle/>
          <a:p>
            <a:r>
              <a:rPr lang="en-US" sz="2400" dirty="0">
                <a:solidFill>
                  <a:srgbClr val="FF0000"/>
                </a:solidFill>
              </a:rPr>
              <a:t>Admin</a:t>
            </a:r>
          </a:p>
        </p:txBody>
      </p:sp>
      <p:pic>
        <p:nvPicPr>
          <p:cNvPr id="8" name="Picture 7">
            <a:extLst>
              <a:ext uri="{FF2B5EF4-FFF2-40B4-BE49-F238E27FC236}">
                <a16:creationId xmlns:a16="http://schemas.microsoft.com/office/drawing/2014/main" id="{6D9D3B46-9BA9-4784-A939-E5C3FB02A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05152"/>
            <a:ext cx="4656223" cy="3886200"/>
          </a:xfrm>
          <a:prstGeom prst="rect">
            <a:avLst/>
          </a:prstGeom>
        </p:spPr>
      </p:pic>
      <p:pic>
        <p:nvPicPr>
          <p:cNvPr id="10" name="Picture 9">
            <a:extLst>
              <a:ext uri="{FF2B5EF4-FFF2-40B4-BE49-F238E27FC236}">
                <a16:creationId xmlns:a16="http://schemas.microsoft.com/office/drawing/2014/main" id="{72B44BE3-D4D2-48D5-A305-DF37191E2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911" y="880094"/>
            <a:ext cx="4404742" cy="3284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23950"/>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FUTURE ENHANCEMENTS</a:t>
              </a:r>
              <a:endParaRPr lang="ko-KR" altLang="en-US" sz="4400" dirty="0">
                <a:solidFill>
                  <a:schemeClr val="bg1"/>
                </a:solidFill>
                <a:latin typeface="+mj-lt"/>
              </a:endParaRPr>
            </a:p>
          </p:txBody>
        </p:sp>
      </p:grpSp>
    </p:spTree>
    <p:extLst>
      <p:ext uri="{BB962C8B-B14F-4D97-AF65-F5344CB8AC3E}">
        <p14:creationId xmlns:p14="http://schemas.microsoft.com/office/powerpoint/2010/main" val="68494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5300" y="590550"/>
            <a:ext cx="8153400"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0000"/>
                </a:solidFill>
              </a:rPr>
              <a:t>Identify bugs and errors in the source code.</a:t>
            </a:r>
          </a:p>
          <a:p>
            <a:endParaRPr lang="en-US" dirty="0">
              <a:solidFill>
                <a:srgbClr val="FF0000"/>
              </a:solidFill>
            </a:endParaRPr>
          </a:p>
          <a:p>
            <a:pPr marL="285750" indent="-285750">
              <a:buFont typeface="Wingdings" panose="05000000000000000000" pitchFamily="2" charset="2"/>
              <a:buChar char="v"/>
            </a:pPr>
            <a:r>
              <a:rPr lang="en-US" dirty="0">
                <a:solidFill>
                  <a:srgbClr val="FF0000"/>
                </a:solidFill>
              </a:rPr>
              <a:t>Gather data to increase accuracy of the algorithm.</a:t>
            </a:r>
          </a:p>
          <a:p>
            <a:r>
              <a:rPr lang="en-US" dirty="0">
                <a:solidFill>
                  <a:srgbClr val="FF0000"/>
                </a:solidFill>
              </a:rPr>
              <a:t> </a:t>
            </a:r>
          </a:p>
          <a:p>
            <a:pPr marL="285750" indent="-285750">
              <a:buFont typeface="Wingdings" panose="05000000000000000000" pitchFamily="2" charset="2"/>
              <a:buChar char="v"/>
            </a:pPr>
            <a:r>
              <a:rPr lang="en-US" dirty="0">
                <a:solidFill>
                  <a:srgbClr val="FF0000"/>
                </a:solidFill>
              </a:rPr>
              <a:t>Implement various simplification and website upgrades on the basis of         feedback.</a:t>
            </a: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r>
              <a:rPr lang="en-US" dirty="0">
                <a:solidFill>
                  <a:srgbClr val="FF0000"/>
                </a:solidFill>
              </a:rPr>
              <a:t>Merge the air quality index data gathered from the devices on traffic signals with the vehicular traffic data and suggest drivers different routes that will    help them pass through areas with low level of pollution and traffic.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23950"/>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CONCLUSION</a:t>
              </a:r>
              <a:endParaRPr lang="ko-KR" altLang="en-US" sz="4400" dirty="0">
                <a:solidFill>
                  <a:schemeClr val="bg1"/>
                </a:solidFill>
                <a:latin typeface="+mj-lt"/>
              </a:endParaRPr>
            </a:p>
          </p:txBody>
        </p:sp>
      </p:grpSp>
    </p:spTree>
    <p:extLst>
      <p:ext uri="{BB962C8B-B14F-4D97-AF65-F5344CB8AC3E}">
        <p14:creationId xmlns:p14="http://schemas.microsoft.com/office/powerpoint/2010/main" val="286637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1500" y="291317"/>
            <a:ext cx="8001000" cy="4247317"/>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0000"/>
                </a:solidFill>
              </a:rPr>
              <a:t>Air Quality Index (AQI) is a value which is used to show the pollution level in a particular region.</a:t>
            </a: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r>
              <a:rPr lang="en-US" dirty="0">
                <a:solidFill>
                  <a:srgbClr val="FF0000"/>
                </a:solidFill>
              </a:rPr>
              <a:t>Computation of AQI requires 6 major components of pollution. </a:t>
            </a: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endParaRPr lang="en-US" dirty="0">
              <a:solidFill>
                <a:srgbClr val="FF0000"/>
              </a:solidFill>
            </a:endParaRPr>
          </a:p>
          <a:p>
            <a:pPr marL="285750" indent="-285750">
              <a:buFont typeface="Wingdings" panose="05000000000000000000" pitchFamily="2" charset="2"/>
              <a:buChar char="v"/>
            </a:pPr>
            <a:endParaRPr lang="en-US" dirty="0">
              <a:solidFill>
                <a:srgbClr val="FF0000"/>
              </a:solidFill>
            </a:endParaRPr>
          </a:p>
          <a:p>
            <a:pPr marL="285750" indent="-285750">
              <a:buFont typeface="Wingdings" panose="05000000000000000000" pitchFamily="2" charset="2"/>
              <a:buChar char="v"/>
            </a:pPr>
            <a:r>
              <a:rPr lang="en-US" dirty="0">
                <a:solidFill>
                  <a:srgbClr val="FF0000"/>
                </a:solidFill>
              </a:rPr>
              <a:t>The highest pollutant level of the 6 pollutant components is the AQI.</a:t>
            </a:r>
          </a:p>
        </p:txBody>
      </p:sp>
      <p:cxnSp>
        <p:nvCxnSpPr>
          <p:cNvPr id="39" name="Straight Connector 38">
            <a:extLst>
              <a:ext uri="{FF2B5EF4-FFF2-40B4-BE49-F238E27FC236}">
                <a16:creationId xmlns:a16="http://schemas.microsoft.com/office/drawing/2014/main" id="{CDB3AEF6-5CCC-480B-B3F6-0A1954CD9DA8}"/>
              </a:ext>
            </a:extLst>
          </p:cNvPr>
          <p:cNvCxnSpPr>
            <a:cxnSpLocks/>
          </p:cNvCxnSpPr>
          <p:nvPr/>
        </p:nvCxnSpPr>
        <p:spPr>
          <a:xfrm flipH="1">
            <a:off x="4977669" y="1751462"/>
            <a:ext cx="830329" cy="585260"/>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83B8C4-7CEF-4D33-A06B-10B050D67270}"/>
              </a:ext>
            </a:extLst>
          </p:cNvPr>
          <p:cNvCxnSpPr>
            <a:cxnSpLocks/>
          </p:cNvCxnSpPr>
          <p:nvPr/>
        </p:nvCxnSpPr>
        <p:spPr>
          <a:xfrm flipH="1" flipV="1">
            <a:off x="5190136" y="2798272"/>
            <a:ext cx="633159" cy="8506"/>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E63005-ACC3-4927-AFD9-7F5388B26B21}"/>
              </a:ext>
            </a:extLst>
          </p:cNvPr>
          <p:cNvCxnSpPr>
            <a:cxnSpLocks/>
          </p:cNvCxnSpPr>
          <p:nvPr/>
        </p:nvCxnSpPr>
        <p:spPr>
          <a:xfrm flipH="1" flipV="1">
            <a:off x="4968523" y="3219169"/>
            <a:ext cx="877830" cy="624527"/>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8A2030-0710-4D25-AB20-894DF8A76886}"/>
              </a:ext>
            </a:extLst>
          </p:cNvPr>
          <p:cNvCxnSpPr>
            <a:cxnSpLocks/>
          </p:cNvCxnSpPr>
          <p:nvPr/>
        </p:nvCxnSpPr>
        <p:spPr>
          <a:xfrm>
            <a:off x="3426035" y="1799218"/>
            <a:ext cx="749444" cy="504463"/>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0CF7045-16D8-4E62-A72B-4F0FCC37943B}"/>
              </a:ext>
            </a:extLst>
          </p:cNvPr>
          <p:cNvCxnSpPr>
            <a:cxnSpLocks/>
          </p:cNvCxnSpPr>
          <p:nvPr/>
        </p:nvCxnSpPr>
        <p:spPr>
          <a:xfrm>
            <a:off x="3412202" y="2775398"/>
            <a:ext cx="625363" cy="0"/>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0EBD274-FB38-42C3-A5C5-6C61AC65D42D}"/>
              </a:ext>
            </a:extLst>
          </p:cNvPr>
          <p:cNvCxnSpPr>
            <a:cxnSpLocks/>
          </p:cNvCxnSpPr>
          <p:nvPr/>
        </p:nvCxnSpPr>
        <p:spPr>
          <a:xfrm flipV="1">
            <a:off x="3358402" y="3219169"/>
            <a:ext cx="817077" cy="592021"/>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29A8AFF8-4990-4B79-95C4-16BA5744CBD8}"/>
              </a:ext>
            </a:extLst>
          </p:cNvPr>
          <p:cNvSpPr/>
          <p:nvPr/>
        </p:nvSpPr>
        <p:spPr>
          <a:xfrm>
            <a:off x="1638042" y="1657350"/>
            <a:ext cx="1754018" cy="619126"/>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4" name="TextBox 73">
            <a:extLst>
              <a:ext uri="{FF2B5EF4-FFF2-40B4-BE49-F238E27FC236}">
                <a16:creationId xmlns:a16="http://schemas.microsoft.com/office/drawing/2014/main" id="{70A639C6-0A2A-4B1B-955A-6562A906A394}"/>
              </a:ext>
            </a:extLst>
          </p:cNvPr>
          <p:cNvSpPr txBox="1"/>
          <p:nvPr/>
        </p:nvSpPr>
        <p:spPr>
          <a:xfrm>
            <a:off x="1824626" y="1790018"/>
            <a:ext cx="1299972" cy="338554"/>
          </a:xfrm>
          <a:prstGeom prst="rect">
            <a:avLst/>
          </a:prstGeom>
          <a:noFill/>
        </p:spPr>
        <p:txBody>
          <a:bodyPr wrap="square" rtlCol="0">
            <a:spAutoFit/>
          </a:bodyPr>
          <a:lstStyle/>
          <a:p>
            <a:r>
              <a:rPr lang="en-IN" sz="1600" dirty="0">
                <a:solidFill>
                  <a:srgbClr val="0070C0"/>
                </a:solidFill>
              </a:rPr>
              <a:t>Ozone (O3)</a:t>
            </a:r>
          </a:p>
        </p:txBody>
      </p:sp>
      <p:sp>
        <p:nvSpPr>
          <p:cNvPr id="76" name="Rectangle 75">
            <a:extLst>
              <a:ext uri="{FF2B5EF4-FFF2-40B4-BE49-F238E27FC236}">
                <a16:creationId xmlns:a16="http://schemas.microsoft.com/office/drawing/2014/main" id="{B7BFB4CD-8E3B-4028-9D5F-DDB5827A128D}"/>
              </a:ext>
            </a:extLst>
          </p:cNvPr>
          <p:cNvSpPr/>
          <p:nvPr/>
        </p:nvSpPr>
        <p:spPr>
          <a:xfrm>
            <a:off x="1638043" y="2497215"/>
            <a:ext cx="1745136" cy="619126"/>
          </a:xfrm>
          <a:prstGeom prst="rect">
            <a:avLst/>
          </a:prstGeom>
          <a:noFill/>
          <a:ln w="38100">
            <a:solidFill>
              <a:srgbClr val="1ED4D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8" name="TextBox 77">
            <a:extLst>
              <a:ext uri="{FF2B5EF4-FFF2-40B4-BE49-F238E27FC236}">
                <a16:creationId xmlns:a16="http://schemas.microsoft.com/office/drawing/2014/main" id="{A261CACE-346C-47F0-90C0-CCC8CB03D654}"/>
              </a:ext>
            </a:extLst>
          </p:cNvPr>
          <p:cNvSpPr txBox="1"/>
          <p:nvPr/>
        </p:nvSpPr>
        <p:spPr>
          <a:xfrm>
            <a:off x="1976433" y="2610752"/>
            <a:ext cx="914400" cy="369332"/>
          </a:xfrm>
          <a:prstGeom prst="rect">
            <a:avLst/>
          </a:prstGeom>
          <a:noFill/>
        </p:spPr>
        <p:txBody>
          <a:bodyPr wrap="square" rtlCol="0">
            <a:spAutoFit/>
          </a:bodyPr>
          <a:lstStyle/>
          <a:p>
            <a:r>
              <a:rPr lang="en-IN" dirty="0">
                <a:solidFill>
                  <a:srgbClr val="1ED4DE"/>
                </a:solidFill>
              </a:rPr>
              <a:t>PM 2.5</a:t>
            </a:r>
          </a:p>
        </p:txBody>
      </p:sp>
      <p:sp>
        <p:nvSpPr>
          <p:cNvPr id="79" name="TextBox 78">
            <a:extLst>
              <a:ext uri="{FF2B5EF4-FFF2-40B4-BE49-F238E27FC236}">
                <a16:creationId xmlns:a16="http://schemas.microsoft.com/office/drawing/2014/main" id="{A26901EA-C1E7-4A22-B03D-140BEB721226}"/>
              </a:ext>
            </a:extLst>
          </p:cNvPr>
          <p:cNvSpPr txBox="1"/>
          <p:nvPr/>
        </p:nvSpPr>
        <p:spPr>
          <a:xfrm>
            <a:off x="6230772" y="2622112"/>
            <a:ext cx="914400" cy="369332"/>
          </a:xfrm>
          <a:prstGeom prst="rect">
            <a:avLst/>
          </a:prstGeom>
          <a:noFill/>
        </p:spPr>
        <p:txBody>
          <a:bodyPr wrap="square" rtlCol="0">
            <a:spAutoFit/>
          </a:bodyPr>
          <a:lstStyle/>
          <a:p>
            <a:r>
              <a:rPr lang="en-IN" dirty="0">
                <a:solidFill>
                  <a:srgbClr val="1ED4DE"/>
                </a:solidFill>
              </a:rPr>
              <a:t>PM 10</a:t>
            </a:r>
          </a:p>
        </p:txBody>
      </p:sp>
      <p:sp>
        <p:nvSpPr>
          <p:cNvPr id="80" name="Rectangle 79">
            <a:extLst>
              <a:ext uri="{FF2B5EF4-FFF2-40B4-BE49-F238E27FC236}">
                <a16:creationId xmlns:a16="http://schemas.microsoft.com/office/drawing/2014/main" id="{C7A90B82-9E0F-4D01-B937-098238AD2EF1}"/>
              </a:ext>
            </a:extLst>
          </p:cNvPr>
          <p:cNvSpPr/>
          <p:nvPr/>
        </p:nvSpPr>
        <p:spPr>
          <a:xfrm>
            <a:off x="5854094" y="2500906"/>
            <a:ext cx="1667757" cy="619126"/>
          </a:xfrm>
          <a:prstGeom prst="rect">
            <a:avLst/>
          </a:prstGeom>
          <a:noFill/>
          <a:ln w="38100">
            <a:solidFill>
              <a:srgbClr val="1ED4D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1" name="Rectangle 80">
            <a:extLst>
              <a:ext uri="{FF2B5EF4-FFF2-40B4-BE49-F238E27FC236}">
                <a16:creationId xmlns:a16="http://schemas.microsoft.com/office/drawing/2014/main" id="{A3CC7362-03AF-4BE7-AE4D-8E0603190B50}"/>
              </a:ext>
            </a:extLst>
          </p:cNvPr>
          <p:cNvSpPr/>
          <p:nvPr/>
        </p:nvSpPr>
        <p:spPr>
          <a:xfrm>
            <a:off x="5817122" y="1657350"/>
            <a:ext cx="1704729" cy="619126"/>
          </a:xfrm>
          <a:prstGeom prst="rect">
            <a:avLst/>
          </a:prstGeom>
          <a:noFill/>
          <a:ln w="381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2" name="TextBox 81">
            <a:extLst>
              <a:ext uri="{FF2B5EF4-FFF2-40B4-BE49-F238E27FC236}">
                <a16:creationId xmlns:a16="http://schemas.microsoft.com/office/drawing/2014/main" id="{8A4BC12F-A5A8-442B-8449-EEFB997E2AAD}"/>
              </a:ext>
            </a:extLst>
          </p:cNvPr>
          <p:cNvSpPr txBox="1"/>
          <p:nvPr/>
        </p:nvSpPr>
        <p:spPr>
          <a:xfrm>
            <a:off x="5761088" y="1657350"/>
            <a:ext cx="1802878" cy="646331"/>
          </a:xfrm>
          <a:prstGeom prst="rect">
            <a:avLst/>
          </a:prstGeom>
          <a:noFill/>
        </p:spPr>
        <p:txBody>
          <a:bodyPr wrap="square" rtlCol="0">
            <a:spAutoFit/>
          </a:bodyPr>
          <a:lstStyle/>
          <a:p>
            <a:r>
              <a:rPr lang="en-IN" dirty="0">
                <a:solidFill>
                  <a:srgbClr val="F4BD2D"/>
                </a:solidFill>
              </a:rPr>
              <a:t>Carbon             Monoxide (CO)</a:t>
            </a:r>
          </a:p>
        </p:txBody>
      </p:sp>
      <p:sp>
        <p:nvSpPr>
          <p:cNvPr id="83" name="Rectangle 82">
            <a:extLst>
              <a:ext uri="{FF2B5EF4-FFF2-40B4-BE49-F238E27FC236}">
                <a16:creationId xmlns:a16="http://schemas.microsoft.com/office/drawing/2014/main" id="{04671E56-7A11-4670-87CE-0EC4305FB9A2}"/>
              </a:ext>
            </a:extLst>
          </p:cNvPr>
          <p:cNvSpPr/>
          <p:nvPr/>
        </p:nvSpPr>
        <p:spPr>
          <a:xfrm>
            <a:off x="1638043" y="3430499"/>
            <a:ext cx="1720360" cy="619126"/>
          </a:xfrm>
          <a:prstGeom prst="rect">
            <a:avLst/>
          </a:prstGeom>
          <a:noFill/>
          <a:ln w="381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4" name="Rectangle 83">
            <a:extLst>
              <a:ext uri="{FF2B5EF4-FFF2-40B4-BE49-F238E27FC236}">
                <a16:creationId xmlns:a16="http://schemas.microsoft.com/office/drawing/2014/main" id="{20B37E40-B7F6-440D-B83B-841A5EE35D81}"/>
              </a:ext>
            </a:extLst>
          </p:cNvPr>
          <p:cNvSpPr/>
          <p:nvPr/>
        </p:nvSpPr>
        <p:spPr>
          <a:xfrm>
            <a:off x="5857840" y="3390493"/>
            <a:ext cx="1648117" cy="619126"/>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6" name="TextBox 85">
            <a:extLst>
              <a:ext uri="{FF2B5EF4-FFF2-40B4-BE49-F238E27FC236}">
                <a16:creationId xmlns:a16="http://schemas.microsoft.com/office/drawing/2014/main" id="{DBD7AF4F-0C24-4068-BD7D-301F55AAF436}"/>
              </a:ext>
            </a:extLst>
          </p:cNvPr>
          <p:cNvSpPr txBox="1"/>
          <p:nvPr/>
        </p:nvSpPr>
        <p:spPr>
          <a:xfrm>
            <a:off x="1638042" y="3430499"/>
            <a:ext cx="1720360" cy="646331"/>
          </a:xfrm>
          <a:prstGeom prst="rect">
            <a:avLst/>
          </a:prstGeom>
          <a:noFill/>
        </p:spPr>
        <p:txBody>
          <a:bodyPr wrap="square" rtlCol="0">
            <a:spAutoFit/>
          </a:bodyPr>
          <a:lstStyle/>
          <a:p>
            <a:r>
              <a:rPr lang="en-IN" dirty="0">
                <a:solidFill>
                  <a:srgbClr val="F4BD2D"/>
                </a:solidFill>
              </a:rPr>
              <a:t>Sulphur           Dioxide (SO2)</a:t>
            </a:r>
          </a:p>
        </p:txBody>
      </p:sp>
      <p:sp>
        <p:nvSpPr>
          <p:cNvPr id="87" name="TextBox 86">
            <a:extLst>
              <a:ext uri="{FF2B5EF4-FFF2-40B4-BE49-F238E27FC236}">
                <a16:creationId xmlns:a16="http://schemas.microsoft.com/office/drawing/2014/main" id="{02EBC5A5-2AE1-4628-B058-B30497CBB058}"/>
              </a:ext>
            </a:extLst>
          </p:cNvPr>
          <p:cNvSpPr txBox="1"/>
          <p:nvPr/>
        </p:nvSpPr>
        <p:spPr>
          <a:xfrm>
            <a:off x="5854094" y="3430499"/>
            <a:ext cx="1648117" cy="646331"/>
          </a:xfrm>
          <a:prstGeom prst="rect">
            <a:avLst/>
          </a:prstGeom>
          <a:noFill/>
        </p:spPr>
        <p:txBody>
          <a:bodyPr wrap="square" rtlCol="0">
            <a:spAutoFit/>
          </a:bodyPr>
          <a:lstStyle/>
          <a:p>
            <a:r>
              <a:rPr lang="en-IN" dirty="0">
                <a:solidFill>
                  <a:srgbClr val="0070C0"/>
                </a:solidFill>
              </a:rPr>
              <a:t>Nitrogen        Dioxide (NO2)</a:t>
            </a:r>
          </a:p>
        </p:txBody>
      </p:sp>
      <p:sp>
        <p:nvSpPr>
          <p:cNvPr id="100" name="Rectangle 99">
            <a:extLst>
              <a:ext uri="{FF2B5EF4-FFF2-40B4-BE49-F238E27FC236}">
                <a16:creationId xmlns:a16="http://schemas.microsoft.com/office/drawing/2014/main" id="{8B2A11DB-EFB7-4E98-9E51-B1234BA6D276}"/>
              </a:ext>
            </a:extLst>
          </p:cNvPr>
          <p:cNvSpPr/>
          <p:nvPr/>
        </p:nvSpPr>
        <p:spPr>
          <a:xfrm>
            <a:off x="4047136" y="2336722"/>
            <a:ext cx="1143000" cy="88244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TextBox 101">
            <a:extLst>
              <a:ext uri="{FF2B5EF4-FFF2-40B4-BE49-F238E27FC236}">
                <a16:creationId xmlns:a16="http://schemas.microsoft.com/office/drawing/2014/main" id="{FEE2258D-4F38-4986-BB0A-2C5DB1CB7BE2}"/>
              </a:ext>
            </a:extLst>
          </p:cNvPr>
          <p:cNvSpPr txBox="1"/>
          <p:nvPr/>
        </p:nvSpPr>
        <p:spPr>
          <a:xfrm>
            <a:off x="4037565" y="2557207"/>
            <a:ext cx="1287894" cy="369332"/>
          </a:xfrm>
          <a:prstGeom prst="rect">
            <a:avLst/>
          </a:prstGeom>
          <a:noFill/>
        </p:spPr>
        <p:txBody>
          <a:bodyPr wrap="square" rtlCol="0">
            <a:spAutoFit/>
          </a:bodyPr>
          <a:lstStyle/>
          <a:p>
            <a:r>
              <a:rPr lang="en-IN" dirty="0">
                <a:solidFill>
                  <a:schemeClr val="tx1">
                    <a:lumMod val="75000"/>
                    <a:lumOff val="25000"/>
                  </a:schemeClr>
                </a:solidFill>
              </a:rPr>
              <a:t>Pollutants</a:t>
            </a:r>
          </a:p>
        </p:txBody>
      </p:sp>
    </p:spTree>
    <p:extLst>
      <p:ext uri="{BB962C8B-B14F-4D97-AF65-F5344CB8AC3E}">
        <p14:creationId xmlns:p14="http://schemas.microsoft.com/office/powerpoint/2010/main" val="71986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1276350"/>
            <a:ext cx="7924800" cy="369332"/>
          </a:xfrm>
          <a:prstGeom prst="rect">
            <a:avLst/>
          </a:prstGeom>
          <a:noFill/>
        </p:spPr>
        <p:txBody>
          <a:bodyPr wrap="square" rtlCol="0">
            <a:spAutoFit/>
          </a:bodyPr>
          <a:lstStyle/>
          <a:p>
            <a:endParaRPr lang="en-US" dirty="0"/>
          </a:p>
        </p:txBody>
      </p:sp>
      <p:sp>
        <p:nvSpPr>
          <p:cNvPr id="4" name="TextBox 3"/>
          <p:cNvSpPr txBox="1"/>
          <p:nvPr/>
        </p:nvSpPr>
        <p:spPr>
          <a:xfrm>
            <a:off x="396240" y="590550"/>
            <a:ext cx="8229600" cy="3139321"/>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solidFill>
                  <a:srgbClr val="FF0000"/>
                </a:solidFill>
              </a:rPr>
              <a:t>Implementation of the project has great significance to the development of   social economy. </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a:solidFill>
                  <a:srgbClr val="FF0000"/>
                </a:solidFill>
              </a:rPr>
              <a:t>The project will help in controlling the pollution levels throughout the country </a:t>
            </a:r>
          </a:p>
          <a:p>
            <a:pPr algn="just"/>
            <a:r>
              <a:rPr lang="en-US" dirty="0">
                <a:solidFill>
                  <a:srgbClr val="FF0000"/>
                </a:solidFill>
              </a:rPr>
              <a:t>     and maintaining a safer environment for everyone. </a:t>
            </a:r>
          </a:p>
          <a:p>
            <a:pPr marL="285750" indent="-285750" algn="just">
              <a:buFont typeface="Wingdings" panose="05000000000000000000" pitchFamily="2" charset="2"/>
              <a:buChar char="v"/>
            </a:pPr>
            <a:endParaRPr lang="en-US" dirty="0">
              <a:solidFill>
                <a:srgbClr val="FF0000"/>
              </a:solidFill>
            </a:endParaRPr>
          </a:p>
          <a:p>
            <a:pPr marL="285750" indent="-285750" algn="just">
              <a:buFont typeface="Wingdings" panose="05000000000000000000" pitchFamily="2" charset="2"/>
              <a:buChar char="v"/>
            </a:pPr>
            <a:r>
              <a:rPr lang="en-US" dirty="0">
                <a:solidFill>
                  <a:srgbClr val="FF0000"/>
                </a:solidFill>
              </a:rPr>
              <a:t>It will also help the government agencies and industries in maintaining the   Air Quality Index under the specified limit.</a:t>
            </a:r>
          </a:p>
          <a:p>
            <a:pPr marL="285750" indent="-285750" algn="just">
              <a:buFont typeface="Wingdings" panose="05000000000000000000" pitchFamily="2" charset="2"/>
              <a:buChar char="v"/>
            </a:pPr>
            <a:endParaRPr lang="en-US" dirty="0">
              <a:solidFill>
                <a:srgbClr val="FF0000"/>
              </a:solidFill>
            </a:endParaRPr>
          </a:p>
          <a:p>
            <a:pPr marL="285750" indent="-285750" algn="just">
              <a:buFont typeface="Wingdings" panose="05000000000000000000" pitchFamily="2" charset="2"/>
              <a:buChar char="v"/>
            </a:pPr>
            <a:r>
              <a:rPr lang="en-US" dirty="0">
                <a:solidFill>
                  <a:srgbClr val="FF0000"/>
                </a:solidFill>
              </a:rPr>
              <a:t>It will also predict the pollution levels to keep a better check on the               environment levels and maintaining the air quality.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8C1238-251B-4CAE-A278-0020C7D52ACF}"/>
              </a:ext>
            </a:extLst>
          </p:cNvPr>
          <p:cNvSpPr/>
          <p:nvPr/>
        </p:nvSpPr>
        <p:spPr>
          <a:xfrm>
            <a:off x="0" y="0"/>
            <a:ext cx="9144000" cy="5238750"/>
          </a:xfrm>
          <a:prstGeom prst="rect">
            <a:avLst/>
          </a:prstGeom>
          <a:pattFill prst="pct70">
            <a:fgClr>
              <a:schemeClr val="accent4">
                <a:lumMod val="40000"/>
                <a:lumOff val="6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F88FA29-FAA0-4F13-8272-599D4DA18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1912"/>
            <a:ext cx="9144000" cy="1721588"/>
          </a:xfrm>
          <a:prstGeom prst="rect">
            <a:avLst/>
          </a:prstGeom>
        </p:spPr>
      </p:pic>
      <p:sp>
        <p:nvSpPr>
          <p:cNvPr id="12" name="Title 1">
            <a:extLst>
              <a:ext uri="{FF2B5EF4-FFF2-40B4-BE49-F238E27FC236}">
                <a16:creationId xmlns:a16="http://schemas.microsoft.com/office/drawing/2014/main" id="{A82F2A24-5824-4349-8268-74F818509BD3}"/>
              </a:ext>
            </a:extLst>
          </p:cNvPr>
          <p:cNvSpPr txBox="1">
            <a:spLocks/>
          </p:cNvSpPr>
          <p:nvPr/>
        </p:nvSpPr>
        <p:spPr>
          <a:xfrm>
            <a:off x="990600" y="769088"/>
            <a:ext cx="7010400" cy="1905000"/>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sz="5400" dirty="0">
                <a:latin typeface="+mj-lt"/>
              </a:rPr>
              <a:t>THANK YOU</a:t>
            </a:r>
            <a:endParaRPr lang="ko-KR" altLang="en-US" sz="5400" dirty="0">
              <a:latin typeface="+mj-lt"/>
            </a:endParaRPr>
          </a:p>
        </p:txBody>
      </p:sp>
    </p:spTree>
    <p:extLst>
      <p:ext uri="{BB962C8B-B14F-4D97-AF65-F5344CB8AC3E}">
        <p14:creationId xmlns:p14="http://schemas.microsoft.com/office/powerpoint/2010/main" val="128886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433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LIMITATIONS OF THE EXISTING SYSTEM</a:t>
              </a:r>
              <a:endParaRPr lang="ko-KR" altLang="en-US" sz="4400" dirty="0">
                <a:solidFill>
                  <a:schemeClr val="bg1"/>
                </a:solidFill>
                <a:latin typeface="+mj-lt"/>
              </a:endParaRPr>
            </a:p>
          </p:txBody>
        </p:sp>
      </p:grpSp>
    </p:spTree>
    <p:extLst>
      <p:ext uri="{BB962C8B-B14F-4D97-AF65-F5344CB8AC3E}">
        <p14:creationId xmlns:p14="http://schemas.microsoft.com/office/powerpoint/2010/main" val="323610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438150"/>
            <a:ext cx="8229600" cy="4893647"/>
          </a:xfrm>
          <a:prstGeom prst="rect">
            <a:avLst/>
          </a:prstGeom>
          <a:noFill/>
        </p:spPr>
        <p:txBody>
          <a:bodyPr wrap="square" rtlCol="0">
            <a:spAutoFit/>
          </a:bodyPr>
          <a:lstStyle/>
          <a:p>
            <a:endParaRPr lang="en-US" dirty="0">
              <a:solidFill>
                <a:srgbClr val="FF0000"/>
              </a:solidFill>
            </a:endParaRPr>
          </a:p>
          <a:p>
            <a:pPr marL="342900" indent="-342900" algn="just">
              <a:buFont typeface="Wingdings" panose="05000000000000000000" pitchFamily="2" charset="2"/>
              <a:buChar char="v"/>
            </a:pPr>
            <a:r>
              <a:rPr lang="en-US" sz="2000" dirty="0">
                <a:solidFill>
                  <a:srgbClr val="FF0000"/>
                </a:solidFill>
              </a:rPr>
              <a:t>Real time air quality index was not available to general public.</a:t>
            </a:r>
          </a:p>
          <a:p>
            <a:endParaRPr lang="en-US" sz="2000" dirty="0">
              <a:solidFill>
                <a:srgbClr val="FF0000"/>
              </a:solidFill>
            </a:endParaRPr>
          </a:p>
          <a:p>
            <a:pPr marL="342900" indent="-342900">
              <a:buFont typeface="Wingdings" panose="05000000000000000000" pitchFamily="2" charset="2"/>
              <a:buChar char="v"/>
            </a:pPr>
            <a:r>
              <a:rPr lang="en-US" sz="2000" dirty="0">
                <a:solidFill>
                  <a:srgbClr val="FF0000"/>
                </a:solidFill>
              </a:rPr>
              <a:t>Tempering of real time pollutant reading.</a:t>
            </a:r>
          </a:p>
          <a:p>
            <a:pPr marL="342900" indent="-342900">
              <a:buFont typeface="Wingdings" panose="05000000000000000000" pitchFamily="2" charset="2"/>
              <a:buChar char="v"/>
            </a:pPr>
            <a:endParaRPr lang="en-US" sz="2000" dirty="0">
              <a:solidFill>
                <a:srgbClr val="FF0000"/>
              </a:solidFill>
            </a:endParaRPr>
          </a:p>
          <a:p>
            <a:pPr marL="342900" indent="-342900">
              <a:buFont typeface="Wingdings" panose="05000000000000000000" pitchFamily="2" charset="2"/>
              <a:buChar char="v"/>
            </a:pPr>
            <a:r>
              <a:rPr lang="en-US" sz="2000" dirty="0">
                <a:solidFill>
                  <a:srgbClr val="FF0000"/>
                </a:solidFill>
              </a:rPr>
              <a:t>Absence of proper User Interface(UI) between industries and           government regarding Air Quality Index and measurement of           pollutants.</a:t>
            </a:r>
          </a:p>
          <a:p>
            <a:r>
              <a:rPr lang="en-US" sz="2000" dirty="0">
                <a:solidFill>
                  <a:srgbClr val="FF0000"/>
                </a:solidFill>
              </a:rPr>
              <a:t> </a:t>
            </a:r>
          </a:p>
          <a:p>
            <a:pPr marL="342900" indent="-342900">
              <a:buFont typeface="Wingdings" panose="05000000000000000000" pitchFamily="2" charset="2"/>
              <a:buChar char="v"/>
            </a:pPr>
            <a:r>
              <a:rPr lang="en-US" sz="2000" dirty="0">
                <a:solidFill>
                  <a:srgbClr val="FF0000"/>
                </a:solidFill>
              </a:rPr>
              <a:t>Absence of prediction mechanisms to forecast.</a:t>
            </a:r>
            <a:endParaRPr lang="en-US" sz="2000" dirty="0"/>
          </a:p>
          <a:p>
            <a:r>
              <a:rPr lang="en-US" sz="2400" u="sng" dirty="0"/>
              <a:t>  </a:t>
            </a:r>
          </a:p>
          <a:p>
            <a:endParaRPr lang="en-US" sz="3600" u="sng" dirty="0">
              <a:latin typeface="+mj-lt"/>
            </a:endParaRPr>
          </a:p>
          <a:p>
            <a:endParaRPr lang="en-US" u="sng" dirty="0"/>
          </a:p>
          <a:p>
            <a:endParaRPr lang="en-US" sz="3600" u="sng"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11433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7" name="Group 6"/>
          <p:cNvGrpSpPr/>
          <p:nvPr/>
        </p:nvGrpSpPr>
        <p:grpSpPr>
          <a:xfrm>
            <a:off x="457200" y="1885950"/>
            <a:ext cx="6647656" cy="2041650"/>
            <a:chOff x="443346" y="1628551"/>
            <a:chExt cx="6647656" cy="2041650"/>
          </a:xfrm>
        </p:grpSpPr>
        <p:sp>
          <p:nvSpPr>
            <p:cNvPr id="8" name="Text Placeholder 3"/>
            <p:cNvSpPr txBox="1">
              <a:spLocks/>
            </p:cNvSpPr>
            <p:nvPr/>
          </p:nvSpPr>
          <p:spPr>
            <a:xfrm>
              <a:off x="443346" y="3381151"/>
              <a:ext cx="4285456" cy="28905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1738746" y="1628551"/>
              <a:ext cx="5352256"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sz="4400" dirty="0">
                  <a:solidFill>
                    <a:schemeClr val="bg1"/>
                  </a:solidFill>
                  <a:latin typeface="+mj-lt"/>
                </a:rPr>
                <a:t>OBJECTIVES</a:t>
              </a:r>
              <a:endParaRPr lang="ko-KR" altLang="en-US" sz="4400" dirty="0">
                <a:solidFill>
                  <a:schemeClr val="bg1"/>
                </a:solidFill>
                <a:latin typeface="+mj-lt"/>
              </a:endParaRPr>
            </a:p>
          </p:txBody>
        </p:sp>
      </p:grpSp>
    </p:spTree>
    <p:extLst>
      <p:ext uri="{BB962C8B-B14F-4D97-AF65-F5344CB8AC3E}">
        <p14:creationId xmlns:p14="http://schemas.microsoft.com/office/powerpoint/2010/main" val="161386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 y="597544"/>
            <a:ext cx="8915400" cy="707886"/>
          </a:xfrm>
          <a:prstGeom prst="rect">
            <a:avLst/>
          </a:prstGeom>
          <a:noFill/>
        </p:spPr>
        <p:txBody>
          <a:bodyPr wrap="square" numCol="1" rtlCol="0">
            <a:spAutoFit/>
          </a:bodyPr>
          <a:lstStyle/>
          <a:p>
            <a:pPr>
              <a:buFont typeface="Wingdings" pitchFamily="2" charset="2"/>
              <a:buChar char="v"/>
            </a:pPr>
            <a:r>
              <a:rPr lang="en-US" sz="2000" dirty="0">
                <a:solidFill>
                  <a:srgbClr val="FF0000"/>
                </a:solidFill>
              </a:rPr>
              <a:t> Provide real time data of </a:t>
            </a:r>
          </a:p>
          <a:p>
            <a:r>
              <a:rPr lang="en-US" sz="2000" dirty="0">
                <a:solidFill>
                  <a:srgbClr val="FF0000"/>
                </a:solidFill>
              </a:rPr>
              <a:t>    various pollutants.</a:t>
            </a:r>
          </a:p>
        </p:txBody>
      </p:sp>
      <p:pic>
        <p:nvPicPr>
          <p:cNvPr id="10" name="Picture 9">
            <a:extLst>
              <a:ext uri="{FF2B5EF4-FFF2-40B4-BE49-F238E27FC236}">
                <a16:creationId xmlns:a16="http://schemas.microsoft.com/office/drawing/2014/main" id="{28158B89-3717-4507-B739-01EC132E7D3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04800" y="1200150"/>
            <a:ext cx="2990850" cy="1524000"/>
          </a:xfrm>
          <a:prstGeom prst="rect">
            <a:avLst/>
          </a:prstGeom>
        </p:spPr>
      </p:pic>
      <p:sp>
        <p:nvSpPr>
          <p:cNvPr id="12" name="TextBox 11">
            <a:extLst>
              <a:ext uri="{FF2B5EF4-FFF2-40B4-BE49-F238E27FC236}">
                <a16:creationId xmlns:a16="http://schemas.microsoft.com/office/drawing/2014/main" id="{CD858940-59D6-4998-A039-147C9C8ECF3A}"/>
              </a:ext>
            </a:extLst>
          </p:cNvPr>
          <p:cNvSpPr txBox="1"/>
          <p:nvPr/>
        </p:nvSpPr>
        <p:spPr>
          <a:xfrm>
            <a:off x="4556760" y="514350"/>
            <a:ext cx="4457700"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FF0000"/>
                </a:solidFill>
              </a:rPr>
              <a:t>Display of real time data </a:t>
            </a:r>
            <a:r>
              <a:rPr lang="en-IN" sz="2000">
                <a:solidFill>
                  <a:srgbClr val="FF0000"/>
                </a:solidFill>
              </a:rPr>
              <a:t>to              general </a:t>
            </a:r>
            <a:r>
              <a:rPr lang="en-IN" sz="2000" dirty="0">
                <a:solidFill>
                  <a:srgbClr val="FF0000"/>
                </a:solidFill>
              </a:rPr>
              <a:t>public.</a:t>
            </a:r>
          </a:p>
        </p:txBody>
      </p:sp>
      <p:pic>
        <p:nvPicPr>
          <p:cNvPr id="14" name="Picture 13">
            <a:extLst>
              <a:ext uri="{FF2B5EF4-FFF2-40B4-BE49-F238E27FC236}">
                <a16:creationId xmlns:a16="http://schemas.microsoft.com/office/drawing/2014/main" id="{22E20A59-74A0-4674-83D1-F6B1208B7C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3432" y="1345347"/>
            <a:ext cx="2122714" cy="1188720"/>
          </a:xfrm>
          <a:prstGeom prst="rect">
            <a:avLst/>
          </a:prstGeom>
        </p:spPr>
      </p:pic>
      <p:sp>
        <p:nvSpPr>
          <p:cNvPr id="16" name="TextBox 15">
            <a:extLst>
              <a:ext uri="{FF2B5EF4-FFF2-40B4-BE49-F238E27FC236}">
                <a16:creationId xmlns:a16="http://schemas.microsoft.com/office/drawing/2014/main" id="{D16539BE-4C42-4A9E-B7AD-9A30BD99C967}"/>
              </a:ext>
            </a:extLst>
          </p:cNvPr>
          <p:cNvSpPr txBox="1"/>
          <p:nvPr/>
        </p:nvSpPr>
        <p:spPr>
          <a:xfrm>
            <a:off x="1371600" y="2567940"/>
            <a:ext cx="6019800"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FF0000"/>
                </a:solidFill>
              </a:rPr>
              <a:t>Provide better UI for industry and government     communication</a:t>
            </a:r>
            <a:endParaRPr lang="en-IN" sz="1600" dirty="0">
              <a:solidFill>
                <a:srgbClr val="FF0000"/>
              </a:solidFill>
            </a:endParaRPr>
          </a:p>
        </p:txBody>
      </p:sp>
      <p:pic>
        <p:nvPicPr>
          <p:cNvPr id="20" name="Picture 19">
            <a:extLst>
              <a:ext uri="{FF2B5EF4-FFF2-40B4-BE49-F238E27FC236}">
                <a16:creationId xmlns:a16="http://schemas.microsoft.com/office/drawing/2014/main" id="{FDE0C758-BF87-492C-90B0-45308A0913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7400" y="3095625"/>
            <a:ext cx="3028950" cy="1514475"/>
          </a:xfrm>
          <a:prstGeom prst="rect">
            <a:avLst/>
          </a:prstGeom>
        </p:spPr>
      </p:pic>
    </p:spTree>
    <p:extLst>
      <p:ext uri="{BB962C8B-B14F-4D97-AF65-F5344CB8AC3E}">
        <p14:creationId xmlns:p14="http://schemas.microsoft.com/office/powerpoint/2010/main" val="384211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339321"/>
            <a:ext cx="4533900" cy="707886"/>
          </a:xfrm>
          <a:prstGeom prst="rect">
            <a:avLst/>
          </a:prstGeom>
          <a:noFill/>
        </p:spPr>
        <p:txBody>
          <a:bodyPr wrap="square" numCol="1" rtlCol="0">
            <a:spAutoFit/>
          </a:bodyPr>
          <a:lstStyle/>
          <a:p>
            <a:pPr algn="ctr">
              <a:buFont typeface="Wingdings" pitchFamily="2" charset="2"/>
              <a:buChar char="v"/>
            </a:pPr>
            <a:r>
              <a:rPr lang="en-US" sz="2000" dirty="0">
                <a:solidFill>
                  <a:srgbClr val="FF0000"/>
                </a:solidFill>
              </a:rPr>
              <a:t> Predict AQI based on </a:t>
            </a:r>
            <a:r>
              <a:rPr lang="en-US" sz="2000" dirty="0" err="1">
                <a:solidFill>
                  <a:srgbClr val="FF0000"/>
                </a:solidFill>
              </a:rPr>
              <a:t>variouds</a:t>
            </a:r>
            <a:r>
              <a:rPr lang="en-US" sz="2000" dirty="0">
                <a:solidFill>
                  <a:srgbClr val="FF0000"/>
                </a:solidFill>
              </a:rPr>
              <a:t>           machine learning algorithms. </a:t>
            </a:r>
          </a:p>
        </p:txBody>
      </p:sp>
      <p:sp>
        <p:nvSpPr>
          <p:cNvPr id="12" name="TextBox 11">
            <a:extLst>
              <a:ext uri="{FF2B5EF4-FFF2-40B4-BE49-F238E27FC236}">
                <a16:creationId xmlns:a16="http://schemas.microsoft.com/office/drawing/2014/main" id="{CD858940-59D6-4998-A039-147C9C8ECF3A}"/>
              </a:ext>
            </a:extLst>
          </p:cNvPr>
          <p:cNvSpPr txBox="1"/>
          <p:nvPr/>
        </p:nvSpPr>
        <p:spPr>
          <a:xfrm>
            <a:off x="4572000" y="336237"/>
            <a:ext cx="4437380"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FF0000"/>
                </a:solidFill>
              </a:rPr>
              <a:t> Provides data visualizations           for better understanding</a:t>
            </a:r>
          </a:p>
        </p:txBody>
      </p:sp>
      <p:sp>
        <p:nvSpPr>
          <p:cNvPr id="16" name="TextBox 15">
            <a:extLst>
              <a:ext uri="{FF2B5EF4-FFF2-40B4-BE49-F238E27FC236}">
                <a16:creationId xmlns:a16="http://schemas.microsoft.com/office/drawing/2014/main" id="{D16539BE-4C42-4A9E-B7AD-9A30BD99C967}"/>
              </a:ext>
            </a:extLst>
          </p:cNvPr>
          <p:cNvSpPr txBox="1"/>
          <p:nvPr/>
        </p:nvSpPr>
        <p:spPr>
          <a:xfrm>
            <a:off x="1371600" y="2567940"/>
            <a:ext cx="6019800" cy="707886"/>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FF0000"/>
                </a:solidFill>
              </a:rPr>
              <a:t>Provide services like license application and        online payment on a single platform</a:t>
            </a:r>
            <a:endParaRPr lang="en-IN" sz="1600" dirty="0">
              <a:solidFill>
                <a:srgbClr val="FF0000"/>
              </a:solidFill>
            </a:endParaRPr>
          </a:p>
        </p:txBody>
      </p:sp>
      <p:pic>
        <p:nvPicPr>
          <p:cNvPr id="24" name="Picture 23">
            <a:extLst>
              <a:ext uri="{FF2B5EF4-FFF2-40B4-BE49-F238E27FC236}">
                <a16:creationId xmlns:a16="http://schemas.microsoft.com/office/drawing/2014/main" id="{6A23CB30-ABFE-4A50-9F69-E9B0C6478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48331"/>
            <a:ext cx="2857500" cy="1669941"/>
          </a:xfrm>
          <a:prstGeom prst="rect">
            <a:avLst/>
          </a:prstGeom>
        </p:spPr>
      </p:pic>
      <p:pic>
        <p:nvPicPr>
          <p:cNvPr id="30" name="Picture 29">
            <a:extLst>
              <a:ext uri="{FF2B5EF4-FFF2-40B4-BE49-F238E27FC236}">
                <a16:creationId xmlns:a16="http://schemas.microsoft.com/office/drawing/2014/main" id="{F40860C2-97F3-42B5-A980-55802E722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150565"/>
            <a:ext cx="2260596" cy="1218619"/>
          </a:xfrm>
          <a:prstGeom prst="rect">
            <a:avLst/>
          </a:prstGeom>
        </p:spPr>
      </p:pic>
      <p:pic>
        <p:nvPicPr>
          <p:cNvPr id="32" name="Picture 31">
            <a:extLst>
              <a:ext uri="{FF2B5EF4-FFF2-40B4-BE49-F238E27FC236}">
                <a16:creationId xmlns:a16="http://schemas.microsoft.com/office/drawing/2014/main" id="{692E7610-04A4-45BC-91F7-2136B3538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5720" y="2883060"/>
            <a:ext cx="1773660" cy="1773660"/>
          </a:xfrm>
          <a:prstGeom prst="rect">
            <a:avLst/>
          </a:prstGeom>
        </p:spPr>
      </p:pic>
    </p:spTree>
    <p:extLst>
      <p:ext uri="{BB962C8B-B14F-4D97-AF65-F5344CB8AC3E}">
        <p14:creationId xmlns:p14="http://schemas.microsoft.com/office/powerpoint/2010/main" val="345673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1038</Words>
  <Application>Microsoft Office PowerPoint</Application>
  <PresentationFormat>On-screen Show (16:9)</PresentationFormat>
  <Paragraphs>231</Paragraphs>
  <Slides>41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맑은 고딕</vt:lpstr>
      <vt:lpstr>Arial</vt:lpstr>
      <vt:lpstr>Arial Black</vt:lpstr>
      <vt:lpstr>Calibri</vt:lpstr>
      <vt:lpstr>Wingdings</vt:lpstr>
      <vt:lpstr>Wingdings 3</vt:lpstr>
      <vt:lpstr>Contents Slide Master</vt:lpstr>
      <vt:lpstr>Section Break Slide Master</vt:lpstr>
      <vt:lpstr>AIR QUALITY MONITORING AND PREDICTION SYSTEM (AQMPS)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Bhavya Bhimani</cp:lastModifiedBy>
  <cp:revision>209</cp:revision>
  <dcterms:created xsi:type="dcterms:W3CDTF">2016-12-01T00:32:25Z</dcterms:created>
  <dcterms:modified xsi:type="dcterms:W3CDTF">2021-04-07T23:05:43Z</dcterms:modified>
</cp:coreProperties>
</file>