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5"/>
    <p:restoredTop sz="94701"/>
  </p:normalViewPr>
  <p:slideViewPr>
    <p:cSldViewPr snapToGrid="0" snapToObjects="1">
      <p:cViewPr varScale="1">
        <p:scale>
          <a:sx n="85" d="100"/>
          <a:sy n="85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857-7463-274D-9CBD-B61DBCEE5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Intelligence Diggers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8D6B-43A7-B64E-B980-80319A19E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CHALLENGE 3 :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49005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9424-BFCC-8F49-9378-034C5FBB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2804160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12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269-C6BA-1E41-9540-D4935F8D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r>
              <a:rPr lang="en-US" dirty="0"/>
              <a:t>MEET MY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B1DB0-2B0D-C942-A801-EC588C7A0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33" y="1556837"/>
            <a:ext cx="1879600" cy="1879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3E32A-F23D-4E48-BE99-7CF31141BD0F}"/>
              </a:ext>
            </a:extLst>
          </p:cNvPr>
          <p:cNvSpPr txBox="1"/>
          <p:nvPr/>
        </p:nvSpPr>
        <p:spPr>
          <a:xfrm>
            <a:off x="9715500" y="6488668"/>
            <a:ext cx="237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member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2EACB-2C4E-BF49-89F2-AAFD2796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85" y="1485385"/>
            <a:ext cx="1953682" cy="1953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7CE19-5FA8-3443-9076-114E70459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570" y="1281155"/>
            <a:ext cx="2155282" cy="2155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09145-DBA9-6042-963C-EDA539CEA2FC}"/>
              </a:ext>
            </a:extLst>
          </p:cNvPr>
          <p:cNvSpPr txBox="1"/>
          <p:nvPr/>
        </p:nvSpPr>
        <p:spPr>
          <a:xfrm>
            <a:off x="1490133" y="3857364"/>
            <a:ext cx="196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Bhavya Gulati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5046E-CF41-DE4D-BBFC-D951CF0720E7}"/>
              </a:ext>
            </a:extLst>
          </p:cNvPr>
          <p:cNvSpPr txBox="1"/>
          <p:nvPr/>
        </p:nvSpPr>
        <p:spPr>
          <a:xfrm>
            <a:off x="1490133" y="431902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in CS, USC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3B419-4E8A-3840-A937-0F84C3ED4630}"/>
              </a:ext>
            </a:extLst>
          </p:cNvPr>
          <p:cNvSpPr txBox="1"/>
          <p:nvPr/>
        </p:nvSpPr>
        <p:spPr>
          <a:xfrm>
            <a:off x="1490133" y="4688361"/>
            <a:ext cx="361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Science Institute, Graduate Research Assistant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88FC5-5521-6D41-A7A9-F5418EAE08EF}"/>
              </a:ext>
            </a:extLst>
          </p:cNvPr>
          <p:cNvSpPr txBox="1"/>
          <p:nvPr/>
        </p:nvSpPr>
        <p:spPr>
          <a:xfrm>
            <a:off x="5107518" y="3875158"/>
            <a:ext cx="225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Saurabh Thakur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7A732-0983-7C48-8DE1-19E2AA1A266F}"/>
              </a:ext>
            </a:extLst>
          </p:cNvPr>
          <p:cNvSpPr txBox="1"/>
          <p:nvPr/>
        </p:nvSpPr>
        <p:spPr>
          <a:xfrm>
            <a:off x="5107518" y="429065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in CS, USC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13CC8-0263-904B-A3B3-C1352BCC7275}"/>
              </a:ext>
            </a:extLst>
          </p:cNvPr>
          <p:cNvSpPr txBox="1"/>
          <p:nvPr/>
        </p:nvSpPr>
        <p:spPr>
          <a:xfrm>
            <a:off x="5107518" y="4659988"/>
            <a:ext cx="361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Science Institute, Graduate Research Assistant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1628D-0C1D-7448-A731-BDD17FB4D040}"/>
              </a:ext>
            </a:extLst>
          </p:cNvPr>
          <p:cNvSpPr txBox="1"/>
          <p:nvPr/>
        </p:nvSpPr>
        <p:spPr>
          <a:xfrm>
            <a:off x="9133159" y="429065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in CS, USC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8B72A-BE33-3E4A-803C-100E6FD5EAC9}"/>
              </a:ext>
            </a:extLst>
          </p:cNvPr>
          <p:cNvSpPr txBox="1"/>
          <p:nvPr/>
        </p:nvSpPr>
        <p:spPr>
          <a:xfrm>
            <a:off x="9133159" y="4659988"/>
            <a:ext cx="361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Science Institute, Graduate Research Assistant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B5DAD-ADAD-1E4C-AD1C-341230D4EAA6}"/>
              </a:ext>
            </a:extLst>
          </p:cNvPr>
          <p:cNvSpPr txBox="1"/>
          <p:nvPr/>
        </p:nvSpPr>
        <p:spPr>
          <a:xfrm>
            <a:off x="9133159" y="3861076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Sukriti</a:t>
            </a:r>
            <a:r>
              <a:rPr lang="en-US" sz="2400" dirty="0"/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200184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6FA-1B96-354E-A017-3E6E5173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08E776-ADDF-EC47-8648-CA904A1B8BCD}"/>
              </a:ext>
            </a:extLst>
          </p:cNvPr>
          <p:cNvSpPr/>
          <p:nvPr/>
        </p:nvSpPr>
        <p:spPr>
          <a:xfrm>
            <a:off x="1032934" y="1622716"/>
            <a:ext cx="3335867" cy="33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Planned</a:t>
            </a:r>
            <a:b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Expenditure:</a:t>
            </a:r>
            <a:b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(2012)</a:t>
            </a:r>
            <a:b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$1.3B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36D5DD-1CBA-C943-AE5C-3E28452612F2}"/>
              </a:ext>
            </a:extLst>
          </p:cNvPr>
          <p:cNvSpPr/>
          <p:nvPr/>
        </p:nvSpPr>
        <p:spPr>
          <a:xfrm>
            <a:off x="4707467" y="1622716"/>
            <a:ext cx="3488267" cy="33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Expenditure:</a:t>
            </a:r>
            <a:b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(2017)</a:t>
            </a:r>
            <a:b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$3.5B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4CF95F-C119-3346-AFA6-5081FEAEB077}"/>
              </a:ext>
            </a:extLst>
          </p:cNvPr>
          <p:cNvSpPr/>
          <p:nvPr/>
        </p:nvSpPr>
        <p:spPr>
          <a:xfrm>
            <a:off x="8517468" y="1622716"/>
            <a:ext cx="3335866" cy="33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Expenditure:</a:t>
            </a:r>
            <a:b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(2018 - end)</a:t>
            </a:r>
            <a:br>
              <a:rPr lang="en-US" sz="24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$8.5B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617DB-9842-9B49-B46F-86F7A33E71AA}"/>
              </a:ext>
            </a:extLst>
          </p:cNvPr>
          <p:cNvSpPr txBox="1"/>
          <p:nvPr/>
        </p:nvSpPr>
        <p:spPr>
          <a:xfrm>
            <a:off x="1608667" y="5226784"/>
            <a:ext cx="1002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Reason: Delayed identification of Social and Environmental Risks</a:t>
            </a:r>
          </a:p>
        </p:txBody>
      </p:sp>
    </p:spTree>
    <p:extLst>
      <p:ext uri="{BB962C8B-B14F-4D97-AF65-F5344CB8AC3E}">
        <p14:creationId xmlns:p14="http://schemas.microsoft.com/office/powerpoint/2010/main" val="32427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E1AD-8C85-3E48-9FD8-B092284D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1933"/>
          </a:xfrm>
        </p:spPr>
        <p:txBody>
          <a:bodyPr>
            <a:noAutofit/>
          </a:bodyPr>
          <a:lstStyle/>
          <a:p>
            <a:r>
              <a:rPr lang="en-US" dirty="0"/>
              <a:t>Problem with Current Approach: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1D42-79E8-3D41-A786-46811FE7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2707"/>
            <a:ext cx="2877457" cy="2887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3DCD2-7A28-034F-A178-CC6DDA63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4" y="1702707"/>
            <a:ext cx="2926442" cy="2887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51BB0-9DA8-4748-A5A2-AF76F509B49A}"/>
              </a:ext>
            </a:extLst>
          </p:cNvPr>
          <p:cNvSpPr txBox="1"/>
          <p:nvPr/>
        </p:nvSpPr>
        <p:spPr>
          <a:xfrm>
            <a:off x="1371600" y="4955117"/>
            <a:ext cx="3063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Huge data to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5813F-7828-8145-9DF2-1F48FD712E4C}"/>
              </a:ext>
            </a:extLst>
          </p:cNvPr>
          <p:cNvSpPr txBox="1"/>
          <p:nvPr/>
        </p:nvSpPr>
        <p:spPr>
          <a:xfrm>
            <a:off x="5032374" y="4955117"/>
            <a:ext cx="3105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Real Time analysis is Tough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C1B54-882C-A64B-AA97-06917A31D884}"/>
              </a:ext>
            </a:extLst>
          </p:cNvPr>
          <p:cNvSpPr txBox="1"/>
          <p:nvPr/>
        </p:nvSpPr>
        <p:spPr>
          <a:xfrm>
            <a:off x="9128760" y="4957234"/>
            <a:ext cx="3063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Costly Analysis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C647D6-AF35-054E-AB3A-3F47ECA30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195" y="1702707"/>
            <a:ext cx="3205117" cy="28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8BC9-8B91-874F-86AF-7F4FE1D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Intelligent Risk Analysis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26F8-7066-CE4B-970C-ED1F845A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680"/>
            <a:ext cx="9601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Components:</a:t>
            </a:r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/>
              <a:t>1. Global Risk Monitoring.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2. Mining Site Analyzer.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69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C0FA-0A08-8040-93B2-A2496AFA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Risk Monitor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1E676-E35B-3D4E-9158-6A852DFA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528" y="1882140"/>
            <a:ext cx="6720952" cy="416052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B30FFF-C434-124D-83EB-8EFBC30D980F}"/>
              </a:ext>
            </a:extLst>
          </p:cNvPr>
          <p:cNvSpPr txBox="1">
            <a:spLocks/>
          </p:cNvSpPr>
          <p:nvPr/>
        </p:nvSpPr>
        <p:spPr>
          <a:xfrm>
            <a:off x="1371600" y="1428750"/>
            <a:ext cx="3581400" cy="4987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E43E37-4C43-664D-8D21-FCA55E554BE9}"/>
              </a:ext>
            </a:extLst>
          </p:cNvPr>
          <p:cNvSpPr txBox="1">
            <a:spLocks/>
          </p:cNvSpPr>
          <p:nvPr/>
        </p:nvSpPr>
        <p:spPr>
          <a:xfrm>
            <a:off x="899160" y="1737360"/>
            <a:ext cx="4221368" cy="473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§"/>
            </a:pPr>
            <a:r>
              <a:rPr lang="en-US" dirty="0"/>
              <a:t>High level global overview of all mining 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3638-505B-3F4E-9ACD-A7652511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Mining Site Analyzer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65AF-F23F-AC42-9354-B689379D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280"/>
            <a:ext cx="96012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3 Major Insights:</a:t>
            </a:r>
            <a:br>
              <a:rPr lang="en-US" sz="4000" dirty="0"/>
            </a:br>
            <a:r>
              <a:rPr lang="en-US" sz="4000" dirty="0"/>
              <a:t>1. Sentiment Polarity </a:t>
            </a:r>
          </a:p>
          <a:p>
            <a:pPr marL="0" indent="0">
              <a:buNone/>
            </a:pPr>
            <a:r>
              <a:rPr lang="en-US" sz="4000" dirty="0"/>
              <a:t>2. Key news articles (Also </a:t>
            </a:r>
            <a:r>
              <a:rPr lang="en-US" sz="4000"/>
              <a:t>local languages work)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3. Major risk category identification</a:t>
            </a:r>
          </a:p>
          <a:p>
            <a:pPr marL="0" indent="0">
              <a:buNone/>
            </a:pPr>
            <a:r>
              <a:rPr lang="en-US" sz="4000" dirty="0"/>
              <a:t>4. Contextual plots based on major risk identified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257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FAE-80BE-F545-8F64-456715C0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886" y="338078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Do it?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E35F58-09EC-A74C-8E8A-B335A7B94CA0}"/>
              </a:ext>
            </a:extLst>
          </p:cNvPr>
          <p:cNvSpPr/>
          <p:nvPr/>
        </p:nvSpPr>
        <p:spPr>
          <a:xfrm>
            <a:off x="975360" y="1023878"/>
            <a:ext cx="2331720" cy="213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Google </a:t>
            </a:r>
            <a:r>
              <a:rPr lang="en-US" sz="2300" dirty="0" err="1"/>
              <a:t>gdelt</a:t>
            </a:r>
            <a:r>
              <a:rPr lang="en-US" sz="2300" dirty="0"/>
              <a:t> </a:t>
            </a:r>
            <a:r>
              <a:rPr lang="en-US" sz="2300" dirty="0" err="1"/>
              <a:t>api</a:t>
            </a:r>
            <a:endParaRPr lang="en-US" sz="23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72CD1-D719-6C4D-8C13-DA86D8BCD910}"/>
              </a:ext>
            </a:extLst>
          </p:cNvPr>
          <p:cNvSpPr/>
          <p:nvPr/>
        </p:nvSpPr>
        <p:spPr>
          <a:xfrm>
            <a:off x="5492790" y="4861530"/>
            <a:ext cx="3444240" cy="1356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Intelligent Risk Analysis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5E039-BB69-DA4E-AD2D-EB764249F0F3}"/>
              </a:ext>
            </a:extLst>
          </p:cNvPr>
          <p:cNvCxnSpPr>
            <a:cxnSpLocks/>
          </p:cNvCxnSpPr>
          <p:nvPr/>
        </p:nvCxnSpPr>
        <p:spPr>
          <a:xfrm flipV="1">
            <a:off x="3307080" y="2072740"/>
            <a:ext cx="3237270" cy="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7AA436-D168-0447-B3D2-6898C48C08B2}"/>
              </a:ext>
            </a:extLst>
          </p:cNvPr>
          <p:cNvSpPr txBox="1"/>
          <p:nvPr/>
        </p:nvSpPr>
        <p:spPr>
          <a:xfrm>
            <a:off x="3434406" y="1542893"/>
            <a:ext cx="205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news articles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23F39-F10A-3145-96E5-2D2D2BF443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740690" y="3455655"/>
            <a:ext cx="19063" cy="1405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50A946-CA97-FC43-A8E2-41B1A49EB2CF}"/>
              </a:ext>
            </a:extLst>
          </p:cNvPr>
          <p:cNvSpPr/>
          <p:nvPr/>
        </p:nvSpPr>
        <p:spPr>
          <a:xfrm>
            <a:off x="6544350" y="1123935"/>
            <a:ext cx="2392680" cy="2331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Microsoft Cognitive Services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(Risk Categorization)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445C08-474F-5540-AB28-BF3A865BC34A}"/>
              </a:ext>
            </a:extLst>
          </p:cNvPr>
          <p:cNvSpPr/>
          <p:nvPr/>
        </p:nvSpPr>
        <p:spPr>
          <a:xfrm>
            <a:off x="803163" y="4149120"/>
            <a:ext cx="239268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Microsoft NLP Services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(Sentiment Analysis)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D9F8B-F50D-FE47-910F-100E8DB0F7BD}"/>
              </a:ext>
            </a:extLst>
          </p:cNvPr>
          <p:cNvCxnSpPr>
            <a:cxnSpLocks/>
          </p:cNvCxnSpPr>
          <p:nvPr/>
        </p:nvCxnSpPr>
        <p:spPr>
          <a:xfrm>
            <a:off x="1960934" y="3162300"/>
            <a:ext cx="0" cy="1028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4063E0-5C22-8548-B54E-36C7372CF583}"/>
              </a:ext>
            </a:extLst>
          </p:cNvPr>
          <p:cNvCxnSpPr>
            <a:cxnSpLocks/>
          </p:cNvCxnSpPr>
          <p:nvPr/>
        </p:nvCxnSpPr>
        <p:spPr>
          <a:xfrm>
            <a:off x="2532435" y="5314950"/>
            <a:ext cx="296035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B4BD9B-97FA-9F40-83D0-7EB655F56288}"/>
              </a:ext>
            </a:extLst>
          </p:cNvPr>
          <p:cNvSpPr txBox="1"/>
          <p:nvPr/>
        </p:nvSpPr>
        <p:spPr>
          <a:xfrm>
            <a:off x="2056491" y="3455655"/>
            <a:ext cx="2087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News articles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D4568-50F3-D54B-B21C-F5153761AF75}"/>
              </a:ext>
            </a:extLst>
          </p:cNvPr>
          <p:cNvSpPr txBox="1"/>
          <p:nvPr/>
        </p:nvSpPr>
        <p:spPr>
          <a:xfrm>
            <a:off x="3216090" y="4899779"/>
            <a:ext cx="216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Sentiment Polarity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FB2A20-391E-DA41-B785-B2C2F2BC9E81}"/>
              </a:ext>
            </a:extLst>
          </p:cNvPr>
          <p:cNvSpPr txBox="1"/>
          <p:nvPr/>
        </p:nvSpPr>
        <p:spPr>
          <a:xfrm>
            <a:off x="5492790" y="3838492"/>
            <a:ext cx="224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Major risk category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8CD5EF-6354-0A4C-99B8-1AC63F6F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86" y="4884390"/>
            <a:ext cx="1282700" cy="15748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51E3E2-7CE4-454F-99A1-3E258A8312FB}"/>
              </a:ext>
            </a:extLst>
          </p:cNvPr>
          <p:cNvCxnSpPr>
            <a:cxnSpLocks/>
          </p:cNvCxnSpPr>
          <p:nvPr/>
        </p:nvCxnSpPr>
        <p:spPr>
          <a:xfrm>
            <a:off x="8937030" y="5539710"/>
            <a:ext cx="183005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64BA7C-B019-6248-AC44-54BE05282816}"/>
              </a:ext>
            </a:extLst>
          </p:cNvPr>
          <p:cNvSpPr txBox="1"/>
          <p:nvPr/>
        </p:nvSpPr>
        <p:spPr>
          <a:xfrm>
            <a:off x="9168990" y="509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7987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8332-5536-DA45-9AA0-C6475E32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Scope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C163CF-7402-8D4B-8E3C-FC0AE54C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56360"/>
            <a:ext cx="4554004" cy="3200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F0286-890A-F940-8533-CF0D0743963F}"/>
              </a:ext>
            </a:extLst>
          </p:cNvPr>
          <p:cNvSpPr txBox="1"/>
          <p:nvPr/>
        </p:nvSpPr>
        <p:spPr>
          <a:xfrm>
            <a:off x="1371600" y="5218926"/>
            <a:ext cx="4554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Text Summarization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A2208-1F37-B84A-B160-0D408633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56360"/>
            <a:ext cx="4278572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75B6B0-8409-E347-8156-B5DB262D9CED}"/>
              </a:ext>
            </a:extLst>
          </p:cNvPr>
          <p:cNvSpPr txBox="1"/>
          <p:nvPr/>
        </p:nvSpPr>
        <p:spPr>
          <a:xfrm>
            <a:off x="6434414" y="5218926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Suggesting Plan of action</a:t>
            </a:r>
          </a:p>
        </p:txBody>
      </p:sp>
    </p:spTree>
    <p:extLst>
      <p:ext uri="{BB962C8B-B14F-4D97-AF65-F5344CB8AC3E}">
        <p14:creationId xmlns:p14="http://schemas.microsoft.com/office/powerpoint/2010/main" val="7022338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</TotalTime>
  <Words>148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Intelligence Diggers</vt:lpstr>
      <vt:lpstr>MEET MY TEAM</vt:lpstr>
      <vt:lpstr>Statistics</vt:lpstr>
      <vt:lpstr>Problem with Current Approach:</vt:lpstr>
      <vt:lpstr>Intelligent Risk Analysis System</vt:lpstr>
      <vt:lpstr>Global Risk Monitor</vt:lpstr>
      <vt:lpstr>Mining Site Analyzer </vt:lpstr>
      <vt:lpstr>How we Do it?</vt:lpstr>
      <vt:lpstr>Future Scope</vt:lpstr>
      <vt:lpstr>Thank You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Diggers</dc:title>
  <dc:creator>bhavya gulati</dc:creator>
  <cp:lastModifiedBy>bhavya gulati</cp:lastModifiedBy>
  <cp:revision>12</cp:revision>
  <dcterms:created xsi:type="dcterms:W3CDTF">2018-03-11T19:51:39Z</dcterms:created>
  <dcterms:modified xsi:type="dcterms:W3CDTF">2018-03-11T22:36:37Z</dcterms:modified>
</cp:coreProperties>
</file>