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F3892-ED9A-9FFD-0204-644B0D825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EA181-AC7B-7135-F393-D08E0ACA6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52428-53D1-681E-389B-7F7FC43E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94EA-798D-4D37-BF4F-7CD070A9B8B7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8D28C-C426-0DB1-EB82-DFEE9C227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8B67-E069-5AC0-A6CE-FEA5119A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A7A4-1582-4F04-881E-AD10409D2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023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369A7-269A-91A6-ED26-749D1A2C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66688-51F6-07E2-070D-04E3CD69B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E6923-F329-B7EB-89CC-D04A1F490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94EA-798D-4D37-BF4F-7CD070A9B8B7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865AD-94B3-3BB9-4CEC-008A8915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7369-9F79-D412-3C1F-64C9EB9A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A7A4-1582-4F04-881E-AD10409D2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5D5DFD-D4E9-89EA-4E3A-ABFD27BD2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677BB6-0998-4072-5222-F7467B9B6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768BB-7A59-EDE0-FA22-A7E361E9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94EA-798D-4D37-BF4F-7CD070A9B8B7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A0F59-BAD2-E7AE-F39B-27165A2FB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04C56-0619-19B2-445C-7E73E19D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A7A4-1582-4F04-881E-AD10409D2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58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A331-49D7-568E-A7D7-E57671BF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F1EA0-0973-EFEE-F832-51017CA06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9B357-0410-A9A1-D169-00079FFB9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94EA-798D-4D37-BF4F-7CD070A9B8B7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B9815-4E29-032E-AD6F-0552C0B6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3EAC0-D2C0-2C73-4940-D624036B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A7A4-1582-4F04-881E-AD10409D2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555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FC8ED-E1C2-AFBA-5395-28932E34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08FD6-07D1-C30F-9F96-9251247BF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7C511-1BEB-8124-973E-C9E17108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94EA-798D-4D37-BF4F-7CD070A9B8B7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43EC1-7AD5-F83B-1925-0ABE7C2B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8716E-85EB-1F27-620C-948699F3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A7A4-1582-4F04-881E-AD10409D2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253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D883-EC7C-F690-F585-C5756A0F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5AC55-B19D-55D9-C045-68B441772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7596B-DA6D-8ED7-A035-216567CA4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9E754-B886-BF22-4549-794D6201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94EA-798D-4D37-BF4F-7CD070A9B8B7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0059A-91EB-03CB-9559-859D3F3F5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9F636-3BB8-05BE-1F68-F0B4554C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A7A4-1582-4F04-881E-AD10409D2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313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EC16-67A2-939A-D41F-24741DDDC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40012-73B0-B2C5-597F-BD9F3F505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8B915-4D57-BCDD-CBA4-90442D43E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4AE8C-C749-7BE4-2356-EBCADB6AB1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FCD40-4610-B404-EFD0-51B208E33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21D4AE-B8D6-C85E-7E6B-8C0ED289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94EA-798D-4D37-BF4F-7CD070A9B8B7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F1770-4769-40D8-15CA-BFC64CD0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87955-346B-33DA-D0C0-F2161574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A7A4-1582-4F04-881E-AD10409D2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782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CCB3-7F06-B449-0223-4019DFD7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8E12B-7769-41A8-042E-2B56437D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94EA-798D-4D37-BF4F-7CD070A9B8B7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59688D-BE43-5EAF-4691-A39BC9ED6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6B865-E3BA-0E7B-F541-C9E961C6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A7A4-1582-4F04-881E-AD10409D2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15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5DCDC7-1D22-67A4-4453-2FD4B230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94EA-798D-4D37-BF4F-7CD070A9B8B7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33B918-0864-E241-C175-401168FFE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6E980-56F4-D6AD-59B9-C31A5D34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A7A4-1582-4F04-881E-AD10409D2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470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659AA-2A0C-056F-EBA9-4EC2EB74B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A0437-9A5F-977B-D69F-14FBE089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838639-2184-BC2B-1C37-017D3FA1F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7362C-995B-1D49-440C-56404C14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94EA-798D-4D37-BF4F-7CD070A9B8B7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A54F3-01DC-C3EB-7878-34D5D5441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95928-E7C7-2274-96B1-011A885A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A7A4-1582-4F04-881E-AD10409D2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32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1AAB-12E7-3BB8-D097-00C2A3600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53B62-7A69-A6F6-7D39-F396A2AA5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C2C230-BF0D-C4CA-2744-001C3B4F44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B64B1-2DEB-E3B1-EEBF-4D58CBF0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F94EA-798D-4D37-BF4F-7CD070A9B8B7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68C69-AC05-5D71-EA33-AB9678B9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D51BC-EB19-F95C-35A0-31BB1223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A7A4-1582-4F04-881E-AD10409D2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97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EB25F4-00D0-5933-D13F-673724A4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55D78-178F-FE72-4D86-B8F65445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A345B6-1218-9821-7DEA-F98E0FB0A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BF94EA-798D-4D37-BF4F-7CD070A9B8B7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CD418-ECD1-9DF2-BE1C-C6DA8D296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CE99-0D95-4060-3172-0DCD5ED5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DCA7A4-1582-4F04-881E-AD10409D2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62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27,000+ Chatbot Stock Illustrations, Royalty-Free Vector Graphics &amp; Clip  Art - iStock | Artificial intelligence, Chatbot icon, Bot">
            <a:extLst>
              <a:ext uri="{FF2B5EF4-FFF2-40B4-BE49-F238E27FC236}">
                <a16:creationId xmlns:a16="http://schemas.microsoft.com/office/drawing/2014/main" id="{28F43929-834A-E888-2925-51D806D64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3818"/>
          <a:stretch>
            <a:fillRect/>
          </a:stretch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3791C-D17C-ACFC-4DC1-32ABD75FD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800">
                <a:solidFill>
                  <a:schemeClr val="bg1"/>
                </a:solidFill>
              </a:rPr>
              <a:t>RAG Chatbot with </a:t>
            </a:r>
            <a:br>
              <a:rPr lang="en-IN" sz="4800">
                <a:solidFill>
                  <a:schemeClr val="bg1"/>
                </a:solidFill>
              </a:rPr>
            </a:br>
            <a:r>
              <a:rPr lang="en-IN" sz="4800">
                <a:solidFill>
                  <a:schemeClr val="bg1"/>
                </a:solidFill>
              </a:rPr>
              <a:t>Role-Based Access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94A5F-A631-332F-590D-E8B7621A5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IN" sz="2000">
                <a:solidFill>
                  <a:schemeClr val="bg1"/>
                </a:solidFill>
              </a:rPr>
              <a:t>Created by: Bhavya Jethwa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763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224F97-119B-8A60-BB95-6AD12EBB9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B52A0D-2AB3-089F-5C03-12479C9F3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465FD6-42D8-D709-83E2-7B513A7FA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Future enhancements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F2CEE-6DA3-3E44-462D-6B9A39E02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3FE9A7-34F7-8867-928B-BF4F20807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7B331-AF7E-924F-6525-DC591257C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958" y="1450655"/>
            <a:ext cx="5008901" cy="4571972"/>
          </a:xfrm>
        </p:spPr>
        <p:txBody>
          <a:bodyPr anchor="ctr">
            <a:normAutofit fontScale="92500" lnSpcReduction="20000"/>
          </a:bodyPr>
          <a:lstStyle/>
          <a:p>
            <a:r>
              <a:rPr lang="en-IN" sz="3600" dirty="0" err="1">
                <a:solidFill>
                  <a:schemeClr val="bg1"/>
                </a:solidFill>
              </a:rPr>
              <a:t>Oauth</a:t>
            </a:r>
            <a:r>
              <a:rPr lang="en-IN" sz="3600" dirty="0">
                <a:solidFill>
                  <a:schemeClr val="bg1"/>
                </a:solidFill>
              </a:rPr>
              <a:t> JWT for better security and authentication.</a:t>
            </a:r>
          </a:p>
          <a:p>
            <a:endParaRPr lang="en-IN" sz="3600" dirty="0">
              <a:solidFill>
                <a:schemeClr val="bg1"/>
              </a:solidFill>
            </a:endParaRPr>
          </a:p>
          <a:p>
            <a:r>
              <a:rPr lang="en-IN" sz="3600" dirty="0">
                <a:solidFill>
                  <a:schemeClr val="bg1"/>
                </a:solidFill>
              </a:rPr>
              <a:t>React frontend for a better UI.</a:t>
            </a:r>
          </a:p>
          <a:p>
            <a:endParaRPr lang="en-IN" sz="3600" dirty="0">
              <a:solidFill>
                <a:schemeClr val="bg1"/>
              </a:solidFill>
            </a:endParaRPr>
          </a:p>
          <a:p>
            <a:r>
              <a:rPr lang="en-IN" sz="3600" dirty="0">
                <a:solidFill>
                  <a:schemeClr val="bg1"/>
                </a:solidFill>
              </a:rPr>
              <a:t>Hosting LLM locally to improve latency of aur RAG.</a:t>
            </a: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049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A6229B-6601-3F73-06FE-5E3BCA5C2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E771EF-249C-5433-E38C-1E2728C50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B8AAF-03F0-D398-F942-BAA594359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DEMO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C02D04-A04C-0B34-F2BA-1F7B4A980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C4D5FC-03C3-DBF7-C556-1D33A30E5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947F7-2656-493F-A1F7-B5817A013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958" y="1450655"/>
            <a:ext cx="5008901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150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36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8A1EB2-3FC8-13D7-CF99-F3CF5A658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IN">
                <a:solidFill>
                  <a:schemeClr val="bg1"/>
                </a:solidFill>
              </a:rPr>
              <a:t>About the Project</a:t>
            </a:r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3CDCA-4D08-F62B-5C25-4A5B188BA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bg1"/>
                </a:solidFill>
              </a:rPr>
              <a:t>Problem Statement: </a:t>
            </a:r>
          </a:p>
          <a:p>
            <a:pPr marL="457200" lvl="1" indent="0">
              <a:buNone/>
            </a:pPr>
            <a:r>
              <a:rPr lang="en-US" sz="200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B0400000000000000" pitchFamily="49" charset="-128"/>
                <a:cs typeface="Arial" panose="020B0604020202020204" pitchFamily="34" charset="0"/>
              </a:rPr>
              <a:t>"</a:t>
            </a:r>
            <a:r>
              <a:rPr lang="en-US" sz="2000" b="1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B0400000000000000" pitchFamily="49" charset="-128"/>
                <a:cs typeface="Arial" panose="020B0604020202020204" pitchFamily="34" charset="0"/>
              </a:rPr>
              <a:t>FinSolve Technologies,</a:t>
            </a:r>
            <a:r>
              <a:rPr lang="en-US" sz="200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B0400000000000000" pitchFamily="49" charset="-128"/>
                <a:cs typeface="Arial" panose="020B0604020202020204" pitchFamily="34" charset="0"/>
              </a:rPr>
              <a:t> is a leading FinTech company providing innovative financial solutions and services to individuals, businesses, and enterprises. </a:t>
            </a:r>
            <a:br>
              <a:rPr lang="en-US" sz="200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B0400000000000000" pitchFamily="49" charset="-128"/>
                <a:cs typeface="Arial" panose="020B0604020202020204" pitchFamily="34" charset="0"/>
              </a:rPr>
            </a:br>
            <a:br>
              <a:rPr lang="en-US" sz="200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B0400000000000000" pitchFamily="49" charset="-128"/>
                <a:cs typeface="Arial" panose="020B0604020202020204" pitchFamily="34" charset="0"/>
              </a:rPr>
            </a:br>
            <a:r>
              <a:rPr lang="en-US" sz="200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B0400000000000000" pitchFamily="49" charset="-128"/>
                <a:cs typeface="Arial" panose="020B0604020202020204" pitchFamily="34" charset="0"/>
              </a:rPr>
              <a:t>Recently, teams have been facing delays in communication and difficulty accessing the right data at the right time, which has led to inefficiencies</a:t>
            </a:r>
          </a:p>
          <a:p>
            <a:pPr marL="457200" lvl="1" indent="0">
              <a:buNone/>
            </a:pPr>
            <a:endParaRPr lang="en-US" sz="200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B0400000000000000" pitchFamily="49" charset="-128"/>
              <a:cs typeface="Arial" panose="020B0604020202020204" pitchFamily="34" charset="0"/>
            </a:endParaRPr>
          </a:p>
          <a:p>
            <a:r>
              <a:rPr lang="en-IN" sz="2000" dirty="0">
                <a:solidFill>
                  <a:schemeClr val="bg1"/>
                </a:solidFill>
              </a:rPr>
              <a:t>Solution: </a:t>
            </a:r>
            <a:endParaRPr lang="en-US" sz="2000" dirty="0">
              <a:solidFill>
                <a:schemeClr val="bg1"/>
              </a:solidFill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US" sz="200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Develop a RAG-based role-based access control system for the chatbot, ensuring each user receives the correct data based on their role. The chatbot should process queries, retrieve data, and generate context-rich responses.</a:t>
            </a:r>
            <a:endParaRPr lang="en-IN" sz="2000">
              <a:solidFill>
                <a:schemeClr val="bg1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50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ACF1D-F78D-C3E6-7DEA-77BF55AFD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IN">
                <a:solidFill>
                  <a:schemeClr val="bg1"/>
                </a:solidFill>
              </a:rPr>
              <a:t>Key Requirements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61F9C-E369-D6A3-E765-392C69B5E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00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Authentication and Role Assignment: The chatbot should authenticate users and assign them their roles.</a:t>
            </a:r>
            <a:endParaRPr lang="en-IN" sz="200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00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 Data Handling: Respond to queries based on the corresponding department data (Finance, Marketing, HR, General, Engineering), also providing reference to the source document.</a:t>
            </a:r>
            <a:endParaRPr lang="en-IN" sz="200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00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NLP: Process and understand natural language queries.</a:t>
            </a:r>
            <a:endParaRPr lang="en-IN" sz="200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200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Role-Based Access Control: Ensure role-based data access.</a:t>
            </a:r>
            <a:endParaRPr lang="en-IN" sz="200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pPr marL="342900" lvl="0" indent="-342900"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000">
                <a:solidFill>
                  <a:schemeClr val="bg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RAG: Retrieve data, augment it with context, and generate a clear, insightful response.</a:t>
            </a:r>
            <a:endParaRPr lang="en-IN" sz="20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1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1EB1C-0A7D-8D54-DD65-EF80035AF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IN">
                <a:solidFill>
                  <a:schemeClr val="bg1"/>
                </a:solidFill>
              </a:rPr>
              <a:t>Tech Stack used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33D7A-9640-32C3-B461-5C72AFEF7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7"/>
            <a:ext cx="9406666" cy="3526144"/>
          </a:xfrm>
        </p:spPr>
        <p:txBody>
          <a:bodyPr>
            <a:normAutofit lnSpcReduction="10000"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Python 3.13 (Core programming language)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000" b="1" dirty="0" err="1">
                <a:solidFill>
                  <a:schemeClr val="bg1"/>
                </a:solidFill>
              </a:rPr>
              <a:t>FastAPI</a:t>
            </a:r>
            <a:r>
              <a:rPr lang="en-IN" sz="2000" b="1" dirty="0">
                <a:solidFill>
                  <a:schemeClr val="bg1"/>
                </a:solidFill>
              </a:rPr>
              <a:t> (Backend API)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000" b="1" dirty="0" err="1">
                <a:solidFill>
                  <a:schemeClr val="bg1"/>
                </a:solidFill>
              </a:rPr>
              <a:t>Streamlit</a:t>
            </a:r>
            <a:r>
              <a:rPr lang="en-IN" sz="2000" b="1" dirty="0">
                <a:solidFill>
                  <a:schemeClr val="bg1"/>
                </a:solidFill>
              </a:rPr>
              <a:t> (Frontend UI)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000" b="1" dirty="0" err="1">
                <a:solidFill>
                  <a:schemeClr val="bg1"/>
                </a:solidFill>
              </a:rPr>
              <a:t>Passlib</a:t>
            </a:r>
            <a:r>
              <a:rPr lang="en-IN" sz="2000" b="1" dirty="0">
                <a:solidFill>
                  <a:schemeClr val="bg1"/>
                </a:solidFill>
              </a:rPr>
              <a:t> (Password Hashing)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000" b="1" dirty="0" err="1">
                <a:solidFill>
                  <a:schemeClr val="bg1"/>
                </a:solidFill>
              </a:rPr>
              <a:t>LangChain</a:t>
            </a:r>
            <a:r>
              <a:rPr lang="en-IN" sz="2000" b="1" dirty="0">
                <a:solidFill>
                  <a:schemeClr val="bg1"/>
                </a:solidFill>
              </a:rPr>
              <a:t> (Document loading and splitting and RAG chain) 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000" b="1" dirty="0" err="1">
                <a:solidFill>
                  <a:schemeClr val="bg1"/>
                </a:solidFill>
              </a:rPr>
              <a:t>ChromaDB</a:t>
            </a:r>
            <a:r>
              <a:rPr lang="en-IN" sz="2000" b="1" dirty="0">
                <a:solidFill>
                  <a:schemeClr val="bg1"/>
                </a:solidFill>
              </a:rPr>
              <a:t> (Vector Store)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 OpenAI (LLM and Embeddings)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 SQLite (Database)</a:t>
            </a:r>
          </a:p>
          <a:p>
            <a:r>
              <a:rPr lang="en-IN" sz="2000" b="1" dirty="0">
                <a:solidFill>
                  <a:schemeClr val="bg1"/>
                </a:solidFill>
              </a:rPr>
              <a:t> </a:t>
            </a:r>
            <a:r>
              <a:rPr lang="en-IN" sz="2000" b="1" dirty="0" err="1">
                <a:solidFill>
                  <a:schemeClr val="bg1"/>
                </a:solidFill>
              </a:rPr>
              <a:t>Langsmith</a:t>
            </a:r>
            <a:r>
              <a:rPr lang="en-IN" sz="2000" b="1" dirty="0">
                <a:solidFill>
                  <a:schemeClr val="bg1"/>
                </a:solidFill>
              </a:rPr>
              <a:t> (Tracing and monitoring)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7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963A9-861E-DBF6-0EA7-F28A04941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06" y="115193"/>
            <a:ext cx="11486301" cy="7218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Project Architecture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C65C03C-3F17-45DC-A1B9-35ACA4339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15176" y="115193"/>
            <a:ext cx="0" cy="6627614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4A161CC-6DC5-4863-B213-94529D6E0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program&#10;&#10;AI-generated content may be incorrect.">
            <a:extLst>
              <a:ext uri="{FF2B5EF4-FFF2-40B4-BE49-F238E27FC236}">
                <a16:creationId xmlns:a16="http://schemas.microsoft.com/office/drawing/2014/main" id="{EC89DB30-D24B-2976-C462-F7A0C0ADC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49" b="-1"/>
          <a:stretch>
            <a:fillRect/>
          </a:stretch>
        </p:blipFill>
        <p:spPr>
          <a:xfrm>
            <a:off x="2242935" y="837046"/>
            <a:ext cx="6748661" cy="566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6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3553D-2445-8010-8DCE-BACAAC781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txBody>
          <a:bodyPr anchor="b">
            <a:normAutofit/>
          </a:bodyPr>
          <a:lstStyle/>
          <a:p>
            <a:r>
              <a:rPr lang="en-IN" sz="3800">
                <a:solidFill>
                  <a:schemeClr val="bg1"/>
                </a:solidFill>
              </a:rPr>
              <a:t>How are documents stored in Chroma DB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1168FBA6-9294-2CB6-1072-C4871A4CD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73" y="2123091"/>
            <a:ext cx="10848450" cy="311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2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82AC31-6CA1-4A9A-655C-380BA88FF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RAG Chain</a:t>
            </a:r>
          </a:p>
        </p:txBody>
      </p:sp>
      <p:pic>
        <p:nvPicPr>
          <p:cNvPr id="5" name="Picture 4" descr="A diagram of a software process&#10;&#10;AI-generated content may be incorrect.">
            <a:extLst>
              <a:ext uri="{FF2B5EF4-FFF2-40B4-BE49-F238E27FC236}">
                <a16:creationId xmlns:a16="http://schemas.microsoft.com/office/drawing/2014/main" id="{EBC969CD-FD55-0893-969D-8427B489E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237" y="321733"/>
            <a:ext cx="7354478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14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7C899-B847-FE87-99C9-FAFC982D7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Added Functionalities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C854-7F4E-ABBD-4C2C-CB878A2DA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958" y="1450655"/>
            <a:ext cx="5008901" cy="4571972"/>
          </a:xfrm>
        </p:spPr>
        <p:txBody>
          <a:bodyPr anchor="ctr">
            <a:normAutofit lnSpcReduction="10000"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Chat History to handle follow up question.</a:t>
            </a:r>
          </a:p>
          <a:p>
            <a:endParaRPr lang="en-IN" sz="3600" dirty="0">
              <a:solidFill>
                <a:schemeClr val="bg1"/>
              </a:solidFill>
            </a:endParaRPr>
          </a:p>
          <a:p>
            <a:r>
              <a:rPr lang="en-IN" sz="3600" dirty="0">
                <a:solidFill>
                  <a:schemeClr val="bg1"/>
                </a:solidFill>
              </a:rPr>
              <a:t>Smart chat history forwarding.</a:t>
            </a:r>
          </a:p>
          <a:p>
            <a:endParaRPr lang="en-IN" sz="3600" dirty="0">
              <a:solidFill>
                <a:schemeClr val="bg1"/>
              </a:solidFill>
            </a:endParaRPr>
          </a:p>
          <a:p>
            <a:r>
              <a:rPr lang="en-IN" sz="3600" dirty="0">
                <a:solidFill>
                  <a:schemeClr val="bg1"/>
                </a:solidFill>
              </a:rPr>
              <a:t>Clean-up script for better memory management.</a:t>
            </a: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17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0A9CC5-46E6-81CD-F390-F50E52A59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5389A5-DA20-28C1-F60F-EDB96BEFC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74B57-0985-D5A0-B553-5002A73DA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141" y="1450655"/>
            <a:ext cx="3932030" cy="3956690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Scalability and Extensibility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E97EB43-25BC-3148-7BDC-4FACB08E8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1450655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6484FC3-CBD1-E305-3424-213D8E5F5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4141" y="5408571"/>
            <a:ext cx="393203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09502-CA71-A2B8-A517-EC54E65C5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8958" y="1450655"/>
            <a:ext cx="5008901" cy="4571972"/>
          </a:xfrm>
        </p:spPr>
        <p:txBody>
          <a:bodyPr anchor="ctr">
            <a:normAutofit/>
          </a:bodyPr>
          <a:lstStyle/>
          <a:p>
            <a:r>
              <a:rPr lang="en-IN" sz="3600" dirty="0">
                <a:solidFill>
                  <a:schemeClr val="bg1"/>
                </a:solidFill>
              </a:rPr>
              <a:t>Register new users.</a:t>
            </a:r>
          </a:p>
          <a:p>
            <a:endParaRPr lang="en-IN" sz="3600" dirty="0">
              <a:solidFill>
                <a:schemeClr val="bg1"/>
              </a:solidFill>
            </a:endParaRPr>
          </a:p>
          <a:p>
            <a:r>
              <a:rPr lang="en-IN" sz="3600" dirty="0">
                <a:solidFill>
                  <a:schemeClr val="bg1"/>
                </a:solidFill>
              </a:rPr>
              <a:t>Add new roles.</a:t>
            </a:r>
          </a:p>
          <a:p>
            <a:endParaRPr lang="en-IN" sz="3600" dirty="0">
              <a:solidFill>
                <a:schemeClr val="bg1"/>
              </a:solidFill>
            </a:endParaRPr>
          </a:p>
          <a:p>
            <a:r>
              <a:rPr lang="en-IN" sz="3600" dirty="0">
                <a:solidFill>
                  <a:schemeClr val="bg1"/>
                </a:solidFill>
              </a:rPr>
              <a:t>Add new documents with dynamic loading and splitting.</a:t>
            </a:r>
          </a:p>
          <a:p>
            <a:endParaRPr lang="en-IN" sz="3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</a:endParaRPr>
          </a:p>
          <a:p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105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824</TotalTime>
  <Words>338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Cambria</vt:lpstr>
      <vt:lpstr>Symbol</vt:lpstr>
      <vt:lpstr>Office Theme</vt:lpstr>
      <vt:lpstr>RAG Chatbot with  Role-Based Access Control</vt:lpstr>
      <vt:lpstr>About the Project</vt:lpstr>
      <vt:lpstr>Key Requirements</vt:lpstr>
      <vt:lpstr>Tech Stack used</vt:lpstr>
      <vt:lpstr>Project Architecture</vt:lpstr>
      <vt:lpstr>How are documents stored in Chroma DB</vt:lpstr>
      <vt:lpstr>RAG Chain</vt:lpstr>
      <vt:lpstr>Added Functionalities</vt:lpstr>
      <vt:lpstr>Scalability and Extensibility</vt:lpstr>
      <vt:lpstr>Future enhancements</vt:lpstr>
      <vt:lpstr>DEMO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Bhavya Jethwa</dc:creator>
  <cp:lastModifiedBy>Bhavya Jethwa</cp:lastModifiedBy>
  <cp:revision>1</cp:revision>
  <dcterms:created xsi:type="dcterms:W3CDTF">2025-07-01T19:32:01Z</dcterms:created>
  <dcterms:modified xsi:type="dcterms:W3CDTF">2025-07-02T09:16:14Z</dcterms:modified>
</cp:coreProperties>
</file>