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327" autoAdjust="0"/>
  </p:normalViewPr>
  <p:slideViewPr>
    <p:cSldViewPr snapToGrid="0">
      <p:cViewPr>
        <p:scale>
          <a:sx n="66" d="100"/>
          <a:sy n="66" d="100"/>
        </p:scale>
        <p:origin x="504" y="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9/29/2023</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9/29/2023</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jp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7.xml"/><Relationship Id="rId7" Type="http://schemas.openxmlformats.org/officeDocument/2006/relationships/image" Target="../media/image2.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59.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4.jp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71.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72.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77.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78.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8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0" name=""/>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82.xml"/><Relationship Id="rId5" Type="http://schemas.openxmlformats.org/officeDocument/2006/relationships/image" Target="../media/image10.emf"/><Relationship Id="rId4"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1"/>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0" name=""/>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a:xfrm>
            <a:off x="444943" y="993144"/>
            <a:ext cx="3452142" cy="4351743"/>
          </a:xfrm>
        </p:spPr>
        <p:txBody>
          <a:bodyPr vert="horz"/>
          <a:lstStyle/>
          <a:p>
            <a:r>
              <a:rPr lang="en-US" sz="4400" dirty="0">
                <a:solidFill>
                  <a:srgbClr val="D4DF33"/>
                </a:solidFill>
              </a:rPr>
              <a:t>PowerCo</a:t>
            </a:r>
            <a:br>
              <a:rPr lang="en-US" sz="4400" dirty="0">
                <a:solidFill>
                  <a:srgbClr val="D4DF33"/>
                </a:solidFill>
              </a:rPr>
            </a:br>
            <a:r>
              <a:rPr lang="en-US" sz="4400" dirty="0">
                <a:solidFill>
                  <a:srgbClr val="D4DF33"/>
                </a:solidFill>
              </a:rPr>
              <a:t>Executive Summary</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147454" y="577841"/>
            <a:ext cx="7921097" cy="5957740"/>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r>
              <a:rPr lang="en-US" sz="1500" b="1" dirty="0">
                <a:solidFill>
                  <a:srgbClr val="374151"/>
                </a:solidFill>
                <a:latin typeface="Söhne"/>
              </a:rPr>
              <a:t>1</a:t>
            </a:r>
            <a:r>
              <a:rPr lang="en-US" sz="1500" b="1" i="1" dirty="0">
                <a:solidFill>
                  <a:srgbClr val="374151"/>
                </a:solidFill>
                <a:latin typeface="Söhne"/>
              </a:rPr>
              <a:t>. </a:t>
            </a:r>
            <a:r>
              <a:rPr lang="en-US" sz="1500" b="1" i="1" dirty="0">
                <a:solidFill>
                  <a:srgbClr val="374151"/>
                </a:solidFill>
                <a:effectLst/>
                <a:latin typeface="Söhne"/>
              </a:rPr>
              <a:t>Correlation analysis suggests that customers do not appear to be highly price-sensitive when it comes to churn.</a:t>
            </a:r>
          </a:p>
          <a:p>
            <a:pPr marL="108000" lvl="1" indent="0">
              <a:buClr>
                <a:schemeClr val="tx2">
                  <a:lumMod val="100000"/>
                </a:schemeClr>
              </a:buClr>
              <a:buSzPct val="100000"/>
              <a:buFont typeface="Arial" panose="020B0604020202020204" pitchFamily="34" charset="0"/>
              <a:buNone/>
            </a:pPr>
            <a:endParaRPr lang="en-US" sz="1500" dirty="0">
              <a:solidFill>
                <a:srgbClr val="374151"/>
              </a:solidFill>
              <a:latin typeface="Söhne"/>
            </a:endParaRPr>
          </a:p>
          <a:p>
            <a:pPr marL="393750" lvl="1" indent="-285750">
              <a:buClr>
                <a:srgbClr val="37373A"/>
              </a:buClr>
              <a:buSzPct val="100000"/>
              <a:buFont typeface="Courier New" panose="02070309020205020404" pitchFamily="49" charset="0"/>
              <a:buChar char="o"/>
            </a:pPr>
            <a:r>
              <a:rPr lang="en-US" sz="1500" b="0" i="0" dirty="0">
                <a:solidFill>
                  <a:srgbClr val="374151"/>
                </a:solidFill>
                <a:effectLst/>
                <a:latin typeface="Söhne"/>
              </a:rPr>
              <a:t>It's notable that the derived pricing features, display limited correlations (below 0.05 on a scale of -1 to 1) with customer churn. This suggests that either customers may not be highly sensitive to price changes in their decisions to churn, or additional unexplored factors may be at play. </a:t>
            </a:r>
            <a:endParaRPr lang="en-US" sz="1500" dirty="0">
              <a:solidFill>
                <a:schemeClr val="tx1">
                  <a:lumMod val="100000"/>
                </a:schemeClr>
              </a:solidFill>
              <a:latin typeface="Trebuchet MS" panose="020B0703020202090204" pitchFamily="34" charset="0"/>
            </a:endParaRPr>
          </a:p>
          <a:p>
            <a:pPr algn="l"/>
            <a:r>
              <a:rPr lang="en-US" sz="1500" b="1" i="0" dirty="0">
                <a:solidFill>
                  <a:srgbClr val="374151"/>
                </a:solidFill>
                <a:effectLst/>
                <a:latin typeface="Söhne"/>
              </a:rPr>
              <a:t>2.</a:t>
            </a:r>
            <a:r>
              <a:rPr lang="en-US" sz="1500" b="0" i="0" dirty="0">
                <a:solidFill>
                  <a:srgbClr val="374151"/>
                </a:solidFill>
                <a:effectLst/>
                <a:latin typeface="Söhne"/>
              </a:rPr>
              <a:t> </a:t>
            </a:r>
            <a:r>
              <a:rPr lang="en-US" sz="1500" b="1" i="1" dirty="0">
                <a:solidFill>
                  <a:srgbClr val="374151"/>
                </a:solidFill>
                <a:effectLst/>
                <a:latin typeface="Söhne"/>
              </a:rPr>
              <a:t>Margin-related, consumption-related, and contract history-related features consistently rank among the top 10 most important features in all iterations of our predictive models. This suggests their paramount importance in understanding and predicting customer churn behavior.</a:t>
            </a:r>
          </a:p>
          <a:p>
            <a:pPr marL="285750" indent="-285750" algn="l">
              <a:buFont typeface="Courier New" panose="02070309020205020404" pitchFamily="49" charset="0"/>
              <a:buChar char="o"/>
            </a:pPr>
            <a:r>
              <a:rPr lang="en-US" sz="1500" b="0" i="0" dirty="0">
                <a:solidFill>
                  <a:srgbClr val="374151"/>
                </a:solidFill>
                <a:effectLst/>
                <a:latin typeface="Söhne"/>
              </a:rPr>
              <a:t>The recurring presence of margin, consumption, and contract history features in the top 10 across all model iterations emphasizes their significance in influencing customer churn at PowerCo. These features encompass profitability margins, consumption patterns, and historical contract interactions, making them vital in crafting tailored retention strategies</a:t>
            </a:r>
          </a:p>
          <a:p>
            <a:pPr algn="l">
              <a:buNone/>
            </a:pPr>
            <a:r>
              <a:rPr lang="en-US" sz="1500" b="1" i="1" dirty="0">
                <a:solidFill>
                  <a:srgbClr val="374151"/>
                </a:solidFill>
                <a:latin typeface="Söhne"/>
              </a:rPr>
              <a:t>NEXT STEPS:</a:t>
            </a:r>
          </a:p>
          <a:p>
            <a:pPr algn="l"/>
            <a:r>
              <a:rPr lang="en-US" sz="1500" b="0" i="0" dirty="0">
                <a:solidFill>
                  <a:srgbClr val="374151"/>
                </a:solidFill>
                <a:effectLst/>
                <a:latin typeface="Söhne"/>
              </a:rPr>
              <a:t>To improve our models and strategies, we suggest acquiring data on:</a:t>
            </a:r>
          </a:p>
          <a:p>
            <a:pPr marL="285750" indent="-285750">
              <a:buFont typeface="Courier New" panose="02070309020205020404" pitchFamily="49" charset="0"/>
              <a:buChar char="o"/>
            </a:pPr>
            <a:r>
              <a:rPr lang="en-US" sz="1500" b="0" i="0" dirty="0">
                <a:solidFill>
                  <a:srgbClr val="374151"/>
                </a:solidFill>
                <a:effectLst/>
                <a:latin typeface="Söhne"/>
              </a:rPr>
              <a:t>Competitor Pricing: To assess if competitor offers impact churn.</a:t>
            </a:r>
          </a:p>
          <a:p>
            <a:pPr marL="285750" indent="-285750">
              <a:buFont typeface="Courier New" panose="02070309020205020404" pitchFamily="49" charset="0"/>
              <a:buChar char="o"/>
            </a:pPr>
            <a:r>
              <a:rPr lang="en-US" sz="1500" b="0" i="0" dirty="0">
                <a:solidFill>
                  <a:srgbClr val="374151"/>
                </a:solidFill>
                <a:effectLst/>
                <a:latin typeface="Söhne"/>
              </a:rPr>
              <a:t>Average Utilities Prices: To gauge the effect of pricing.</a:t>
            </a:r>
          </a:p>
          <a:p>
            <a:pPr marL="285750" indent="-285750">
              <a:buFont typeface="Courier New" panose="02070309020205020404" pitchFamily="49" charset="0"/>
              <a:buChar char="o"/>
            </a:pPr>
            <a:r>
              <a:rPr lang="en-US" sz="1500" b="0" i="0" dirty="0">
                <a:solidFill>
                  <a:srgbClr val="374151"/>
                </a:solidFill>
                <a:effectLst/>
                <a:latin typeface="Söhne"/>
              </a:rPr>
              <a:t>Customer Feedback: For insights into churn triggers.</a:t>
            </a:r>
          </a:p>
          <a:p>
            <a:pPr algn="l"/>
            <a:r>
              <a:rPr lang="en-US" sz="1500" b="0" i="0" dirty="0">
                <a:solidFill>
                  <a:srgbClr val="374151"/>
                </a:solidFill>
                <a:effectLst/>
                <a:latin typeface="Söhne"/>
              </a:rPr>
              <a:t>This data will strengthen our models and enable precise strategies for SME churn reduction. Additionally, we can analyze the impact of 20% discounts on revenue and profitability.</a:t>
            </a:r>
          </a:p>
          <a:p>
            <a:pPr>
              <a:buNone/>
            </a:pPr>
            <a:endParaRPr lang="en-US" sz="1500" b="0" i="0" dirty="0">
              <a:solidFill>
                <a:srgbClr val="374151"/>
              </a:solidFill>
              <a:effectLst/>
              <a:latin typeface="Söhne"/>
            </a:endParaRPr>
          </a:p>
        </p:txBody>
      </p:sp>
      <p:sp>
        <p:nvSpPr>
          <p:cNvPr id="5" name="TextBox 4">
            <a:extLst>
              <a:ext uri="{FF2B5EF4-FFF2-40B4-BE49-F238E27FC236}">
                <a16:creationId xmlns:a16="http://schemas.microsoft.com/office/drawing/2014/main" id="{671767A8-D71A-B255-201A-11D7C12AA30B}"/>
              </a:ext>
            </a:extLst>
          </p:cNvPr>
          <p:cNvSpPr txBox="1"/>
          <p:nvPr/>
        </p:nvSpPr>
        <p:spPr>
          <a:xfrm>
            <a:off x="4465068" y="165866"/>
            <a:ext cx="7285871" cy="30034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2400" b="1" i="1" dirty="0">
                <a:solidFill>
                  <a:srgbClr val="575757"/>
                </a:solidFill>
              </a:rPr>
              <a:t>Insights from Data Analysis</a:t>
            </a: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TotalTime>
  <Words>257</Words>
  <Application>Microsoft Office PowerPoint</Application>
  <PresentationFormat>Widescreen</PresentationFormat>
  <Paragraphs>14</Paragraphs>
  <Slides>1</Slides>
  <Notes>1</Notes>
  <HiddenSlides>0</HiddenSlides>
  <MMClips>0</MMClips>
  <ScaleCrop>false</ScaleCrop>
  <HeadingPairs>
    <vt:vector size="10"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8" baseType="lpstr">
      <vt:lpstr>Arial</vt:lpstr>
      <vt:lpstr>Courier New</vt:lpstr>
      <vt:lpstr>Söhne</vt:lpstr>
      <vt:lpstr>Trebuchet MS</vt:lpstr>
      <vt:lpstr>BCG Grid 16:9</vt:lpstr>
      <vt:lpstr>think-cell Slide</vt:lpstr>
      <vt:lpstr>PowerCo Executive Summary</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Bhavya Mehra</cp:lastModifiedBy>
  <cp:revision>458</cp:revision>
  <cp:lastPrinted>2016-04-06T18:59:25Z</cp:lastPrinted>
  <dcterms:created xsi:type="dcterms:W3CDTF">2016-11-04T11:46:04Z</dcterms:created>
  <dcterms:modified xsi:type="dcterms:W3CDTF">2023-09-29T09:27:25Z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