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30092-1979-4701-99E1-4138794704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5CEF0A-1467-494B-B567-05C5C36AAB8B}">
      <dgm:prSet phldrT="[Text]" custT="1"/>
      <dgm:spPr/>
      <dgm:t>
        <a:bodyPr/>
        <a:lstStyle/>
        <a:p>
          <a:r>
            <a:rPr lang="en-IN" sz="2800" dirty="0"/>
            <a:t>Email + Call</a:t>
          </a:r>
        </a:p>
      </dgm:t>
    </dgm:pt>
    <dgm:pt modelId="{66D45039-ED22-4F68-AA90-D3DCBF81E0AD}" type="parTrans" cxnId="{37893C66-F639-480D-8508-48F6E96E075F}">
      <dgm:prSet/>
      <dgm:spPr/>
      <dgm:t>
        <a:bodyPr/>
        <a:lstStyle/>
        <a:p>
          <a:endParaRPr lang="en-IN"/>
        </a:p>
      </dgm:t>
    </dgm:pt>
    <dgm:pt modelId="{0A8C59A0-9905-46D7-A6FB-E791D09C7F0D}" type="sibTrans" cxnId="{37893C66-F639-480D-8508-48F6E96E075F}">
      <dgm:prSet/>
      <dgm:spPr/>
      <dgm:t>
        <a:bodyPr/>
        <a:lstStyle/>
        <a:p>
          <a:endParaRPr lang="en-IN"/>
        </a:p>
      </dgm:t>
    </dgm:pt>
    <dgm:pt modelId="{500ABC2E-03C9-4540-A72E-FF092D5FBBCB}">
      <dgm:prSet phldrT="[Text]" custT="1"/>
      <dgm:spPr/>
      <dgm:t>
        <a:bodyPr/>
        <a:lstStyle/>
        <a:p>
          <a:pPr>
            <a:buNone/>
          </a:pPr>
          <a:r>
            <a:rPr lang="en-IN" sz="2800" dirty="0"/>
            <a:t>$171</a:t>
          </a:r>
        </a:p>
      </dgm:t>
    </dgm:pt>
    <dgm:pt modelId="{49DFB212-A1F1-4FDA-8217-DCE3B9C2F9E4}" type="parTrans" cxnId="{2C0C47C6-2568-41B2-85D2-24EB4D2FC440}">
      <dgm:prSet/>
      <dgm:spPr/>
      <dgm:t>
        <a:bodyPr/>
        <a:lstStyle/>
        <a:p>
          <a:endParaRPr lang="en-IN"/>
        </a:p>
      </dgm:t>
    </dgm:pt>
    <dgm:pt modelId="{6780D723-4106-46E9-A548-04D8178EB86F}" type="sibTrans" cxnId="{2C0C47C6-2568-41B2-85D2-24EB4D2FC440}">
      <dgm:prSet/>
      <dgm:spPr/>
      <dgm:t>
        <a:bodyPr/>
        <a:lstStyle/>
        <a:p>
          <a:endParaRPr lang="en-IN"/>
        </a:p>
      </dgm:t>
    </dgm:pt>
    <dgm:pt modelId="{9355CCE3-7097-488D-8708-64C6AF79A498}">
      <dgm:prSet phldrT="[Text]" custT="1"/>
      <dgm:spPr/>
      <dgm:t>
        <a:bodyPr/>
        <a:lstStyle/>
        <a:p>
          <a:r>
            <a:rPr lang="en-IN" sz="2800" dirty="0"/>
            <a:t>Email</a:t>
          </a:r>
        </a:p>
      </dgm:t>
    </dgm:pt>
    <dgm:pt modelId="{9DCF4D08-C2C1-43ED-A8F7-77931DD5ED5C}" type="parTrans" cxnId="{3F4A1B3D-1232-410D-81B7-1448176302B8}">
      <dgm:prSet/>
      <dgm:spPr/>
      <dgm:t>
        <a:bodyPr/>
        <a:lstStyle/>
        <a:p>
          <a:endParaRPr lang="en-IN"/>
        </a:p>
      </dgm:t>
    </dgm:pt>
    <dgm:pt modelId="{41912DA3-6AED-47ED-B4F7-FB6A656AA74E}" type="sibTrans" cxnId="{3F4A1B3D-1232-410D-81B7-1448176302B8}">
      <dgm:prSet/>
      <dgm:spPr/>
      <dgm:t>
        <a:bodyPr/>
        <a:lstStyle/>
        <a:p>
          <a:endParaRPr lang="en-IN"/>
        </a:p>
      </dgm:t>
    </dgm:pt>
    <dgm:pt modelId="{3E3303A0-E41C-49FD-B12F-CDF8B0204291}">
      <dgm:prSet phldrT="[Text]" custT="1"/>
      <dgm:spPr/>
      <dgm:t>
        <a:bodyPr/>
        <a:lstStyle/>
        <a:p>
          <a:r>
            <a:rPr lang="en-IN" sz="2800" dirty="0"/>
            <a:t>Call</a:t>
          </a:r>
        </a:p>
      </dgm:t>
    </dgm:pt>
    <dgm:pt modelId="{14879D56-4A37-4C46-B807-AD0AA2F11694}" type="parTrans" cxnId="{05339D26-9F8B-49F0-97BC-BD870F12B636}">
      <dgm:prSet/>
      <dgm:spPr/>
      <dgm:t>
        <a:bodyPr/>
        <a:lstStyle/>
        <a:p>
          <a:endParaRPr lang="en-IN"/>
        </a:p>
      </dgm:t>
    </dgm:pt>
    <dgm:pt modelId="{A34C43A6-0D22-4D2C-8D20-491D6E1C5E44}" type="sibTrans" cxnId="{05339D26-9F8B-49F0-97BC-BD870F12B636}">
      <dgm:prSet/>
      <dgm:spPr/>
      <dgm:t>
        <a:bodyPr/>
        <a:lstStyle/>
        <a:p>
          <a:endParaRPr lang="en-IN"/>
        </a:p>
      </dgm:t>
    </dgm:pt>
    <dgm:pt modelId="{1BBE31BD-CD49-4BE9-8C65-3DF0A224C497}">
      <dgm:prSet phldrT="[Text]" custT="1"/>
      <dgm:spPr/>
      <dgm:t>
        <a:bodyPr/>
        <a:lstStyle/>
        <a:p>
          <a:pPr>
            <a:buNone/>
          </a:pPr>
          <a:r>
            <a:rPr lang="en-IN" sz="2800" dirty="0"/>
            <a:t>$49</a:t>
          </a:r>
        </a:p>
      </dgm:t>
    </dgm:pt>
    <dgm:pt modelId="{1357B664-03B8-4AC6-A13C-34065B141591}" type="parTrans" cxnId="{1CF84089-D3EF-4B04-ABE1-9CB426888BD5}">
      <dgm:prSet/>
      <dgm:spPr/>
      <dgm:t>
        <a:bodyPr/>
        <a:lstStyle/>
        <a:p>
          <a:endParaRPr lang="en-IN"/>
        </a:p>
      </dgm:t>
    </dgm:pt>
    <dgm:pt modelId="{AAD3BE6C-9F0F-4492-8316-1669592D2F41}" type="sibTrans" cxnId="{1CF84089-D3EF-4B04-ABE1-9CB426888BD5}">
      <dgm:prSet/>
      <dgm:spPr/>
      <dgm:t>
        <a:bodyPr/>
        <a:lstStyle/>
        <a:p>
          <a:endParaRPr lang="en-IN"/>
        </a:p>
      </dgm:t>
    </dgm:pt>
    <dgm:pt modelId="{16F42454-82FD-42A4-A1CB-FF9224C167D3}">
      <dgm:prSet phldrT="[Text]" custT="1"/>
      <dgm:spPr/>
      <dgm:t>
        <a:bodyPr/>
        <a:lstStyle/>
        <a:p>
          <a:pPr>
            <a:buNone/>
          </a:pPr>
          <a:r>
            <a:rPr lang="en-IN" sz="2800" dirty="0"/>
            <a:t>$97</a:t>
          </a:r>
        </a:p>
      </dgm:t>
    </dgm:pt>
    <dgm:pt modelId="{DF219F9B-D81F-4394-8C81-65E5A21155FA}" type="sibTrans" cxnId="{C7284717-DEAE-4632-98FD-F5B666177FF0}">
      <dgm:prSet/>
      <dgm:spPr/>
      <dgm:t>
        <a:bodyPr/>
        <a:lstStyle/>
        <a:p>
          <a:endParaRPr lang="en-IN"/>
        </a:p>
      </dgm:t>
    </dgm:pt>
    <dgm:pt modelId="{4FB85F37-7093-48F2-B423-C213B38D8520}" type="parTrans" cxnId="{C7284717-DEAE-4632-98FD-F5B666177FF0}">
      <dgm:prSet/>
      <dgm:spPr/>
      <dgm:t>
        <a:bodyPr/>
        <a:lstStyle/>
        <a:p>
          <a:endParaRPr lang="en-IN"/>
        </a:p>
      </dgm:t>
    </dgm:pt>
    <dgm:pt modelId="{74E1E88E-4B6B-4E99-8B71-2235AA7EB6E2}" type="pres">
      <dgm:prSet presAssocID="{C4630092-1979-4701-99E1-4138794704E2}" presName="Name0" presStyleCnt="0">
        <dgm:presLayoutVars>
          <dgm:dir/>
          <dgm:animLvl val="lvl"/>
          <dgm:resizeHandles val="exact"/>
        </dgm:presLayoutVars>
      </dgm:prSet>
      <dgm:spPr/>
    </dgm:pt>
    <dgm:pt modelId="{686A44B8-96FB-40FA-BCDA-8F2174AF19C2}" type="pres">
      <dgm:prSet presAssocID="{225CEF0A-1467-494B-B567-05C5C36AAB8B}" presName="linNode" presStyleCnt="0"/>
      <dgm:spPr/>
    </dgm:pt>
    <dgm:pt modelId="{225F8425-6D69-43CA-A21C-98997A07F36B}" type="pres">
      <dgm:prSet presAssocID="{225CEF0A-1467-494B-B567-05C5C36AAB8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8906751-618D-43D2-AC39-8EB87FA9CC39}" type="pres">
      <dgm:prSet presAssocID="{225CEF0A-1467-494B-B567-05C5C36AAB8B}" presName="descendantText" presStyleLbl="alignAccFollowNode1" presStyleIdx="0" presStyleCnt="3">
        <dgm:presLayoutVars>
          <dgm:bulletEnabled val="1"/>
        </dgm:presLayoutVars>
      </dgm:prSet>
      <dgm:spPr/>
    </dgm:pt>
    <dgm:pt modelId="{4367E27E-3657-4474-A674-ACA1C1D7727D}" type="pres">
      <dgm:prSet presAssocID="{0A8C59A0-9905-46D7-A6FB-E791D09C7F0D}" presName="sp" presStyleCnt="0"/>
      <dgm:spPr/>
    </dgm:pt>
    <dgm:pt modelId="{5EF623A2-BC40-42E7-BDD7-EB9BD7AFF506}" type="pres">
      <dgm:prSet presAssocID="{9355CCE3-7097-488D-8708-64C6AF79A498}" presName="linNode" presStyleCnt="0"/>
      <dgm:spPr/>
    </dgm:pt>
    <dgm:pt modelId="{08039ADA-B054-4EC1-9EA5-A3DF5B1166BA}" type="pres">
      <dgm:prSet presAssocID="{9355CCE3-7097-488D-8708-64C6AF79A49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C1D415-0633-4D23-8C8B-F02F7F608573}" type="pres">
      <dgm:prSet presAssocID="{9355CCE3-7097-488D-8708-64C6AF79A498}" presName="descendantText" presStyleLbl="alignAccFollowNode1" presStyleIdx="1" presStyleCnt="3" custLinFactNeighborY="1664">
        <dgm:presLayoutVars>
          <dgm:bulletEnabled val="1"/>
        </dgm:presLayoutVars>
      </dgm:prSet>
      <dgm:spPr/>
    </dgm:pt>
    <dgm:pt modelId="{067583F9-9D2D-4340-AB7F-8770BB2D2CD9}" type="pres">
      <dgm:prSet presAssocID="{41912DA3-6AED-47ED-B4F7-FB6A656AA74E}" presName="sp" presStyleCnt="0"/>
      <dgm:spPr/>
    </dgm:pt>
    <dgm:pt modelId="{76DD0BF4-DC6D-4380-B570-54141580B550}" type="pres">
      <dgm:prSet presAssocID="{3E3303A0-E41C-49FD-B12F-CDF8B0204291}" presName="linNode" presStyleCnt="0"/>
      <dgm:spPr/>
    </dgm:pt>
    <dgm:pt modelId="{B7CF5132-593E-4EC8-ACAD-EE2751BDBADD}" type="pres">
      <dgm:prSet presAssocID="{3E3303A0-E41C-49FD-B12F-CDF8B020429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3810CEA-DD34-4258-86AD-8D8E858D902C}" type="pres">
      <dgm:prSet presAssocID="{3E3303A0-E41C-49FD-B12F-CDF8B0204291}" presName="descendantText" presStyleLbl="alignAccFollowNode1" presStyleIdx="2" presStyleCnt="3" custLinFactNeighborX="0">
        <dgm:presLayoutVars>
          <dgm:bulletEnabled val="1"/>
        </dgm:presLayoutVars>
      </dgm:prSet>
      <dgm:spPr/>
    </dgm:pt>
  </dgm:ptLst>
  <dgm:cxnLst>
    <dgm:cxn modelId="{05F2B40F-E52B-46B9-BC77-317B9BDB2235}" type="presOf" srcId="{225CEF0A-1467-494B-B567-05C5C36AAB8B}" destId="{225F8425-6D69-43CA-A21C-98997A07F36B}" srcOrd="0" destOrd="0" presId="urn:microsoft.com/office/officeart/2005/8/layout/vList5"/>
    <dgm:cxn modelId="{99694510-35A8-4E55-8468-44C73919A979}" type="presOf" srcId="{500ABC2E-03C9-4540-A72E-FF092D5FBBCB}" destId="{68906751-618D-43D2-AC39-8EB87FA9CC39}" srcOrd="0" destOrd="0" presId="urn:microsoft.com/office/officeart/2005/8/layout/vList5"/>
    <dgm:cxn modelId="{C7284717-DEAE-4632-98FD-F5B666177FF0}" srcId="{9355CCE3-7097-488D-8708-64C6AF79A498}" destId="{16F42454-82FD-42A4-A1CB-FF9224C167D3}" srcOrd="0" destOrd="0" parTransId="{4FB85F37-7093-48F2-B423-C213B38D8520}" sibTransId="{DF219F9B-D81F-4394-8C81-65E5A21155FA}"/>
    <dgm:cxn modelId="{80911124-04AA-489C-964B-0D29F97E818A}" type="presOf" srcId="{3E3303A0-E41C-49FD-B12F-CDF8B0204291}" destId="{B7CF5132-593E-4EC8-ACAD-EE2751BDBADD}" srcOrd="0" destOrd="0" presId="urn:microsoft.com/office/officeart/2005/8/layout/vList5"/>
    <dgm:cxn modelId="{05339D26-9F8B-49F0-97BC-BD870F12B636}" srcId="{C4630092-1979-4701-99E1-4138794704E2}" destId="{3E3303A0-E41C-49FD-B12F-CDF8B0204291}" srcOrd="2" destOrd="0" parTransId="{14879D56-4A37-4C46-B807-AD0AA2F11694}" sibTransId="{A34C43A6-0D22-4D2C-8D20-491D6E1C5E44}"/>
    <dgm:cxn modelId="{3F4A1B3D-1232-410D-81B7-1448176302B8}" srcId="{C4630092-1979-4701-99E1-4138794704E2}" destId="{9355CCE3-7097-488D-8708-64C6AF79A498}" srcOrd="1" destOrd="0" parTransId="{9DCF4D08-C2C1-43ED-A8F7-77931DD5ED5C}" sibTransId="{41912DA3-6AED-47ED-B4F7-FB6A656AA74E}"/>
    <dgm:cxn modelId="{37893C66-F639-480D-8508-48F6E96E075F}" srcId="{C4630092-1979-4701-99E1-4138794704E2}" destId="{225CEF0A-1467-494B-B567-05C5C36AAB8B}" srcOrd="0" destOrd="0" parTransId="{66D45039-ED22-4F68-AA90-D3DCBF81E0AD}" sibTransId="{0A8C59A0-9905-46D7-A6FB-E791D09C7F0D}"/>
    <dgm:cxn modelId="{08E7A84D-D71C-4DB8-B3E7-F8D229473534}" type="presOf" srcId="{1BBE31BD-CD49-4BE9-8C65-3DF0A224C497}" destId="{A3810CEA-DD34-4258-86AD-8D8E858D902C}" srcOrd="0" destOrd="0" presId="urn:microsoft.com/office/officeart/2005/8/layout/vList5"/>
    <dgm:cxn modelId="{1CF84089-D3EF-4B04-ABE1-9CB426888BD5}" srcId="{3E3303A0-E41C-49FD-B12F-CDF8B0204291}" destId="{1BBE31BD-CD49-4BE9-8C65-3DF0A224C497}" srcOrd="0" destOrd="0" parTransId="{1357B664-03B8-4AC6-A13C-34065B141591}" sibTransId="{AAD3BE6C-9F0F-4492-8316-1669592D2F41}"/>
    <dgm:cxn modelId="{2C0C47C6-2568-41B2-85D2-24EB4D2FC440}" srcId="{225CEF0A-1467-494B-B567-05C5C36AAB8B}" destId="{500ABC2E-03C9-4540-A72E-FF092D5FBBCB}" srcOrd="0" destOrd="0" parTransId="{49DFB212-A1F1-4FDA-8217-DCE3B9C2F9E4}" sibTransId="{6780D723-4106-46E9-A548-04D8178EB86F}"/>
    <dgm:cxn modelId="{521084D2-53EA-42BD-A5CD-47CD87DDB7A9}" type="presOf" srcId="{16F42454-82FD-42A4-A1CB-FF9224C167D3}" destId="{4BC1D415-0633-4D23-8C8B-F02F7F608573}" srcOrd="0" destOrd="0" presId="urn:microsoft.com/office/officeart/2005/8/layout/vList5"/>
    <dgm:cxn modelId="{9B9932F5-DE6D-465D-96E8-2E643101E082}" type="presOf" srcId="{9355CCE3-7097-488D-8708-64C6AF79A498}" destId="{08039ADA-B054-4EC1-9EA5-A3DF5B1166BA}" srcOrd="0" destOrd="0" presId="urn:microsoft.com/office/officeart/2005/8/layout/vList5"/>
    <dgm:cxn modelId="{E35B69FF-F619-4BBE-BFFB-C0D152B6D615}" type="presOf" srcId="{C4630092-1979-4701-99E1-4138794704E2}" destId="{74E1E88E-4B6B-4E99-8B71-2235AA7EB6E2}" srcOrd="0" destOrd="0" presId="urn:microsoft.com/office/officeart/2005/8/layout/vList5"/>
    <dgm:cxn modelId="{636052E2-8DF3-4733-B440-823990EF4C9B}" type="presParOf" srcId="{74E1E88E-4B6B-4E99-8B71-2235AA7EB6E2}" destId="{686A44B8-96FB-40FA-BCDA-8F2174AF19C2}" srcOrd="0" destOrd="0" presId="urn:microsoft.com/office/officeart/2005/8/layout/vList5"/>
    <dgm:cxn modelId="{55852656-EDF3-4A4F-896B-471C51C82ED2}" type="presParOf" srcId="{686A44B8-96FB-40FA-BCDA-8F2174AF19C2}" destId="{225F8425-6D69-43CA-A21C-98997A07F36B}" srcOrd="0" destOrd="0" presId="urn:microsoft.com/office/officeart/2005/8/layout/vList5"/>
    <dgm:cxn modelId="{B3FBD26C-8BF9-4B10-8713-362EF0234CB1}" type="presParOf" srcId="{686A44B8-96FB-40FA-BCDA-8F2174AF19C2}" destId="{68906751-618D-43D2-AC39-8EB87FA9CC39}" srcOrd="1" destOrd="0" presId="urn:microsoft.com/office/officeart/2005/8/layout/vList5"/>
    <dgm:cxn modelId="{BF257F0C-9689-4725-A3B7-522A373A119C}" type="presParOf" srcId="{74E1E88E-4B6B-4E99-8B71-2235AA7EB6E2}" destId="{4367E27E-3657-4474-A674-ACA1C1D7727D}" srcOrd="1" destOrd="0" presId="urn:microsoft.com/office/officeart/2005/8/layout/vList5"/>
    <dgm:cxn modelId="{51BDAC06-8B3E-49C0-82F3-D9021C28DABD}" type="presParOf" srcId="{74E1E88E-4B6B-4E99-8B71-2235AA7EB6E2}" destId="{5EF623A2-BC40-42E7-BDD7-EB9BD7AFF506}" srcOrd="2" destOrd="0" presId="urn:microsoft.com/office/officeart/2005/8/layout/vList5"/>
    <dgm:cxn modelId="{03771CA7-701D-4AE2-8BEB-A8C350507900}" type="presParOf" srcId="{5EF623A2-BC40-42E7-BDD7-EB9BD7AFF506}" destId="{08039ADA-B054-4EC1-9EA5-A3DF5B1166BA}" srcOrd="0" destOrd="0" presId="urn:microsoft.com/office/officeart/2005/8/layout/vList5"/>
    <dgm:cxn modelId="{C755C2E5-DE41-482F-9548-380CF91F0DCE}" type="presParOf" srcId="{5EF623A2-BC40-42E7-BDD7-EB9BD7AFF506}" destId="{4BC1D415-0633-4D23-8C8B-F02F7F608573}" srcOrd="1" destOrd="0" presId="urn:microsoft.com/office/officeart/2005/8/layout/vList5"/>
    <dgm:cxn modelId="{F9A56B6B-CE96-460B-AD9D-26CF65C53E5F}" type="presParOf" srcId="{74E1E88E-4B6B-4E99-8B71-2235AA7EB6E2}" destId="{067583F9-9D2D-4340-AB7F-8770BB2D2CD9}" srcOrd="3" destOrd="0" presId="urn:microsoft.com/office/officeart/2005/8/layout/vList5"/>
    <dgm:cxn modelId="{CB8E6B12-1294-496F-BBD8-066B3A14FA9E}" type="presParOf" srcId="{74E1E88E-4B6B-4E99-8B71-2235AA7EB6E2}" destId="{76DD0BF4-DC6D-4380-B570-54141580B550}" srcOrd="4" destOrd="0" presId="urn:microsoft.com/office/officeart/2005/8/layout/vList5"/>
    <dgm:cxn modelId="{452A2015-9EDD-41FF-A33F-716DA032E8A6}" type="presParOf" srcId="{76DD0BF4-DC6D-4380-B570-54141580B550}" destId="{B7CF5132-593E-4EC8-ACAD-EE2751BDBADD}" srcOrd="0" destOrd="0" presId="urn:microsoft.com/office/officeart/2005/8/layout/vList5"/>
    <dgm:cxn modelId="{227E718A-2953-4076-8088-F55F69262A86}" type="presParOf" srcId="{76DD0BF4-DC6D-4380-B570-54141580B550}" destId="{A3810CEA-DD34-4258-86AD-8D8E858D9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06751-618D-43D2-AC39-8EB87FA9CC39}">
      <dsp:nvSpPr>
        <dsp:cNvPr id="0" name=""/>
        <dsp:cNvSpPr/>
      </dsp:nvSpPr>
      <dsp:spPr>
        <a:xfrm rot="5400000">
          <a:off x="5559085" y="-2391818"/>
          <a:ext cx="572578" cy="5501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kern="1200" dirty="0"/>
            <a:t>$171</a:t>
          </a:r>
        </a:p>
      </dsp:txBody>
      <dsp:txXfrm rot="-5400000">
        <a:off x="3094611" y="100607"/>
        <a:ext cx="5473577" cy="516676"/>
      </dsp:txXfrm>
    </dsp:sp>
    <dsp:sp modelId="{225F8425-6D69-43CA-A21C-98997A07F36B}">
      <dsp:nvSpPr>
        <dsp:cNvPr id="0" name=""/>
        <dsp:cNvSpPr/>
      </dsp:nvSpPr>
      <dsp:spPr>
        <a:xfrm>
          <a:off x="0" y="1084"/>
          <a:ext cx="3094610" cy="715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Email + Call</a:t>
          </a:r>
        </a:p>
      </dsp:txBody>
      <dsp:txXfrm>
        <a:off x="34939" y="36023"/>
        <a:ext cx="3024732" cy="645845"/>
      </dsp:txXfrm>
    </dsp:sp>
    <dsp:sp modelId="{4BC1D415-0633-4D23-8C8B-F02F7F608573}">
      <dsp:nvSpPr>
        <dsp:cNvPr id="0" name=""/>
        <dsp:cNvSpPr/>
      </dsp:nvSpPr>
      <dsp:spPr>
        <a:xfrm rot="5400000">
          <a:off x="5559085" y="-1630780"/>
          <a:ext cx="572578" cy="5501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kern="1200" dirty="0"/>
            <a:t>$97</a:t>
          </a:r>
        </a:p>
      </dsp:txBody>
      <dsp:txXfrm rot="-5400000">
        <a:off x="3094611" y="861645"/>
        <a:ext cx="5473577" cy="516676"/>
      </dsp:txXfrm>
    </dsp:sp>
    <dsp:sp modelId="{08039ADA-B054-4EC1-9EA5-A3DF5B1166BA}">
      <dsp:nvSpPr>
        <dsp:cNvPr id="0" name=""/>
        <dsp:cNvSpPr/>
      </dsp:nvSpPr>
      <dsp:spPr>
        <a:xfrm>
          <a:off x="0" y="752594"/>
          <a:ext cx="3094610" cy="715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Email</a:t>
          </a:r>
        </a:p>
      </dsp:txBody>
      <dsp:txXfrm>
        <a:off x="34939" y="787533"/>
        <a:ext cx="3024732" cy="645845"/>
      </dsp:txXfrm>
    </dsp:sp>
    <dsp:sp modelId="{A3810CEA-DD34-4258-86AD-8D8E858D902C}">
      <dsp:nvSpPr>
        <dsp:cNvPr id="0" name=""/>
        <dsp:cNvSpPr/>
      </dsp:nvSpPr>
      <dsp:spPr>
        <a:xfrm rot="5400000">
          <a:off x="5559085" y="-888798"/>
          <a:ext cx="572578" cy="5501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kern="1200" dirty="0"/>
            <a:t>$49</a:t>
          </a:r>
        </a:p>
      </dsp:txBody>
      <dsp:txXfrm rot="-5400000">
        <a:off x="3094611" y="1603627"/>
        <a:ext cx="5473577" cy="516676"/>
      </dsp:txXfrm>
    </dsp:sp>
    <dsp:sp modelId="{B7CF5132-593E-4EC8-ACAD-EE2751BDBADD}">
      <dsp:nvSpPr>
        <dsp:cNvPr id="0" name=""/>
        <dsp:cNvSpPr/>
      </dsp:nvSpPr>
      <dsp:spPr>
        <a:xfrm>
          <a:off x="0" y="1504103"/>
          <a:ext cx="3094610" cy="715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Call</a:t>
          </a:r>
        </a:p>
      </dsp:txBody>
      <dsp:txXfrm>
        <a:off x="34939" y="1539042"/>
        <a:ext cx="3024732" cy="645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19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0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7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4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1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9545-B6B0-49DE-A554-6D09904246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599BC1-4C51-49FF-9B0E-F9EB689D4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54D0-3331-65B4-9652-05F292B2E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Optimizing Sales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D271-63C3-4280-E244-7C26B198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Pens and Printers</a:t>
            </a:r>
          </a:p>
        </p:txBody>
      </p:sp>
    </p:spTree>
    <p:extLst>
      <p:ext uri="{BB962C8B-B14F-4D97-AF65-F5344CB8AC3E}">
        <p14:creationId xmlns:p14="http://schemas.microsoft.com/office/powerpoint/2010/main" val="5110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AF1-8086-0061-C897-983F09AF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ADB-D55C-DBA5-F01A-5A19DBEA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175"/>
            <a:ext cx="8596668" cy="3669638"/>
          </a:xfrm>
        </p:spPr>
        <p:txBody>
          <a:bodyPr/>
          <a:lstStyle/>
          <a:p>
            <a:r>
              <a:rPr lang="en-US" b="1" dirty="0"/>
              <a:t>Identify the most effective sales method</a:t>
            </a:r>
            <a:r>
              <a:rPr lang="en-US" dirty="0"/>
              <a:t> to maximize revenue while optimizing resource allocation.</a:t>
            </a:r>
          </a:p>
          <a:p>
            <a:r>
              <a:rPr lang="en-US" b="1" dirty="0"/>
              <a:t>Analyze revenue trends and regional performance</a:t>
            </a:r>
            <a:r>
              <a:rPr lang="en-US" dirty="0"/>
              <a:t> to refine marketing and sales strategies.</a:t>
            </a:r>
          </a:p>
          <a:p>
            <a:r>
              <a:rPr lang="en-US" b="1" dirty="0"/>
              <a:t>Establish a key business metric </a:t>
            </a:r>
            <a:r>
              <a:rPr lang="en-US" dirty="0"/>
              <a:t>for ongoing performance tracking.</a:t>
            </a:r>
          </a:p>
          <a:p>
            <a:r>
              <a:rPr lang="en-US" b="1" dirty="0"/>
              <a:t>Provide data-driven recommendations</a:t>
            </a:r>
            <a:r>
              <a:rPr lang="en-US" dirty="0"/>
              <a:t> to improve sales efficiency and future marketing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7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884C-D4B1-119E-780F-ADF21E40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Data Validation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F0B90B-6196-0E96-97E1-F8D0A0258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8799"/>
            <a:ext cx="9279412" cy="2664651"/>
          </a:xfrm>
        </p:spPr>
      </p:pic>
    </p:spTree>
    <p:extLst>
      <p:ext uri="{BB962C8B-B14F-4D97-AF65-F5344CB8AC3E}">
        <p14:creationId xmlns:p14="http://schemas.microsoft.com/office/powerpoint/2010/main" val="268155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F30A-557C-7953-3FA8-328E139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409D6-65B0-AB8B-DD1F-EACDA349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2" y="2040660"/>
            <a:ext cx="5327081" cy="34838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ADC53-122F-4275-9CAF-5B782D91ABB0}"/>
              </a:ext>
            </a:extLst>
          </p:cNvPr>
          <p:cNvSpPr txBox="1"/>
          <p:nvPr/>
        </p:nvSpPr>
        <p:spPr>
          <a:xfrm>
            <a:off x="6438900" y="2295525"/>
            <a:ext cx="2835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provided suggests sales contribution from different strategies as follows:</a:t>
            </a:r>
          </a:p>
          <a:p>
            <a:pPr marL="342900" indent="-342900">
              <a:buAutoNum type="arabicPeriod"/>
            </a:pPr>
            <a:r>
              <a:rPr lang="en-IN" dirty="0"/>
              <a:t>Email 50%</a:t>
            </a:r>
          </a:p>
          <a:p>
            <a:pPr marL="342900" indent="-342900">
              <a:buAutoNum type="arabicPeriod"/>
            </a:pPr>
            <a:r>
              <a:rPr lang="en-IN" dirty="0"/>
              <a:t>Call 33%</a:t>
            </a:r>
          </a:p>
          <a:p>
            <a:pPr marL="342900" indent="-342900">
              <a:buAutoNum type="arabicPeriod"/>
            </a:pPr>
            <a:r>
              <a:rPr lang="en-IN" dirty="0"/>
              <a:t>Email + Call 17%</a:t>
            </a:r>
          </a:p>
        </p:txBody>
      </p:sp>
    </p:spTree>
    <p:extLst>
      <p:ext uri="{BB962C8B-B14F-4D97-AF65-F5344CB8AC3E}">
        <p14:creationId xmlns:p14="http://schemas.microsoft.com/office/powerpoint/2010/main" val="2099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2BDB-06E3-DFDB-C2D1-20E50E3D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EFF7B-85D0-626F-EE7B-BD204A712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171701"/>
            <a:ext cx="8746647" cy="4076699"/>
          </a:xfrm>
        </p:spPr>
      </p:pic>
    </p:spTree>
    <p:extLst>
      <p:ext uri="{BB962C8B-B14F-4D97-AF65-F5344CB8AC3E}">
        <p14:creationId xmlns:p14="http://schemas.microsoft.com/office/powerpoint/2010/main" val="4825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3AB9-1D83-69D5-781E-036000A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B1EE-1FD7-8313-1493-6E5BEEA0C944}"/>
              </a:ext>
            </a:extLst>
          </p:cNvPr>
          <p:cNvSpPr txBox="1"/>
          <p:nvPr/>
        </p:nvSpPr>
        <p:spPr>
          <a:xfrm>
            <a:off x="7439025" y="2352675"/>
            <a:ext cx="24765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Top 7 states contribute 67% of total revenue. Namely: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Floria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Illinois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Pennsylvania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Ohio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DD1300-3E0E-42BB-C608-49A75F95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761691" cy="3945542"/>
          </a:xfrm>
        </p:spPr>
      </p:pic>
    </p:spTree>
    <p:extLst>
      <p:ext uri="{BB962C8B-B14F-4D97-AF65-F5344CB8AC3E}">
        <p14:creationId xmlns:p14="http://schemas.microsoft.com/office/powerpoint/2010/main" val="169343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91D-3F14-B3BE-C7E6-E9EDC6F5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Key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CFC52-E38B-A5B7-7D75-093E1FC0C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97775"/>
            <a:ext cx="8595188" cy="4417300"/>
          </a:xfrm>
        </p:spPr>
      </p:pic>
    </p:spTree>
    <p:extLst>
      <p:ext uri="{BB962C8B-B14F-4D97-AF65-F5344CB8AC3E}">
        <p14:creationId xmlns:p14="http://schemas.microsoft.com/office/powerpoint/2010/main" val="37561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BE7F-2920-AD6A-F377-897345E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Business Metric</a:t>
            </a:r>
            <a:br>
              <a:rPr lang="en-IN" dirty="0"/>
            </a:br>
            <a:br>
              <a:rPr lang="en-IN" dirty="0"/>
            </a:br>
            <a:r>
              <a:rPr lang="en-IN" sz="2200" i="1" dirty="0">
                <a:solidFill>
                  <a:schemeClr val="accent1">
                    <a:lumMod val="50000"/>
                  </a:schemeClr>
                </a:solidFill>
              </a:rPr>
              <a:t>Revenue per customer for each sale strategy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DC7CE1-4547-AFB1-35FE-97788D5EF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15444"/>
              </p:ext>
            </p:extLst>
          </p:nvPr>
        </p:nvGraphicFramePr>
        <p:xfrm>
          <a:off x="677863" y="2894014"/>
          <a:ext cx="8596139" cy="222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48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2D03-AD64-5CD5-CBFA-43092FA2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74EF-95E6-DC70-6885-434F08E6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email + call approach for high-value customers to maximize revenue.</a:t>
            </a:r>
          </a:p>
          <a:p>
            <a:r>
              <a:rPr lang="en-US" dirty="0"/>
              <a:t>Refine email-only campaigns by optimizing content, timing, and personalization. </a:t>
            </a:r>
          </a:p>
          <a:p>
            <a:r>
              <a:rPr lang="en-US" dirty="0"/>
              <a:t>Focus on top-performing states with targeted marketing efforts to drive higher returns. New strategies for other states to grow base revenue.</a:t>
            </a:r>
          </a:p>
          <a:p>
            <a:r>
              <a:rPr lang="en-US" dirty="0"/>
              <a:t>Reduce reliance on call-only sales, as they yield the lowest revenue per customer.</a:t>
            </a:r>
          </a:p>
          <a:p>
            <a:r>
              <a:rPr lang="en-US" dirty="0"/>
              <a:t>Continuously monitor revenue per customer trends to refine sales strategies based on performance insights.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26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216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Optimizing Sales Strategies</vt:lpstr>
      <vt:lpstr> Project Goals</vt:lpstr>
      <vt:lpstr> Data Validation</vt:lpstr>
      <vt:lpstr> Observations</vt:lpstr>
      <vt:lpstr> Observations</vt:lpstr>
      <vt:lpstr> Key Findings</vt:lpstr>
      <vt:lpstr> Key Findings</vt:lpstr>
      <vt:lpstr> Business Metric  Revenue per customer for each sale strategy</vt:lpstr>
      <vt:lpstr>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Mehra</dc:creator>
  <cp:lastModifiedBy>Bhavya Mehra</cp:lastModifiedBy>
  <cp:revision>2</cp:revision>
  <dcterms:created xsi:type="dcterms:W3CDTF">2025-03-04T07:07:30Z</dcterms:created>
  <dcterms:modified xsi:type="dcterms:W3CDTF">2025-03-10T07:05:34Z</dcterms:modified>
</cp:coreProperties>
</file>