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8" r:id="rId1"/>
  </p:sldMasterIdLst>
  <p:notesMasterIdLst>
    <p:notesMasterId r:id="rId28"/>
  </p:notesMasterIdLst>
  <p:sldIdLst>
    <p:sldId id="256" r:id="rId2"/>
    <p:sldId id="257" r:id="rId3"/>
    <p:sldId id="271" r:id="rId4"/>
    <p:sldId id="260" r:id="rId5"/>
    <p:sldId id="274" r:id="rId6"/>
    <p:sldId id="275" r:id="rId7"/>
    <p:sldId id="276" r:id="rId8"/>
    <p:sldId id="277" r:id="rId9"/>
    <p:sldId id="278" r:id="rId10"/>
    <p:sldId id="279" r:id="rId11"/>
    <p:sldId id="280" r:id="rId12"/>
    <p:sldId id="281" r:id="rId13"/>
    <p:sldId id="282" r:id="rId14"/>
    <p:sldId id="283" r:id="rId15"/>
    <p:sldId id="284" r:id="rId16"/>
    <p:sldId id="285" r:id="rId17"/>
    <p:sldId id="292" r:id="rId18"/>
    <p:sldId id="287" r:id="rId19"/>
    <p:sldId id="294" r:id="rId20"/>
    <p:sldId id="291" r:id="rId21"/>
    <p:sldId id="290" r:id="rId22"/>
    <p:sldId id="286" r:id="rId23"/>
    <p:sldId id="288" r:id="rId24"/>
    <p:sldId id="289" r:id="rId25"/>
    <p:sldId id="293"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6" d="100"/>
          <a:sy n="96" d="100"/>
        </p:scale>
        <p:origin x="132" y="36"/>
      </p:cViewPr>
      <p:guideLst/>
    </p:cSldViewPr>
  </p:slideViewPr>
  <p:notesTextViewPr>
    <p:cViewPr>
      <p:scale>
        <a:sx n="1" d="1"/>
        <a:sy n="1" d="1"/>
      </p:scale>
      <p:origin x="0" y="0"/>
    </p:cViewPr>
  </p:notesTextViewPr>
  <p:sorterViewPr>
    <p:cViewPr>
      <p:scale>
        <a:sx n="100" d="100"/>
        <a:sy n="100" d="100"/>
      </p:scale>
      <p:origin x="0" y="-423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E90937-BB87-4228-B626-C83E008085C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3E2D793-039D-4CCC-9F68-1A2643BAF08A}">
      <dgm:prSet/>
      <dgm:spPr/>
      <dgm:t>
        <a:bodyPr/>
        <a:lstStyle/>
        <a:p>
          <a:pPr>
            <a:lnSpc>
              <a:spcPct val="100000"/>
            </a:lnSpc>
          </a:pPr>
          <a:r>
            <a:rPr lang="en-GB" dirty="0">
              <a:solidFill>
                <a:schemeClr val="accent5">
                  <a:lumMod val="50000"/>
                </a:schemeClr>
              </a:solidFill>
            </a:rPr>
            <a:t>Using the Python program, fetch the data of each monthly sales and expenditures and calculate the total, highest, lowest and percentage  changes of the data.</a:t>
          </a:r>
          <a:endParaRPr lang="en-US" dirty="0">
            <a:solidFill>
              <a:schemeClr val="accent5">
                <a:lumMod val="50000"/>
              </a:schemeClr>
            </a:solidFill>
          </a:endParaRPr>
        </a:p>
      </dgm:t>
    </dgm:pt>
    <dgm:pt modelId="{2D54DAC9-2162-4F46-A164-AA3D121D20CC}" type="parTrans" cxnId="{B3E2464E-F0AE-4747-B6A7-93373E9EE84F}">
      <dgm:prSet/>
      <dgm:spPr/>
      <dgm:t>
        <a:bodyPr/>
        <a:lstStyle/>
        <a:p>
          <a:endParaRPr lang="en-US"/>
        </a:p>
      </dgm:t>
    </dgm:pt>
    <dgm:pt modelId="{D2C4768F-B83A-427F-BC98-A72CD6C45D8E}" type="sibTrans" cxnId="{B3E2464E-F0AE-4747-B6A7-93373E9EE84F}">
      <dgm:prSet/>
      <dgm:spPr/>
      <dgm:t>
        <a:bodyPr/>
        <a:lstStyle/>
        <a:p>
          <a:pPr>
            <a:lnSpc>
              <a:spcPct val="100000"/>
            </a:lnSpc>
          </a:pPr>
          <a:endParaRPr lang="en-US"/>
        </a:p>
      </dgm:t>
    </dgm:pt>
    <dgm:pt modelId="{A8126DD5-0AEB-4B9B-A8AE-F5686BB907C3}">
      <dgm:prSet/>
      <dgm:spPr/>
      <dgm:t>
        <a:bodyPr/>
        <a:lstStyle/>
        <a:p>
          <a:pPr>
            <a:lnSpc>
              <a:spcPct val="100000"/>
            </a:lnSpc>
          </a:pPr>
          <a:r>
            <a:rPr lang="en-GB" dirty="0">
              <a:solidFill>
                <a:schemeClr val="accent5">
                  <a:lumMod val="50000"/>
                </a:schemeClr>
              </a:solidFill>
            </a:rPr>
            <a:t>Using Pandas, create the data frame and manipulate the data to find detailed analysis on calculating the net profit, net profit percentage, highest and lowest of net profit%, average and statistics of the data.</a:t>
          </a:r>
          <a:endParaRPr lang="en-US" dirty="0">
            <a:solidFill>
              <a:schemeClr val="accent5">
                <a:lumMod val="50000"/>
              </a:schemeClr>
            </a:solidFill>
          </a:endParaRPr>
        </a:p>
      </dgm:t>
    </dgm:pt>
    <dgm:pt modelId="{1D960615-6211-4E0D-8F8C-BA6811A00D8A}" type="parTrans" cxnId="{0E84DEE5-FDE7-46DF-9FDA-95C4E11CF421}">
      <dgm:prSet/>
      <dgm:spPr/>
      <dgm:t>
        <a:bodyPr/>
        <a:lstStyle/>
        <a:p>
          <a:endParaRPr lang="en-US"/>
        </a:p>
      </dgm:t>
    </dgm:pt>
    <dgm:pt modelId="{B3E98D28-D9AB-405C-9C1D-26B8ACB336E2}" type="sibTrans" cxnId="{0E84DEE5-FDE7-46DF-9FDA-95C4E11CF421}">
      <dgm:prSet/>
      <dgm:spPr/>
      <dgm:t>
        <a:bodyPr/>
        <a:lstStyle/>
        <a:p>
          <a:pPr>
            <a:lnSpc>
              <a:spcPct val="100000"/>
            </a:lnSpc>
          </a:pPr>
          <a:endParaRPr lang="en-US"/>
        </a:p>
      </dgm:t>
    </dgm:pt>
    <dgm:pt modelId="{8095F6FB-96DE-4F04-8A60-A89203A4CB93}">
      <dgm:prSet/>
      <dgm:spPr/>
      <dgm:t>
        <a:bodyPr/>
        <a:lstStyle/>
        <a:p>
          <a:pPr>
            <a:lnSpc>
              <a:spcPct val="100000"/>
            </a:lnSpc>
          </a:pPr>
          <a:r>
            <a:rPr lang="en-GB" dirty="0">
              <a:solidFill>
                <a:schemeClr val="accent5">
                  <a:lumMod val="50000"/>
                </a:schemeClr>
              </a:solidFill>
            </a:rPr>
            <a:t>Using the Matplotlib &amp; </a:t>
          </a:r>
          <a:r>
            <a:rPr lang="en-GB" dirty="0" err="1">
              <a:solidFill>
                <a:schemeClr val="accent5">
                  <a:lumMod val="50000"/>
                </a:schemeClr>
              </a:solidFill>
            </a:rPr>
            <a:t>Numpy</a:t>
          </a:r>
          <a:r>
            <a:rPr lang="en-GB" dirty="0">
              <a:solidFill>
                <a:schemeClr val="accent5">
                  <a:lumMod val="50000"/>
                </a:schemeClr>
              </a:solidFill>
            </a:rPr>
            <a:t>, create the </a:t>
          </a:r>
          <a:r>
            <a:rPr lang="en-US" dirty="0">
              <a:solidFill>
                <a:schemeClr val="accent5">
                  <a:lumMod val="50000"/>
                </a:schemeClr>
              </a:solidFill>
            </a:rPr>
            <a:t>graphical visualization to represent the sales and expenditure over months and net profit % over months in the charts.</a:t>
          </a:r>
        </a:p>
      </dgm:t>
    </dgm:pt>
    <dgm:pt modelId="{07552ACF-671D-4E5E-B1B9-6B40131BDC54}" type="parTrans" cxnId="{9FC081A5-6283-4305-AD97-7E1649E10922}">
      <dgm:prSet/>
      <dgm:spPr/>
      <dgm:t>
        <a:bodyPr/>
        <a:lstStyle/>
        <a:p>
          <a:endParaRPr lang="en-US"/>
        </a:p>
      </dgm:t>
    </dgm:pt>
    <dgm:pt modelId="{D59EC54C-48CF-4BA1-B2F4-0E1B24A58433}" type="sibTrans" cxnId="{9FC081A5-6283-4305-AD97-7E1649E10922}">
      <dgm:prSet/>
      <dgm:spPr/>
      <dgm:t>
        <a:bodyPr/>
        <a:lstStyle/>
        <a:p>
          <a:pPr>
            <a:lnSpc>
              <a:spcPct val="100000"/>
            </a:lnSpc>
          </a:pPr>
          <a:endParaRPr lang="en-US"/>
        </a:p>
      </dgm:t>
    </dgm:pt>
    <dgm:pt modelId="{C4D72F78-3281-4EBF-9F73-38C985009268}">
      <dgm:prSet/>
      <dgm:spPr/>
      <dgm:t>
        <a:bodyPr/>
        <a:lstStyle/>
        <a:p>
          <a:pPr>
            <a:lnSpc>
              <a:spcPct val="100000"/>
            </a:lnSpc>
          </a:pPr>
          <a:r>
            <a:rPr lang="en-US" dirty="0">
              <a:solidFill>
                <a:schemeClr val="accent5">
                  <a:lumMod val="50000"/>
                </a:schemeClr>
              </a:solidFill>
            </a:rPr>
            <a:t>Store the new data frame into an Excel file and save the visuals in .png format for easy sharing of data analysis and future reference.</a:t>
          </a:r>
        </a:p>
      </dgm:t>
    </dgm:pt>
    <dgm:pt modelId="{A21328DA-B865-4615-BEF5-DC0260AB5651}" type="parTrans" cxnId="{12E823D7-CA62-447B-B11B-557D10191DB9}">
      <dgm:prSet/>
      <dgm:spPr/>
      <dgm:t>
        <a:bodyPr/>
        <a:lstStyle/>
        <a:p>
          <a:endParaRPr lang="en-US"/>
        </a:p>
      </dgm:t>
    </dgm:pt>
    <dgm:pt modelId="{D6582775-12D3-47A9-A144-28D917C6EC4B}" type="sibTrans" cxnId="{12E823D7-CA62-447B-B11B-557D10191DB9}">
      <dgm:prSet/>
      <dgm:spPr/>
      <dgm:t>
        <a:bodyPr/>
        <a:lstStyle/>
        <a:p>
          <a:endParaRPr lang="en-US"/>
        </a:p>
      </dgm:t>
    </dgm:pt>
    <dgm:pt modelId="{E1E9E3BF-EA18-444D-A15A-B0D954A698B9}" type="pres">
      <dgm:prSet presAssocID="{33E90937-BB87-4228-B626-C83E008085CC}" presName="root" presStyleCnt="0">
        <dgm:presLayoutVars>
          <dgm:dir/>
          <dgm:resizeHandles val="exact"/>
        </dgm:presLayoutVars>
      </dgm:prSet>
      <dgm:spPr/>
    </dgm:pt>
    <dgm:pt modelId="{63580067-BAEC-437F-B9C4-241D2C95BA8A}" type="pres">
      <dgm:prSet presAssocID="{33E90937-BB87-4228-B626-C83E008085CC}" presName="container" presStyleCnt="0">
        <dgm:presLayoutVars>
          <dgm:dir/>
          <dgm:resizeHandles val="exact"/>
        </dgm:presLayoutVars>
      </dgm:prSet>
      <dgm:spPr/>
    </dgm:pt>
    <dgm:pt modelId="{4A2C1D68-29A7-497B-AA60-85C30445104C}" type="pres">
      <dgm:prSet presAssocID="{43E2D793-039D-4CCC-9F68-1A2643BAF08A}" presName="compNode" presStyleCnt="0"/>
      <dgm:spPr/>
    </dgm:pt>
    <dgm:pt modelId="{5F9AFF4F-058E-42F1-A43E-5DF38AD66DB1}" type="pres">
      <dgm:prSet presAssocID="{43E2D793-039D-4CCC-9F68-1A2643BAF08A}" presName="iconBgRect" presStyleLbl="bgShp" presStyleIdx="0" presStyleCnt="4"/>
      <dgm:spPr/>
    </dgm:pt>
    <dgm:pt modelId="{4BF4FBA1-AE15-4DF8-B431-0C4030AE4395}" type="pres">
      <dgm:prSet presAssocID="{43E2D793-039D-4CCC-9F68-1A2643BAF0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22FB5EB6-721D-46BB-9E64-188333648813}" type="pres">
      <dgm:prSet presAssocID="{43E2D793-039D-4CCC-9F68-1A2643BAF08A}" presName="spaceRect" presStyleCnt="0"/>
      <dgm:spPr/>
    </dgm:pt>
    <dgm:pt modelId="{957A76C4-954C-4E8D-988B-A162ED7C2043}" type="pres">
      <dgm:prSet presAssocID="{43E2D793-039D-4CCC-9F68-1A2643BAF08A}" presName="textRect" presStyleLbl="revTx" presStyleIdx="0" presStyleCnt="4">
        <dgm:presLayoutVars>
          <dgm:chMax val="1"/>
          <dgm:chPref val="1"/>
        </dgm:presLayoutVars>
      </dgm:prSet>
      <dgm:spPr/>
    </dgm:pt>
    <dgm:pt modelId="{674A86B3-DBD1-4F43-AA96-E496C4F9F7A0}" type="pres">
      <dgm:prSet presAssocID="{D2C4768F-B83A-427F-BC98-A72CD6C45D8E}" presName="sibTrans" presStyleLbl="sibTrans2D1" presStyleIdx="0" presStyleCnt="0"/>
      <dgm:spPr/>
    </dgm:pt>
    <dgm:pt modelId="{4DF2DF4D-4852-4988-8B19-4B8837E8247B}" type="pres">
      <dgm:prSet presAssocID="{A8126DD5-0AEB-4B9B-A8AE-F5686BB907C3}" presName="compNode" presStyleCnt="0"/>
      <dgm:spPr/>
    </dgm:pt>
    <dgm:pt modelId="{5647BC07-21F0-41C2-8CC6-694235E5CA74}" type="pres">
      <dgm:prSet presAssocID="{A8126DD5-0AEB-4B9B-A8AE-F5686BB907C3}" presName="iconBgRect" presStyleLbl="bgShp" presStyleIdx="1" presStyleCnt="4"/>
      <dgm:spPr/>
    </dgm:pt>
    <dgm:pt modelId="{43A57A79-655E-45BC-BF4B-DC69AC2F89B3}" type="pres">
      <dgm:prSet presAssocID="{A8126DD5-0AEB-4B9B-A8AE-F5686BB907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nda"/>
        </a:ext>
      </dgm:extLst>
    </dgm:pt>
    <dgm:pt modelId="{AA94CB39-F1C7-4BC2-97AB-DBEE1EA8AE16}" type="pres">
      <dgm:prSet presAssocID="{A8126DD5-0AEB-4B9B-A8AE-F5686BB907C3}" presName="spaceRect" presStyleCnt="0"/>
      <dgm:spPr/>
    </dgm:pt>
    <dgm:pt modelId="{838D5E0B-80DE-4165-8B3A-2ACE282B6C1A}" type="pres">
      <dgm:prSet presAssocID="{A8126DD5-0AEB-4B9B-A8AE-F5686BB907C3}" presName="textRect" presStyleLbl="revTx" presStyleIdx="1" presStyleCnt="4">
        <dgm:presLayoutVars>
          <dgm:chMax val="1"/>
          <dgm:chPref val="1"/>
        </dgm:presLayoutVars>
      </dgm:prSet>
      <dgm:spPr/>
    </dgm:pt>
    <dgm:pt modelId="{77BD246C-57CD-4CD1-A76E-3C221278C5D2}" type="pres">
      <dgm:prSet presAssocID="{B3E98D28-D9AB-405C-9C1D-26B8ACB336E2}" presName="sibTrans" presStyleLbl="sibTrans2D1" presStyleIdx="0" presStyleCnt="0"/>
      <dgm:spPr/>
    </dgm:pt>
    <dgm:pt modelId="{D6DE4F8F-56C3-452C-860E-6D0F05D9FCC8}" type="pres">
      <dgm:prSet presAssocID="{8095F6FB-96DE-4F04-8A60-A89203A4CB93}" presName="compNode" presStyleCnt="0"/>
      <dgm:spPr/>
    </dgm:pt>
    <dgm:pt modelId="{D9BC97A3-98CB-488D-B449-993931529164}" type="pres">
      <dgm:prSet presAssocID="{8095F6FB-96DE-4F04-8A60-A89203A4CB93}" presName="iconBgRect" presStyleLbl="bgShp" presStyleIdx="2" presStyleCnt="4"/>
      <dgm:spPr/>
    </dgm:pt>
    <dgm:pt modelId="{CA616048-075E-434B-A9A5-54DB7E969651}" type="pres">
      <dgm:prSet presAssocID="{8095F6FB-96DE-4F04-8A60-A89203A4CB9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DF0B7BEF-9E8F-4C48-8EED-FDF5C3D7EE80}" type="pres">
      <dgm:prSet presAssocID="{8095F6FB-96DE-4F04-8A60-A89203A4CB93}" presName="spaceRect" presStyleCnt="0"/>
      <dgm:spPr/>
    </dgm:pt>
    <dgm:pt modelId="{8A121D36-5AB7-4C8C-BAF7-01D710C3A5AB}" type="pres">
      <dgm:prSet presAssocID="{8095F6FB-96DE-4F04-8A60-A89203A4CB93}" presName="textRect" presStyleLbl="revTx" presStyleIdx="2" presStyleCnt="4">
        <dgm:presLayoutVars>
          <dgm:chMax val="1"/>
          <dgm:chPref val="1"/>
        </dgm:presLayoutVars>
      </dgm:prSet>
      <dgm:spPr/>
    </dgm:pt>
    <dgm:pt modelId="{06533CF6-9AAB-4967-A470-CCD676032729}" type="pres">
      <dgm:prSet presAssocID="{D59EC54C-48CF-4BA1-B2F4-0E1B24A58433}" presName="sibTrans" presStyleLbl="sibTrans2D1" presStyleIdx="0" presStyleCnt="0"/>
      <dgm:spPr/>
    </dgm:pt>
    <dgm:pt modelId="{A1EFFE64-2368-46C7-801A-F92B0BB3883F}" type="pres">
      <dgm:prSet presAssocID="{C4D72F78-3281-4EBF-9F73-38C985009268}" presName="compNode" presStyleCnt="0"/>
      <dgm:spPr/>
    </dgm:pt>
    <dgm:pt modelId="{E3156A63-DC23-406E-918A-63363B8E12A0}" type="pres">
      <dgm:prSet presAssocID="{C4D72F78-3281-4EBF-9F73-38C985009268}" presName="iconBgRect" presStyleLbl="bgShp" presStyleIdx="3" presStyleCnt="4"/>
      <dgm:spPr/>
    </dgm:pt>
    <dgm:pt modelId="{3075B47C-1DF8-4D07-AB54-1ECC0464CE2D}" type="pres">
      <dgm:prSet presAssocID="{C4D72F78-3281-4EBF-9F73-38C9850092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k"/>
        </a:ext>
      </dgm:extLst>
    </dgm:pt>
    <dgm:pt modelId="{B8777EAC-0523-4B95-8E42-9F194269B3C0}" type="pres">
      <dgm:prSet presAssocID="{C4D72F78-3281-4EBF-9F73-38C985009268}" presName="spaceRect" presStyleCnt="0"/>
      <dgm:spPr/>
    </dgm:pt>
    <dgm:pt modelId="{EDCD7DA3-75F2-479E-AF0B-F2FDB085AB57}" type="pres">
      <dgm:prSet presAssocID="{C4D72F78-3281-4EBF-9F73-38C985009268}" presName="textRect" presStyleLbl="revTx" presStyleIdx="3" presStyleCnt="4">
        <dgm:presLayoutVars>
          <dgm:chMax val="1"/>
          <dgm:chPref val="1"/>
        </dgm:presLayoutVars>
      </dgm:prSet>
      <dgm:spPr/>
    </dgm:pt>
  </dgm:ptLst>
  <dgm:cxnLst>
    <dgm:cxn modelId="{73052600-3317-45FC-8C45-BB1F825DE549}" type="presOf" srcId="{C4D72F78-3281-4EBF-9F73-38C985009268}" destId="{EDCD7DA3-75F2-479E-AF0B-F2FDB085AB57}" srcOrd="0" destOrd="0" presId="urn:microsoft.com/office/officeart/2018/2/layout/IconCircleList"/>
    <dgm:cxn modelId="{9CE36B63-1EEC-418D-837D-C55B9C20E8DE}" type="presOf" srcId="{A8126DD5-0AEB-4B9B-A8AE-F5686BB907C3}" destId="{838D5E0B-80DE-4165-8B3A-2ACE282B6C1A}" srcOrd="0" destOrd="0" presId="urn:microsoft.com/office/officeart/2018/2/layout/IconCircleList"/>
    <dgm:cxn modelId="{22108145-E0C2-42E8-B686-65B46B410DA7}" type="presOf" srcId="{43E2D793-039D-4CCC-9F68-1A2643BAF08A}" destId="{957A76C4-954C-4E8D-988B-A162ED7C2043}" srcOrd="0" destOrd="0" presId="urn:microsoft.com/office/officeart/2018/2/layout/IconCircleList"/>
    <dgm:cxn modelId="{641F016B-6BC5-4A07-A5E2-5183E2C7B1E8}" type="presOf" srcId="{D59EC54C-48CF-4BA1-B2F4-0E1B24A58433}" destId="{06533CF6-9AAB-4967-A470-CCD676032729}" srcOrd="0" destOrd="0" presId="urn:microsoft.com/office/officeart/2018/2/layout/IconCircleList"/>
    <dgm:cxn modelId="{B3E2464E-F0AE-4747-B6A7-93373E9EE84F}" srcId="{33E90937-BB87-4228-B626-C83E008085CC}" destId="{43E2D793-039D-4CCC-9F68-1A2643BAF08A}" srcOrd="0" destOrd="0" parTransId="{2D54DAC9-2162-4F46-A164-AA3D121D20CC}" sibTransId="{D2C4768F-B83A-427F-BC98-A72CD6C45D8E}"/>
    <dgm:cxn modelId="{9FC081A5-6283-4305-AD97-7E1649E10922}" srcId="{33E90937-BB87-4228-B626-C83E008085CC}" destId="{8095F6FB-96DE-4F04-8A60-A89203A4CB93}" srcOrd="2" destOrd="0" parTransId="{07552ACF-671D-4E5E-B1B9-6B40131BDC54}" sibTransId="{D59EC54C-48CF-4BA1-B2F4-0E1B24A58433}"/>
    <dgm:cxn modelId="{17E927AA-071D-47A4-90D5-7B5622ECD2EF}" type="presOf" srcId="{D2C4768F-B83A-427F-BC98-A72CD6C45D8E}" destId="{674A86B3-DBD1-4F43-AA96-E496C4F9F7A0}" srcOrd="0" destOrd="0" presId="urn:microsoft.com/office/officeart/2018/2/layout/IconCircleList"/>
    <dgm:cxn modelId="{7B132FCB-83E1-4A22-93F9-AD16ED014DDC}" type="presOf" srcId="{B3E98D28-D9AB-405C-9C1D-26B8ACB336E2}" destId="{77BD246C-57CD-4CD1-A76E-3C221278C5D2}" srcOrd="0" destOrd="0" presId="urn:microsoft.com/office/officeart/2018/2/layout/IconCircleList"/>
    <dgm:cxn modelId="{12E823D7-CA62-447B-B11B-557D10191DB9}" srcId="{33E90937-BB87-4228-B626-C83E008085CC}" destId="{C4D72F78-3281-4EBF-9F73-38C985009268}" srcOrd="3" destOrd="0" parTransId="{A21328DA-B865-4615-BEF5-DC0260AB5651}" sibTransId="{D6582775-12D3-47A9-A144-28D917C6EC4B}"/>
    <dgm:cxn modelId="{0066CBE1-A023-4E04-A11F-08AFBBC9754B}" type="presOf" srcId="{33E90937-BB87-4228-B626-C83E008085CC}" destId="{E1E9E3BF-EA18-444D-A15A-B0D954A698B9}" srcOrd="0" destOrd="0" presId="urn:microsoft.com/office/officeart/2018/2/layout/IconCircleList"/>
    <dgm:cxn modelId="{0E84DEE5-FDE7-46DF-9FDA-95C4E11CF421}" srcId="{33E90937-BB87-4228-B626-C83E008085CC}" destId="{A8126DD5-0AEB-4B9B-A8AE-F5686BB907C3}" srcOrd="1" destOrd="0" parTransId="{1D960615-6211-4E0D-8F8C-BA6811A00D8A}" sibTransId="{B3E98D28-D9AB-405C-9C1D-26B8ACB336E2}"/>
    <dgm:cxn modelId="{48C8F0FF-8498-4B86-999D-20DC4164AF8C}" type="presOf" srcId="{8095F6FB-96DE-4F04-8A60-A89203A4CB93}" destId="{8A121D36-5AB7-4C8C-BAF7-01D710C3A5AB}" srcOrd="0" destOrd="0" presId="urn:microsoft.com/office/officeart/2018/2/layout/IconCircleList"/>
    <dgm:cxn modelId="{8078DF7A-2739-4D17-835D-EB1C02E315C1}" type="presParOf" srcId="{E1E9E3BF-EA18-444D-A15A-B0D954A698B9}" destId="{63580067-BAEC-437F-B9C4-241D2C95BA8A}" srcOrd="0" destOrd="0" presId="urn:microsoft.com/office/officeart/2018/2/layout/IconCircleList"/>
    <dgm:cxn modelId="{EB2A998F-00C5-4D22-8C61-AC13B70EE1E4}" type="presParOf" srcId="{63580067-BAEC-437F-B9C4-241D2C95BA8A}" destId="{4A2C1D68-29A7-497B-AA60-85C30445104C}" srcOrd="0" destOrd="0" presId="urn:microsoft.com/office/officeart/2018/2/layout/IconCircleList"/>
    <dgm:cxn modelId="{C99EEE66-4270-42A0-AF31-5CE8ECA8407B}" type="presParOf" srcId="{4A2C1D68-29A7-497B-AA60-85C30445104C}" destId="{5F9AFF4F-058E-42F1-A43E-5DF38AD66DB1}" srcOrd="0" destOrd="0" presId="urn:microsoft.com/office/officeart/2018/2/layout/IconCircleList"/>
    <dgm:cxn modelId="{A25188F1-2EBC-4E62-B8EB-286D7EFB68A1}" type="presParOf" srcId="{4A2C1D68-29A7-497B-AA60-85C30445104C}" destId="{4BF4FBA1-AE15-4DF8-B431-0C4030AE4395}" srcOrd="1" destOrd="0" presId="urn:microsoft.com/office/officeart/2018/2/layout/IconCircleList"/>
    <dgm:cxn modelId="{DC88177E-4606-4951-85D6-E33E4304A3D6}" type="presParOf" srcId="{4A2C1D68-29A7-497B-AA60-85C30445104C}" destId="{22FB5EB6-721D-46BB-9E64-188333648813}" srcOrd="2" destOrd="0" presId="urn:microsoft.com/office/officeart/2018/2/layout/IconCircleList"/>
    <dgm:cxn modelId="{1A11FE2D-F008-4B8D-8D0B-E73CC2633466}" type="presParOf" srcId="{4A2C1D68-29A7-497B-AA60-85C30445104C}" destId="{957A76C4-954C-4E8D-988B-A162ED7C2043}" srcOrd="3" destOrd="0" presId="urn:microsoft.com/office/officeart/2018/2/layout/IconCircleList"/>
    <dgm:cxn modelId="{A46E5A75-BFAE-44A8-8AC9-6392D33BB120}" type="presParOf" srcId="{63580067-BAEC-437F-B9C4-241D2C95BA8A}" destId="{674A86B3-DBD1-4F43-AA96-E496C4F9F7A0}" srcOrd="1" destOrd="0" presId="urn:microsoft.com/office/officeart/2018/2/layout/IconCircleList"/>
    <dgm:cxn modelId="{11023F30-93B4-4B82-801F-F96138DC29BD}" type="presParOf" srcId="{63580067-BAEC-437F-B9C4-241D2C95BA8A}" destId="{4DF2DF4D-4852-4988-8B19-4B8837E8247B}" srcOrd="2" destOrd="0" presId="urn:microsoft.com/office/officeart/2018/2/layout/IconCircleList"/>
    <dgm:cxn modelId="{C9E73E94-617C-4079-AB06-08801A8F10D6}" type="presParOf" srcId="{4DF2DF4D-4852-4988-8B19-4B8837E8247B}" destId="{5647BC07-21F0-41C2-8CC6-694235E5CA74}" srcOrd="0" destOrd="0" presId="urn:microsoft.com/office/officeart/2018/2/layout/IconCircleList"/>
    <dgm:cxn modelId="{A9B0E28B-4FD7-4ED5-A9DA-4586E27E76A7}" type="presParOf" srcId="{4DF2DF4D-4852-4988-8B19-4B8837E8247B}" destId="{43A57A79-655E-45BC-BF4B-DC69AC2F89B3}" srcOrd="1" destOrd="0" presId="urn:microsoft.com/office/officeart/2018/2/layout/IconCircleList"/>
    <dgm:cxn modelId="{0C267134-57CC-4220-B1E2-BC8FAAAB74D0}" type="presParOf" srcId="{4DF2DF4D-4852-4988-8B19-4B8837E8247B}" destId="{AA94CB39-F1C7-4BC2-97AB-DBEE1EA8AE16}" srcOrd="2" destOrd="0" presId="urn:microsoft.com/office/officeart/2018/2/layout/IconCircleList"/>
    <dgm:cxn modelId="{D7F5130F-35F8-429E-9C35-A83D63B32AD6}" type="presParOf" srcId="{4DF2DF4D-4852-4988-8B19-4B8837E8247B}" destId="{838D5E0B-80DE-4165-8B3A-2ACE282B6C1A}" srcOrd="3" destOrd="0" presId="urn:microsoft.com/office/officeart/2018/2/layout/IconCircleList"/>
    <dgm:cxn modelId="{591E3EF2-E287-42FB-802C-EC4734C42F4D}" type="presParOf" srcId="{63580067-BAEC-437F-B9C4-241D2C95BA8A}" destId="{77BD246C-57CD-4CD1-A76E-3C221278C5D2}" srcOrd="3" destOrd="0" presId="urn:microsoft.com/office/officeart/2018/2/layout/IconCircleList"/>
    <dgm:cxn modelId="{CAF05E0D-CFD9-4086-8886-3248F9950B5F}" type="presParOf" srcId="{63580067-BAEC-437F-B9C4-241D2C95BA8A}" destId="{D6DE4F8F-56C3-452C-860E-6D0F05D9FCC8}" srcOrd="4" destOrd="0" presId="urn:microsoft.com/office/officeart/2018/2/layout/IconCircleList"/>
    <dgm:cxn modelId="{3BE61232-01BD-431C-96A9-1CD1066CC14D}" type="presParOf" srcId="{D6DE4F8F-56C3-452C-860E-6D0F05D9FCC8}" destId="{D9BC97A3-98CB-488D-B449-993931529164}" srcOrd="0" destOrd="0" presId="urn:microsoft.com/office/officeart/2018/2/layout/IconCircleList"/>
    <dgm:cxn modelId="{0617AD0B-52DE-4784-A50B-3C5B64692480}" type="presParOf" srcId="{D6DE4F8F-56C3-452C-860E-6D0F05D9FCC8}" destId="{CA616048-075E-434B-A9A5-54DB7E969651}" srcOrd="1" destOrd="0" presId="urn:microsoft.com/office/officeart/2018/2/layout/IconCircleList"/>
    <dgm:cxn modelId="{18E8C896-54E5-4A10-B16C-734A3E3647DB}" type="presParOf" srcId="{D6DE4F8F-56C3-452C-860E-6D0F05D9FCC8}" destId="{DF0B7BEF-9E8F-4C48-8EED-FDF5C3D7EE80}" srcOrd="2" destOrd="0" presId="urn:microsoft.com/office/officeart/2018/2/layout/IconCircleList"/>
    <dgm:cxn modelId="{1DCA67EB-7BAF-4AE2-AE49-0B74CE36ED82}" type="presParOf" srcId="{D6DE4F8F-56C3-452C-860E-6D0F05D9FCC8}" destId="{8A121D36-5AB7-4C8C-BAF7-01D710C3A5AB}" srcOrd="3" destOrd="0" presId="urn:microsoft.com/office/officeart/2018/2/layout/IconCircleList"/>
    <dgm:cxn modelId="{7A434B26-B331-4E90-9F2F-14E6739F904F}" type="presParOf" srcId="{63580067-BAEC-437F-B9C4-241D2C95BA8A}" destId="{06533CF6-9AAB-4967-A470-CCD676032729}" srcOrd="5" destOrd="0" presId="urn:microsoft.com/office/officeart/2018/2/layout/IconCircleList"/>
    <dgm:cxn modelId="{2E2B667B-2DAD-43FE-B1C3-988C8424AF86}" type="presParOf" srcId="{63580067-BAEC-437F-B9C4-241D2C95BA8A}" destId="{A1EFFE64-2368-46C7-801A-F92B0BB3883F}" srcOrd="6" destOrd="0" presId="urn:microsoft.com/office/officeart/2018/2/layout/IconCircleList"/>
    <dgm:cxn modelId="{FA15EFF4-A035-4154-8A11-70B685B852D9}" type="presParOf" srcId="{A1EFFE64-2368-46C7-801A-F92B0BB3883F}" destId="{E3156A63-DC23-406E-918A-63363B8E12A0}" srcOrd="0" destOrd="0" presId="urn:microsoft.com/office/officeart/2018/2/layout/IconCircleList"/>
    <dgm:cxn modelId="{24462288-B89F-4F7A-8CF4-71E1E712BD5D}" type="presParOf" srcId="{A1EFFE64-2368-46C7-801A-F92B0BB3883F}" destId="{3075B47C-1DF8-4D07-AB54-1ECC0464CE2D}" srcOrd="1" destOrd="0" presId="urn:microsoft.com/office/officeart/2018/2/layout/IconCircleList"/>
    <dgm:cxn modelId="{FEA26BBF-C547-48E4-AC4A-9B1EFA4FE300}" type="presParOf" srcId="{A1EFFE64-2368-46C7-801A-F92B0BB3883F}" destId="{B8777EAC-0523-4B95-8E42-9F194269B3C0}" srcOrd="2" destOrd="0" presId="urn:microsoft.com/office/officeart/2018/2/layout/IconCircleList"/>
    <dgm:cxn modelId="{0ABBD998-5D3A-4BE5-965A-F941181CC4FC}" type="presParOf" srcId="{A1EFFE64-2368-46C7-801A-F92B0BB3883F}" destId="{EDCD7DA3-75F2-479E-AF0B-F2FDB085AB5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D02A3-4D4C-4CB9-9502-A0D8BF407EFD}"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599CD6D-46DD-4EB4-BFF4-A4E8A1FB98EF}">
      <dgm:prSet/>
      <dgm:spPr/>
      <dgm:t>
        <a:bodyPr/>
        <a:lstStyle/>
        <a:p>
          <a:pPr>
            <a:lnSpc>
              <a:spcPct val="100000"/>
            </a:lnSpc>
            <a:defRPr b="1"/>
          </a:pPr>
          <a:r>
            <a:rPr lang="en-GB"/>
            <a:t>1. Read the data from the spreadsheet.</a:t>
          </a:r>
          <a:endParaRPr lang="en-US"/>
        </a:p>
      </dgm:t>
    </dgm:pt>
    <dgm:pt modelId="{B9E14A04-05D8-4B3B-BB0A-0F0F5BC9F44E}" type="parTrans" cxnId="{89F90FAD-E04D-49F8-AA87-1579D1F203F4}">
      <dgm:prSet/>
      <dgm:spPr/>
      <dgm:t>
        <a:bodyPr/>
        <a:lstStyle/>
        <a:p>
          <a:endParaRPr lang="en-US"/>
        </a:p>
      </dgm:t>
    </dgm:pt>
    <dgm:pt modelId="{914F720E-520F-4CAF-8506-B4CC1C4C22AD}" type="sibTrans" cxnId="{89F90FAD-E04D-49F8-AA87-1579D1F203F4}">
      <dgm:prSet/>
      <dgm:spPr/>
      <dgm:t>
        <a:bodyPr/>
        <a:lstStyle/>
        <a:p>
          <a:endParaRPr lang="en-US"/>
        </a:p>
      </dgm:t>
    </dgm:pt>
    <dgm:pt modelId="{CEC3998C-2196-40C9-A776-C26E99D7E6C6}">
      <dgm:prSet/>
      <dgm:spPr/>
      <dgm:t>
        <a:bodyPr/>
        <a:lstStyle/>
        <a:p>
          <a:pPr>
            <a:lnSpc>
              <a:spcPct val="100000"/>
            </a:lnSpc>
          </a:pPr>
          <a:r>
            <a:rPr lang="en-US" b="0" i="0"/>
            <a:t>- Developed a Python script to read data from the specified spreadsheet file.</a:t>
          </a:r>
          <a:endParaRPr lang="en-US"/>
        </a:p>
      </dgm:t>
    </dgm:pt>
    <dgm:pt modelId="{B6BCC28A-520E-41E8-95CD-CA6800CBD067}" type="parTrans" cxnId="{0A0286E0-17FD-4F96-8BCB-C820E24DB564}">
      <dgm:prSet/>
      <dgm:spPr/>
      <dgm:t>
        <a:bodyPr/>
        <a:lstStyle/>
        <a:p>
          <a:endParaRPr lang="en-US"/>
        </a:p>
      </dgm:t>
    </dgm:pt>
    <dgm:pt modelId="{2251D7CF-A4D5-4D89-97B5-85492F12F668}" type="sibTrans" cxnId="{0A0286E0-17FD-4F96-8BCB-C820E24DB564}">
      <dgm:prSet/>
      <dgm:spPr/>
      <dgm:t>
        <a:bodyPr/>
        <a:lstStyle/>
        <a:p>
          <a:endParaRPr lang="en-US"/>
        </a:p>
      </dgm:t>
    </dgm:pt>
    <dgm:pt modelId="{43469E3F-194A-4369-A82E-F6FD011113F8}">
      <dgm:prSet/>
      <dgm:spPr/>
      <dgm:t>
        <a:bodyPr/>
        <a:lstStyle/>
        <a:p>
          <a:pPr>
            <a:lnSpc>
              <a:spcPct val="100000"/>
            </a:lnSpc>
            <a:defRPr b="1"/>
          </a:pPr>
          <a:r>
            <a:rPr lang="en-GB"/>
            <a:t>2. Collect all the sales from each month into a single list.</a:t>
          </a:r>
          <a:endParaRPr lang="en-US"/>
        </a:p>
      </dgm:t>
    </dgm:pt>
    <dgm:pt modelId="{C4BDE680-BB45-481C-997B-2F1F0706FEE4}" type="parTrans" cxnId="{B0A01DB8-2381-4F3F-924F-A7317AF910B2}">
      <dgm:prSet/>
      <dgm:spPr/>
      <dgm:t>
        <a:bodyPr/>
        <a:lstStyle/>
        <a:p>
          <a:endParaRPr lang="en-US"/>
        </a:p>
      </dgm:t>
    </dgm:pt>
    <dgm:pt modelId="{45AB1579-875D-4C45-BEA7-25E0B1E2C212}" type="sibTrans" cxnId="{B0A01DB8-2381-4F3F-924F-A7317AF910B2}">
      <dgm:prSet/>
      <dgm:spPr/>
      <dgm:t>
        <a:bodyPr/>
        <a:lstStyle/>
        <a:p>
          <a:endParaRPr lang="en-US"/>
        </a:p>
      </dgm:t>
    </dgm:pt>
    <dgm:pt modelId="{E4D2989F-5930-4EFC-AE85-FAFEC0413ED9}">
      <dgm:prSet/>
      <dgm:spPr/>
      <dgm:t>
        <a:bodyPr/>
        <a:lstStyle/>
        <a:p>
          <a:pPr>
            <a:lnSpc>
              <a:spcPct val="100000"/>
            </a:lnSpc>
          </a:pPr>
          <a:r>
            <a:rPr lang="en-US" b="0" i="0"/>
            <a:t>- Aggregated sales data from each month into a comprehensive list.</a:t>
          </a:r>
          <a:endParaRPr lang="en-US"/>
        </a:p>
      </dgm:t>
    </dgm:pt>
    <dgm:pt modelId="{593BB758-DE9E-4A91-85C8-D5BD9C227FD9}" type="parTrans" cxnId="{15E23D5B-BB05-4FE1-BED1-F070670AFDB7}">
      <dgm:prSet/>
      <dgm:spPr/>
      <dgm:t>
        <a:bodyPr/>
        <a:lstStyle/>
        <a:p>
          <a:endParaRPr lang="en-US"/>
        </a:p>
      </dgm:t>
    </dgm:pt>
    <dgm:pt modelId="{1897EB89-DD99-43FA-8D92-D53C22D0DF21}" type="sibTrans" cxnId="{15E23D5B-BB05-4FE1-BED1-F070670AFDB7}">
      <dgm:prSet/>
      <dgm:spPr/>
      <dgm:t>
        <a:bodyPr/>
        <a:lstStyle/>
        <a:p>
          <a:endParaRPr lang="en-US"/>
        </a:p>
      </dgm:t>
    </dgm:pt>
    <dgm:pt modelId="{DAF61086-3612-4163-A82E-E65771AAE0BE}">
      <dgm:prSet/>
      <dgm:spPr/>
      <dgm:t>
        <a:bodyPr/>
        <a:lstStyle/>
        <a:p>
          <a:pPr>
            <a:lnSpc>
              <a:spcPct val="100000"/>
            </a:lnSpc>
            <a:defRPr b="1"/>
          </a:pPr>
          <a:r>
            <a:rPr lang="en-GB"/>
            <a:t>3. Output the total sales across all months.</a:t>
          </a:r>
          <a:endParaRPr lang="en-US"/>
        </a:p>
      </dgm:t>
    </dgm:pt>
    <dgm:pt modelId="{DD0A81D3-2517-482E-93F5-D5689AB66298}" type="parTrans" cxnId="{0840D3E6-8993-441E-BAF3-57FD96BD20F6}">
      <dgm:prSet/>
      <dgm:spPr/>
      <dgm:t>
        <a:bodyPr/>
        <a:lstStyle/>
        <a:p>
          <a:endParaRPr lang="en-US"/>
        </a:p>
      </dgm:t>
    </dgm:pt>
    <dgm:pt modelId="{1ADE6ECA-00C3-47B3-A5DD-0E70680A5368}" type="sibTrans" cxnId="{0840D3E6-8993-441E-BAF3-57FD96BD20F6}">
      <dgm:prSet/>
      <dgm:spPr/>
      <dgm:t>
        <a:bodyPr/>
        <a:lstStyle/>
        <a:p>
          <a:endParaRPr lang="en-US"/>
        </a:p>
      </dgm:t>
    </dgm:pt>
    <dgm:pt modelId="{17062049-D9C1-4B99-AD10-AF067337D89B}">
      <dgm:prSet/>
      <dgm:spPr/>
      <dgm:t>
        <a:bodyPr/>
        <a:lstStyle/>
        <a:p>
          <a:pPr>
            <a:lnSpc>
              <a:spcPct val="100000"/>
            </a:lnSpc>
          </a:pPr>
          <a:r>
            <a:rPr lang="en-US" b="0" i="0" dirty="0"/>
            <a:t>- Calculated and output the total sales across all months.</a:t>
          </a:r>
          <a:br>
            <a:rPr lang="en-US" dirty="0"/>
          </a:br>
          <a:r>
            <a:rPr lang="en-US" b="0" i="0" dirty="0"/>
            <a:t>- Display the result in a clear and understandable format.</a:t>
          </a:r>
          <a:endParaRPr lang="en-US" dirty="0"/>
        </a:p>
      </dgm:t>
    </dgm:pt>
    <dgm:pt modelId="{60051AD3-C650-47A7-B069-4C718E5CE91B}" type="parTrans" cxnId="{5CD108C0-0110-4C5C-8FD5-2ED4D275D878}">
      <dgm:prSet/>
      <dgm:spPr/>
      <dgm:t>
        <a:bodyPr/>
        <a:lstStyle/>
        <a:p>
          <a:endParaRPr lang="en-US"/>
        </a:p>
      </dgm:t>
    </dgm:pt>
    <dgm:pt modelId="{CE5D93F4-B263-460B-A7CC-D1B17618FC12}" type="sibTrans" cxnId="{5CD108C0-0110-4C5C-8FD5-2ED4D275D878}">
      <dgm:prSet/>
      <dgm:spPr/>
      <dgm:t>
        <a:bodyPr/>
        <a:lstStyle/>
        <a:p>
          <a:endParaRPr lang="en-US"/>
        </a:p>
      </dgm:t>
    </dgm:pt>
    <dgm:pt modelId="{8E09BBD3-2454-4988-A474-A4FE2611C221}" type="pres">
      <dgm:prSet presAssocID="{1E6D02A3-4D4C-4CB9-9502-A0D8BF407EFD}" presName="root" presStyleCnt="0">
        <dgm:presLayoutVars>
          <dgm:dir/>
          <dgm:resizeHandles val="exact"/>
        </dgm:presLayoutVars>
      </dgm:prSet>
      <dgm:spPr/>
    </dgm:pt>
    <dgm:pt modelId="{F1872666-C712-47E8-A0B4-A4005C55E333}" type="pres">
      <dgm:prSet presAssocID="{F599CD6D-46DD-4EB4-BFF4-A4E8A1FB98EF}" presName="compNode" presStyleCnt="0"/>
      <dgm:spPr/>
    </dgm:pt>
    <dgm:pt modelId="{70ECE42B-5669-4D7E-A562-2812F53004BE}" type="pres">
      <dgm:prSet presAssocID="{F599CD6D-46DD-4EB4-BFF4-A4E8A1FB98E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CF6A64A-A4DB-42A5-871D-156CAF70374F}" type="pres">
      <dgm:prSet presAssocID="{F599CD6D-46DD-4EB4-BFF4-A4E8A1FB98EF}" presName="iconSpace" presStyleCnt="0"/>
      <dgm:spPr/>
    </dgm:pt>
    <dgm:pt modelId="{D4D0DE13-5AD1-412E-9645-A5FD2F05C8AD}" type="pres">
      <dgm:prSet presAssocID="{F599CD6D-46DD-4EB4-BFF4-A4E8A1FB98EF}" presName="parTx" presStyleLbl="revTx" presStyleIdx="0" presStyleCnt="6">
        <dgm:presLayoutVars>
          <dgm:chMax val="0"/>
          <dgm:chPref val="0"/>
        </dgm:presLayoutVars>
      </dgm:prSet>
      <dgm:spPr/>
    </dgm:pt>
    <dgm:pt modelId="{A427C2DD-CE9B-4D7E-B580-23EDC418D6DB}" type="pres">
      <dgm:prSet presAssocID="{F599CD6D-46DD-4EB4-BFF4-A4E8A1FB98EF}" presName="txSpace" presStyleCnt="0"/>
      <dgm:spPr/>
    </dgm:pt>
    <dgm:pt modelId="{9780CB75-240A-4C71-8E05-F15117990643}" type="pres">
      <dgm:prSet presAssocID="{F599CD6D-46DD-4EB4-BFF4-A4E8A1FB98EF}" presName="desTx" presStyleLbl="revTx" presStyleIdx="1" presStyleCnt="6">
        <dgm:presLayoutVars/>
      </dgm:prSet>
      <dgm:spPr/>
    </dgm:pt>
    <dgm:pt modelId="{D160826A-7CD9-49CD-8AC4-52093D421106}" type="pres">
      <dgm:prSet presAssocID="{914F720E-520F-4CAF-8506-B4CC1C4C22AD}" presName="sibTrans" presStyleCnt="0"/>
      <dgm:spPr/>
    </dgm:pt>
    <dgm:pt modelId="{7D5F73CF-2D4A-4167-B97F-D04F726367BA}" type="pres">
      <dgm:prSet presAssocID="{43469E3F-194A-4369-A82E-F6FD011113F8}" presName="compNode" presStyleCnt="0"/>
      <dgm:spPr/>
    </dgm:pt>
    <dgm:pt modelId="{3E241E36-E7E2-4302-AA86-752F20CAA096}" type="pres">
      <dgm:prSet presAssocID="{43469E3F-194A-4369-A82E-F6FD011113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thly calendar"/>
        </a:ext>
      </dgm:extLst>
    </dgm:pt>
    <dgm:pt modelId="{6B064A1C-6E0B-4E61-8E1F-4547A39BF15F}" type="pres">
      <dgm:prSet presAssocID="{43469E3F-194A-4369-A82E-F6FD011113F8}" presName="iconSpace" presStyleCnt="0"/>
      <dgm:spPr/>
    </dgm:pt>
    <dgm:pt modelId="{B0E53892-8120-4D9E-8D06-7870BAF2FD24}" type="pres">
      <dgm:prSet presAssocID="{43469E3F-194A-4369-A82E-F6FD011113F8}" presName="parTx" presStyleLbl="revTx" presStyleIdx="2" presStyleCnt="6">
        <dgm:presLayoutVars>
          <dgm:chMax val="0"/>
          <dgm:chPref val="0"/>
        </dgm:presLayoutVars>
      </dgm:prSet>
      <dgm:spPr/>
    </dgm:pt>
    <dgm:pt modelId="{6CC0F809-23C7-4D86-8A32-39D9815AB637}" type="pres">
      <dgm:prSet presAssocID="{43469E3F-194A-4369-A82E-F6FD011113F8}" presName="txSpace" presStyleCnt="0"/>
      <dgm:spPr/>
    </dgm:pt>
    <dgm:pt modelId="{0D75DB28-9C24-4CEF-B6D7-6D47B9F4EF0A}" type="pres">
      <dgm:prSet presAssocID="{43469E3F-194A-4369-A82E-F6FD011113F8}" presName="desTx" presStyleLbl="revTx" presStyleIdx="3" presStyleCnt="6">
        <dgm:presLayoutVars/>
      </dgm:prSet>
      <dgm:spPr/>
    </dgm:pt>
    <dgm:pt modelId="{24807E39-2E07-4469-8E48-CE8305FC5F2F}" type="pres">
      <dgm:prSet presAssocID="{45AB1579-875D-4C45-BEA7-25E0B1E2C212}" presName="sibTrans" presStyleCnt="0"/>
      <dgm:spPr/>
    </dgm:pt>
    <dgm:pt modelId="{FF302442-910E-44C2-A793-0CFF8922B9C5}" type="pres">
      <dgm:prSet presAssocID="{DAF61086-3612-4163-A82E-E65771AAE0BE}" presName="compNode" presStyleCnt="0"/>
      <dgm:spPr/>
    </dgm:pt>
    <dgm:pt modelId="{8D012D34-8EAB-4299-B488-8357661138E1}" type="pres">
      <dgm:prSet presAssocID="{DAF61086-3612-4163-A82E-E65771AAE0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2347B2AE-44EB-4DBA-85C1-2B76F2FF0B0F}" type="pres">
      <dgm:prSet presAssocID="{DAF61086-3612-4163-A82E-E65771AAE0BE}" presName="iconSpace" presStyleCnt="0"/>
      <dgm:spPr/>
    </dgm:pt>
    <dgm:pt modelId="{C7418227-4243-4DE2-984B-6781FA2CEE12}" type="pres">
      <dgm:prSet presAssocID="{DAF61086-3612-4163-A82E-E65771AAE0BE}" presName="parTx" presStyleLbl="revTx" presStyleIdx="4" presStyleCnt="6">
        <dgm:presLayoutVars>
          <dgm:chMax val="0"/>
          <dgm:chPref val="0"/>
        </dgm:presLayoutVars>
      </dgm:prSet>
      <dgm:spPr/>
    </dgm:pt>
    <dgm:pt modelId="{5FC04BF6-E997-4C93-8264-7E587A1FCC89}" type="pres">
      <dgm:prSet presAssocID="{DAF61086-3612-4163-A82E-E65771AAE0BE}" presName="txSpace" presStyleCnt="0"/>
      <dgm:spPr/>
    </dgm:pt>
    <dgm:pt modelId="{5B7D9DCB-8FD8-4101-8430-BB58B8D0D41B}" type="pres">
      <dgm:prSet presAssocID="{DAF61086-3612-4163-A82E-E65771AAE0BE}" presName="desTx" presStyleLbl="revTx" presStyleIdx="5" presStyleCnt="6">
        <dgm:presLayoutVars/>
      </dgm:prSet>
      <dgm:spPr/>
    </dgm:pt>
  </dgm:ptLst>
  <dgm:cxnLst>
    <dgm:cxn modelId="{15E23D5B-BB05-4FE1-BED1-F070670AFDB7}" srcId="{43469E3F-194A-4369-A82E-F6FD011113F8}" destId="{E4D2989F-5930-4EFC-AE85-FAFEC0413ED9}" srcOrd="0" destOrd="0" parTransId="{593BB758-DE9E-4A91-85C8-D5BD9C227FD9}" sibTransId="{1897EB89-DD99-43FA-8D92-D53C22D0DF21}"/>
    <dgm:cxn modelId="{9C74A941-2E33-4189-972B-AAF724F404C7}" type="presOf" srcId="{17062049-D9C1-4B99-AD10-AF067337D89B}" destId="{5B7D9DCB-8FD8-4101-8430-BB58B8D0D41B}" srcOrd="0" destOrd="0" presId="urn:microsoft.com/office/officeart/2018/2/layout/IconLabelDescriptionList"/>
    <dgm:cxn modelId="{CD8E0965-77F2-4FF0-A895-E9DFFEC7DEF5}" type="presOf" srcId="{DAF61086-3612-4163-A82E-E65771AAE0BE}" destId="{C7418227-4243-4DE2-984B-6781FA2CEE12}" srcOrd="0" destOrd="0" presId="urn:microsoft.com/office/officeart/2018/2/layout/IconLabelDescriptionList"/>
    <dgm:cxn modelId="{4A112F76-3857-443E-AD58-2AE1964B1F61}" type="presOf" srcId="{E4D2989F-5930-4EFC-AE85-FAFEC0413ED9}" destId="{0D75DB28-9C24-4CEF-B6D7-6D47B9F4EF0A}" srcOrd="0" destOrd="0" presId="urn:microsoft.com/office/officeart/2018/2/layout/IconLabelDescriptionList"/>
    <dgm:cxn modelId="{89F90FAD-E04D-49F8-AA87-1579D1F203F4}" srcId="{1E6D02A3-4D4C-4CB9-9502-A0D8BF407EFD}" destId="{F599CD6D-46DD-4EB4-BFF4-A4E8A1FB98EF}" srcOrd="0" destOrd="0" parTransId="{B9E14A04-05D8-4B3B-BB0A-0F0F5BC9F44E}" sibTransId="{914F720E-520F-4CAF-8506-B4CC1C4C22AD}"/>
    <dgm:cxn modelId="{5D13DCAE-E4B3-41F3-AFE6-D6DBFF6294B3}" type="presOf" srcId="{1E6D02A3-4D4C-4CB9-9502-A0D8BF407EFD}" destId="{8E09BBD3-2454-4988-A474-A4FE2611C221}" srcOrd="0" destOrd="0" presId="urn:microsoft.com/office/officeart/2018/2/layout/IconLabelDescriptionList"/>
    <dgm:cxn modelId="{B0A01DB8-2381-4F3F-924F-A7317AF910B2}" srcId="{1E6D02A3-4D4C-4CB9-9502-A0D8BF407EFD}" destId="{43469E3F-194A-4369-A82E-F6FD011113F8}" srcOrd="1" destOrd="0" parTransId="{C4BDE680-BB45-481C-997B-2F1F0706FEE4}" sibTransId="{45AB1579-875D-4C45-BEA7-25E0B1E2C212}"/>
    <dgm:cxn modelId="{5CD108C0-0110-4C5C-8FD5-2ED4D275D878}" srcId="{DAF61086-3612-4163-A82E-E65771AAE0BE}" destId="{17062049-D9C1-4B99-AD10-AF067337D89B}" srcOrd="0" destOrd="0" parTransId="{60051AD3-C650-47A7-B069-4C718E5CE91B}" sibTransId="{CE5D93F4-B263-460B-A7CC-D1B17618FC12}"/>
    <dgm:cxn modelId="{BBCB40CB-ADF1-4F75-B1E7-791014B1F135}" type="presOf" srcId="{CEC3998C-2196-40C9-A776-C26E99D7E6C6}" destId="{9780CB75-240A-4C71-8E05-F15117990643}" srcOrd="0" destOrd="0" presId="urn:microsoft.com/office/officeart/2018/2/layout/IconLabelDescriptionList"/>
    <dgm:cxn modelId="{0A0286E0-17FD-4F96-8BCB-C820E24DB564}" srcId="{F599CD6D-46DD-4EB4-BFF4-A4E8A1FB98EF}" destId="{CEC3998C-2196-40C9-A776-C26E99D7E6C6}" srcOrd="0" destOrd="0" parTransId="{B6BCC28A-520E-41E8-95CD-CA6800CBD067}" sibTransId="{2251D7CF-A4D5-4D89-97B5-85492F12F668}"/>
    <dgm:cxn modelId="{0840D3E6-8993-441E-BAF3-57FD96BD20F6}" srcId="{1E6D02A3-4D4C-4CB9-9502-A0D8BF407EFD}" destId="{DAF61086-3612-4163-A82E-E65771AAE0BE}" srcOrd="2" destOrd="0" parTransId="{DD0A81D3-2517-482E-93F5-D5689AB66298}" sibTransId="{1ADE6ECA-00C3-47B3-A5DD-0E70680A5368}"/>
    <dgm:cxn modelId="{A4604CF0-4EDA-4E49-8C17-0FC8570E23A8}" type="presOf" srcId="{F599CD6D-46DD-4EB4-BFF4-A4E8A1FB98EF}" destId="{D4D0DE13-5AD1-412E-9645-A5FD2F05C8AD}" srcOrd="0" destOrd="0" presId="urn:microsoft.com/office/officeart/2018/2/layout/IconLabelDescriptionList"/>
    <dgm:cxn modelId="{17B24CFA-831D-43ED-98C2-DFA062BF77EB}" type="presOf" srcId="{43469E3F-194A-4369-A82E-F6FD011113F8}" destId="{B0E53892-8120-4D9E-8D06-7870BAF2FD24}" srcOrd="0" destOrd="0" presId="urn:microsoft.com/office/officeart/2018/2/layout/IconLabelDescriptionList"/>
    <dgm:cxn modelId="{96FEE241-B75B-46FD-B7D1-B1E923958B60}" type="presParOf" srcId="{8E09BBD3-2454-4988-A474-A4FE2611C221}" destId="{F1872666-C712-47E8-A0B4-A4005C55E333}" srcOrd="0" destOrd="0" presId="urn:microsoft.com/office/officeart/2018/2/layout/IconLabelDescriptionList"/>
    <dgm:cxn modelId="{C2FE14D4-2436-4EB1-BFEF-3E0EA8907E09}" type="presParOf" srcId="{F1872666-C712-47E8-A0B4-A4005C55E333}" destId="{70ECE42B-5669-4D7E-A562-2812F53004BE}" srcOrd="0" destOrd="0" presId="urn:microsoft.com/office/officeart/2018/2/layout/IconLabelDescriptionList"/>
    <dgm:cxn modelId="{DEA68345-4E14-4B31-ADD4-0274B585EACC}" type="presParOf" srcId="{F1872666-C712-47E8-A0B4-A4005C55E333}" destId="{8CF6A64A-A4DB-42A5-871D-156CAF70374F}" srcOrd="1" destOrd="0" presId="urn:microsoft.com/office/officeart/2018/2/layout/IconLabelDescriptionList"/>
    <dgm:cxn modelId="{C8CF6D68-EDAA-45A1-83E1-29231E97B4B0}" type="presParOf" srcId="{F1872666-C712-47E8-A0B4-A4005C55E333}" destId="{D4D0DE13-5AD1-412E-9645-A5FD2F05C8AD}" srcOrd="2" destOrd="0" presId="urn:microsoft.com/office/officeart/2018/2/layout/IconLabelDescriptionList"/>
    <dgm:cxn modelId="{88B91824-FA19-49D1-BFC9-3A384C21B590}" type="presParOf" srcId="{F1872666-C712-47E8-A0B4-A4005C55E333}" destId="{A427C2DD-CE9B-4D7E-B580-23EDC418D6DB}" srcOrd="3" destOrd="0" presId="urn:microsoft.com/office/officeart/2018/2/layout/IconLabelDescriptionList"/>
    <dgm:cxn modelId="{B2E7B042-24C8-4E1D-BD4D-887807CAEEE8}" type="presParOf" srcId="{F1872666-C712-47E8-A0B4-A4005C55E333}" destId="{9780CB75-240A-4C71-8E05-F15117990643}" srcOrd="4" destOrd="0" presId="urn:microsoft.com/office/officeart/2018/2/layout/IconLabelDescriptionList"/>
    <dgm:cxn modelId="{203EEB0A-A762-4D28-9508-C74B0C253E28}" type="presParOf" srcId="{8E09BBD3-2454-4988-A474-A4FE2611C221}" destId="{D160826A-7CD9-49CD-8AC4-52093D421106}" srcOrd="1" destOrd="0" presId="urn:microsoft.com/office/officeart/2018/2/layout/IconLabelDescriptionList"/>
    <dgm:cxn modelId="{59CC18D7-73B2-4165-ABBC-FEA7792FC5C0}" type="presParOf" srcId="{8E09BBD3-2454-4988-A474-A4FE2611C221}" destId="{7D5F73CF-2D4A-4167-B97F-D04F726367BA}" srcOrd="2" destOrd="0" presId="urn:microsoft.com/office/officeart/2018/2/layout/IconLabelDescriptionList"/>
    <dgm:cxn modelId="{C16B057F-9862-4245-A7E0-1FE787ABE23D}" type="presParOf" srcId="{7D5F73CF-2D4A-4167-B97F-D04F726367BA}" destId="{3E241E36-E7E2-4302-AA86-752F20CAA096}" srcOrd="0" destOrd="0" presId="urn:microsoft.com/office/officeart/2018/2/layout/IconLabelDescriptionList"/>
    <dgm:cxn modelId="{0DCC38FA-BCEA-40EA-A657-2DF5B4FEF600}" type="presParOf" srcId="{7D5F73CF-2D4A-4167-B97F-D04F726367BA}" destId="{6B064A1C-6E0B-4E61-8E1F-4547A39BF15F}" srcOrd="1" destOrd="0" presId="urn:microsoft.com/office/officeart/2018/2/layout/IconLabelDescriptionList"/>
    <dgm:cxn modelId="{E1BE2705-53E3-4A7C-BD31-06C89AB427FE}" type="presParOf" srcId="{7D5F73CF-2D4A-4167-B97F-D04F726367BA}" destId="{B0E53892-8120-4D9E-8D06-7870BAF2FD24}" srcOrd="2" destOrd="0" presId="urn:microsoft.com/office/officeart/2018/2/layout/IconLabelDescriptionList"/>
    <dgm:cxn modelId="{E273BCCC-DF47-4A45-804E-9AF83F333771}" type="presParOf" srcId="{7D5F73CF-2D4A-4167-B97F-D04F726367BA}" destId="{6CC0F809-23C7-4D86-8A32-39D9815AB637}" srcOrd="3" destOrd="0" presId="urn:microsoft.com/office/officeart/2018/2/layout/IconLabelDescriptionList"/>
    <dgm:cxn modelId="{F9DADA75-76EB-461F-AFED-24421E59B465}" type="presParOf" srcId="{7D5F73CF-2D4A-4167-B97F-D04F726367BA}" destId="{0D75DB28-9C24-4CEF-B6D7-6D47B9F4EF0A}" srcOrd="4" destOrd="0" presId="urn:microsoft.com/office/officeart/2018/2/layout/IconLabelDescriptionList"/>
    <dgm:cxn modelId="{442F96B1-A000-4933-A1AC-732F57E4A09C}" type="presParOf" srcId="{8E09BBD3-2454-4988-A474-A4FE2611C221}" destId="{24807E39-2E07-4469-8E48-CE8305FC5F2F}" srcOrd="3" destOrd="0" presId="urn:microsoft.com/office/officeart/2018/2/layout/IconLabelDescriptionList"/>
    <dgm:cxn modelId="{E1DAF0C6-D321-4A75-A6F2-D1D8C9DC551A}" type="presParOf" srcId="{8E09BBD3-2454-4988-A474-A4FE2611C221}" destId="{FF302442-910E-44C2-A793-0CFF8922B9C5}" srcOrd="4" destOrd="0" presId="urn:microsoft.com/office/officeart/2018/2/layout/IconLabelDescriptionList"/>
    <dgm:cxn modelId="{2CBC3BE2-D27D-408B-8F45-3F4385FB75D1}" type="presParOf" srcId="{FF302442-910E-44C2-A793-0CFF8922B9C5}" destId="{8D012D34-8EAB-4299-B488-8357661138E1}" srcOrd="0" destOrd="0" presId="urn:microsoft.com/office/officeart/2018/2/layout/IconLabelDescriptionList"/>
    <dgm:cxn modelId="{DD9127A3-7CD2-4AEE-A874-580C64FA1DEE}" type="presParOf" srcId="{FF302442-910E-44C2-A793-0CFF8922B9C5}" destId="{2347B2AE-44EB-4DBA-85C1-2B76F2FF0B0F}" srcOrd="1" destOrd="0" presId="urn:microsoft.com/office/officeart/2018/2/layout/IconLabelDescriptionList"/>
    <dgm:cxn modelId="{0E83BC50-9325-4E1E-9CBF-2335843E8D25}" type="presParOf" srcId="{FF302442-910E-44C2-A793-0CFF8922B9C5}" destId="{C7418227-4243-4DE2-984B-6781FA2CEE12}" srcOrd="2" destOrd="0" presId="urn:microsoft.com/office/officeart/2018/2/layout/IconLabelDescriptionList"/>
    <dgm:cxn modelId="{38C01249-D4D0-4E30-8370-4105FE515A9C}" type="presParOf" srcId="{FF302442-910E-44C2-A793-0CFF8922B9C5}" destId="{5FC04BF6-E997-4C93-8264-7E587A1FCC89}" srcOrd="3" destOrd="0" presId="urn:microsoft.com/office/officeart/2018/2/layout/IconLabelDescriptionList"/>
    <dgm:cxn modelId="{7273FEAF-A3FD-47FA-BC82-6071FC10BA7E}" type="presParOf" srcId="{FF302442-910E-44C2-A793-0CFF8922B9C5}" destId="{5B7D9DCB-8FD8-4101-8430-BB58B8D0D41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AFF4F-058E-42F1-A43E-5DF38AD66DB1}">
      <dsp:nvSpPr>
        <dsp:cNvPr id="0" name=""/>
        <dsp:cNvSpPr/>
      </dsp:nvSpPr>
      <dsp:spPr>
        <a:xfrm>
          <a:off x="149281" y="122374"/>
          <a:ext cx="1303370" cy="130337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4FBA1-AE15-4DF8-B431-0C4030AE4395}">
      <dsp:nvSpPr>
        <dsp:cNvPr id="0" name=""/>
        <dsp:cNvSpPr/>
      </dsp:nvSpPr>
      <dsp:spPr>
        <a:xfrm>
          <a:off x="422989" y="396082"/>
          <a:ext cx="755955" cy="755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A76C4-954C-4E8D-988B-A162ED7C2043}">
      <dsp:nvSpPr>
        <dsp:cNvPr id="0" name=""/>
        <dsp:cNvSpPr/>
      </dsp:nvSpPr>
      <dsp:spPr>
        <a:xfrm>
          <a:off x="1731945" y="122374"/>
          <a:ext cx="3072231" cy="130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solidFill>
                <a:schemeClr val="accent5">
                  <a:lumMod val="50000"/>
                </a:schemeClr>
              </a:solidFill>
            </a:rPr>
            <a:t>Using the Python program, fetch the data of each monthly sales and expenditures and calculate the total, highest, lowest and percentage  changes of the data.</a:t>
          </a:r>
          <a:endParaRPr lang="en-US" sz="1400" kern="1200" dirty="0">
            <a:solidFill>
              <a:schemeClr val="accent5">
                <a:lumMod val="50000"/>
              </a:schemeClr>
            </a:solidFill>
          </a:endParaRPr>
        </a:p>
      </dsp:txBody>
      <dsp:txXfrm>
        <a:off x="1731945" y="122374"/>
        <a:ext cx="3072231" cy="1303370"/>
      </dsp:txXfrm>
    </dsp:sp>
    <dsp:sp modelId="{5647BC07-21F0-41C2-8CC6-694235E5CA74}">
      <dsp:nvSpPr>
        <dsp:cNvPr id="0" name=""/>
        <dsp:cNvSpPr/>
      </dsp:nvSpPr>
      <dsp:spPr>
        <a:xfrm>
          <a:off x="5339490" y="122374"/>
          <a:ext cx="1303370" cy="130337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A57A79-655E-45BC-BF4B-DC69AC2F89B3}">
      <dsp:nvSpPr>
        <dsp:cNvPr id="0" name=""/>
        <dsp:cNvSpPr/>
      </dsp:nvSpPr>
      <dsp:spPr>
        <a:xfrm>
          <a:off x="5613198" y="396082"/>
          <a:ext cx="755955" cy="755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8D5E0B-80DE-4165-8B3A-2ACE282B6C1A}">
      <dsp:nvSpPr>
        <dsp:cNvPr id="0" name=""/>
        <dsp:cNvSpPr/>
      </dsp:nvSpPr>
      <dsp:spPr>
        <a:xfrm>
          <a:off x="6922155" y="122374"/>
          <a:ext cx="3072231" cy="130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solidFill>
                <a:schemeClr val="accent5">
                  <a:lumMod val="50000"/>
                </a:schemeClr>
              </a:solidFill>
            </a:rPr>
            <a:t>Using Pandas, create the data frame and manipulate the data to find detailed analysis on calculating the net profit, net profit percentage, highest and lowest of net profit%, average and statistics of the data.</a:t>
          </a:r>
          <a:endParaRPr lang="en-US" sz="1400" kern="1200" dirty="0">
            <a:solidFill>
              <a:schemeClr val="accent5">
                <a:lumMod val="50000"/>
              </a:schemeClr>
            </a:solidFill>
          </a:endParaRPr>
        </a:p>
      </dsp:txBody>
      <dsp:txXfrm>
        <a:off x="6922155" y="122374"/>
        <a:ext cx="3072231" cy="1303370"/>
      </dsp:txXfrm>
    </dsp:sp>
    <dsp:sp modelId="{D9BC97A3-98CB-488D-B449-993931529164}">
      <dsp:nvSpPr>
        <dsp:cNvPr id="0" name=""/>
        <dsp:cNvSpPr/>
      </dsp:nvSpPr>
      <dsp:spPr>
        <a:xfrm>
          <a:off x="149281" y="2009785"/>
          <a:ext cx="1303370" cy="130337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16048-075E-434B-A9A5-54DB7E969651}">
      <dsp:nvSpPr>
        <dsp:cNvPr id="0" name=""/>
        <dsp:cNvSpPr/>
      </dsp:nvSpPr>
      <dsp:spPr>
        <a:xfrm>
          <a:off x="422989" y="2283493"/>
          <a:ext cx="755955" cy="755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21D36-5AB7-4C8C-BAF7-01D710C3A5AB}">
      <dsp:nvSpPr>
        <dsp:cNvPr id="0" name=""/>
        <dsp:cNvSpPr/>
      </dsp:nvSpPr>
      <dsp:spPr>
        <a:xfrm>
          <a:off x="1731945" y="2009785"/>
          <a:ext cx="3072231" cy="130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solidFill>
                <a:schemeClr val="accent5">
                  <a:lumMod val="50000"/>
                </a:schemeClr>
              </a:solidFill>
            </a:rPr>
            <a:t>Using the Matplotlib &amp; </a:t>
          </a:r>
          <a:r>
            <a:rPr lang="en-GB" sz="1400" kern="1200" dirty="0" err="1">
              <a:solidFill>
                <a:schemeClr val="accent5">
                  <a:lumMod val="50000"/>
                </a:schemeClr>
              </a:solidFill>
            </a:rPr>
            <a:t>Numpy</a:t>
          </a:r>
          <a:r>
            <a:rPr lang="en-GB" sz="1400" kern="1200" dirty="0">
              <a:solidFill>
                <a:schemeClr val="accent5">
                  <a:lumMod val="50000"/>
                </a:schemeClr>
              </a:solidFill>
            </a:rPr>
            <a:t>, create the </a:t>
          </a:r>
          <a:r>
            <a:rPr lang="en-US" sz="1400" kern="1200" dirty="0">
              <a:solidFill>
                <a:schemeClr val="accent5">
                  <a:lumMod val="50000"/>
                </a:schemeClr>
              </a:solidFill>
            </a:rPr>
            <a:t>graphical visualization to represent the sales and expenditure over months and net profit % over months in the charts.</a:t>
          </a:r>
        </a:p>
      </dsp:txBody>
      <dsp:txXfrm>
        <a:off x="1731945" y="2009785"/>
        <a:ext cx="3072231" cy="1303370"/>
      </dsp:txXfrm>
    </dsp:sp>
    <dsp:sp modelId="{E3156A63-DC23-406E-918A-63363B8E12A0}">
      <dsp:nvSpPr>
        <dsp:cNvPr id="0" name=""/>
        <dsp:cNvSpPr/>
      </dsp:nvSpPr>
      <dsp:spPr>
        <a:xfrm>
          <a:off x="5339490" y="2009785"/>
          <a:ext cx="1303370" cy="130337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75B47C-1DF8-4D07-AB54-1ECC0464CE2D}">
      <dsp:nvSpPr>
        <dsp:cNvPr id="0" name=""/>
        <dsp:cNvSpPr/>
      </dsp:nvSpPr>
      <dsp:spPr>
        <a:xfrm>
          <a:off x="5613198" y="2283493"/>
          <a:ext cx="755955" cy="755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CD7DA3-75F2-479E-AF0B-F2FDB085AB57}">
      <dsp:nvSpPr>
        <dsp:cNvPr id="0" name=""/>
        <dsp:cNvSpPr/>
      </dsp:nvSpPr>
      <dsp:spPr>
        <a:xfrm>
          <a:off x="6922155" y="2009785"/>
          <a:ext cx="3072231" cy="130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accent5">
                  <a:lumMod val="50000"/>
                </a:schemeClr>
              </a:solidFill>
            </a:rPr>
            <a:t>Store the new data frame into an Excel file and save the visuals in .png format for easy sharing of data analysis and future reference.</a:t>
          </a:r>
        </a:p>
      </dsp:txBody>
      <dsp:txXfrm>
        <a:off x="6922155" y="2009785"/>
        <a:ext cx="3072231" cy="1303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CE42B-5669-4D7E-A562-2812F53004BE}">
      <dsp:nvSpPr>
        <dsp:cNvPr id="0" name=""/>
        <dsp:cNvSpPr/>
      </dsp:nvSpPr>
      <dsp:spPr>
        <a:xfrm>
          <a:off x="10168" y="409162"/>
          <a:ext cx="1057661" cy="10576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0DE13-5AD1-412E-9645-A5FD2F05C8AD}">
      <dsp:nvSpPr>
        <dsp:cNvPr id="0" name=""/>
        <dsp:cNvSpPr/>
      </dsp:nvSpPr>
      <dsp:spPr>
        <a:xfrm>
          <a:off x="10168" y="1567927"/>
          <a:ext cx="3021889" cy="45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1. Read the data from the spreadsheet.</a:t>
          </a:r>
          <a:endParaRPr lang="en-US" sz="1400" kern="1200"/>
        </a:p>
      </dsp:txBody>
      <dsp:txXfrm>
        <a:off x="10168" y="1567927"/>
        <a:ext cx="3021889" cy="453283"/>
      </dsp:txXfrm>
    </dsp:sp>
    <dsp:sp modelId="{9780CB75-240A-4C71-8E05-F15117990643}">
      <dsp:nvSpPr>
        <dsp:cNvPr id="0" name=""/>
        <dsp:cNvSpPr/>
      </dsp:nvSpPr>
      <dsp:spPr>
        <a:xfrm>
          <a:off x="10168" y="2068235"/>
          <a:ext cx="3021889" cy="69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 Developed a Python script to read data from the specified spreadsheet file.</a:t>
          </a:r>
          <a:endParaRPr lang="en-US" sz="1100" kern="1200"/>
        </a:p>
      </dsp:txBody>
      <dsp:txXfrm>
        <a:off x="10168" y="2068235"/>
        <a:ext cx="3021889" cy="692169"/>
      </dsp:txXfrm>
    </dsp:sp>
    <dsp:sp modelId="{3E241E36-E7E2-4302-AA86-752F20CAA096}">
      <dsp:nvSpPr>
        <dsp:cNvPr id="0" name=""/>
        <dsp:cNvSpPr/>
      </dsp:nvSpPr>
      <dsp:spPr>
        <a:xfrm>
          <a:off x="3560889" y="409162"/>
          <a:ext cx="1057661" cy="10576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53892-8120-4D9E-8D06-7870BAF2FD24}">
      <dsp:nvSpPr>
        <dsp:cNvPr id="0" name=""/>
        <dsp:cNvSpPr/>
      </dsp:nvSpPr>
      <dsp:spPr>
        <a:xfrm>
          <a:off x="3560889" y="1567927"/>
          <a:ext cx="3021889" cy="45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2. Collect all the sales from each month into a single list.</a:t>
          </a:r>
          <a:endParaRPr lang="en-US" sz="1400" kern="1200"/>
        </a:p>
      </dsp:txBody>
      <dsp:txXfrm>
        <a:off x="3560889" y="1567927"/>
        <a:ext cx="3021889" cy="453283"/>
      </dsp:txXfrm>
    </dsp:sp>
    <dsp:sp modelId="{0D75DB28-9C24-4CEF-B6D7-6D47B9F4EF0A}">
      <dsp:nvSpPr>
        <dsp:cNvPr id="0" name=""/>
        <dsp:cNvSpPr/>
      </dsp:nvSpPr>
      <dsp:spPr>
        <a:xfrm>
          <a:off x="3560889" y="2068235"/>
          <a:ext cx="3021889" cy="69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 Aggregated sales data from each month into a comprehensive list.</a:t>
          </a:r>
          <a:endParaRPr lang="en-US" sz="1100" kern="1200"/>
        </a:p>
      </dsp:txBody>
      <dsp:txXfrm>
        <a:off x="3560889" y="2068235"/>
        <a:ext cx="3021889" cy="692169"/>
      </dsp:txXfrm>
    </dsp:sp>
    <dsp:sp modelId="{8D012D34-8EAB-4299-B488-8357661138E1}">
      <dsp:nvSpPr>
        <dsp:cNvPr id="0" name=""/>
        <dsp:cNvSpPr/>
      </dsp:nvSpPr>
      <dsp:spPr>
        <a:xfrm>
          <a:off x="7111609" y="409162"/>
          <a:ext cx="1057661" cy="10576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418227-4243-4DE2-984B-6781FA2CEE12}">
      <dsp:nvSpPr>
        <dsp:cNvPr id="0" name=""/>
        <dsp:cNvSpPr/>
      </dsp:nvSpPr>
      <dsp:spPr>
        <a:xfrm>
          <a:off x="7111609" y="1567927"/>
          <a:ext cx="3021889" cy="453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3. Output the total sales across all months.</a:t>
          </a:r>
          <a:endParaRPr lang="en-US" sz="1400" kern="1200"/>
        </a:p>
      </dsp:txBody>
      <dsp:txXfrm>
        <a:off x="7111609" y="1567927"/>
        <a:ext cx="3021889" cy="453283"/>
      </dsp:txXfrm>
    </dsp:sp>
    <dsp:sp modelId="{5B7D9DCB-8FD8-4101-8430-BB58B8D0D41B}">
      <dsp:nvSpPr>
        <dsp:cNvPr id="0" name=""/>
        <dsp:cNvSpPr/>
      </dsp:nvSpPr>
      <dsp:spPr>
        <a:xfrm>
          <a:off x="7111609" y="2068235"/>
          <a:ext cx="3021889" cy="692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 Calculated and output the total sales across all months.</a:t>
          </a:r>
          <a:br>
            <a:rPr lang="en-US" sz="1100" kern="1200" dirty="0"/>
          </a:br>
          <a:r>
            <a:rPr lang="en-US" sz="1100" b="0" i="0" kern="1200" dirty="0"/>
            <a:t>- Display the result in a clear and understandable format.</a:t>
          </a:r>
          <a:endParaRPr lang="en-US" sz="1100" kern="1200" dirty="0"/>
        </a:p>
      </dsp:txBody>
      <dsp:txXfrm>
        <a:off x="7111609" y="2068235"/>
        <a:ext cx="3021889" cy="69216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59745-DD57-4B74-B0A0-D56564627775}" type="datetimeFigureOut">
              <a:rPr lang="en-GB" smtClean="0"/>
              <a:t>14/12/2023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98E1E-24BF-4285-94D1-2A8759D2100B}" type="slidenum">
              <a:rPr lang="en-GB" smtClean="0"/>
              <a:t>‹#›</a:t>
            </a:fld>
            <a:endParaRPr lang="en-GB"/>
          </a:p>
        </p:txBody>
      </p:sp>
    </p:spTree>
    <p:extLst>
      <p:ext uri="{BB962C8B-B14F-4D97-AF65-F5344CB8AC3E}">
        <p14:creationId xmlns:p14="http://schemas.microsoft.com/office/powerpoint/2010/main" val="3324116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listening.</a:t>
            </a:r>
          </a:p>
          <a:p>
            <a:r>
              <a:rPr lang="en-US" dirty="0"/>
              <a:t>If you have any questions, I am happy to answer them.</a:t>
            </a:r>
          </a:p>
          <a:p>
            <a:r>
              <a:rPr lang="en-US" dirty="0"/>
              <a:t>Thank you!!!	</a:t>
            </a:r>
            <a:endParaRPr lang="en-GB" dirty="0"/>
          </a:p>
        </p:txBody>
      </p:sp>
      <p:sp>
        <p:nvSpPr>
          <p:cNvPr id="4" name="Slide Number Placeholder 3"/>
          <p:cNvSpPr>
            <a:spLocks noGrp="1"/>
          </p:cNvSpPr>
          <p:nvPr>
            <p:ph type="sldNum" sz="quarter" idx="5"/>
          </p:nvPr>
        </p:nvSpPr>
        <p:spPr/>
        <p:txBody>
          <a:bodyPr/>
          <a:lstStyle/>
          <a:p>
            <a:fld id="{57910E9F-6A58-4C5F-83A0-50C53E4E36D1}" type="slidenum">
              <a:rPr lang="en-GB" smtClean="0"/>
              <a:t>26</a:t>
            </a:fld>
            <a:endParaRPr lang="en-GB"/>
          </a:p>
        </p:txBody>
      </p:sp>
    </p:spTree>
    <p:extLst>
      <p:ext uri="{BB962C8B-B14F-4D97-AF65-F5344CB8AC3E}">
        <p14:creationId xmlns:p14="http://schemas.microsoft.com/office/powerpoint/2010/main" val="345339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B9DD-1CE4-44A5-1516-ABE8FADAE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069434-E289-EAB9-3789-9C72E75E06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877227-96CC-6074-8696-33805C992851}"/>
              </a:ext>
            </a:extLst>
          </p:cNvPr>
          <p:cNvSpPr>
            <a:spLocks noGrp="1"/>
          </p:cNvSpPr>
          <p:nvPr>
            <p:ph type="dt" sz="half" idx="10"/>
          </p:nvPr>
        </p:nvSpPr>
        <p:spPr/>
        <p:txBody>
          <a:bodyPr/>
          <a:lstStyle/>
          <a:p>
            <a:fld id="{E23E4A2A-36D9-4520-BAD4-39016F01DFC4}" type="datetime2">
              <a:rPr lang="en-US" smtClean="0"/>
              <a:t>Thursday, December 14, 2023</a:t>
            </a:fld>
            <a:endParaRPr lang="en-US" dirty="0"/>
          </a:p>
        </p:txBody>
      </p:sp>
      <p:sp>
        <p:nvSpPr>
          <p:cNvPr id="5" name="Footer Placeholder 4">
            <a:extLst>
              <a:ext uri="{FF2B5EF4-FFF2-40B4-BE49-F238E27FC236}">
                <a16:creationId xmlns:a16="http://schemas.microsoft.com/office/drawing/2014/main" id="{68116D30-4F86-0B6D-BA4C-FC1CBFB9CFD4}"/>
              </a:ext>
            </a:extLst>
          </p:cNvPr>
          <p:cNvSpPr>
            <a:spLocks noGrp="1"/>
          </p:cNvSpPr>
          <p:nvPr>
            <p:ph type="ftr" sz="quarter" idx="11"/>
          </p:nvPr>
        </p:nvSpPr>
        <p:spPr/>
        <p:txBody>
          <a:body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FE381F45-165D-AA25-599F-16E9E51240C8}"/>
              </a:ext>
            </a:extLst>
          </p:cNvPr>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46821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8DE4-CD13-3634-8ECC-E67FCA147D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46308B-D937-AC5B-0BF3-F4AEC32AF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45853A-0223-D7BA-8CCF-A9168B1FA830}"/>
              </a:ext>
            </a:extLst>
          </p:cNvPr>
          <p:cNvSpPr>
            <a:spLocks noGrp="1"/>
          </p:cNvSpPr>
          <p:nvPr>
            <p:ph type="dt" sz="half" idx="10"/>
          </p:nvPr>
        </p:nvSpPr>
        <p:spPr/>
        <p:txBody>
          <a:bodyPr/>
          <a:lstStyle/>
          <a:p>
            <a:fld id="{ACB5CC04-2BA8-4CFC-98F3-0BB71F440EEB}" type="datetime2">
              <a:rPr lang="en-US" smtClean="0"/>
              <a:t>Thursday, December 14, 2023</a:t>
            </a:fld>
            <a:endParaRPr lang="en-US"/>
          </a:p>
        </p:txBody>
      </p:sp>
      <p:sp>
        <p:nvSpPr>
          <p:cNvPr id="5" name="Footer Placeholder 4">
            <a:extLst>
              <a:ext uri="{FF2B5EF4-FFF2-40B4-BE49-F238E27FC236}">
                <a16:creationId xmlns:a16="http://schemas.microsoft.com/office/drawing/2014/main" id="{B346D57C-AFA0-5BFC-D3FA-833E5C23A3B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CA5E894-878E-5A20-82BD-2A3410C06E2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4150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D7C9B1-9DC9-642F-4D7B-D874B9C33D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B70664-4158-832B-C80C-D7D39DC9AA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77C348-6DC4-78A3-01A6-5A769F32D0D9}"/>
              </a:ext>
            </a:extLst>
          </p:cNvPr>
          <p:cNvSpPr>
            <a:spLocks noGrp="1"/>
          </p:cNvSpPr>
          <p:nvPr>
            <p:ph type="dt" sz="half" idx="10"/>
          </p:nvPr>
        </p:nvSpPr>
        <p:spPr/>
        <p:txBody>
          <a:bodyPr/>
          <a:lstStyle/>
          <a:p>
            <a:fld id="{86305010-3D44-4357-A6C3-44F34E5BDCA2}" type="datetime2">
              <a:rPr lang="en-US" smtClean="0"/>
              <a:t>Thursday, December 14, 2023</a:t>
            </a:fld>
            <a:endParaRPr lang="en-US"/>
          </a:p>
        </p:txBody>
      </p:sp>
      <p:sp>
        <p:nvSpPr>
          <p:cNvPr id="5" name="Footer Placeholder 4">
            <a:extLst>
              <a:ext uri="{FF2B5EF4-FFF2-40B4-BE49-F238E27FC236}">
                <a16:creationId xmlns:a16="http://schemas.microsoft.com/office/drawing/2014/main" id="{0F818C84-4D68-DF69-A4DF-E22F957F5E6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A43F7B9-6406-111B-31BD-AB5E2196EEE9}"/>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19227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1CC25-EC59-4280-580B-9F880414B2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019527-0D18-6760-9457-3F7ED1C74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713C65-1BDD-6A52-9D29-20E01F1C3479}"/>
              </a:ext>
            </a:extLst>
          </p:cNvPr>
          <p:cNvSpPr>
            <a:spLocks noGrp="1"/>
          </p:cNvSpPr>
          <p:nvPr>
            <p:ph type="dt" sz="half" idx="10"/>
          </p:nvPr>
        </p:nvSpPr>
        <p:spPr/>
        <p:txBody>
          <a:bodyPr/>
          <a:lstStyle/>
          <a:p>
            <a:fld id="{292275CF-F8E2-4BF3-9116-09A7EE3F20C7}" type="datetime2">
              <a:rPr lang="en-US" smtClean="0"/>
              <a:t>Thursday, December 14, 2023</a:t>
            </a:fld>
            <a:endParaRPr lang="en-US" dirty="0"/>
          </a:p>
        </p:txBody>
      </p:sp>
      <p:sp>
        <p:nvSpPr>
          <p:cNvPr id="5" name="Footer Placeholder 4">
            <a:extLst>
              <a:ext uri="{FF2B5EF4-FFF2-40B4-BE49-F238E27FC236}">
                <a16:creationId xmlns:a16="http://schemas.microsoft.com/office/drawing/2014/main" id="{0E4AE066-F564-0F07-666D-FCA1002BD3F3}"/>
              </a:ext>
            </a:extLst>
          </p:cNvPr>
          <p:cNvSpPr>
            <a:spLocks noGrp="1"/>
          </p:cNvSpPr>
          <p:nvPr>
            <p:ph type="ftr" sz="quarter" idx="11"/>
          </p:nvPr>
        </p:nvSpPr>
        <p:spPr/>
        <p:txBody>
          <a:body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9223253E-5BE8-2C3B-3929-3E5BB1DD7109}"/>
              </a:ext>
            </a:extLst>
          </p:cNvPr>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50576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0BFF-2A30-2F5A-EE9D-291DFDEEC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56A5516-5145-00AA-5C3B-802B4C618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11B52E-AD5A-45FE-A668-F7AB87114105}"/>
              </a:ext>
            </a:extLst>
          </p:cNvPr>
          <p:cNvSpPr>
            <a:spLocks noGrp="1"/>
          </p:cNvSpPr>
          <p:nvPr>
            <p:ph type="dt" sz="half" idx="10"/>
          </p:nvPr>
        </p:nvSpPr>
        <p:spPr/>
        <p:txBody>
          <a:bodyPr/>
          <a:lstStyle/>
          <a:p>
            <a:fld id="{9E08F6F9-6D5F-432A-A282-4843D8AED93C}" type="datetime2">
              <a:rPr lang="en-US" smtClean="0"/>
              <a:t>Thursday, December 14, 2023</a:t>
            </a:fld>
            <a:endParaRPr lang="en-US"/>
          </a:p>
        </p:txBody>
      </p:sp>
      <p:sp>
        <p:nvSpPr>
          <p:cNvPr id="5" name="Footer Placeholder 4">
            <a:extLst>
              <a:ext uri="{FF2B5EF4-FFF2-40B4-BE49-F238E27FC236}">
                <a16:creationId xmlns:a16="http://schemas.microsoft.com/office/drawing/2014/main" id="{3D905FC6-3631-809C-BA65-AF6E6D2C526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17FAB2D-C4AD-5C8B-995E-1E2EB139D1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421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6E37-BD74-3998-7251-E0DDBC92E4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C23676-CC56-F1A7-926B-0A85F3739C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05E5070-72E7-0DD0-6C6B-626D1CFF6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28F9ADA-43DA-EB49-AB97-1D0FB7859E1B}"/>
              </a:ext>
            </a:extLst>
          </p:cNvPr>
          <p:cNvSpPr>
            <a:spLocks noGrp="1"/>
          </p:cNvSpPr>
          <p:nvPr>
            <p:ph type="dt" sz="half" idx="10"/>
          </p:nvPr>
        </p:nvSpPr>
        <p:spPr/>
        <p:txBody>
          <a:bodyPr/>
          <a:lstStyle/>
          <a:p>
            <a:fld id="{FF761F68-03BF-4D89-BC2E-C83C1BA05EC4}" type="datetime2">
              <a:rPr lang="en-US" smtClean="0"/>
              <a:t>Thursday, December 14, 2023</a:t>
            </a:fld>
            <a:endParaRPr lang="en-US"/>
          </a:p>
        </p:txBody>
      </p:sp>
      <p:sp>
        <p:nvSpPr>
          <p:cNvPr id="6" name="Footer Placeholder 5">
            <a:extLst>
              <a:ext uri="{FF2B5EF4-FFF2-40B4-BE49-F238E27FC236}">
                <a16:creationId xmlns:a16="http://schemas.microsoft.com/office/drawing/2014/main" id="{C5CA956E-639D-236E-6259-19585E962F8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74B6F6A-F457-5F84-F08D-0D8499822820}"/>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77336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D58F-362F-9B3E-4727-2385CEC874C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AA4D56-6526-2734-0F80-CEA76B8E4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03771-9E5E-DCC7-371F-A539DB988E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11B8476-E304-5ABD-FE3F-ABBD04FA2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267EA7-21E6-AE95-A0E2-1BDADE8AE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49F2E14-EAA4-0BDC-82A6-2778AB9D592E}"/>
              </a:ext>
            </a:extLst>
          </p:cNvPr>
          <p:cNvSpPr>
            <a:spLocks noGrp="1"/>
          </p:cNvSpPr>
          <p:nvPr>
            <p:ph type="dt" sz="half" idx="10"/>
          </p:nvPr>
        </p:nvSpPr>
        <p:spPr/>
        <p:txBody>
          <a:bodyPr/>
          <a:lstStyle/>
          <a:p>
            <a:fld id="{4A59D386-1248-4D8E-A21A-B4DCFC61D161}" type="datetime2">
              <a:rPr lang="en-US" smtClean="0"/>
              <a:t>Thursday, December 14, 2023</a:t>
            </a:fld>
            <a:endParaRPr lang="en-US" dirty="0"/>
          </a:p>
        </p:txBody>
      </p:sp>
      <p:sp>
        <p:nvSpPr>
          <p:cNvPr id="8" name="Footer Placeholder 7">
            <a:extLst>
              <a:ext uri="{FF2B5EF4-FFF2-40B4-BE49-F238E27FC236}">
                <a16:creationId xmlns:a16="http://schemas.microsoft.com/office/drawing/2014/main" id="{18191B85-6ECA-1548-771E-72349F9AD230}"/>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A9AD2AC-40D8-C04E-981D-98BD618D4876}"/>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67435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8844-8B2B-45AB-5F7C-269F3D2CAB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EDA38A-466E-72E9-2FC7-2EE7D1582BF1}"/>
              </a:ext>
            </a:extLst>
          </p:cNvPr>
          <p:cNvSpPr>
            <a:spLocks noGrp="1"/>
          </p:cNvSpPr>
          <p:nvPr>
            <p:ph type="dt" sz="half" idx="10"/>
          </p:nvPr>
        </p:nvSpPr>
        <p:spPr/>
        <p:txBody>
          <a:bodyPr/>
          <a:lstStyle/>
          <a:p>
            <a:fld id="{B9DD4011-70C8-400B-B923-7015C07BA2F8}" type="datetime2">
              <a:rPr lang="en-US" smtClean="0"/>
              <a:t>Thursday, December 14, 2023</a:t>
            </a:fld>
            <a:endParaRPr lang="en-US"/>
          </a:p>
        </p:txBody>
      </p:sp>
      <p:sp>
        <p:nvSpPr>
          <p:cNvPr id="4" name="Footer Placeholder 3">
            <a:extLst>
              <a:ext uri="{FF2B5EF4-FFF2-40B4-BE49-F238E27FC236}">
                <a16:creationId xmlns:a16="http://schemas.microsoft.com/office/drawing/2014/main" id="{EF7620D7-4140-AE2E-C2F2-8CC83191830A}"/>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1F1BF2-DAF7-E9BB-949F-25F38E89FB5D}"/>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2790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7E2DE7-DE87-9FE8-D86F-D9E1F6A84AAC}"/>
              </a:ext>
            </a:extLst>
          </p:cNvPr>
          <p:cNvSpPr>
            <a:spLocks noGrp="1"/>
          </p:cNvSpPr>
          <p:nvPr>
            <p:ph type="dt" sz="half" idx="10"/>
          </p:nvPr>
        </p:nvSpPr>
        <p:spPr/>
        <p:txBody>
          <a:bodyPr/>
          <a:lstStyle/>
          <a:p>
            <a:fld id="{BEDC6FAA-9D62-4EB2-8FB9-118399A75E7D}" type="datetime2">
              <a:rPr lang="en-US" smtClean="0"/>
              <a:t>Thursday, December 14, 2023</a:t>
            </a:fld>
            <a:endParaRPr lang="en-US"/>
          </a:p>
        </p:txBody>
      </p:sp>
      <p:sp>
        <p:nvSpPr>
          <p:cNvPr id="3" name="Footer Placeholder 2">
            <a:extLst>
              <a:ext uri="{FF2B5EF4-FFF2-40B4-BE49-F238E27FC236}">
                <a16:creationId xmlns:a16="http://schemas.microsoft.com/office/drawing/2014/main" id="{5F03C634-021C-56EE-2BC0-F5568395EBC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5475B01F-68BF-A14D-A94F-547519DD4F29}"/>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7948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0259-F3FB-37A9-A3FA-FD482A693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4740787-809E-4434-996D-95EC97A3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1E2E50-7CE5-12D4-B56E-D0981161A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7F1E1-67C6-F9EE-4650-25B6D55499D2}"/>
              </a:ext>
            </a:extLst>
          </p:cNvPr>
          <p:cNvSpPr>
            <a:spLocks noGrp="1"/>
          </p:cNvSpPr>
          <p:nvPr>
            <p:ph type="dt" sz="half" idx="10"/>
          </p:nvPr>
        </p:nvSpPr>
        <p:spPr/>
        <p:txBody>
          <a:bodyPr/>
          <a:lstStyle/>
          <a:p>
            <a:fld id="{5B3E93AF-858A-4884-8868-F6A6B0B30665}" type="datetime2">
              <a:rPr lang="en-US" smtClean="0"/>
              <a:t>Thursday, December 14, 2023</a:t>
            </a:fld>
            <a:endParaRPr lang="en-US"/>
          </a:p>
        </p:txBody>
      </p:sp>
      <p:sp>
        <p:nvSpPr>
          <p:cNvPr id="6" name="Footer Placeholder 5">
            <a:extLst>
              <a:ext uri="{FF2B5EF4-FFF2-40B4-BE49-F238E27FC236}">
                <a16:creationId xmlns:a16="http://schemas.microsoft.com/office/drawing/2014/main" id="{FB250012-AD64-AF74-A4BC-A48D80F29EE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98B77B89-BAE9-6CE5-96F5-056766690C5C}"/>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088198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8C24-D49A-D23F-FC10-07E5DC9B9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88CEA21-293A-004E-E6F2-8CCF4C770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5B3DEF-B2CA-9434-DD8E-C4210A516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CB7E3-B2EC-A01A-6629-74585D758C58}"/>
              </a:ext>
            </a:extLst>
          </p:cNvPr>
          <p:cNvSpPr>
            <a:spLocks noGrp="1"/>
          </p:cNvSpPr>
          <p:nvPr>
            <p:ph type="dt" sz="half" idx="10"/>
          </p:nvPr>
        </p:nvSpPr>
        <p:spPr/>
        <p:txBody>
          <a:bodyPr/>
          <a:lstStyle/>
          <a:p>
            <a:fld id="{B6F9CA5F-94A9-48CB-A446-FB59E69D2368}" type="datetime2">
              <a:rPr lang="en-US" smtClean="0"/>
              <a:t>Thursday, December 14, 2023</a:t>
            </a:fld>
            <a:endParaRPr lang="en-US"/>
          </a:p>
        </p:txBody>
      </p:sp>
      <p:sp>
        <p:nvSpPr>
          <p:cNvPr id="6" name="Footer Placeholder 5">
            <a:extLst>
              <a:ext uri="{FF2B5EF4-FFF2-40B4-BE49-F238E27FC236}">
                <a16:creationId xmlns:a16="http://schemas.microsoft.com/office/drawing/2014/main" id="{54DAB3E3-A18C-6AC8-B325-A938400CAD2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35C801A-7BF4-24F9-070C-06253CB33E6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76480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37C4CF-B1F4-B86B-BBCB-1F01A4C0D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C28149-818B-212C-F810-CC1B3D06E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33B25F-7FC8-A763-D725-041FDB44C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D9CA3-69FF-4E03-BD23-CEDB232ECBA6}" type="datetime2">
              <a:rPr lang="en-US" smtClean="0"/>
              <a:t>Thursday, December 14, 2023</a:t>
            </a:fld>
            <a:endParaRPr lang="en-US" dirty="0"/>
          </a:p>
        </p:txBody>
      </p:sp>
      <p:sp>
        <p:nvSpPr>
          <p:cNvPr id="5" name="Footer Placeholder 4">
            <a:extLst>
              <a:ext uri="{FF2B5EF4-FFF2-40B4-BE49-F238E27FC236}">
                <a16:creationId xmlns:a16="http://schemas.microsoft.com/office/drawing/2014/main" id="{7F3E7A9A-6CFA-6279-30F6-83FD6A0EE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FB5E2661-A7A4-67D5-DF05-08EBC16D6E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946362717"/>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gif"/><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linkedin.com/in/bhavya-patteeswaran-38a23916/"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mailto:bhavya1710@gmail.com" TargetMode="External"/><Relationship Id="rId4" Type="http://schemas.openxmlformats.org/officeDocument/2006/relationships/image" Target="../media/image4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8" name="Rectangle 1077">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39EDB-E74C-ECB1-321B-009CC69250F5}"/>
              </a:ext>
            </a:extLst>
          </p:cNvPr>
          <p:cNvSpPr>
            <a:spLocks noGrp="1"/>
          </p:cNvSpPr>
          <p:nvPr>
            <p:ph type="ctrTitle"/>
          </p:nvPr>
        </p:nvSpPr>
        <p:spPr>
          <a:xfrm>
            <a:off x="337497" y="679731"/>
            <a:ext cx="3124151" cy="3736540"/>
          </a:xfrm>
        </p:spPr>
        <p:txBody>
          <a:bodyPr>
            <a:normAutofit/>
          </a:bodyPr>
          <a:lstStyle/>
          <a:p>
            <a:pPr algn="l"/>
            <a:r>
              <a:rPr lang="en-US" sz="4300" dirty="0">
                <a:solidFill>
                  <a:schemeClr val="accent5">
                    <a:lumMod val="50000"/>
                  </a:schemeClr>
                </a:solidFill>
              </a:rPr>
              <a:t>Spreadsheet Sales Data Analysis Project Using Python</a:t>
            </a:r>
            <a:br>
              <a:rPr lang="en-GB" sz="4300" dirty="0">
                <a:solidFill>
                  <a:schemeClr val="accent5">
                    <a:lumMod val="50000"/>
                  </a:schemeClr>
                </a:solidFill>
              </a:rPr>
            </a:br>
            <a:endParaRPr lang="en-GB" sz="4300" dirty="0">
              <a:solidFill>
                <a:schemeClr val="accent5">
                  <a:lumMod val="50000"/>
                </a:schemeClr>
              </a:solidFill>
            </a:endParaRPr>
          </a:p>
        </p:txBody>
      </p:sp>
      <p:sp>
        <p:nvSpPr>
          <p:cNvPr id="3" name="Subtitle 2">
            <a:extLst>
              <a:ext uri="{FF2B5EF4-FFF2-40B4-BE49-F238E27FC236}">
                <a16:creationId xmlns:a16="http://schemas.microsoft.com/office/drawing/2014/main" id="{C5C05988-933A-0238-A21D-49E5FB941DF4}"/>
              </a:ext>
            </a:extLst>
          </p:cNvPr>
          <p:cNvSpPr>
            <a:spLocks noGrp="1"/>
          </p:cNvSpPr>
          <p:nvPr>
            <p:ph type="subTitle" idx="1"/>
          </p:nvPr>
        </p:nvSpPr>
        <p:spPr>
          <a:xfrm>
            <a:off x="337497" y="4253024"/>
            <a:ext cx="3405163" cy="2153092"/>
          </a:xfrm>
        </p:spPr>
        <p:txBody>
          <a:bodyPr>
            <a:normAutofit/>
          </a:bodyPr>
          <a:lstStyle/>
          <a:p>
            <a:pPr algn="l"/>
            <a:r>
              <a:rPr lang="en-US" sz="1500" dirty="0">
                <a:solidFill>
                  <a:schemeClr val="accent5">
                    <a:lumMod val="50000"/>
                  </a:schemeClr>
                </a:solidFill>
              </a:rPr>
              <a:t>Presented by: </a:t>
            </a:r>
          </a:p>
          <a:p>
            <a:pPr lvl="2" algn="l"/>
            <a:r>
              <a:rPr lang="en-US" sz="1600" dirty="0">
                <a:solidFill>
                  <a:schemeClr val="accent5">
                    <a:lumMod val="50000"/>
                  </a:schemeClr>
                </a:solidFill>
              </a:rPr>
              <a:t>Bhavya Patteeswaran</a:t>
            </a:r>
          </a:p>
          <a:p>
            <a:pPr algn="l"/>
            <a:endParaRPr lang="en-US" sz="1500" dirty="0">
              <a:solidFill>
                <a:schemeClr val="accent5">
                  <a:lumMod val="50000"/>
                </a:schemeClr>
              </a:solidFill>
            </a:endParaRPr>
          </a:p>
          <a:p>
            <a:pPr algn="l"/>
            <a:r>
              <a:rPr lang="en-US" sz="1500" dirty="0">
                <a:solidFill>
                  <a:schemeClr val="accent5">
                    <a:lumMod val="50000"/>
                  </a:schemeClr>
                </a:solidFill>
              </a:rPr>
              <a:t>Date: 14/Dec/2023</a:t>
            </a:r>
            <a:endParaRPr lang="en-GB" sz="1500" dirty="0">
              <a:solidFill>
                <a:schemeClr val="accent5">
                  <a:lumMod val="50000"/>
                </a:schemeClr>
              </a:solidFill>
            </a:endParaRPr>
          </a:p>
        </p:txBody>
      </p:sp>
      <p:grpSp>
        <p:nvGrpSpPr>
          <p:cNvPr id="1079" name="Group 1078">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063" name="Straight Connector 106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64" name="Rectangle 106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0" name="Rectangle 107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black and white sign with text&#10;&#10;Description automatically generated">
            <a:extLst>
              <a:ext uri="{FF2B5EF4-FFF2-40B4-BE49-F238E27FC236}">
                <a16:creationId xmlns:a16="http://schemas.microsoft.com/office/drawing/2014/main" id="{EFE22710-385B-C80F-C7DC-63C62B10AD19}"/>
              </a:ext>
            </a:extLst>
          </p:cNvPr>
          <p:cNvPicPr>
            <a:picLocks noChangeAspect="1"/>
          </p:cNvPicPr>
          <p:nvPr/>
        </p:nvPicPr>
        <p:blipFill>
          <a:blip r:embed="rId2"/>
          <a:stretch>
            <a:fillRect/>
          </a:stretch>
        </p:blipFill>
        <p:spPr>
          <a:xfrm>
            <a:off x="4125081" y="1327333"/>
            <a:ext cx="3383280" cy="4337538"/>
          </a:xfrm>
          <a:prstGeom prst="rect">
            <a:avLst/>
          </a:prstGeom>
        </p:spPr>
      </p:pic>
      <p:pic>
        <p:nvPicPr>
          <p:cNvPr id="1026" name="Picture 2" descr="A close up of a logo&#10;&#10;Description automatically generated">
            <a:extLst>
              <a:ext uri="{FF2B5EF4-FFF2-40B4-BE49-F238E27FC236}">
                <a16:creationId xmlns:a16="http://schemas.microsoft.com/office/drawing/2014/main" id="{4BF3EC65-F434-4F81-6ED3-740E3EB1E3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2357" y="2688344"/>
            <a:ext cx="3383280" cy="161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15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79721" y="1171721"/>
            <a:ext cx="3537297" cy="4892915"/>
          </a:xfrm>
        </p:spPr>
        <p:txBody>
          <a:bodyPr>
            <a:normAutofit/>
          </a:bodyPr>
          <a:lstStyle/>
          <a:p>
            <a:pPr marL="0" indent="0">
              <a:buNone/>
            </a:pPr>
            <a:r>
              <a:rPr lang="en-US" sz="1800" dirty="0">
                <a:solidFill>
                  <a:schemeClr val="accent5">
                    <a:lumMod val="50000"/>
                  </a:schemeClr>
                </a:solidFill>
              </a:rPr>
              <a:t>requirements.py file </a:t>
            </a:r>
          </a:p>
          <a:p>
            <a:r>
              <a:rPr lang="en-US" sz="1800" dirty="0">
                <a:solidFill>
                  <a:schemeClr val="accent5">
                    <a:lumMod val="50000"/>
                  </a:schemeClr>
                </a:solidFill>
              </a:rPr>
              <a:t>The total sales are calculated using the sales list and print out the output for each month.</a:t>
            </a:r>
          </a:p>
          <a:p>
            <a:r>
              <a:rPr lang="en-US" sz="1800" dirty="0">
                <a:solidFill>
                  <a:schemeClr val="accent5">
                    <a:lumMod val="50000"/>
                  </a:schemeClr>
                </a:solidFill>
              </a:rPr>
              <a:t>The percentage change of sales in each month are calculated using the sales list and print out the output for each consecutive month.</a:t>
            </a:r>
          </a:p>
          <a:p>
            <a:pPr marL="0" indent="0">
              <a:buNone/>
            </a:pPr>
            <a:endParaRPr lang="en-US" sz="1400" dirty="0">
              <a:solidFill>
                <a:schemeClr val="accent5">
                  <a:lumMod val="50000"/>
                </a:schemeClr>
              </a:solidFill>
            </a:endParaRPr>
          </a:p>
          <a:p>
            <a:pPr marL="0" indent="0">
              <a:buNone/>
            </a:pPr>
            <a:endParaRPr lang="en-GB" sz="14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356350"/>
            <a:ext cx="2743200" cy="365125"/>
          </a:xfrm>
        </p:spPr>
        <p:txBody>
          <a:bodyPr>
            <a:normAutofit/>
          </a:bodyPr>
          <a:lstStyle/>
          <a:p>
            <a:pPr>
              <a:spcAft>
                <a:spcPts val="600"/>
              </a:spcAft>
            </a:pPr>
            <a:fld id="{0D309695-DEC3-40DA-9DF5-330280C9D0E8}" type="slidenum">
              <a:rPr lang="en-US" smtClean="0"/>
              <a:pPr>
                <a:spcAft>
                  <a:spcPts val="600"/>
                </a:spcAft>
              </a:pPr>
              <a:t>10</a:t>
            </a:fld>
            <a:endParaRPr lang="en-US"/>
          </a:p>
        </p:txBody>
      </p:sp>
      <p:pic>
        <p:nvPicPr>
          <p:cNvPr id="9" name="Picture 8">
            <a:extLst>
              <a:ext uri="{FF2B5EF4-FFF2-40B4-BE49-F238E27FC236}">
                <a16:creationId xmlns:a16="http://schemas.microsoft.com/office/drawing/2014/main" id="{1C74DB14-7152-B36B-9A86-1B0E397ACC0B}"/>
              </a:ext>
            </a:extLst>
          </p:cNvPr>
          <p:cNvPicPr>
            <a:picLocks noChangeAspect="1"/>
          </p:cNvPicPr>
          <p:nvPr/>
        </p:nvPicPr>
        <p:blipFill>
          <a:blip r:embed="rId2"/>
          <a:stretch>
            <a:fillRect/>
          </a:stretch>
        </p:blipFill>
        <p:spPr>
          <a:xfrm>
            <a:off x="4258339" y="956930"/>
            <a:ext cx="7767083" cy="4729349"/>
          </a:xfrm>
          <a:prstGeom prst="rect">
            <a:avLst/>
          </a:prstGeom>
        </p:spPr>
      </p:pic>
    </p:spTree>
    <p:extLst>
      <p:ext uri="{BB962C8B-B14F-4D97-AF65-F5344CB8AC3E}">
        <p14:creationId xmlns:p14="http://schemas.microsoft.com/office/powerpoint/2010/main" val="108218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79721" y="1171721"/>
            <a:ext cx="3537297" cy="4892915"/>
          </a:xfrm>
        </p:spPr>
        <p:txBody>
          <a:bodyPr>
            <a:normAutofit/>
          </a:bodyPr>
          <a:lstStyle/>
          <a:p>
            <a:pPr marL="0" indent="0">
              <a:buNone/>
            </a:pPr>
            <a:r>
              <a:rPr lang="en-US" sz="1800" dirty="0">
                <a:solidFill>
                  <a:schemeClr val="accent5">
                    <a:lumMod val="50000"/>
                  </a:schemeClr>
                </a:solidFill>
              </a:rPr>
              <a:t>requirements.py file </a:t>
            </a:r>
          </a:p>
          <a:p>
            <a:r>
              <a:rPr lang="en-US" sz="1800" dirty="0">
                <a:solidFill>
                  <a:schemeClr val="accent5">
                    <a:lumMod val="50000"/>
                  </a:schemeClr>
                </a:solidFill>
              </a:rPr>
              <a:t>expenditure_sum() function will use the read_data() function to get the data from csv file and separate the expenditure value to append in expenditures list.</a:t>
            </a:r>
          </a:p>
          <a:p>
            <a:r>
              <a:rPr lang="en-US" sz="1800" dirty="0">
                <a:solidFill>
                  <a:schemeClr val="accent5">
                    <a:lumMod val="50000"/>
                  </a:schemeClr>
                </a:solidFill>
              </a:rPr>
              <a:t>The total expenditure are calculated using the expenditures list and print out the output for each month.</a:t>
            </a:r>
          </a:p>
          <a:p>
            <a:pPr marL="0" indent="0">
              <a:buNone/>
            </a:pPr>
            <a:endParaRPr lang="en-US" sz="1400" dirty="0">
              <a:solidFill>
                <a:schemeClr val="accent5">
                  <a:lumMod val="50000"/>
                </a:schemeClr>
              </a:solidFill>
            </a:endParaRPr>
          </a:p>
          <a:p>
            <a:pPr marL="0" indent="0">
              <a:buNone/>
            </a:pPr>
            <a:endParaRPr lang="en-GB" sz="14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356350"/>
            <a:ext cx="2743200" cy="365125"/>
          </a:xfrm>
        </p:spPr>
        <p:txBody>
          <a:bodyPr>
            <a:normAutofit/>
          </a:bodyPr>
          <a:lstStyle/>
          <a:p>
            <a:pPr>
              <a:spcAft>
                <a:spcPts val="600"/>
              </a:spcAft>
            </a:pPr>
            <a:fld id="{0D309695-DEC3-40DA-9DF5-330280C9D0E8}" type="slidenum">
              <a:rPr lang="en-US" smtClean="0"/>
              <a:pPr>
                <a:spcAft>
                  <a:spcPts val="600"/>
                </a:spcAft>
              </a:pPr>
              <a:t>11</a:t>
            </a:fld>
            <a:endParaRPr lang="en-US"/>
          </a:p>
        </p:txBody>
      </p:sp>
      <p:pic>
        <p:nvPicPr>
          <p:cNvPr id="6" name="Picture 5">
            <a:extLst>
              <a:ext uri="{FF2B5EF4-FFF2-40B4-BE49-F238E27FC236}">
                <a16:creationId xmlns:a16="http://schemas.microsoft.com/office/drawing/2014/main" id="{DACF60A9-9CEF-CA9C-E048-B4BFCC877508}"/>
              </a:ext>
            </a:extLst>
          </p:cNvPr>
          <p:cNvPicPr>
            <a:picLocks noChangeAspect="1"/>
          </p:cNvPicPr>
          <p:nvPr/>
        </p:nvPicPr>
        <p:blipFill>
          <a:blip r:embed="rId2"/>
          <a:stretch>
            <a:fillRect/>
          </a:stretch>
        </p:blipFill>
        <p:spPr>
          <a:xfrm>
            <a:off x="4421472" y="717697"/>
            <a:ext cx="7666074" cy="5502128"/>
          </a:xfrm>
          <a:prstGeom prst="rect">
            <a:avLst/>
          </a:prstGeom>
        </p:spPr>
      </p:pic>
    </p:spTree>
    <p:extLst>
      <p:ext uri="{BB962C8B-B14F-4D97-AF65-F5344CB8AC3E}">
        <p14:creationId xmlns:p14="http://schemas.microsoft.com/office/powerpoint/2010/main" val="3225416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79721" y="1171721"/>
            <a:ext cx="3537297" cy="4892915"/>
          </a:xfrm>
        </p:spPr>
        <p:txBody>
          <a:bodyPr>
            <a:normAutofit/>
          </a:bodyPr>
          <a:lstStyle/>
          <a:p>
            <a:pPr marL="0" indent="0">
              <a:buNone/>
            </a:pPr>
            <a:r>
              <a:rPr lang="en-US" sz="1800" dirty="0">
                <a:solidFill>
                  <a:schemeClr val="accent5">
                    <a:lumMod val="50000"/>
                  </a:schemeClr>
                </a:solidFill>
              </a:rPr>
              <a:t>visuals.py file </a:t>
            </a:r>
          </a:p>
          <a:p>
            <a:r>
              <a:rPr lang="en-US" sz="1800" dirty="0">
                <a:solidFill>
                  <a:schemeClr val="accent5">
                    <a:lumMod val="50000"/>
                  </a:schemeClr>
                </a:solidFill>
              </a:rPr>
              <a:t>sales_bar() function will create the graphical visualization for the sales in each month using the bar chart and the figure is displayed and saved into ‘sales.png’ file to reuse in the report.</a:t>
            </a:r>
          </a:p>
          <a:p>
            <a:r>
              <a:rPr lang="en-US" sz="1800" dirty="0">
                <a:solidFill>
                  <a:schemeClr val="accent5">
                    <a:lumMod val="50000"/>
                  </a:schemeClr>
                </a:solidFill>
              </a:rPr>
              <a:t>exp_bar() function will create the graphical visualization to represent the monthly trends of expenditure using the bar chart and the figure is displayed and saved into ‘expenditure.png’ file to reuse in the report.</a:t>
            </a:r>
          </a:p>
          <a:p>
            <a:pPr marL="0" indent="0">
              <a:buNone/>
            </a:pPr>
            <a:endParaRPr lang="en-GB" sz="14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32875" y="6467143"/>
            <a:ext cx="2743200" cy="365125"/>
          </a:xfrm>
        </p:spPr>
        <p:txBody>
          <a:bodyPr>
            <a:normAutofit/>
          </a:bodyPr>
          <a:lstStyle/>
          <a:p>
            <a:pPr>
              <a:spcAft>
                <a:spcPts val="600"/>
              </a:spcAft>
            </a:pPr>
            <a:fld id="{0D309695-DEC3-40DA-9DF5-330280C9D0E8}" type="slidenum">
              <a:rPr lang="en-US" smtClean="0"/>
              <a:pPr>
                <a:spcAft>
                  <a:spcPts val="600"/>
                </a:spcAft>
              </a:pPr>
              <a:t>12</a:t>
            </a:fld>
            <a:endParaRPr lang="en-US" dirty="0"/>
          </a:p>
        </p:txBody>
      </p:sp>
      <p:pic>
        <p:nvPicPr>
          <p:cNvPr id="7" name="Picture 6">
            <a:extLst>
              <a:ext uri="{FF2B5EF4-FFF2-40B4-BE49-F238E27FC236}">
                <a16:creationId xmlns:a16="http://schemas.microsoft.com/office/drawing/2014/main" id="{5DAC4BF7-F038-D205-FF41-9EA8AE3B70B0}"/>
              </a:ext>
            </a:extLst>
          </p:cNvPr>
          <p:cNvPicPr>
            <a:picLocks noChangeAspect="1"/>
          </p:cNvPicPr>
          <p:nvPr/>
        </p:nvPicPr>
        <p:blipFill>
          <a:blip r:embed="rId2"/>
          <a:stretch>
            <a:fillRect/>
          </a:stretch>
        </p:blipFill>
        <p:spPr>
          <a:xfrm>
            <a:off x="4274288" y="90377"/>
            <a:ext cx="7878726" cy="6453963"/>
          </a:xfrm>
          <a:prstGeom prst="rect">
            <a:avLst/>
          </a:prstGeom>
        </p:spPr>
      </p:pic>
    </p:spTree>
    <p:extLst>
      <p:ext uri="{BB962C8B-B14F-4D97-AF65-F5344CB8AC3E}">
        <p14:creationId xmlns:p14="http://schemas.microsoft.com/office/powerpoint/2010/main" val="198951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597460" y="999460"/>
            <a:ext cx="3537297" cy="4988609"/>
          </a:xfrm>
        </p:spPr>
        <p:txBody>
          <a:bodyPr>
            <a:normAutofit/>
          </a:bodyPr>
          <a:lstStyle/>
          <a:p>
            <a:pPr marL="0" indent="0">
              <a:buNone/>
            </a:pPr>
            <a:r>
              <a:rPr lang="en-US" sz="1800" dirty="0">
                <a:solidFill>
                  <a:schemeClr val="accent5">
                    <a:lumMod val="50000"/>
                  </a:schemeClr>
                </a:solidFill>
              </a:rPr>
              <a:t>extend.py file – In data_analysis() function created,</a:t>
            </a:r>
          </a:p>
          <a:p>
            <a:r>
              <a:rPr lang="en-US" sz="1600" dirty="0">
                <a:solidFill>
                  <a:schemeClr val="accent5">
                    <a:lumMod val="50000"/>
                  </a:schemeClr>
                </a:solidFill>
              </a:rPr>
              <a:t>Using the pandas, the ‘sales.csv’ file is converted to data frame.</a:t>
            </a:r>
          </a:p>
          <a:p>
            <a:r>
              <a:rPr lang="en-US" sz="1600" dirty="0">
                <a:solidFill>
                  <a:schemeClr val="accent5">
                    <a:lumMod val="50000"/>
                  </a:schemeClr>
                </a:solidFill>
              </a:rPr>
              <a:t>Calculate the net profit:</a:t>
            </a:r>
          </a:p>
          <a:p>
            <a:pPr marL="0" indent="0">
              <a:buNone/>
            </a:pPr>
            <a:r>
              <a:rPr lang="en-US" sz="1800" dirty="0">
                <a:solidFill>
                  <a:schemeClr val="accent5">
                    <a:lumMod val="50000"/>
                  </a:schemeClr>
                </a:solidFill>
              </a:rPr>
              <a:t> </a:t>
            </a:r>
            <a:r>
              <a:rPr lang="fr-FR" sz="1400" dirty="0">
                <a:solidFill>
                  <a:schemeClr val="accent5">
                    <a:lumMod val="50000"/>
                  </a:schemeClr>
                </a:solidFill>
              </a:rPr>
              <a:t>net_profit = df.sales - df.expenditure</a:t>
            </a:r>
          </a:p>
          <a:p>
            <a:r>
              <a:rPr lang="fr-FR" sz="1600" dirty="0">
                <a:solidFill>
                  <a:schemeClr val="accent5">
                    <a:lumMod val="50000"/>
                  </a:schemeClr>
                </a:solidFill>
              </a:rPr>
              <a:t>Calculate the net profit %:</a:t>
            </a:r>
          </a:p>
          <a:p>
            <a:pPr marL="0" indent="0">
              <a:buNone/>
            </a:pPr>
            <a:r>
              <a:rPr lang="en-US" sz="1400" dirty="0">
                <a:solidFill>
                  <a:schemeClr val="accent5">
                    <a:lumMod val="50000"/>
                  </a:schemeClr>
                </a:solidFill>
              </a:rPr>
              <a:t>Net_profit_percentage = (df.Net_profit/df.sales)*100 - error handling to avoid the division by zero</a:t>
            </a:r>
          </a:p>
          <a:p>
            <a:pPr marL="0" indent="0">
              <a:buNone/>
            </a:pPr>
            <a:r>
              <a:rPr lang="en-GB" sz="1400" dirty="0">
                <a:solidFill>
                  <a:schemeClr val="accent5">
                    <a:lumMod val="50000"/>
                  </a:schemeClr>
                </a:solidFill>
              </a:rPr>
              <a:t>- </a:t>
            </a:r>
            <a:r>
              <a:rPr lang="en-US" sz="1400" dirty="0">
                <a:solidFill>
                  <a:schemeClr val="accent5">
                    <a:lumMod val="50000"/>
                  </a:schemeClr>
                </a:solidFill>
              </a:rPr>
              <a:t>the percentage is formatted to two decimal places for better readability.</a:t>
            </a:r>
          </a:p>
          <a:p>
            <a:pPr marL="0" indent="0">
              <a:buNone/>
            </a:pPr>
            <a:r>
              <a:rPr lang="en-US" sz="1400" dirty="0">
                <a:solidFill>
                  <a:schemeClr val="accent5">
                    <a:lumMod val="50000"/>
                  </a:schemeClr>
                </a:solidFill>
              </a:rPr>
              <a:t>- Print the data frame </a:t>
            </a:r>
          </a:p>
          <a:p>
            <a:r>
              <a:rPr lang="en-US" sz="1600" dirty="0">
                <a:solidFill>
                  <a:schemeClr val="accent5">
                    <a:lumMod val="50000"/>
                  </a:schemeClr>
                </a:solidFill>
              </a:rPr>
              <a:t>Identify the month with highest and lowest sales of the year 2018.</a:t>
            </a:r>
            <a:endParaRPr lang="en-GB" sz="16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32875" y="6467143"/>
            <a:ext cx="2743200" cy="365125"/>
          </a:xfrm>
        </p:spPr>
        <p:txBody>
          <a:bodyPr>
            <a:normAutofit/>
          </a:bodyPr>
          <a:lstStyle/>
          <a:p>
            <a:pPr>
              <a:spcAft>
                <a:spcPts val="600"/>
              </a:spcAft>
            </a:pPr>
            <a:fld id="{0D309695-DEC3-40DA-9DF5-330280C9D0E8}" type="slidenum">
              <a:rPr lang="en-US" smtClean="0"/>
              <a:pPr>
                <a:spcAft>
                  <a:spcPts val="600"/>
                </a:spcAft>
              </a:pPr>
              <a:t>13</a:t>
            </a:fld>
            <a:endParaRPr lang="en-US" dirty="0"/>
          </a:p>
        </p:txBody>
      </p:sp>
      <p:pic>
        <p:nvPicPr>
          <p:cNvPr id="6" name="Picture 5">
            <a:extLst>
              <a:ext uri="{FF2B5EF4-FFF2-40B4-BE49-F238E27FC236}">
                <a16:creationId xmlns:a16="http://schemas.microsoft.com/office/drawing/2014/main" id="{B02F1B69-E362-3EF8-9B33-B40012E769B7}"/>
              </a:ext>
            </a:extLst>
          </p:cNvPr>
          <p:cNvPicPr>
            <a:picLocks noChangeAspect="1"/>
          </p:cNvPicPr>
          <p:nvPr/>
        </p:nvPicPr>
        <p:blipFill>
          <a:blip r:embed="rId2"/>
          <a:stretch>
            <a:fillRect/>
          </a:stretch>
        </p:blipFill>
        <p:spPr>
          <a:xfrm>
            <a:off x="4195009" y="43571"/>
            <a:ext cx="7936739" cy="6686838"/>
          </a:xfrm>
          <a:prstGeom prst="rect">
            <a:avLst/>
          </a:prstGeom>
        </p:spPr>
      </p:pic>
    </p:spTree>
    <p:extLst>
      <p:ext uri="{BB962C8B-B14F-4D97-AF65-F5344CB8AC3E}">
        <p14:creationId xmlns:p14="http://schemas.microsoft.com/office/powerpoint/2010/main" val="315388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597460" y="999460"/>
            <a:ext cx="3537297" cy="4988609"/>
          </a:xfrm>
        </p:spPr>
        <p:txBody>
          <a:bodyPr>
            <a:normAutofit/>
          </a:bodyPr>
          <a:lstStyle/>
          <a:p>
            <a:pPr marL="0" indent="0">
              <a:buNone/>
            </a:pPr>
            <a:r>
              <a:rPr lang="en-US" sz="1800" dirty="0">
                <a:solidFill>
                  <a:schemeClr val="accent5">
                    <a:lumMod val="50000"/>
                  </a:schemeClr>
                </a:solidFill>
              </a:rPr>
              <a:t>extend.py file – In data_analysis() function created,</a:t>
            </a:r>
          </a:p>
          <a:p>
            <a:r>
              <a:rPr lang="en-US" sz="1800" dirty="0">
                <a:solidFill>
                  <a:schemeClr val="accent5">
                    <a:lumMod val="50000"/>
                  </a:schemeClr>
                </a:solidFill>
              </a:rPr>
              <a:t>Display the bar graph to represent the monthly trends of sales and identify the highest and lowest sales in the chart.</a:t>
            </a:r>
          </a:p>
          <a:p>
            <a:r>
              <a:rPr lang="en-US" sz="1800" dirty="0">
                <a:solidFill>
                  <a:schemeClr val="accent5">
                    <a:lumMod val="50000"/>
                  </a:schemeClr>
                </a:solidFill>
              </a:rPr>
              <a:t>Identify the month with highest and lowest expenditure of the year 2018.</a:t>
            </a:r>
          </a:p>
          <a:p>
            <a:r>
              <a:rPr lang="en-US" sz="1800" dirty="0">
                <a:solidFill>
                  <a:schemeClr val="accent5">
                    <a:lumMod val="50000"/>
                  </a:schemeClr>
                </a:solidFill>
              </a:rPr>
              <a:t>Display the bar graph to represent the monthly trends of expenditure and identify the highest and lowest expenditure in the chart.</a:t>
            </a:r>
          </a:p>
          <a:p>
            <a:r>
              <a:rPr lang="en-US" sz="1800" dirty="0">
                <a:solidFill>
                  <a:schemeClr val="accent5">
                    <a:lumMod val="50000"/>
                  </a:schemeClr>
                </a:solidFill>
              </a:rPr>
              <a:t>Identify the month with highest and lowest net profit percentage. </a:t>
            </a:r>
          </a:p>
          <a:p>
            <a:pPr marL="0" indent="0">
              <a:buNone/>
            </a:pPr>
            <a:endParaRPr lang="en-US" sz="1800" dirty="0">
              <a:solidFill>
                <a:schemeClr val="accent5">
                  <a:lumMod val="50000"/>
                </a:schemeClr>
              </a:solidFill>
            </a:endParaRPr>
          </a:p>
          <a:p>
            <a:pPr marL="0" indent="0">
              <a:buNone/>
            </a:pPr>
            <a:endParaRPr lang="en-GB" sz="1800" dirty="0">
              <a:solidFill>
                <a:schemeClr val="accent5">
                  <a:lumMod val="50000"/>
                </a:schemeClr>
              </a:solidFill>
            </a:endParaRPr>
          </a:p>
          <a:p>
            <a:pPr marL="0" indent="0">
              <a:buNone/>
            </a:pPr>
            <a:endParaRPr lang="en-US" sz="1800" dirty="0">
              <a:solidFill>
                <a:schemeClr val="accent5">
                  <a:lumMod val="50000"/>
                </a:schemeClr>
              </a:solidFill>
            </a:endParaRPr>
          </a:p>
          <a:p>
            <a:pPr marL="0" indent="0">
              <a:buNone/>
            </a:pPr>
            <a:endParaRPr lang="en-US" sz="18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32875" y="6467143"/>
            <a:ext cx="2743200" cy="365125"/>
          </a:xfrm>
        </p:spPr>
        <p:txBody>
          <a:bodyPr>
            <a:normAutofit/>
          </a:bodyPr>
          <a:lstStyle/>
          <a:p>
            <a:pPr>
              <a:spcAft>
                <a:spcPts val="600"/>
              </a:spcAft>
            </a:pPr>
            <a:fld id="{0D309695-DEC3-40DA-9DF5-330280C9D0E8}" type="slidenum">
              <a:rPr lang="en-US" smtClean="0"/>
              <a:pPr>
                <a:spcAft>
                  <a:spcPts val="600"/>
                </a:spcAft>
              </a:pPr>
              <a:t>14</a:t>
            </a:fld>
            <a:endParaRPr lang="en-US" dirty="0"/>
          </a:p>
        </p:txBody>
      </p:sp>
      <p:pic>
        <p:nvPicPr>
          <p:cNvPr id="7" name="Picture 6">
            <a:extLst>
              <a:ext uri="{FF2B5EF4-FFF2-40B4-BE49-F238E27FC236}">
                <a16:creationId xmlns:a16="http://schemas.microsoft.com/office/drawing/2014/main" id="{EE3018A0-0BF6-DF8D-8CA1-86CD2653EE41}"/>
              </a:ext>
            </a:extLst>
          </p:cNvPr>
          <p:cNvPicPr>
            <a:picLocks noChangeAspect="1"/>
          </p:cNvPicPr>
          <p:nvPr/>
        </p:nvPicPr>
        <p:blipFill>
          <a:blip r:embed="rId2"/>
          <a:stretch>
            <a:fillRect/>
          </a:stretch>
        </p:blipFill>
        <p:spPr>
          <a:xfrm>
            <a:off x="4176507" y="25733"/>
            <a:ext cx="7933977" cy="6651316"/>
          </a:xfrm>
          <a:prstGeom prst="rect">
            <a:avLst/>
          </a:prstGeom>
        </p:spPr>
      </p:pic>
    </p:spTree>
    <p:extLst>
      <p:ext uri="{BB962C8B-B14F-4D97-AF65-F5344CB8AC3E}">
        <p14:creationId xmlns:p14="http://schemas.microsoft.com/office/powerpoint/2010/main" val="395461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597460" y="999460"/>
            <a:ext cx="3537297" cy="4988609"/>
          </a:xfrm>
        </p:spPr>
        <p:txBody>
          <a:bodyPr>
            <a:normAutofit/>
          </a:bodyPr>
          <a:lstStyle/>
          <a:p>
            <a:pPr marL="0" indent="0">
              <a:buNone/>
            </a:pPr>
            <a:r>
              <a:rPr lang="en-US" sz="1800" dirty="0">
                <a:solidFill>
                  <a:schemeClr val="accent5">
                    <a:lumMod val="50000"/>
                  </a:schemeClr>
                </a:solidFill>
              </a:rPr>
              <a:t>extend.py file – In data_analysis() function created,</a:t>
            </a:r>
          </a:p>
          <a:p>
            <a:r>
              <a:rPr lang="en-US" sz="1800" dirty="0">
                <a:solidFill>
                  <a:schemeClr val="accent5">
                    <a:lumMod val="50000"/>
                  </a:schemeClr>
                </a:solidFill>
              </a:rPr>
              <a:t>Display the line &amp; bar charts to represent the monthly trends of net profit in % and identify the highest and lowest net profit% in the chart.</a:t>
            </a:r>
          </a:p>
          <a:p>
            <a:r>
              <a:rPr lang="en-US" sz="1800" dirty="0">
                <a:solidFill>
                  <a:schemeClr val="accent5">
                    <a:lumMod val="50000"/>
                  </a:schemeClr>
                </a:solidFill>
              </a:rPr>
              <a:t>Display the statistics of sales and expenditure using describe method in the pandas </a:t>
            </a:r>
          </a:p>
          <a:p>
            <a:r>
              <a:rPr lang="en-US" sz="1800" dirty="0">
                <a:solidFill>
                  <a:schemeClr val="accent5">
                    <a:lumMod val="50000"/>
                  </a:schemeClr>
                </a:solidFill>
              </a:rPr>
              <a:t>Write the data frame into an Excel file ‘Sales_Analysis.csv’ and remove the unwanted index in the excel sheet by using index as False. </a:t>
            </a:r>
          </a:p>
          <a:p>
            <a:r>
              <a:rPr lang="en-US" sz="1800" dirty="0">
                <a:solidFill>
                  <a:schemeClr val="accent5">
                    <a:lumMod val="50000"/>
                  </a:schemeClr>
                </a:solidFill>
              </a:rPr>
              <a:t>Save all the visuals in the .png file for the future reference.</a:t>
            </a:r>
          </a:p>
          <a:p>
            <a:pPr marL="0" indent="0">
              <a:buNone/>
            </a:pPr>
            <a:endParaRPr lang="en-US" sz="1800" dirty="0">
              <a:solidFill>
                <a:schemeClr val="accent5">
                  <a:lumMod val="50000"/>
                </a:schemeClr>
              </a:solidFill>
            </a:endParaRPr>
          </a:p>
          <a:p>
            <a:pPr marL="0" indent="0">
              <a:buNone/>
            </a:pPr>
            <a:endParaRPr lang="en-GB" sz="1800" dirty="0">
              <a:solidFill>
                <a:schemeClr val="accent5">
                  <a:lumMod val="50000"/>
                </a:schemeClr>
              </a:solidFill>
            </a:endParaRPr>
          </a:p>
          <a:p>
            <a:pPr marL="0" indent="0">
              <a:buNone/>
            </a:pPr>
            <a:endParaRPr lang="en-US" sz="1800" dirty="0">
              <a:solidFill>
                <a:schemeClr val="accent5">
                  <a:lumMod val="50000"/>
                </a:schemeClr>
              </a:solidFill>
            </a:endParaRPr>
          </a:p>
          <a:p>
            <a:pPr marL="0" indent="0">
              <a:buNone/>
            </a:pPr>
            <a:endParaRPr lang="en-US" sz="18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32875" y="6467143"/>
            <a:ext cx="2743200" cy="365125"/>
          </a:xfrm>
        </p:spPr>
        <p:txBody>
          <a:bodyPr>
            <a:normAutofit/>
          </a:bodyPr>
          <a:lstStyle/>
          <a:p>
            <a:pPr>
              <a:spcAft>
                <a:spcPts val="600"/>
              </a:spcAft>
            </a:pPr>
            <a:fld id="{0D309695-DEC3-40DA-9DF5-330280C9D0E8}" type="slidenum">
              <a:rPr lang="en-US" smtClean="0"/>
              <a:pPr>
                <a:spcAft>
                  <a:spcPts val="600"/>
                </a:spcAft>
              </a:pPr>
              <a:t>15</a:t>
            </a:fld>
            <a:endParaRPr lang="en-US" dirty="0"/>
          </a:p>
        </p:txBody>
      </p:sp>
      <p:pic>
        <p:nvPicPr>
          <p:cNvPr id="6" name="Picture 5">
            <a:extLst>
              <a:ext uri="{FF2B5EF4-FFF2-40B4-BE49-F238E27FC236}">
                <a16:creationId xmlns:a16="http://schemas.microsoft.com/office/drawing/2014/main" id="{A84FEE46-2D39-8ABF-BEB1-DAD74C42BEB6}"/>
              </a:ext>
            </a:extLst>
          </p:cNvPr>
          <p:cNvPicPr>
            <a:picLocks noChangeAspect="1"/>
          </p:cNvPicPr>
          <p:nvPr/>
        </p:nvPicPr>
        <p:blipFill>
          <a:blip r:embed="rId2"/>
          <a:stretch>
            <a:fillRect/>
          </a:stretch>
        </p:blipFill>
        <p:spPr>
          <a:xfrm>
            <a:off x="4176507" y="390338"/>
            <a:ext cx="7875313" cy="5876318"/>
          </a:xfrm>
          <a:prstGeom prst="rect">
            <a:avLst/>
          </a:prstGeom>
        </p:spPr>
      </p:pic>
    </p:spTree>
    <p:extLst>
      <p:ext uri="{BB962C8B-B14F-4D97-AF65-F5344CB8AC3E}">
        <p14:creationId xmlns:p14="http://schemas.microsoft.com/office/powerpoint/2010/main" val="271878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368704" y="773548"/>
            <a:ext cx="5022003"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11393" y="6492875"/>
            <a:ext cx="2743200" cy="365125"/>
          </a:xfrm>
        </p:spPr>
        <p:txBody>
          <a:bodyPr/>
          <a:lstStyle/>
          <a:p>
            <a:fld id="{0D309695-DEC3-40DA-9DF5-330280C9D0E8}" type="slidenum">
              <a:rPr lang="en-US" smtClean="0"/>
              <a:pPr/>
              <a:t>16</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838201" y="2291316"/>
            <a:ext cx="3627474" cy="4059608"/>
          </a:xfrm>
        </p:spPr>
        <p:txBody>
          <a:bodyPr>
            <a:normAutofit/>
          </a:bodyPr>
          <a:lstStyle/>
          <a:p>
            <a:pPr marL="0" indent="0">
              <a:lnSpc>
                <a:spcPts val="1960"/>
              </a:lnSpc>
              <a:spcBef>
                <a:spcPct val="0"/>
              </a:spcBef>
              <a:buNone/>
            </a:pPr>
            <a:r>
              <a:rPr lang="en-US" sz="1800" dirty="0">
                <a:solidFill>
                  <a:schemeClr val="accent5">
                    <a:lumMod val="50000"/>
                  </a:schemeClr>
                </a:solidFill>
                <a:latin typeface="Montserrat Classic"/>
              </a:rPr>
              <a:t>Sales over month</a:t>
            </a:r>
          </a:p>
          <a:p>
            <a:pPr>
              <a:lnSpc>
                <a:spcPts val="1960"/>
              </a:lnSpc>
              <a:spcBef>
                <a:spcPct val="0"/>
              </a:spcBef>
            </a:pPr>
            <a:r>
              <a:rPr lang="en-US" sz="1800" dirty="0">
                <a:solidFill>
                  <a:schemeClr val="accent5">
                    <a:lumMod val="50000"/>
                  </a:schemeClr>
                </a:solidFill>
                <a:latin typeface="Montserrat Classic"/>
              </a:rPr>
              <a:t>Highest month sales in July: 7479</a:t>
            </a:r>
          </a:p>
          <a:p>
            <a:pPr>
              <a:lnSpc>
                <a:spcPts val="1960"/>
              </a:lnSpc>
              <a:spcBef>
                <a:spcPct val="0"/>
              </a:spcBef>
            </a:pPr>
            <a:r>
              <a:rPr lang="en-US" sz="1800" dirty="0">
                <a:solidFill>
                  <a:schemeClr val="accent5">
                    <a:lumMod val="50000"/>
                  </a:schemeClr>
                </a:solidFill>
                <a:latin typeface="Montserrat Classic"/>
              </a:rPr>
              <a:t>Lowest month sales in February: 1521</a:t>
            </a:r>
          </a:p>
          <a:p>
            <a:pPr>
              <a:lnSpc>
                <a:spcPts val="1960"/>
              </a:lnSpc>
              <a:spcBef>
                <a:spcPct val="0"/>
              </a:spcBef>
            </a:pPr>
            <a:r>
              <a:rPr lang="en-US" sz="1800" dirty="0">
                <a:solidFill>
                  <a:schemeClr val="accent5">
                    <a:lumMod val="50000"/>
                  </a:schemeClr>
                </a:solidFill>
                <a:latin typeface="Montserrat Classic"/>
              </a:rPr>
              <a:t>Total Sales: 45542</a:t>
            </a: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a:p>
            <a:pPr marL="0" indent="0">
              <a:lnSpc>
                <a:spcPts val="1960"/>
              </a:lnSpc>
              <a:spcBef>
                <a:spcPct val="0"/>
              </a:spcBef>
              <a:buNone/>
            </a:pPr>
            <a:r>
              <a:rPr lang="en-US" sz="1800" dirty="0">
                <a:solidFill>
                  <a:schemeClr val="accent5">
                    <a:lumMod val="50000"/>
                  </a:schemeClr>
                </a:solidFill>
                <a:latin typeface="Montserrat Classic"/>
              </a:rPr>
              <a:t>Expenditure over month</a:t>
            </a:r>
          </a:p>
          <a:p>
            <a:pPr>
              <a:lnSpc>
                <a:spcPts val="1960"/>
              </a:lnSpc>
              <a:spcBef>
                <a:spcPct val="0"/>
              </a:spcBef>
            </a:pPr>
            <a:r>
              <a:rPr lang="en-US" sz="1800" dirty="0">
                <a:solidFill>
                  <a:schemeClr val="accent5">
                    <a:lumMod val="50000"/>
                  </a:schemeClr>
                </a:solidFill>
                <a:latin typeface="Montserrat Classic"/>
              </a:rPr>
              <a:t>Highest month expenditure in March: 3965</a:t>
            </a:r>
          </a:p>
          <a:p>
            <a:pPr>
              <a:lnSpc>
                <a:spcPts val="1960"/>
              </a:lnSpc>
              <a:spcBef>
                <a:spcPct val="0"/>
              </a:spcBef>
            </a:pPr>
            <a:r>
              <a:rPr lang="en-US" sz="1800" dirty="0">
                <a:solidFill>
                  <a:schemeClr val="accent5">
                    <a:lumMod val="50000"/>
                  </a:schemeClr>
                </a:solidFill>
                <a:latin typeface="Montserrat Classic"/>
              </a:rPr>
              <a:t>Lowest month expenditure in April: 1098</a:t>
            </a:r>
          </a:p>
          <a:p>
            <a:pPr>
              <a:lnSpc>
                <a:spcPts val="1960"/>
              </a:lnSpc>
              <a:spcBef>
                <a:spcPct val="0"/>
              </a:spcBef>
            </a:pPr>
            <a:r>
              <a:rPr lang="en-GB" sz="1800" dirty="0">
                <a:solidFill>
                  <a:schemeClr val="accent5">
                    <a:lumMod val="50000"/>
                  </a:schemeClr>
                </a:solidFill>
                <a:latin typeface="Montserrat Classic"/>
              </a:rPr>
              <a:t>Total expenditures: 30159</a:t>
            </a:r>
          </a:p>
        </p:txBody>
      </p:sp>
      <p:pic>
        <p:nvPicPr>
          <p:cNvPr id="19" name="Picture 18">
            <a:extLst>
              <a:ext uri="{FF2B5EF4-FFF2-40B4-BE49-F238E27FC236}">
                <a16:creationId xmlns:a16="http://schemas.microsoft.com/office/drawing/2014/main" id="{47423F66-8A63-2FC2-31EF-76EF2DBDDE52}"/>
              </a:ext>
            </a:extLst>
          </p:cNvPr>
          <p:cNvPicPr>
            <a:picLocks noChangeAspect="1"/>
          </p:cNvPicPr>
          <p:nvPr/>
        </p:nvPicPr>
        <p:blipFill>
          <a:blip r:embed="rId2"/>
          <a:stretch>
            <a:fillRect/>
          </a:stretch>
        </p:blipFill>
        <p:spPr>
          <a:xfrm>
            <a:off x="5252484" y="910547"/>
            <a:ext cx="6570812" cy="2957342"/>
          </a:xfrm>
          <a:prstGeom prst="rect">
            <a:avLst/>
          </a:prstGeom>
        </p:spPr>
      </p:pic>
      <p:pic>
        <p:nvPicPr>
          <p:cNvPr id="21" name="Picture 20">
            <a:extLst>
              <a:ext uri="{FF2B5EF4-FFF2-40B4-BE49-F238E27FC236}">
                <a16:creationId xmlns:a16="http://schemas.microsoft.com/office/drawing/2014/main" id="{AD9853FB-68E6-968E-EFCF-71473E1FCCFE}"/>
              </a:ext>
            </a:extLst>
          </p:cNvPr>
          <p:cNvPicPr>
            <a:picLocks noChangeAspect="1"/>
          </p:cNvPicPr>
          <p:nvPr/>
        </p:nvPicPr>
        <p:blipFill>
          <a:blip r:embed="rId3"/>
          <a:stretch>
            <a:fillRect/>
          </a:stretch>
        </p:blipFill>
        <p:spPr>
          <a:xfrm>
            <a:off x="5252484" y="3867889"/>
            <a:ext cx="6570812" cy="2687270"/>
          </a:xfrm>
          <a:prstGeom prst="rect">
            <a:avLst/>
          </a:prstGeom>
        </p:spPr>
      </p:pic>
    </p:spTree>
    <p:extLst>
      <p:ext uri="{BB962C8B-B14F-4D97-AF65-F5344CB8AC3E}">
        <p14:creationId xmlns:p14="http://schemas.microsoft.com/office/powerpoint/2010/main" val="2076358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362071" y="243799"/>
            <a:ext cx="9236700"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9216440" y="6464783"/>
            <a:ext cx="2743200" cy="365125"/>
          </a:xfrm>
        </p:spPr>
        <p:txBody>
          <a:bodyPr/>
          <a:lstStyle/>
          <a:p>
            <a:fld id="{0D309695-DEC3-40DA-9DF5-330280C9D0E8}" type="slidenum">
              <a:rPr lang="en-US" smtClean="0"/>
              <a:pPr/>
              <a:t>17</a:t>
            </a:fld>
            <a:endParaRPr lang="en-US" dirty="0"/>
          </a:p>
        </p:txBody>
      </p:sp>
      <p:sp>
        <p:nvSpPr>
          <p:cNvPr id="9" name="TextBox 8">
            <a:extLst>
              <a:ext uri="{FF2B5EF4-FFF2-40B4-BE49-F238E27FC236}">
                <a16:creationId xmlns:a16="http://schemas.microsoft.com/office/drawing/2014/main" id="{B191300E-5525-9523-0D42-8C496E36AE7A}"/>
              </a:ext>
            </a:extLst>
          </p:cNvPr>
          <p:cNvSpPr txBox="1"/>
          <p:nvPr/>
        </p:nvSpPr>
        <p:spPr>
          <a:xfrm>
            <a:off x="-2" y="933944"/>
            <a:ext cx="4046137" cy="272510"/>
          </a:xfrm>
          <a:prstGeom prst="rect">
            <a:avLst/>
          </a:prstGeom>
        </p:spPr>
        <p:txBody>
          <a:bodyPr lIns="0" tIns="0" rIns="0" bIns="0" rtlCol="0" anchor="t">
            <a:spAutoFit/>
          </a:bodyPr>
          <a:lstStyle/>
          <a:p>
            <a:pPr algn="ctr">
              <a:lnSpc>
                <a:spcPts val="2240"/>
              </a:lnSpc>
              <a:spcBef>
                <a:spcPct val="0"/>
              </a:spcBef>
            </a:pPr>
            <a:r>
              <a:rPr lang="en-US" dirty="0">
                <a:solidFill>
                  <a:schemeClr val="accent5">
                    <a:lumMod val="50000"/>
                  </a:schemeClr>
                </a:solidFill>
                <a:latin typeface="Montserrat Classic"/>
              </a:rPr>
              <a:t>Sales &amp; Expenditure Bar chart</a:t>
            </a:r>
          </a:p>
        </p:txBody>
      </p:sp>
      <p:sp>
        <p:nvSpPr>
          <p:cNvPr id="5" name="Freeform 5">
            <a:extLst>
              <a:ext uri="{FF2B5EF4-FFF2-40B4-BE49-F238E27FC236}">
                <a16:creationId xmlns:a16="http://schemas.microsoft.com/office/drawing/2014/main" id="{6CF80FCC-AE46-1ACD-49D7-2920375FE37C}"/>
              </a:ext>
            </a:extLst>
          </p:cNvPr>
          <p:cNvSpPr/>
          <p:nvPr/>
        </p:nvSpPr>
        <p:spPr>
          <a:xfrm>
            <a:off x="6655694" y="1140230"/>
            <a:ext cx="5070387" cy="2994372"/>
          </a:xfrm>
          <a:custGeom>
            <a:avLst/>
            <a:gdLst/>
            <a:ahLst/>
            <a:cxnLst/>
            <a:rect l="l" t="t" r="r" b="b"/>
            <a:pathLst>
              <a:path w="7605581" h="5704186">
                <a:moveTo>
                  <a:pt x="0" y="0"/>
                </a:moveTo>
                <a:lnTo>
                  <a:pt x="7605581" y="0"/>
                </a:lnTo>
                <a:lnTo>
                  <a:pt x="7605581" y="5704186"/>
                </a:lnTo>
                <a:lnTo>
                  <a:pt x="0" y="5704186"/>
                </a:lnTo>
                <a:lnTo>
                  <a:pt x="0" y="0"/>
                </a:lnTo>
                <a:close/>
              </a:path>
            </a:pathLst>
          </a:custGeom>
          <a:blipFill>
            <a:blip r:embed="rId2"/>
            <a:stretch>
              <a:fillRect/>
            </a:stretch>
          </a:blipFill>
        </p:spPr>
        <p:txBody>
          <a:bodyPr/>
          <a:lstStyle/>
          <a:p>
            <a:endParaRPr lang="en-GB"/>
          </a:p>
        </p:txBody>
      </p:sp>
      <p:sp>
        <p:nvSpPr>
          <p:cNvPr id="7" name="Freeform 3">
            <a:extLst>
              <a:ext uri="{FF2B5EF4-FFF2-40B4-BE49-F238E27FC236}">
                <a16:creationId xmlns:a16="http://schemas.microsoft.com/office/drawing/2014/main" id="{702FBC40-3C06-EEA3-4A9A-70A1C73826CC}"/>
              </a:ext>
            </a:extLst>
          </p:cNvPr>
          <p:cNvSpPr/>
          <p:nvPr/>
        </p:nvSpPr>
        <p:spPr>
          <a:xfrm>
            <a:off x="528433" y="4581458"/>
            <a:ext cx="3347407" cy="1976847"/>
          </a:xfrm>
          <a:custGeom>
            <a:avLst/>
            <a:gdLst/>
            <a:ahLst/>
            <a:cxnLst/>
            <a:rect l="l" t="t" r="r" b="b"/>
            <a:pathLst>
              <a:path w="5021111" h="3765833">
                <a:moveTo>
                  <a:pt x="0" y="0"/>
                </a:moveTo>
                <a:lnTo>
                  <a:pt x="5021111" y="0"/>
                </a:lnTo>
                <a:lnTo>
                  <a:pt x="5021111" y="3765833"/>
                </a:lnTo>
                <a:lnTo>
                  <a:pt x="0" y="3765833"/>
                </a:lnTo>
                <a:lnTo>
                  <a:pt x="0" y="0"/>
                </a:lnTo>
                <a:close/>
              </a:path>
            </a:pathLst>
          </a:custGeom>
          <a:blipFill>
            <a:blip r:embed="rId3"/>
            <a:stretch>
              <a:fillRect/>
            </a:stretch>
          </a:blipFill>
        </p:spPr>
        <p:txBody>
          <a:bodyPr/>
          <a:lstStyle/>
          <a:p>
            <a:endParaRPr lang="en-GB"/>
          </a:p>
        </p:txBody>
      </p:sp>
      <p:sp>
        <p:nvSpPr>
          <p:cNvPr id="13" name="Freeform 4">
            <a:extLst>
              <a:ext uri="{FF2B5EF4-FFF2-40B4-BE49-F238E27FC236}">
                <a16:creationId xmlns:a16="http://schemas.microsoft.com/office/drawing/2014/main" id="{F617FF96-3275-63D7-5DB4-B023A362ADC0}"/>
              </a:ext>
            </a:extLst>
          </p:cNvPr>
          <p:cNvSpPr/>
          <p:nvPr/>
        </p:nvSpPr>
        <p:spPr>
          <a:xfrm>
            <a:off x="4162126" y="4552698"/>
            <a:ext cx="3546879" cy="2094647"/>
          </a:xfrm>
          <a:custGeom>
            <a:avLst/>
            <a:gdLst/>
            <a:ahLst/>
            <a:cxnLst/>
            <a:rect l="l" t="t" r="r" b="b"/>
            <a:pathLst>
              <a:path w="5320318" h="3990239">
                <a:moveTo>
                  <a:pt x="0" y="0"/>
                </a:moveTo>
                <a:lnTo>
                  <a:pt x="5320318" y="0"/>
                </a:lnTo>
                <a:lnTo>
                  <a:pt x="5320318" y="3990239"/>
                </a:lnTo>
                <a:lnTo>
                  <a:pt x="0" y="3990239"/>
                </a:lnTo>
                <a:lnTo>
                  <a:pt x="0" y="0"/>
                </a:lnTo>
                <a:close/>
              </a:path>
            </a:pathLst>
          </a:custGeom>
          <a:blipFill>
            <a:blip r:embed="rId4"/>
            <a:stretch>
              <a:fillRect/>
            </a:stretch>
          </a:blipFill>
        </p:spPr>
        <p:txBody>
          <a:bodyPr/>
          <a:lstStyle/>
          <a:p>
            <a:endParaRPr lang="en-GB"/>
          </a:p>
        </p:txBody>
      </p:sp>
      <p:pic>
        <p:nvPicPr>
          <p:cNvPr id="17" name="Picture 6">
            <a:extLst>
              <a:ext uri="{FF2B5EF4-FFF2-40B4-BE49-F238E27FC236}">
                <a16:creationId xmlns:a16="http://schemas.microsoft.com/office/drawing/2014/main" id="{8164939D-D66C-0624-8332-EFDEE8989545}"/>
              </a:ext>
            </a:extLst>
          </p:cNvPr>
          <p:cNvPicPr>
            <a:picLocks noChangeAspect="1"/>
          </p:cNvPicPr>
          <p:nvPr/>
        </p:nvPicPr>
        <p:blipFill>
          <a:blip r:embed="rId5"/>
          <a:srcRect t="94" b="94"/>
          <a:stretch>
            <a:fillRect/>
          </a:stretch>
        </p:blipFill>
        <p:spPr>
          <a:xfrm>
            <a:off x="8499147" y="4899474"/>
            <a:ext cx="1080238" cy="751359"/>
          </a:xfrm>
          <a:prstGeom prst="rect">
            <a:avLst/>
          </a:prstGeom>
        </p:spPr>
      </p:pic>
      <p:pic>
        <p:nvPicPr>
          <p:cNvPr id="19" name="Picture 18">
            <a:extLst>
              <a:ext uri="{FF2B5EF4-FFF2-40B4-BE49-F238E27FC236}">
                <a16:creationId xmlns:a16="http://schemas.microsoft.com/office/drawing/2014/main" id="{EBF40DB1-AA7B-C3E9-569A-224F88AA1A92}"/>
              </a:ext>
            </a:extLst>
          </p:cNvPr>
          <p:cNvPicPr>
            <a:picLocks noChangeAspect="1"/>
          </p:cNvPicPr>
          <p:nvPr/>
        </p:nvPicPr>
        <p:blipFill>
          <a:blip r:embed="rId6"/>
          <a:stretch>
            <a:fillRect/>
          </a:stretch>
        </p:blipFill>
        <p:spPr>
          <a:xfrm>
            <a:off x="232361" y="1303144"/>
            <a:ext cx="6335228" cy="3513405"/>
          </a:xfrm>
          <a:prstGeom prst="rect">
            <a:avLst/>
          </a:prstGeom>
        </p:spPr>
      </p:pic>
    </p:spTree>
    <p:extLst>
      <p:ext uri="{BB962C8B-B14F-4D97-AF65-F5344CB8AC3E}">
        <p14:creationId xmlns:p14="http://schemas.microsoft.com/office/powerpoint/2010/main" val="2722893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8" y="386930"/>
            <a:ext cx="9236700"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9216440" y="6464783"/>
            <a:ext cx="2743200" cy="365125"/>
          </a:xfrm>
        </p:spPr>
        <p:txBody>
          <a:bodyPr/>
          <a:lstStyle/>
          <a:p>
            <a:fld id="{0D309695-DEC3-40DA-9DF5-330280C9D0E8}" type="slidenum">
              <a:rPr lang="en-US" smtClean="0"/>
              <a:pPr/>
              <a:t>18</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350874" y="1695893"/>
            <a:ext cx="5124330" cy="4655031"/>
          </a:xfrm>
        </p:spPr>
        <p:txBody>
          <a:bodyPr>
            <a:normAutofit/>
          </a:bodyPr>
          <a:lstStyle/>
          <a:p>
            <a:pPr marL="0" indent="0">
              <a:lnSpc>
                <a:spcPts val="1960"/>
              </a:lnSpc>
              <a:spcBef>
                <a:spcPct val="0"/>
              </a:spcBef>
              <a:buNone/>
            </a:pPr>
            <a:r>
              <a:rPr lang="en-US" sz="1800" b="1" dirty="0">
                <a:solidFill>
                  <a:schemeClr val="accent5">
                    <a:lumMod val="50000"/>
                  </a:schemeClr>
                </a:solidFill>
              </a:rPr>
              <a:t>Net Profit% over month:</a:t>
            </a:r>
          </a:p>
          <a:p>
            <a:pPr marL="0" indent="0">
              <a:lnSpc>
                <a:spcPts val="1960"/>
              </a:lnSpc>
              <a:spcBef>
                <a:spcPct val="0"/>
              </a:spcBef>
              <a:buNone/>
            </a:pPr>
            <a:endParaRPr lang="en-US" sz="1800" dirty="0">
              <a:solidFill>
                <a:schemeClr val="accent5">
                  <a:lumMod val="50000"/>
                </a:schemeClr>
              </a:solidFill>
            </a:endParaRPr>
          </a:p>
          <a:p>
            <a:pPr>
              <a:lnSpc>
                <a:spcPts val="1960"/>
              </a:lnSpc>
              <a:spcBef>
                <a:spcPct val="0"/>
              </a:spcBef>
            </a:pPr>
            <a:r>
              <a:rPr lang="en-US" sz="1800" dirty="0">
                <a:solidFill>
                  <a:schemeClr val="accent5">
                    <a:lumMod val="50000"/>
                  </a:schemeClr>
                </a:solidFill>
              </a:rPr>
              <a:t>Highest month Net Profit% in November: 80.19%</a:t>
            </a:r>
          </a:p>
          <a:p>
            <a:pPr>
              <a:lnSpc>
                <a:spcPts val="1960"/>
              </a:lnSpc>
              <a:spcBef>
                <a:spcPct val="0"/>
              </a:spcBef>
              <a:buFont typeface="Wingdings" panose="05000000000000000000" pitchFamily="2" charset="2"/>
              <a:buChar char="ü"/>
            </a:pPr>
            <a:r>
              <a:rPr lang="en-US" sz="1600" dirty="0">
                <a:solidFill>
                  <a:schemeClr val="accent5">
                    <a:lumMod val="50000"/>
                  </a:schemeClr>
                </a:solidFill>
              </a:rPr>
              <a:t>The highest net profit percentage was observed in November, reaching 80.19%. This could indicate a particularly successful or profitable period for the business during that month.</a:t>
            </a:r>
          </a:p>
          <a:p>
            <a:pPr marL="0" indent="0">
              <a:lnSpc>
                <a:spcPts val="1960"/>
              </a:lnSpc>
              <a:spcBef>
                <a:spcPct val="0"/>
              </a:spcBef>
              <a:buNone/>
            </a:pPr>
            <a:endParaRPr lang="en-US" sz="1600" dirty="0">
              <a:solidFill>
                <a:schemeClr val="accent5">
                  <a:lumMod val="50000"/>
                </a:schemeClr>
              </a:solidFill>
            </a:endParaRPr>
          </a:p>
          <a:p>
            <a:pPr>
              <a:lnSpc>
                <a:spcPts val="1960"/>
              </a:lnSpc>
              <a:spcBef>
                <a:spcPct val="0"/>
              </a:spcBef>
            </a:pPr>
            <a:r>
              <a:rPr lang="en-US" sz="1800" dirty="0">
                <a:solidFill>
                  <a:schemeClr val="accent5">
                    <a:lumMod val="50000"/>
                  </a:schemeClr>
                </a:solidFill>
              </a:rPr>
              <a:t>Lowest month Sales in March: -115.26%</a:t>
            </a:r>
          </a:p>
          <a:p>
            <a:pPr>
              <a:lnSpc>
                <a:spcPts val="1960"/>
              </a:lnSpc>
              <a:spcBef>
                <a:spcPct val="0"/>
              </a:spcBef>
              <a:buFont typeface="Wingdings" panose="05000000000000000000" pitchFamily="2" charset="2"/>
              <a:buChar char="ü"/>
            </a:pPr>
            <a:r>
              <a:rPr lang="en-US" sz="1600" dirty="0">
                <a:solidFill>
                  <a:schemeClr val="accent5">
                    <a:lumMod val="50000"/>
                  </a:schemeClr>
                </a:solidFill>
              </a:rPr>
              <a:t>The analysis mentions the lowest sales, which is -115.26%, in March. The negative value suggests that the business experienced a loss rather than a profit in that specific month. It's important to investigate why the sales percentage is negative in March and identify any contributing factors.</a:t>
            </a: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p:txBody>
      </p:sp>
      <p:pic>
        <p:nvPicPr>
          <p:cNvPr id="5" name="Picture 4">
            <a:extLst>
              <a:ext uri="{FF2B5EF4-FFF2-40B4-BE49-F238E27FC236}">
                <a16:creationId xmlns:a16="http://schemas.microsoft.com/office/drawing/2014/main" id="{03F8EBD7-5151-C77E-E836-21683F002130}"/>
              </a:ext>
            </a:extLst>
          </p:cNvPr>
          <p:cNvPicPr>
            <a:picLocks noChangeAspect="1"/>
          </p:cNvPicPr>
          <p:nvPr/>
        </p:nvPicPr>
        <p:blipFill>
          <a:blip r:embed="rId2"/>
          <a:stretch>
            <a:fillRect/>
          </a:stretch>
        </p:blipFill>
        <p:spPr>
          <a:xfrm>
            <a:off x="5784934" y="376881"/>
            <a:ext cx="5686533" cy="3132596"/>
          </a:xfrm>
          <a:prstGeom prst="rect">
            <a:avLst/>
          </a:prstGeom>
        </p:spPr>
      </p:pic>
      <p:sp>
        <p:nvSpPr>
          <p:cNvPr id="6" name="Freeform 7">
            <a:extLst>
              <a:ext uri="{FF2B5EF4-FFF2-40B4-BE49-F238E27FC236}">
                <a16:creationId xmlns:a16="http://schemas.microsoft.com/office/drawing/2014/main" id="{E06FF528-108E-7D3E-CA2B-DD21152CB6BC}"/>
              </a:ext>
            </a:extLst>
          </p:cNvPr>
          <p:cNvSpPr/>
          <p:nvPr/>
        </p:nvSpPr>
        <p:spPr>
          <a:xfrm>
            <a:off x="5757761" y="3528539"/>
            <a:ext cx="5656067" cy="3132596"/>
          </a:xfrm>
          <a:custGeom>
            <a:avLst/>
            <a:gdLst/>
            <a:ahLst/>
            <a:cxnLst/>
            <a:rect l="l" t="t" r="r" b="b"/>
            <a:pathLst>
              <a:path w="9424119" h="5890074">
                <a:moveTo>
                  <a:pt x="0" y="0"/>
                </a:moveTo>
                <a:lnTo>
                  <a:pt x="9424119" y="0"/>
                </a:lnTo>
                <a:lnTo>
                  <a:pt x="9424119" y="5890074"/>
                </a:lnTo>
                <a:lnTo>
                  <a:pt x="0" y="5890074"/>
                </a:lnTo>
                <a:lnTo>
                  <a:pt x="0" y="0"/>
                </a:lnTo>
                <a:close/>
              </a:path>
            </a:pathLst>
          </a:custGeom>
          <a:blipFill>
            <a:blip r:embed="rId3"/>
            <a:stretch>
              <a:fillRect/>
            </a:stretch>
          </a:blipFill>
        </p:spPr>
        <p:txBody>
          <a:bodyPr/>
          <a:lstStyle/>
          <a:p>
            <a:endParaRPr lang="en-GB"/>
          </a:p>
        </p:txBody>
      </p:sp>
    </p:spTree>
    <p:extLst>
      <p:ext uri="{BB962C8B-B14F-4D97-AF65-F5344CB8AC3E}">
        <p14:creationId xmlns:p14="http://schemas.microsoft.com/office/powerpoint/2010/main" val="4017370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8" y="386930"/>
            <a:ext cx="9236700"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9216440" y="6464783"/>
            <a:ext cx="2743200" cy="365125"/>
          </a:xfrm>
        </p:spPr>
        <p:txBody>
          <a:bodyPr/>
          <a:lstStyle/>
          <a:p>
            <a:fld id="{0D309695-DEC3-40DA-9DF5-330280C9D0E8}" type="slidenum">
              <a:rPr lang="en-US" smtClean="0"/>
              <a:pPr/>
              <a:t>19</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499214" y="1545400"/>
            <a:ext cx="5124330" cy="302475"/>
          </a:xfrm>
        </p:spPr>
        <p:txBody>
          <a:bodyPr>
            <a:normAutofit fontScale="25000" lnSpcReduction="20000"/>
          </a:bodyPr>
          <a:lstStyle/>
          <a:p>
            <a:pPr marL="0" indent="0">
              <a:lnSpc>
                <a:spcPts val="1960"/>
              </a:lnSpc>
              <a:spcBef>
                <a:spcPct val="0"/>
              </a:spcBef>
              <a:buNone/>
            </a:pPr>
            <a:r>
              <a:rPr lang="en-US" sz="6400" b="1" dirty="0">
                <a:solidFill>
                  <a:schemeClr val="accent5">
                    <a:lumMod val="50000"/>
                  </a:schemeClr>
                </a:solidFill>
              </a:rPr>
              <a:t>Statistics of the Sales and Expenditure:</a:t>
            </a:r>
          </a:p>
          <a:p>
            <a:pPr marL="0" indent="0">
              <a:lnSpc>
                <a:spcPts val="1960"/>
              </a:lnSpc>
              <a:spcBef>
                <a:spcPct val="0"/>
              </a:spcBef>
              <a:buNone/>
            </a:pPr>
            <a:endParaRPr lang="en-US" sz="1800" dirty="0">
              <a:solidFill>
                <a:schemeClr val="accent5">
                  <a:lumMod val="50000"/>
                </a:schemeClr>
              </a:solidFill>
            </a:endParaRP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p:txBody>
      </p:sp>
      <p:pic>
        <p:nvPicPr>
          <p:cNvPr id="7" name="Picture 6">
            <a:extLst>
              <a:ext uri="{FF2B5EF4-FFF2-40B4-BE49-F238E27FC236}">
                <a16:creationId xmlns:a16="http://schemas.microsoft.com/office/drawing/2014/main" id="{53F891AB-B09E-F8C7-54A3-1C0AB39B28C4}"/>
              </a:ext>
            </a:extLst>
          </p:cNvPr>
          <p:cNvPicPr>
            <a:picLocks noChangeAspect="1"/>
          </p:cNvPicPr>
          <p:nvPr/>
        </p:nvPicPr>
        <p:blipFill>
          <a:blip r:embed="rId2"/>
          <a:stretch>
            <a:fillRect/>
          </a:stretch>
        </p:blipFill>
        <p:spPr>
          <a:xfrm>
            <a:off x="522411" y="2243666"/>
            <a:ext cx="2851837" cy="2225151"/>
          </a:xfrm>
          <a:prstGeom prst="rect">
            <a:avLst/>
          </a:prstGeom>
        </p:spPr>
      </p:pic>
      <p:pic>
        <p:nvPicPr>
          <p:cNvPr id="15" name="Picture 14">
            <a:extLst>
              <a:ext uri="{FF2B5EF4-FFF2-40B4-BE49-F238E27FC236}">
                <a16:creationId xmlns:a16="http://schemas.microsoft.com/office/drawing/2014/main" id="{AC0AA860-C840-A5EB-5ED1-18464366B922}"/>
              </a:ext>
            </a:extLst>
          </p:cNvPr>
          <p:cNvPicPr>
            <a:picLocks noChangeAspect="1"/>
          </p:cNvPicPr>
          <p:nvPr/>
        </p:nvPicPr>
        <p:blipFill>
          <a:blip r:embed="rId3"/>
          <a:stretch>
            <a:fillRect/>
          </a:stretch>
        </p:blipFill>
        <p:spPr>
          <a:xfrm>
            <a:off x="3374248" y="2236520"/>
            <a:ext cx="3016613" cy="2232298"/>
          </a:xfrm>
          <a:prstGeom prst="rect">
            <a:avLst/>
          </a:prstGeom>
        </p:spPr>
      </p:pic>
      <p:pic>
        <p:nvPicPr>
          <p:cNvPr id="19" name="Picture 18">
            <a:extLst>
              <a:ext uri="{FF2B5EF4-FFF2-40B4-BE49-F238E27FC236}">
                <a16:creationId xmlns:a16="http://schemas.microsoft.com/office/drawing/2014/main" id="{B10C7445-490B-8AFC-DA80-7E2DDC133E45}"/>
              </a:ext>
            </a:extLst>
          </p:cNvPr>
          <p:cNvPicPr>
            <a:picLocks noChangeAspect="1"/>
          </p:cNvPicPr>
          <p:nvPr/>
        </p:nvPicPr>
        <p:blipFill>
          <a:blip r:embed="rId4"/>
          <a:stretch>
            <a:fillRect/>
          </a:stretch>
        </p:blipFill>
        <p:spPr>
          <a:xfrm>
            <a:off x="6541220" y="2281645"/>
            <a:ext cx="4461462" cy="1023343"/>
          </a:xfrm>
          <a:prstGeom prst="rect">
            <a:avLst/>
          </a:prstGeom>
        </p:spPr>
      </p:pic>
      <p:pic>
        <p:nvPicPr>
          <p:cNvPr id="23" name="Picture 22">
            <a:extLst>
              <a:ext uri="{FF2B5EF4-FFF2-40B4-BE49-F238E27FC236}">
                <a16:creationId xmlns:a16="http://schemas.microsoft.com/office/drawing/2014/main" id="{CEF04492-AC21-D320-D1D4-3A2DFC93E4D3}"/>
              </a:ext>
            </a:extLst>
          </p:cNvPr>
          <p:cNvPicPr>
            <a:picLocks noChangeAspect="1"/>
          </p:cNvPicPr>
          <p:nvPr/>
        </p:nvPicPr>
        <p:blipFill>
          <a:blip r:embed="rId5"/>
          <a:stretch>
            <a:fillRect/>
          </a:stretch>
        </p:blipFill>
        <p:spPr>
          <a:xfrm>
            <a:off x="6541220" y="3368467"/>
            <a:ext cx="2851836" cy="2748758"/>
          </a:xfrm>
          <a:prstGeom prst="rect">
            <a:avLst/>
          </a:prstGeom>
        </p:spPr>
      </p:pic>
    </p:spTree>
    <p:extLst>
      <p:ext uri="{BB962C8B-B14F-4D97-AF65-F5344CB8AC3E}">
        <p14:creationId xmlns:p14="http://schemas.microsoft.com/office/powerpoint/2010/main" val="362324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8" y="386930"/>
            <a:ext cx="9236700" cy="1188950"/>
          </a:xfrm>
        </p:spPr>
        <p:txBody>
          <a:bodyPr anchor="b">
            <a:normAutofit/>
          </a:bodyPr>
          <a:lstStyle/>
          <a:p>
            <a:r>
              <a:rPr lang="en-US" sz="5400" dirty="0">
                <a:solidFill>
                  <a:schemeClr val="accent5">
                    <a:lumMod val="50000"/>
                  </a:schemeClr>
                </a:solidFill>
              </a:rPr>
              <a:t>Agenda</a:t>
            </a:r>
            <a:endParaRPr lang="en-GB" sz="5400" dirty="0">
              <a:solidFill>
                <a:schemeClr val="accent5">
                  <a:lumMod val="50000"/>
                </a:schemeClr>
              </a:solidFill>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619847" y="2280533"/>
            <a:ext cx="10143668" cy="3435531"/>
          </a:xfrm>
        </p:spPr>
        <p:txBody>
          <a:bodyPr anchor="ctr">
            <a:normAutofit fontScale="62500" lnSpcReduction="20000"/>
          </a:bodyPr>
          <a:lstStyle/>
          <a:p>
            <a:pPr>
              <a:buFontTx/>
              <a:buChar char="•"/>
            </a:pPr>
            <a:r>
              <a:rPr lang="en-US" sz="2400" dirty="0">
                <a:solidFill>
                  <a:schemeClr val="accent5">
                    <a:lumMod val="50000"/>
                  </a:schemeClr>
                </a:solidFill>
              </a:rPr>
              <a:t> Introduction to Spreadsheet Analysis</a:t>
            </a:r>
          </a:p>
          <a:p>
            <a:pPr>
              <a:buFontTx/>
              <a:buChar char="•"/>
            </a:pPr>
            <a:r>
              <a:rPr lang="en-US" sz="2400" dirty="0">
                <a:solidFill>
                  <a:schemeClr val="accent5">
                    <a:lumMod val="50000"/>
                  </a:schemeClr>
                </a:solidFill>
              </a:rPr>
              <a:t> Project Planning</a:t>
            </a:r>
          </a:p>
          <a:p>
            <a:pPr>
              <a:buFontTx/>
              <a:buChar char="•"/>
            </a:pPr>
            <a:r>
              <a:rPr lang="en-US" sz="2400" dirty="0">
                <a:solidFill>
                  <a:schemeClr val="accent5">
                    <a:lumMod val="50000"/>
                  </a:schemeClr>
                </a:solidFill>
              </a:rPr>
              <a:t> Aim of the Project (MOSCOW)</a:t>
            </a:r>
          </a:p>
          <a:p>
            <a:pPr>
              <a:buFontTx/>
              <a:buChar char="•"/>
            </a:pPr>
            <a:r>
              <a:rPr lang="en-US" sz="2400" dirty="0">
                <a:solidFill>
                  <a:schemeClr val="accent5">
                    <a:lumMod val="50000"/>
                  </a:schemeClr>
                </a:solidFill>
              </a:rPr>
              <a:t> Requirement of Project</a:t>
            </a:r>
          </a:p>
          <a:p>
            <a:pPr>
              <a:buFontTx/>
              <a:buChar char="•"/>
            </a:pPr>
            <a:r>
              <a:rPr lang="en-US" sz="2400" dirty="0">
                <a:solidFill>
                  <a:schemeClr val="accent5">
                    <a:lumMod val="50000"/>
                  </a:schemeClr>
                </a:solidFill>
              </a:rPr>
              <a:t> Extension/ Detailed Analysis of Project</a:t>
            </a:r>
          </a:p>
          <a:p>
            <a:pPr>
              <a:buFontTx/>
              <a:buChar char="•"/>
            </a:pPr>
            <a:r>
              <a:rPr lang="en-US" sz="2400" dirty="0">
                <a:solidFill>
                  <a:schemeClr val="accent5">
                    <a:lumMod val="50000"/>
                  </a:schemeClr>
                </a:solidFill>
              </a:rPr>
              <a:t> Project Coding</a:t>
            </a:r>
          </a:p>
          <a:p>
            <a:pPr>
              <a:buFontTx/>
              <a:buChar char="•"/>
            </a:pPr>
            <a:r>
              <a:rPr lang="en-US" sz="2400" dirty="0">
                <a:solidFill>
                  <a:schemeClr val="accent5">
                    <a:lumMod val="50000"/>
                  </a:schemeClr>
                </a:solidFill>
              </a:rPr>
              <a:t> Project Outcomes</a:t>
            </a:r>
          </a:p>
          <a:p>
            <a:pPr>
              <a:buFontTx/>
              <a:buChar char="•"/>
            </a:pPr>
            <a:r>
              <a:rPr lang="en-US" sz="2400" dirty="0">
                <a:solidFill>
                  <a:schemeClr val="accent5">
                    <a:lumMod val="50000"/>
                  </a:schemeClr>
                </a:solidFill>
              </a:rPr>
              <a:t> Issues faced and resolved </a:t>
            </a:r>
          </a:p>
          <a:p>
            <a:pPr>
              <a:buFontTx/>
              <a:buChar char="•"/>
            </a:pPr>
            <a:r>
              <a:rPr lang="en-US" sz="2400" dirty="0">
                <a:solidFill>
                  <a:schemeClr val="accent5">
                    <a:lumMod val="50000"/>
                  </a:schemeClr>
                </a:solidFill>
              </a:rPr>
              <a:t> Recommendation</a:t>
            </a:r>
          </a:p>
          <a:p>
            <a:pPr>
              <a:buFontTx/>
              <a:buChar char="•"/>
            </a:pPr>
            <a:r>
              <a:rPr lang="en-US" sz="2400" dirty="0">
                <a:solidFill>
                  <a:schemeClr val="accent5">
                    <a:lumMod val="50000"/>
                  </a:schemeClr>
                </a:solidFill>
              </a:rPr>
              <a:t> Conclusions</a:t>
            </a:r>
          </a:p>
          <a:p>
            <a:pPr>
              <a:buFontTx/>
              <a:buChar char="•"/>
            </a:pPr>
            <a:r>
              <a:rPr lang="en-US" sz="2400" dirty="0">
                <a:solidFill>
                  <a:schemeClr val="accent5">
                    <a:lumMod val="50000"/>
                  </a:schemeClr>
                </a:solidFill>
              </a:rPr>
              <a:t> Supporting Documents</a:t>
            </a:r>
          </a:p>
          <a:p>
            <a:pPr>
              <a:buFontTx/>
              <a:buChar char="•"/>
            </a:pPr>
            <a:r>
              <a:rPr lang="en-US" sz="2400" dirty="0">
                <a:solidFill>
                  <a:schemeClr val="accent5">
                    <a:lumMod val="50000"/>
                  </a:schemeClr>
                </a:solidFill>
              </a:rPr>
              <a:t> Q&amp;A Section</a:t>
            </a:r>
          </a:p>
        </p:txBody>
      </p:sp>
      <p:sp>
        <p:nvSpPr>
          <p:cNvPr id="4" name="Slide Number Placeholder 3">
            <a:extLst>
              <a:ext uri="{FF2B5EF4-FFF2-40B4-BE49-F238E27FC236}">
                <a16:creationId xmlns:a16="http://schemas.microsoft.com/office/drawing/2014/main" id="{FB2CCE14-2924-FAFA-3C3A-8C9C7C8AC561}"/>
              </a:ext>
            </a:extLst>
          </p:cNvPr>
          <p:cNvSpPr>
            <a:spLocks noGrp="1"/>
          </p:cNvSpPr>
          <p:nvPr>
            <p:ph type="sldNum" sz="quarter" idx="12"/>
          </p:nvPr>
        </p:nvSpPr>
        <p:spPr/>
        <p:txBody>
          <a:bodyPr/>
          <a:lstStyle/>
          <a:p>
            <a:fld id="{0D309695-DEC3-40DA-9DF5-330280C9D0E8}" type="slidenum">
              <a:rPr lang="en-US" smtClean="0"/>
              <a:pPr/>
              <a:t>2</a:t>
            </a:fld>
            <a:endParaRPr lang="en-US" dirty="0"/>
          </a:p>
        </p:txBody>
      </p:sp>
    </p:spTree>
    <p:extLst>
      <p:ext uri="{BB962C8B-B14F-4D97-AF65-F5344CB8AC3E}">
        <p14:creationId xmlns:p14="http://schemas.microsoft.com/office/powerpoint/2010/main" val="855278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479029" y="831040"/>
            <a:ext cx="9236700"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9216440" y="6464783"/>
            <a:ext cx="2743200" cy="365125"/>
          </a:xfrm>
        </p:spPr>
        <p:txBody>
          <a:bodyPr/>
          <a:lstStyle/>
          <a:p>
            <a:fld id="{0D309695-DEC3-40DA-9DF5-330280C9D0E8}" type="slidenum">
              <a:rPr lang="en-US" smtClean="0"/>
              <a:pPr/>
              <a:t>20</a:t>
            </a:fld>
            <a:endParaRPr lang="en-US" dirty="0"/>
          </a:p>
        </p:txBody>
      </p:sp>
      <p:sp>
        <p:nvSpPr>
          <p:cNvPr id="6" name="Freeform 6">
            <a:extLst>
              <a:ext uri="{FF2B5EF4-FFF2-40B4-BE49-F238E27FC236}">
                <a16:creationId xmlns:a16="http://schemas.microsoft.com/office/drawing/2014/main" id="{4B344FF6-18E9-8BB3-37EF-1C0AD26607E5}"/>
              </a:ext>
            </a:extLst>
          </p:cNvPr>
          <p:cNvSpPr/>
          <p:nvPr/>
        </p:nvSpPr>
        <p:spPr>
          <a:xfrm>
            <a:off x="6946602" y="2811410"/>
            <a:ext cx="5070387" cy="3802791"/>
          </a:xfrm>
          <a:custGeom>
            <a:avLst/>
            <a:gdLst/>
            <a:ahLst/>
            <a:cxnLst/>
            <a:rect l="l" t="t" r="r" b="b"/>
            <a:pathLst>
              <a:path w="7605581" h="5704186">
                <a:moveTo>
                  <a:pt x="0" y="0"/>
                </a:moveTo>
                <a:lnTo>
                  <a:pt x="7605581" y="0"/>
                </a:lnTo>
                <a:lnTo>
                  <a:pt x="7605581" y="5704186"/>
                </a:lnTo>
                <a:lnTo>
                  <a:pt x="0" y="5704186"/>
                </a:lnTo>
                <a:lnTo>
                  <a:pt x="0" y="0"/>
                </a:lnTo>
                <a:close/>
              </a:path>
            </a:pathLst>
          </a:custGeom>
          <a:blipFill>
            <a:blip r:embed="rId2"/>
            <a:stretch>
              <a:fillRect/>
            </a:stretch>
          </a:blipFill>
        </p:spPr>
        <p:txBody>
          <a:bodyPr/>
          <a:lstStyle/>
          <a:p>
            <a:endParaRPr lang="en-GB"/>
          </a:p>
        </p:txBody>
      </p:sp>
      <p:sp>
        <p:nvSpPr>
          <p:cNvPr id="9" name="TextBox 8">
            <a:extLst>
              <a:ext uri="{FF2B5EF4-FFF2-40B4-BE49-F238E27FC236}">
                <a16:creationId xmlns:a16="http://schemas.microsoft.com/office/drawing/2014/main" id="{B191300E-5525-9523-0D42-8C496E36AE7A}"/>
              </a:ext>
            </a:extLst>
          </p:cNvPr>
          <p:cNvSpPr txBox="1"/>
          <p:nvPr/>
        </p:nvSpPr>
        <p:spPr>
          <a:xfrm>
            <a:off x="-70332" y="1691786"/>
            <a:ext cx="4046137" cy="272510"/>
          </a:xfrm>
          <a:prstGeom prst="rect">
            <a:avLst/>
          </a:prstGeom>
        </p:spPr>
        <p:txBody>
          <a:bodyPr lIns="0" tIns="0" rIns="0" bIns="0" rtlCol="0" anchor="t">
            <a:spAutoFit/>
          </a:bodyPr>
          <a:lstStyle/>
          <a:p>
            <a:pPr algn="ctr">
              <a:lnSpc>
                <a:spcPts val="2240"/>
              </a:lnSpc>
              <a:spcBef>
                <a:spcPct val="0"/>
              </a:spcBef>
            </a:pPr>
            <a:r>
              <a:rPr lang="en-US" dirty="0">
                <a:solidFill>
                  <a:schemeClr val="accent5">
                    <a:lumMod val="50000"/>
                  </a:schemeClr>
                </a:solidFill>
                <a:latin typeface="Montserrat Classic"/>
              </a:rPr>
              <a:t>Average Sales  and Expenditure</a:t>
            </a:r>
          </a:p>
        </p:txBody>
      </p:sp>
      <p:sp>
        <p:nvSpPr>
          <p:cNvPr id="15" name="Rectangle 14">
            <a:extLst>
              <a:ext uri="{FF2B5EF4-FFF2-40B4-BE49-F238E27FC236}">
                <a16:creationId xmlns:a16="http://schemas.microsoft.com/office/drawing/2014/main" id="{31F868DA-6B0D-0076-2A82-3B1AD21F40A6}"/>
              </a:ext>
            </a:extLst>
          </p:cNvPr>
          <p:cNvSpPr/>
          <p:nvPr/>
        </p:nvSpPr>
        <p:spPr>
          <a:xfrm>
            <a:off x="7521156" y="2144433"/>
            <a:ext cx="3302000" cy="666977"/>
          </a:xfrm>
          <a:prstGeom prst="rect">
            <a:avLst/>
          </a:prstGeom>
        </p:spPr>
        <p:txBody>
          <a:bodyPr wrap="square">
            <a:spAutoFit/>
          </a:bodyPr>
          <a:lstStyle/>
          <a:p>
            <a:r>
              <a:rPr lang="en-US" sz="1867" dirty="0">
                <a:solidFill>
                  <a:srgbClr val="FF0000"/>
                </a:solidFill>
              </a:rPr>
              <a:t>Average sales: 3828.5</a:t>
            </a:r>
          </a:p>
          <a:p>
            <a:r>
              <a:rPr lang="en-US" sz="1867" dirty="0">
                <a:solidFill>
                  <a:srgbClr val="FF0000"/>
                </a:solidFill>
              </a:rPr>
              <a:t>Average Expenditure: 2513.25</a:t>
            </a:r>
          </a:p>
        </p:txBody>
      </p:sp>
      <p:pic>
        <p:nvPicPr>
          <p:cNvPr id="16" name="Picture 15">
            <a:extLst>
              <a:ext uri="{FF2B5EF4-FFF2-40B4-BE49-F238E27FC236}">
                <a16:creationId xmlns:a16="http://schemas.microsoft.com/office/drawing/2014/main" id="{A5E2DA77-BEFF-09D2-ABFA-14077350C0A4}"/>
              </a:ext>
            </a:extLst>
          </p:cNvPr>
          <p:cNvPicPr>
            <a:picLocks noChangeAspect="1"/>
          </p:cNvPicPr>
          <p:nvPr/>
        </p:nvPicPr>
        <p:blipFill>
          <a:blip r:embed="rId3"/>
          <a:stretch>
            <a:fillRect/>
          </a:stretch>
        </p:blipFill>
        <p:spPr>
          <a:xfrm>
            <a:off x="479029" y="2192474"/>
            <a:ext cx="6284854" cy="4069515"/>
          </a:xfrm>
          <a:prstGeom prst="rect">
            <a:avLst/>
          </a:prstGeom>
        </p:spPr>
      </p:pic>
    </p:spTree>
    <p:extLst>
      <p:ext uri="{BB962C8B-B14F-4D97-AF65-F5344CB8AC3E}">
        <p14:creationId xmlns:p14="http://schemas.microsoft.com/office/powerpoint/2010/main" val="683577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479029" y="831040"/>
            <a:ext cx="9236700" cy="718856"/>
          </a:xfrm>
        </p:spPr>
        <p:txBody>
          <a:bodyPr anchor="b">
            <a:normAutofit fontScale="90000"/>
          </a:bodyPr>
          <a:lstStyle/>
          <a:p>
            <a:r>
              <a:rPr lang="en-US" sz="5400" dirty="0">
                <a:solidFill>
                  <a:schemeClr val="accent5">
                    <a:lumMod val="50000"/>
                  </a:schemeClr>
                </a:solidFill>
              </a:rPr>
              <a:t>Project Outcomes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9216440" y="6464783"/>
            <a:ext cx="2743200" cy="365125"/>
          </a:xfrm>
        </p:spPr>
        <p:txBody>
          <a:bodyPr/>
          <a:lstStyle/>
          <a:p>
            <a:fld id="{0D309695-DEC3-40DA-9DF5-330280C9D0E8}" type="slidenum">
              <a:rPr lang="en-US" smtClean="0"/>
              <a:pPr/>
              <a:t>21</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261240" y="5786341"/>
            <a:ext cx="10058400" cy="385541"/>
          </a:xfrm>
        </p:spPr>
        <p:txBody>
          <a:bodyPr>
            <a:normAutofit/>
          </a:bodyPr>
          <a:lstStyle/>
          <a:p>
            <a:pPr marL="0" indent="0">
              <a:lnSpc>
                <a:spcPts val="1960"/>
              </a:lnSpc>
              <a:spcBef>
                <a:spcPct val="0"/>
              </a:spcBef>
              <a:buNone/>
            </a:pPr>
            <a:r>
              <a:rPr lang="en-US" sz="1800" dirty="0">
                <a:solidFill>
                  <a:schemeClr val="accent5">
                    <a:lumMod val="50000"/>
                  </a:schemeClr>
                </a:solidFill>
                <a:latin typeface="Montserrat Classic"/>
              </a:rPr>
              <a:t>The outcome of the data frame is stored in an Excel file ‘Sales_Analysis.csv’</a:t>
            </a:r>
          </a:p>
        </p:txBody>
      </p:sp>
      <p:pic>
        <p:nvPicPr>
          <p:cNvPr id="7" name="Picture 6">
            <a:extLst>
              <a:ext uri="{FF2B5EF4-FFF2-40B4-BE49-F238E27FC236}">
                <a16:creationId xmlns:a16="http://schemas.microsoft.com/office/drawing/2014/main" id="{F588A36C-7C89-BF76-ACBE-47FEB95709E0}"/>
              </a:ext>
            </a:extLst>
          </p:cNvPr>
          <p:cNvPicPr>
            <a:picLocks noChangeAspect="1"/>
          </p:cNvPicPr>
          <p:nvPr/>
        </p:nvPicPr>
        <p:blipFill>
          <a:blip r:embed="rId2"/>
          <a:stretch>
            <a:fillRect/>
          </a:stretch>
        </p:blipFill>
        <p:spPr>
          <a:xfrm>
            <a:off x="353379" y="2235424"/>
            <a:ext cx="9587042" cy="3371875"/>
          </a:xfrm>
          <a:prstGeom prst="rect">
            <a:avLst/>
          </a:prstGeom>
        </p:spPr>
      </p:pic>
    </p:spTree>
    <p:extLst>
      <p:ext uri="{BB962C8B-B14F-4D97-AF65-F5344CB8AC3E}">
        <p14:creationId xmlns:p14="http://schemas.microsoft.com/office/powerpoint/2010/main" val="2962801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334651" y="68915"/>
            <a:ext cx="9236700" cy="830498"/>
          </a:xfrm>
        </p:spPr>
        <p:txBody>
          <a:bodyPr anchor="b">
            <a:normAutofit fontScale="90000"/>
          </a:bodyPr>
          <a:lstStyle/>
          <a:p>
            <a:r>
              <a:rPr lang="en-US" sz="5400" dirty="0">
                <a:solidFill>
                  <a:schemeClr val="accent5">
                    <a:lumMod val="50000"/>
                  </a:schemeClr>
                </a:solidFill>
              </a:rPr>
              <a:t>Issues faced and resolved</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p:txBody>
          <a:bodyPr/>
          <a:lstStyle/>
          <a:p>
            <a:fld id="{0D309695-DEC3-40DA-9DF5-330280C9D0E8}" type="slidenum">
              <a:rPr lang="en-US" smtClean="0"/>
              <a:pPr/>
              <a:t>22</a:t>
            </a:fld>
            <a:endParaRPr lang="en-US" dirty="0"/>
          </a:p>
        </p:txBody>
      </p:sp>
      <p:pic>
        <p:nvPicPr>
          <p:cNvPr id="7" name="Content Placeholder 6">
            <a:extLst>
              <a:ext uri="{FF2B5EF4-FFF2-40B4-BE49-F238E27FC236}">
                <a16:creationId xmlns:a16="http://schemas.microsoft.com/office/drawing/2014/main" id="{6AA27BD5-A968-1661-A124-9FE3C2AA2016}"/>
              </a:ext>
            </a:extLst>
          </p:cNvPr>
          <p:cNvPicPr>
            <a:picLocks noGrp="1" noChangeAspect="1"/>
          </p:cNvPicPr>
          <p:nvPr>
            <p:ph idx="1"/>
          </p:nvPr>
        </p:nvPicPr>
        <p:blipFill>
          <a:blip r:embed="rId2"/>
          <a:stretch>
            <a:fillRect/>
          </a:stretch>
        </p:blipFill>
        <p:spPr>
          <a:xfrm>
            <a:off x="5167424" y="1057940"/>
            <a:ext cx="6810152" cy="2320159"/>
          </a:xfrm>
        </p:spPr>
      </p:pic>
      <p:pic>
        <p:nvPicPr>
          <p:cNvPr id="13" name="Picture 12">
            <a:extLst>
              <a:ext uri="{FF2B5EF4-FFF2-40B4-BE49-F238E27FC236}">
                <a16:creationId xmlns:a16="http://schemas.microsoft.com/office/drawing/2014/main" id="{095EA70E-DC61-5053-DA43-B6FD92BBBFF2}"/>
              </a:ext>
            </a:extLst>
          </p:cNvPr>
          <p:cNvPicPr>
            <a:picLocks noChangeAspect="1"/>
          </p:cNvPicPr>
          <p:nvPr/>
        </p:nvPicPr>
        <p:blipFill>
          <a:blip r:embed="rId3"/>
          <a:stretch>
            <a:fillRect/>
          </a:stretch>
        </p:blipFill>
        <p:spPr>
          <a:xfrm>
            <a:off x="226951" y="1057940"/>
            <a:ext cx="4940473" cy="2342087"/>
          </a:xfrm>
          <a:prstGeom prst="rect">
            <a:avLst/>
          </a:prstGeom>
        </p:spPr>
      </p:pic>
      <p:sp>
        <p:nvSpPr>
          <p:cNvPr id="15" name="TextBox 14">
            <a:extLst>
              <a:ext uri="{FF2B5EF4-FFF2-40B4-BE49-F238E27FC236}">
                <a16:creationId xmlns:a16="http://schemas.microsoft.com/office/drawing/2014/main" id="{1F435457-D425-D5B9-03EF-962901445B86}"/>
              </a:ext>
            </a:extLst>
          </p:cNvPr>
          <p:cNvSpPr txBox="1"/>
          <p:nvPr/>
        </p:nvSpPr>
        <p:spPr>
          <a:xfrm>
            <a:off x="334651" y="3723028"/>
            <a:ext cx="4564913"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5">
                    <a:lumMod val="50000"/>
                  </a:schemeClr>
                </a:solidFill>
              </a:rPr>
              <a:t>To Calculate the percentage changes in sales, using Pandas will create the NaN values. </a:t>
            </a:r>
          </a:p>
          <a:p>
            <a:pPr marL="285750" indent="-285750">
              <a:buFont typeface="Arial" panose="020B0604020202020204" pitchFamily="34" charset="0"/>
              <a:buChar char="•"/>
            </a:pPr>
            <a:r>
              <a:rPr lang="en-US" dirty="0">
                <a:solidFill>
                  <a:schemeClr val="accent5">
                    <a:lumMod val="50000"/>
                  </a:schemeClr>
                </a:solidFill>
              </a:rPr>
              <a:t>To avoid the drop of rows, used another approach using the sales list generated from the requirement task and analyzed the percentage changes in sales.</a:t>
            </a:r>
            <a:endParaRPr lang="en-GB" dirty="0">
              <a:solidFill>
                <a:schemeClr val="accent5">
                  <a:lumMod val="50000"/>
                </a:schemeClr>
              </a:solidFill>
            </a:endParaRPr>
          </a:p>
        </p:txBody>
      </p:sp>
      <p:pic>
        <p:nvPicPr>
          <p:cNvPr id="17" name="Picture 16">
            <a:extLst>
              <a:ext uri="{FF2B5EF4-FFF2-40B4-BE49-F238E27FC236}">
                <a16:creationId xmlns:a16="http://schemas.microsoft.com/office/drawing/2014/main" id="{F4A7EA2B-4EB9-9AF9-E3D1-2B9F29916363}"/>
              </a:ext>
            </a:extLst>
          </p:cNvPr>
          <p:cNvPicPr>
            <a:picLocks noChangeAspect="1"/>
          </p:cNvPicPr>
          <p:nvPr/>
        </p:nvPicPr>
        <p:blipFill>
          <a:blip r:embed="rId4"/>
          <a:stretch>
            <a:fillRect/>
          </a:stretch>
        </p:blipFill>
        <p:spPr>
          <a:xfrm>
            <a:off x="5167424" y="3383525"/>
            <a:ext cx="6810152" cy="2609869"/>
          </a:xfrm>
          <a:prstGeom prst="rect">
            <a:avLst/>
          </a:prstGeom>
        </p:spPr>
      </p:pic>
    </p:spTree>
    <p:extLst>
      <p:ext uri="{BB962C8B-B14F-4D97-AF65-F5344CB8AC3E}">
        <p14:creationId xmlns:p14="http://schemas.microsoft.com/office/powerpoint/2010/main" val="359630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564090" y="716539"/>
            <a:ext cx="9236700" cy="718856"/>
          </a:xfrm>
        </p:spPr>
        <p:txBody>
          <a:bodyPr anchor="b">
            <a:normAutofit fontScale="90000"/>
          </a:bodyPr>
          <a:lstStyle/>
          <a:p>
            <a:r>
              <a:rPr lang="en-US" sz="5400" dirty="0">
                <a:solidFill>
                  <a:schemeClr val="accent5">
                    <a:lumMod val="50000"/>
                  </a:schemeClr>
                </a:solidFill>
              </a:rPr>
              <a:t>Recommendation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11393" y="6492875"/>
            <a:ext cx="2743200" cy="365125"/>
          </a:xfrm>
        </p:spPr>
        <p:txBody>
          <a:bodyPr/>
          <a:lstStyle/>
          <a:p>
            <a:fld id="{0D309695-DEC3-40DA-9DF5-330280C9D0E8}" type="slidenum">
              <a:rPr lang="en-US" smtClean="0"/>
              <a:pPr/>
              <a:t>23</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350874" y="2203079"/>
            <a:ext cx="10962168" cy="4147845"/>
          </a:xfrm>
        </p:spPr>
        <p:txBody>
          <a:bodyPr>
            <a:normAutofit/>
          </a:bodyPr>
          <a:lstStyle/>
          <a:p>
            <a:pPr>
              <a:lnSpc>
                <a:spcPts val="1960"/>
              </a:lnSpc>
              <a:spcBef>
                <a:spcPct val="0"/>
              </a:spcBef>
            </a:pPr>
            <a:r>
              <a:rPr lang="en-US" sz="1800" b="1" dirty="0">
                <a:solidFill>
                  <a:schemeClr val="accent5">
                    <a:lumMod val="50000"/>
                  </a:schemeClr>
                </a:solidFill>
                <a:latin typeface="Montserrat Classic"/>
              </a:rPr>
              <a:t>Potential Additional Analysis:</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Investigate the factors that contributed to the exceptionally high net profit percentage in November. Was there a specific event, promotion, or business strategy that led to this outcome?</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Explore the reasons behind the negative sales percentage in March. Identify any challenges or issues that may have impacted sales during that period.</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Consider comparing these findings with external factors, such as industry trends, economic conditions, or seasonal variations, to provide a broader context for the analysis.</a:t>
            </a:r>
          </a:p>
          <a:p>
            <a:pPr>
              <a:lnSpc>
                <a:spcPts val="1960"/>
              </a:lnSpc>
              <a:spcBef>
                <a:spcPct val="0"/>
              </a:spcBef>
            </a:pPr>
            <a:r>
              <a:rPr lang="en-US" sz="1600" b="1" dirty="0">
                <a:solidFill>
                  <a:schemeClr val="accent5">
                    <a:lumMod val="50000"/>
                  </a:schemeClr>
                </a:solidFill>
                <a:latin typeface="Montserrat Classic"/>
              </a:rPr>
              <a:t>November Success Analysis:</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Investigate the specific strategies, events, or operational efficiencies that contributed to the exceptionally high net profit percentage in November.</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Identify whether similar strategies can be applied to other months to enhance overall profitability.</a:t>
            </a:r>
          </a:p>
          <a:p>
            <a:pPr>
              <a:lnSpc>
                <a:spcPts val="1960"/>
              </a:lnSpc>
              <a:spcBef>
                <a:spcPct val="0"/>
              </a:spcBef>
            </a:pPr>
            <a:r>
              <a:rPr lang="en-US" sz="1600" b="1" dirty="0">
                <a:solidFill>
                  <a:schemeClr val="accent5">
                    <a:lumMod val="50000"/>
                  </a:schemeClr>
                </a:solidFill>
                <a:latin typeface="Montserrat Classic"/>
              </a:rPr>
              <a:t>February Loss Analysis:</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Examine the reasons behind the negative net profit percentage in February. Was it due to unexpected costs, low sales, or other factors?</a:t>
            </a:r>
          </a:p>
          <a:p>
            <a:pPr>
              <a:lnSpc>
                <a:spcPts val="1960"/>
              </a:lnSpc>
              <a:spcBef>
                <a:spcPct val="0"/>
              </a:spcBef>
              <a:buFont typeface="Wingdings" panose="05000000000000000000" pitchFamily="2" charset="2"/>
              <a:buChar char="ü"/>
            </a:pPr>
            <a:r>
              <a:rPr lang="en-US" sz="1600" dirty="0">
                <a:solidFill>
                  <a:schemeClr val="accent5">
                    <a:lumMod val="50000"/>
                  </a:schemeClr>
                </a:solidFill>
                <a:latin typeface="Montserrat Classic"/>
              </a:rPr>
              <a:t>Implement measures to mitigate similar issues in the future and improve overall financial performance.</a:t>
            </a:r>
          </a:p>
          <a:p>
            <a:pPr>
              <a:lnSpc>
                <a:spcPts val="1960"/>
              </a:lnSpc>
              <a:spcBef>
                <a:spcPct val="0"/>
              </a:spcBef>
            </a:pPr>
            <a:endParaRPr lang="en-US" sz="1800" dirty="0">
              <a:solidFill>
                <a:schemeClr val="accent5">
                  <a:lumMod val="50000"/>
                </a:schemeClr>
              </a:solidFill>
              <a:latin typeface="Montserrat Classic"/>
            </a:endParaRPr>
          </a:p>
          <a:p>
            <a:pPr>
              <a:lnSpc>
                <a:spcPts val="1960"/>
              </a:lnSpc>
              <a:spcBef>
                <a:spcPct val="0"/>
              </a:spcBef>
            </a:pPr>
            <a:endParaRPr lang="en-US" sz="1800" dirty="0">
              <a:solidFill>
                <a:schemeClr val="accent5">
                  <a:lumMod val="50000"/>
                </a:schemeClr>
              </a:solidFill>
              <a:latin typeface="Montserrat Classic"/>
            </a:endParaRPr>
          </a:p>
        </p:txBody>
      </p:sp>
    </p:spTree>
    <p:extLst>
      <p:ext uri="{BB962C8B-B14F-4D97-AF65-F5344CB8AC3E}">
        <p14:creationId xmlns:p14="http://schemas.microsoft.com/office/powerpoint/2010/main" val="669626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574722" y="773548"/>
            <a:ext cx="9236700" cy="718856"/>
          </a:xfrm>
        </p:spPr>
        <p:txBody>
          <a:bodyPr anchor="b">
            <a:normAutofit fontScale="90000"/>
          </a:bodyPr>
          <a:lstStyle/>
          <a:p>
            <a:r>
              <a:rPr lang="en-US" sz="5400" dirty="0">
                <a:solidFill>
                  <a:schemeClr val="accent5">
                    <a:lumMod val="50000"/>
                  </a:schemeClr>
                </a:solidFill>
              </a:rPr>
              <a:t>Conclusions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11393" y="6492875"/>
            <a:ext cx="2743200" cy="365125"/>
          </a:xfrm>
        </p:spPr>
        <p:txBody>
          <a:bodyPr/>
          <a:lstStyle/>
          <a:p>
            <a:fld id="{0D309695-DEC3-40DA-9DF5-330280C9D0E8}" type="slidenum">
              <a:rPr lang="en-US" smtClean="0"/>
              <a:pPr/>
              <a:t>24</a:t>
            </a:fld>
            <a:endParaRPr lang="en-US" dirty="0"/>
          </a:p>
        </p:txBody>
      </p:sp>
      <p:sp>
        <p:nvSpPr>
          <p:cNvPr id="13" name="Content Placeholder 12">
            <a:extLst>
              <a:ext uri="{FF2B5EF4-FFF2-40B4-BE49-F238E27FC236}">
                <a16:creationId xmlns:a16="http://schemas.microsoft.com/office/drawing/2014/main" id="{AFE15923-88B1-5B54-C803-2877B88B9437}"/>
              </a:ext>
            </a:extLst>
          </p:cNvPr>
          <p:cNvSpPr>
            <a:spLocks noGrp="1"/>
          </p:cNvSpPr>
          <p:nvPr>
            <p:ph idx="1"/>
          </p:nvPr>
        </p:nvSpPr>
        <p:spPr>
          <a:xfrm>
            <a:off x="290266" y="2495475"/>
            <a:ext cx="10962168" cy="3671409"/>
          </a:xfrm>
        </p:spPr>
        <p:txBody>
          <a:bodyPr>
            <a:normAutofit/>
          </a:bodyPr>
          <a:lstStyle/>
          <a:p>
            <a:pPr>
              <a:lnSpc>
                <a:spcPts val="1960"/>
              </a:lnSpc>
              <a:spcBef>
                <a:spcPct val="0"/>
              </a:spcBef>
            </a:pPr>
            <a:r>
              <a:rPr lang="en-US" sz="1800" dirty="0">
                <a:solidFill>
                  <a:schemeClr val="accent5">
                    <a:lumMod val="50000"/>
                  </a:schemeClr>
                </a:solidFill>
                <a:latin typeface="Montserrat Classic"/>
              </a:rPr>
              <a:t>In summary, the provided output highlights specific months with notable net profit percentages, both high and low in November and March. This is valuable for understanding how the company's profitability fluctuates across different months.</a:t>
            </a:r>
          </a:p>
          <a:p>
            <a:pPr>
              <a:lnSpc>
                <a:spcPts val="1960"/>
              </a:lnSpc>
              <a:spcBef>
                <a:spcPct val="0"/>
              </a:spcBef>
            </a:pPr>
            <a:r>
              <a:rPr lang="en-US" sz="1800" dirty="0">
                <a:solidFill>
                  <a:schemeClr val="accent5">
                    <a:lumMod val="50000"/>
                  </a:schemeClr>
                </a:solidFill>
                <a:latin typeface="Montserrat Classic"/>
              </a:rPr>
              <a:t>Further analysis and investigation are needed to understand the underlying factors contributing to these outcomes and to provide actionable insights for business decision-making.</a:t>
            </a:r>
          </a:p>
        </p:txBody>
      </p:sp>
    </p:spTree>
    <p:extLst>
      <p:ext uri="{BB962C8B-B14F-4D97-AF65-F5344CB8AC3E}">
        <p14:creationId xmlns:p14="http://schemas.microsoft.com/office/powerpoint/2010/main" val="304887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574722" y="773548"/>
            <a:ext cx="9236700" cy="718856"/>
          </a:xfrm>
        </p:spPr>
        <p:txBody>
          <a:bodyPr anchor="b">
            <a:normAutofit fontScale="90000"/>
          </a:bodyPr>
          <a:lstStyle/>
          <a:p>
            <a:r>
              <a:rPr lang="en-US" sz="5400" dirty="0">
                <a:solidFill>
                  <a:schemeClr val="accent5">
                    <a:lumMod val="50000"/>
                  </a:schemeClr>
                </a:solidFill>
              </a:rPr>
              <a:t>Supporting Documents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711393" y="6492875"/>
            <a:ext cx="2743200" cy="365125"/>
          </a:xfrm>
        </p:spPr>
        <p:txBody>
          <a:bodyPr/>
          <a:lstStyle/>
          <a:p>
            <a:fld id="{0D309695-DEC3-40DA-9DF5-330280C9D0E8}" type="slidenum">
              <a:rPr lang="en-US" smtClean="0"/>
              <a:pPr/>
              <a:t>25</a:t>
            </a:fld>
            <a:endParaRPr lang="en-US" dirty="0"/>
          </a:p>
        </p:txBody>
      </p:sp>
      <p:graphicFrame>
        <p:nvGraphicFramePr>
          <p:cNvPr id="5" name="Content Placeholder 4">
            <a:extLst>
              <a:ext uri="{FF2B5EF4-FFF2-40B4-BE49-F238E27FC236}">
                <a16:creationId xmlns:a16="http://schemas.microsoft.com/office/drawing/2014/main" id="{789A1A2F-6425-22F8-2011-CE830F01B2C9}"/>
              </a:ext>
            </a:extLst>
          </p:cNvPr>
          <p:cNvGraphicFramePr>
            <a:graphicFrameLocks noGrp="1" noChangeAspect="1"/>
          </p:cNvGraphicFramePr>
          <p:nvPr>
            <p:ph idx="1"/>
            <p:extLst>
              <p:ext uri="{D42A27DB-BD31-4B8C-83A1-F6EECF244321}">
                <p14:modId xmlns:p14="http://schemas.microsoft.com/office/powerpoint/2010/main" val="1737548997"/>
              </p:ext>
            </p:extLst>
          </p:nvPr>
        </p:nvGraphicFramePr>
        <p:xfrm>
          <a:off x="1007177" y="2710199"/>
          <a:ext cx="1496790" cy="1239796"/>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80855" progId="Package">
                  <p:embed/>
                </p:oleObj>
              </mc:Choice>
              <mc:Fallback>
                <p:oleObj name="Packager Shell Object" showAsIcon="1" r:id="rId2" imgW="914400" imgH="780855" progId="Package">
                  <p:embed/>
                  <p:pic>
                    <p:nvPicPr>
                      <p:cNvPr id="0" name=""/>
                      <p:cNvPicPr/>
                      <p:nvPr/>
                    </p:nvPicPr>
                    <p:blipFill>
                      <a:blip r:embed="rId3"/>
                      <a:stretch>
                        <a:fillRect/>
                      </a:stretch>
                    </p:blipFill>
                    <p:spPr>
                      <a:xfrm>
                        <a:off x="1007177" y="2710199"/>
                        <a:ext cx="1496790" cy="1239796"/>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539412D7-51E9-7E0C-234C-2A8353912E85}"/>
              </a:ext>
            </a:extLst>
          </p:cNvPr>
          <p:cNvSpPr txBox="1"/>
          <p:nvPr/>
        </p:nvSpPr>
        <p:spPr>
          <a:xfrm>
            <a:off x="3593805" y="2551814"/>
            <a:ext cx="6459279" cy="646331"/>
          </a:xfrm>
          <a:prstGeom prst="rect">
            <a:avLst/>
          </a:prstGeom>
          <a:noFill/>
        </p:spPr>
        <p:txBody>
          <a:bodyPr wrap="square" rtlCol="0">
            <a:spAutoFit/>
          </a:bodyPr>
          <a:lstStyle/>
          <a:p>
            <a:r>
              <a:rPr lang="en-US" dirty="0"/>
              <a:t>In the zip folder, we can find the Python Files, Outcome visuals and output Excel file.</a:t>
            </a:r>
            <a:endParaRPr lang="en-GB" dirty="0"/>
          </a:p>
        </p:txBody>
      </p:sp>
    </p:spTree>
    <p:extLst>
      <p:ext uri="{BB962C8B-B14F-4D97-AF65-F5344CB8AC3E}">
        <p14:creationId xmlns:p14="http://schemas.microsoft.com/office/powerpoint/2010/main" val="3796973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6C7B6BC-B625-254B-8489-2BBE42C47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6" name="Freeform 19">
              <a:extLst>
                <a:ext uri="{FF2B5EF4-FFF2-40B4-BE49-F238E27FC236}">
                  <a16:creationId xmlns:a16="http://schemas.microsoft.com/office/drawing/2014/main" id="{E7643131-9751-394B-9DE4-EE9876275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1">
              <a:extLst>
                <a:ext uri="{FF2B5EF4-FFF2-40B4-BE49-F238E27FC236}">
                  <a16:creationId xmlns:a16="http://schemas.microsoft.com/office/drawing/2014/main" id="{3C7C7AE9-43E0-A248-A068-7B65FA36E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3">
              <a:extLst>
                <a:ext uri="{FF2B5EF4-FFF2-40B4-BE49-F238E27FC236}">
                  <a16:creationId xmlns:a16="http://schemas.microsoft.com/office/drawing/2014/main" id="{4B622446-2EE4-FB43-9E11-21ACAA33C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4">
              <a:extLst>
                <a:ext uri="{FF2B5EF4-FFF2-40B4-BE49-F238E27FC236}">
                  <a16:creationId xmlns:a16="http://schemas.microsoft.com/office/drawing/2014/main" id="{45047DD0-68DA-CA43-A471-927D27D9C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Picture 7" descr="Graphical user interface&#10;&#10;Description automatically generated with low confidence">
            <a:hlinkClick r:id="rId3" tooltip="LinkedIn Profile"/>
            <a:extLst>
              <a:ext uri="{FF2B5EF4-FFF2-40B4-BE49-F238E27FC236}">
                <a16:creationId xmlns:a16="http://schemas.microsoft.com/office/drawing/2014/main" id="{462F30F8-76F3-4FD9-774E-34043742D4CA}"/>
              </a:ext>
              <a:ext uri="{C183D7F6-B498-43B3-948B-1728B52AA6E4}">
                <adec:decorative xmlns:adec="http://schemas.microsoft.com/office/drawing/2017/decorative" val="0"/>
              </a:ext>
            </a:extLst>
          </p:cNvPr>
          <p:cNvPicPr>
            <a:picLocks noChangeAspect="1"/>
          </p:cNvPicPr>
          <p:nvPr/>
        </p:nvPicPr>
        <p:blipFill rotWithShape="1">
          <a:blip r:embed="rId4">
            <a:extLst>
              <a:ext uri="{28A0092B-C50C-407E-A947-70E740481C1C}">
                <a14:useLocalDpi xmlns:a14="http://schemas.microsoft.com/office/drawing/2010/main" val="0"/>
              </a:ext>
            </a:extLst>
          </a:blip>
          <a:srcRect t="846" b="9559"/>
          <a:stretch/>
        </p:blipFill>
        <p:spPr>
          <a:xfrm>
            <a:off x="0" y="-9"/>
            <a:ext cx="10290313" cy="6858000"/>
          </a:xfrm>
          <a:prstGeom prst="rect">
            <a:avLst/>
          </a:prstGeom>
        </p:spPr>
      </p:pic>
      <p:sp>
        <p:nvSpPr>
          <p:cNvPr id="2" name="Rectangle 1">
            <a:extLst>
              <a:ext uri="{FF2B5EF4-FFF2-40B4-BE49-F238E27FC236}">
                <a16:creationId xmlns:a16="http://schemas.microsoft.com/office/drawing/2014/main" id="{8417D1F2-4576-F6BA-E7C7-00D12DA6B845}"/>
              </a:ext>
            </a:extLst>
          </p:cNvPr>
          <p:cNvSpPr/>
          <p:nvPr/>
        </p:nvSpPr>
        <p:spPr>
          <a:xfrm>
            <a:off x="-2" y="6512441"/>
            <a:ext cx="12192000" cy="345549"/>
          </a:xfrm>
          <a:prstGeom prst="rect">
            <a:avLst/>
          </a:prstGeom>
          <a:solidFill>
            <a:schemeClr val="accent5"/>
          </a:solidFill>
        </p:spPr>
        <p:style>
          <a:lnRef idx="1">
            <a:schemeClr val="accent6"/>
          </a:lnRef>
          <a:fillRef idx="2">
            <a:schemeClr val="accent6"/>
          </a:fillRef>
          <a:effectRef idx="1">
            <a:schemeClr val="accent6"/>
          </a:effectRef>
          <a:fontRef idx="minor">
            <a:schemeClr val="dk1"/>
          </a:fontRef>
        </p:style>
        <p:txBody>
          <a:bodyPr rtlCol="0" anchor="ctr"/>
          <a:lstStyle/>
          <a:p>
            <a:r>
              <a:rPr lang="en-US" i="1" dirty="0">
                <a:solidFill>
                  <a:schemeClr val="accent5">
                    <a:lumMod val="50000"/>
                  </a:schemeClr>
                </a:solidFill>
              </a:rPr>
              <a:t>You can contact me in </a:t>
            </a:r>
            <a:r>
              <a:rPr lang="en-US" i="1" dirty="0">
                <a:hlinkClick r:id="rId3"/>
              </a:rPr>
              <a:t>LinkedIn Profile</a:t>
            </a:r>
            <a:r>
              <a:rPr lang="en-US" i="1" dirty="0"/>
              <a:t> </a:t>
            </a:r>
            <a:r>
              <a:rPr lang="en-US" i="1" dirty="0">
                <a:solidFill>
                  <a:schemeClr val="accent5">
                    <a:lumMod val="50000"/>
                  </a:schemeClr>
                </a:solidFill>
              </a:rPr>
              <a:t>or in </a:t>
            </a:r>
            <a:r>
              <a:rPr lang="en-US" i="1" dirty="0">
                <a:hlinkClick r:id="rId5"/>
              </a:rPr>
              <a:t>email</a:t>
            </a:r>
            <a:r>
              <a:rPr lang="en-US" dirty="0"/>
              <a:t>. </a:t>
            </a:r>
            <a:endParaRPr lang="en-GB" dirty="0"/>
          </a:p>
        </p:txBody>
      </p:sp>
    </p:spTree>
    <p:extLst>
      <p:ext uri="{BB962C8B-B14F-4D97-AF65-F5344CB8AC3E}">
        <p14:creationId xmlns:p14="http://schemas.microsoft.com/office/powerpoint/2010/main" val="464565632"/>
      </p:ext>
    </p:extLst>
  </p:cSld>
  <p:clrMapOvr>
    <a:masterClrMapping/>
  </p:clrMapOvr>
  <mc:AlternateContent xmlns:mc="http://schemas.openxmlformats.org/markup-compatibility/2006" xmlns:p14="http://schemas.microsoft.com/office/powerpoint/2010/main">
    <mc:Choice Requires="p14">
      <p:transition spd="slow" p14:dur="2000" advTm="11434"/>
    </mc:Choice>
    <mc:Fallback xmlns="">
      <p:transition spd="slow" advTm="1143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7" y="386930"/>
            <a:ext cx="10950971" cy="1367442"/>
          </a:xfrm>
        </p:spPr>
        <p:txBody>
          <a:bodyPr anchor="b">
            <a:normAutofit fontScale="90000"/>
          </a:bodyPr>
          <a:lstStyle/>
          <a:p>
            <a:r>
              <a:rPr lang="en-US" sz="5400" dirty="0">
                <a:solidFill>
                  <a:schemeClr val="accent5">
                    <a:lumMod val="50000"/>
                  </a:schemeClr>
                </a:solidFill>
              </a:rPr>
              <a:t>Introduction to Spreadsheet Analysis</a:t>
            </a:r>
            <a:br>
              <a:rPr lang="en-US" sz="5400" dirty="0">
                <a:solidFill>
                  <a:schemeClr val="accent5">
                    <a:lumMod val="50000"/>
                  </a:schemeClr>
                </a:solidFill>
              </a:rPr>
            </a:br>
            <a:r>
              <a:rPr lang="en-US" sz="5400" dirty="0">
                <a:solidFill>
                  <a:schemeClr val="accent5">
                    <a:lumMod val="50000"/>
                  </a:schemeClr>
                </a:solidFill>
              </a:rPr>
              <a:t>Project Objective</a:t>
            </a:r>
            <a:endParaRPr lang="en-GB" sz="5400" dirty="0">
              <a:solidFill>
                <a:schemeClr val="accent5">
                  <a:lumMod val="50000"/>
                </a:schemeClr>
              </a:solidFill>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93660" y="2599509"/>
            <a:ext cx="10143668" cy="3435531"/>
          </a:xfrm>
        </p:spPr>
        <p:txBody>
          <a:bodyPr anchor="ctr">
            <a:normAutofit/>
          </a:bodyPr>
          <a:lstStyle/>
          <a:p>
            <a:pPr marL="457200" algn="just">
              <a:lnSpc>
                <a:spcPct val="115000"/>
              </a:lnSpc>
              <a:spcAft>
                <a:spcPts val="1000"/>
              </a:spcAft>
            </a:pPr>
            <a:r>
              <a:rPr lang="en-GB" sz="1800" dirty="0">
                <a:solidFill>
                  <a:schemeClr val="accent5">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The objective of the spreadsheet data analysis project is to use a Python program to do basic data analysis on the given spreadsheet. </a:t>
            </a:r>
          </a:p>
          <a:p>
            <a:pPr marL="457200" algn="just">
              <a:lnSpc>
                <a:spcPct val="115000"/>
              </a:lnSpc>
              <a:spcAft>
                <a:spcPts val="1000"/>
              </a:spcAft>
            </a:pPr>
            <a:r>
              <a:rPr lang="en-GB" sz="1800" dirty="0">
                <a:solidFill>
                  <a:schemeClr val="accent5">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To plan and prioritise the requirements of the project, we have used the technique called MoSCoW method. M stands for the must, S stands for the should, C for the could, and W for the won’t, are the four categories used to prioritise the requirements.</a:t>
            </a:r>
          </a:p>
          <a:p>
            <a:pPr marL="457200" algn="just">
              <a:lnSpc>
                <a:spcPct val="115000"/>
              </a:lnSpc>
              <a:spcAft>
                <a:spcPts val="1000"/>
              </a:spcAft>
            </a:pPr>
            <a:r>
              <a:rPr lang="en-GB" sz="1800" dirty="0">
                <a:solidFill>
                  <a:schemeClr val="accent5">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rPr>
              <a:t>The primary focus is on extracting relevant information from the spreadsheet, processing it, and presenting the essential insights. The project will initially cover these three required tasks, with the opportunity to extend the project and enhance the functionality.</a:t>
            </a:r>
          </a:p>
          <a:p>
            <a:endParaRPr lang="en-GB" sz="2400" dirty="0"/>
          </a:p>
        </p:txBody>
      </p:sp>
      <p:sp>
        <p:nvSpPr>
          <p:cNvPr id="4" name="Slide Number Placeholder 3">
            <a:extLst>
              <a:ext uri="{FF2B5EF4-FFF2-40B4-BE49-F238E27FC236}">
                <a16:creationId xmlns:a16="http://schemas.microsoft.com/office/drawing/2014/main" id="{8BAC2A53-D53C-4042-6475-12FF77778953}"/>
              </a:ext>
            </a:extLst>
          </p:cNvPr>
          <p:cNvSpPr>
            <a:spLocks noGrp="1"/>
          </p:cNvSpPr>
          <p:nvPr>
            <p:ph type="sldNum" sz="quarter" idx="12"/>
          </p:nvPr>
        </p:nvSpPr>
        <p:spPr/>
        <p:txBody>
          <a:bodyPr/>
          <a:lstStyle/>
          <a:p>
            <a:fld id="{0D309695-DEC3-40DA-9DF5-330280C9D0E8}" type="slidenum">
              <a:rPr lang="en-US" smtClean="0"/>
              <a:pPr/>
              <a:t>3</a:t>
            </a:fld>
            <a:endParaRPr lang="en-US" dirty="0"/>
          </a:p>
        </p:txBody>
      </p:sp>
    </p:spTree>
    <p:extLst>
      <p:ext uri="{BB962C8B-B14F-4D97-AF65-F5344CB8AC3E}">
        <p14:creationId xmlns:p14="http://schemas.microsoft.com/office/powerpoint/2010/main" val="415678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8" y="386930"/>
            <a:ext cx="9236700" cy="1188950"/>
          </a:xfrm>
        </p:spPr>
        <p:txBody>
          <a:bodyPr anchor="b">
            <a:normAutofit/>
          </a:bodyPr>
          <a:lstStyle/>
          <a:p>
            <a:r>
              <a:rPr lang="en-US" sz="5400" dirty="0">
                <a:solidFill>
                  <a:schemeClr val="accent5">
                    <a:lumMod val="50000"/>
                  </a:schemeClr>
                </a:solidFill>
              </a:rPr>
              <a:t>Project Planning</a:t>
            </a:r>
          </a:p>
        </p:txBody>
      </p:sp>
      <p:grpSp>
        <p:nvGrpSpPr>
          <p:cNvPr id="66" name="Group 6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67" name="Rectangle 6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ontent Placeholder 2">
            <a:extLst>
              <a:ext uri="{FF2B5EF4-FFF2-40B4-BE49-F238E27FC236}">
                <a16:creationId xmlns:a16="http://schemas.microsoft.com/office/drawing/2014/main" id="{E4669DDC-5C09-770E-7769-D22EC9A061EE}"/>
              </a:ext>
            </a:extLst>
          </p:cNvPr>
          <p:cNvGraphicFramePr>
            <a:graphicFrameLocks noGrp="1"/>
          </p:cNvGraphicFramePr>
          <p:nvPr>
            <p:ph idx="1"/>
            <p:extLst>
              <p:ext uri="{D42A27DB-BD31-4B8C-83A1-F6EECF244321}">
                <p14:modId xmlns:p14="http://schemas.microsoft.com/office/powerpoint/2010/main" val="1284222501"/>
              </p:ext>
            </p:extLst>
          </p:nvPr>
        </p:nvGraphicFramePr>
        <p:xfrm>
          <a:off x="793660" y="2599509"/>
          <a:ext cx="10143668" cy="3435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492240"/>
            <a:ext cx="2743200" cy="365125"/>
          </a:xfrm>
        </p:spPr>
        <p:txBody>
          <a:bodyPr>
            <a:normAutofit/>
          </a:bodyPr>
          <a:lstStyle/>
          <a:p>
            <a:pPr>
              <a:spcAft>
                <a:spcPts val="600"/>
              </a:spcAft>
            </a:pPr>
            <a:fld id="{0D309695-DEC3-40DA-9DF5-330280C9D0E8}" type="slidenum">
              <a:rPr lang="en-US" smtClean="0"/>
              <a:pPr>
                <a:spcAft>
                  <a:spcPts val="600"/>
                </a:spcAft>
              </a:pPr>
              <a:t>4</a:t>
            </a:fld>
            <a:endParaRPr lang="en-US"/>
          </a:p>
        </p:txBody>
      </p:sp>
    </p:spTree>
    <p:extLst>
      <p:ext uri="{BB962C8B-B14F-4D97-AF65-F5344CB8AC3E}">
        <p14:creationId xmlns:p14="http://schemas.microsoft.com/office/powerpoint/2010/main" val="4078201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645065" y="1463040"/>
            <a:ext cx="3796306" cy="2690949"/>
          </a:xfrm>
        </p:spPr>
        <p:txBody>
          <a:bodyPr anchor="t">
            <a:normAutofit/>
          </a:bodyPr>
          <a:lstStyle/>
          <a:p>
            <a:r>
              <a:rPr lang="en-US" sz="4800" dirty="0">
                <a:solidFill>
                  <a:schemeClr val="accent5">
                    <a:lumMod val="50000"/>
                  </a:schemeClr>
                </a:solidFill>
              </a:rPr>
              <a:t>Aim of the Project (MoSCoW)</a:t>
            </a:r>
          </a:p>
        </p:txBody>
      </p:sp>
      <p:grpSp>
        <p:nvGrpSpPr>
          <p:cNvPr id="57" name="Group 56">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58" name="Rectangle 5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61" name="Rectangle 6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702C0E86-6D01-6DC4-559F-AD8A0233F254}"/>
              </a:ext>
            </a:extLst>
          </p:cNvPr>
          <p:cNvSpPr>
            <a:spLocks noGrp="1"/>
          </p:cNvSpPr>
          <p:nvPr>
            <p:ph idx="1"/>
          </p:nvPr>
        </p:nvSpPr>
        <p:spPr>
          <a:xfrm>
            <a:off x="5427922" y="978195"/>
            <a:ext cx="5770684" cy="4785291"/>
          </a:xfrm>
        </p:spPr>
        <p:txBody>
          <a:bodyPr anchor="t">
            <a:normAutofit fontScale="92500" lnSpcReduction="10000"/>
          </a:bodyPr>
          <a:lstStyle/>
          <a:p>
            <a:pPr marL="0" indent="0">
              <a:buNone/>
            </a:pPr>
            <a:r>
              <a:rPr lang="en-US" sz="1400" b="1" dirty="0">
                <a:solidFill>
                  <a:schemeClr val="accent5">
                    <a:lumMod val="50000"/>
                  </a:schemeClr>
                </a:solidFill>
              </a:rPr>
              <a:t>Must</a:t>
            </a:r>
          </a:p>
          <a:p>
            <a:r>
              <a:rPr lang="en-GB" sz="1400" dirty="0">
                <a:solidFill>
                  <a:schemeClr val="accent5">
                    <a:lumMod val="50000"/>
                  </a:schemeClr>
                </a:solidFill>
              </a:rPr>
              <a:t>Read the data from the spreadsheet.</a:t>
            </a:r>
          </a:p>
          <a:p>
            <a:r>
              <a:rPr lang="en-GB" sz="1400" dirty="0">
                <a:solidFill>
                  <a:schemeClr val="accent5">
                    <a:lumMod val="50000"/>
                  </a:schemeClr>
                </a:solidFill>
              </a:rPr>
              <a:t>Collect all the sales from each month into a single list.</a:t>
            </a:r>
          </a:p>
          <a:p>
            <a:r>
              <a:rPr lang="en-GB" sz="1400" dirty="0">
                <a:solidFill>
                  <a:schemeClr val="accent5">
                    <a:lumMod val="50000"/>
                  </a:schemeClr>
                </a:solidFill>
              </a:rPr>
              <a:t>Output the total sales across all months.</a:t>
            </a:r>
          </a:p>
          <a:p>
            <a:pPr marL="0" indent="0">
              <a:buNone/>
            </a:pPr>
            <a:r>
              <a:rPr lang="en-GB" sz="1400" b="1" dirty="0">
                <a:solidFill>
                  <a:schemeClr val="accent5">
                    <a:lumMod val="50000"/>
                  </a:schemeClr>
                </a:solidFill>
              </a:rPr>
              <a:t>Should</a:t>
            </a:r>
          </a:p>
          <a:p>
            <a:r>
              <a:rPr lang="en-GB" sz="1400" dirty="0">
                <a:solidFill>
                  <a:schemeClr val="accent5">
                    <a:lumMod val="50000"/>
                  </a:schemeClr>
                </a:solidFill>
              </a:rPr>
              <a:t>Collect the percentage changes of each month and highest and lowest sales.</a:t>
            </a:r>
          </a:p>
          <a:p>
            <a:r>
              <a:rPr lang="en-GB" sz="1400" dirty="0">
                <a:solidFill>
                  <a:schemeClr val="accent5">
                    <a:lumMod val="50000"/>
                  </a:schemeClr>
                </a:solidFill>
              </a:rPr>
              <a:t>Output the total expenditures across all months and find the highest and lowest.</a:t>
            </a:r>
          </a:p>
          <a:p>
            <a:r>
              <a:rPr lang="en-GB" sz="1400" dirty="0">
                <a:solidFill>
                  <a:schemeClr val="accent5">
                    <a:lumMod val="50000"/>
                  </a:schemeClr>
                </a:solidFill>
              </a:rPr>
              <a:t>Calculate the net profit and net profit % and find the highest and lowest profit in the year.</a:t>
            </a:r>
          </a:p>
          <a:p>
            <a:r>
              <a:rPr lang="en-GB" sz="1400" dirty="0">
                <a:solidFill>
                  <a:schemeClr val="accent5">
                    <a:lumMod val="50000"/>
                  </a:schemeClr>
                </a:solidFill>
              </a:rPr>
              <a:t>Calculate the statistics of sales and expenditures. </a:t>
            </a:r>
          </a:p>
          <a:p>
            <a:pPr marL="0" indent="0">
              <a:buNone/>
            </a:pPr>
            <a:r>
              <a:rPr lang="en-US" sz="1400" b="1" dirty="0">
                <a:solidFill>
                  <a:schemeClr val="accent5">
                    <a:lumMod val="50000"/>
                  </a:schemeClr>
                </a:solidFill>
              </a:rPr>
              <a:t>Could</a:t>
            </a:r>
          </a:p>
          <a:p>
            <a:r>
              <a:rPr lang="en-US" sz="1400" dirty="0">
                <a:solidFill>
                  <a:schemeClr val="accent5">
                    <a:lumMod val="50000"/>
                  </a:schemeClr>
                </a:solidFill>
              </a:rPr>
              <a:t>User Interactions</a:t>
            </a:r>
          </a:p>
          <a:p>
            <a:r>
              <a:rPr lang="en-US" sz="1400" dirty="0">
                <a:solidFill>
                  <a:schemeClr val="accent5">
                    <a:lumMod val="50000"/>
                  </a:schemeClr>
                </a:solidFill>
              </a:rPr>
              <a:t>Error Handling</a:t>
            </a:r>
          </a:p>
          <a:p>
            <a:r>
              <a:rPr lang="en-US" sz="1400" dirty="0">
                <a:solidFill>
                  <a:schemeClr val="accent5">
                    <a:lumMod val="50000"/>
                  </a:schemeClr>
                </a:solidFill>
              </a:rPr>
              <a:t>Graphical Visualization</a:t>
            </a:r>
          </a:p>
          <a:p>
            <a:pPr marL="0" indent="0">
              <a:buNone/>
            </a:pPr>
            <a:r>
              <a:rPr lang="en-US" sz="1400" b="1" dirty="0">
                <a:solidFill>
                  <a:schemeClr val="accent5">
                    <a:lumMod val="50000"/>
                  </a:schemeClr>
                </a:solidFill>
              </a:rPr>
              <a:t>Wont</a:t>
            </a:r>
          </a:p>
          <a:p>
            <a:r>
              <a:rPr lang="en-US" sz="1400" dirty="0">
                <a:solidFill>
                  <a:schemeClr val="accent5">
                    <a:lumMod val="50000"/>
                  </a:schemeClr>
                </a:solidFill>
              </a:rPr>
              <a:t>Merge two or more spreadsheets and output of visuals in the generated excel file.</a:t>
            </a:r>
          </a:p>
          <a:p>
            <a:endParaRPr lang="en-GB" sz="1400" dirty="0"/>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492240"/>
            <a:ext cx="2743200" cy="365125"/>
          </a:xfrm>
        </p:spPr>
        <p:txBody>
          <a:bodyPr>
            <a:normAutofit/>
          </a:bodyPr>
          <a:lstStyle/>
          <a:p>
            <a:pPr>
              <a:spcAft>
                <a:spcPts val="600"/>
              </a:spcAft>
            </a:pPr>
            <a:fld id="{0D309695-DEC3-40DA-9DF5-330280C9D0E8}" type="slidenum">
              <a:rPr lang="en-US" smtClean="0"/>
              <a:pPr>
                <a:spcAft>
                  <a:spcPts val="600"/>
                </a:spcAft>
              </a:pPr>
              <a:t>5</a:t>
            </a:fld>
            <a:endParaRPr lang="en-US"/>
          </a:p>
        </p:txBody>
      </p:sp>
    </p:spTree>
    <p:extLst>
      <p:ext uri="{BB962C8B-B14F-4D97-AF65-F5344CB8AC3E}">
        <p14:creationId xmlns:p14="http://schemas.microsoft.com/office/powerpoint/2010/main" val="22540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08638" y="386930"/>
            <a:ext cx="9236700" cy="1188950"/>
          </a:xfrm>
        </p:spPr>
        <p:txBody>
          <a:bodyPr anchor="b">
            <a:normAutofit/>
          </a:bodyPr>
          <a:lstStyle/>
          <a:p>
            <a:r>
              <a:rPr lang="en-US" sz="5400">
                <a:solidFill>
                  <a:schemeClr val="accent5">
                    <a:lumMod val="50000"/>
                  </a:schemeClr>
                </a:solidFill>
              </a:rPr>
              <a:t>Requirement of Project</a:t>
            </a:r>
            <a:endParaRPr lang="en-US" sz="5400" dirty="0">
              <a:solidFill>
                <a:schemeClr val="accent5">
                  <a:lumMod val="50000"/>
                </a:schemeClr>
              </a:solidFill>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4282BE8F-9586-F6B9-3A84-92E86CC95C23}"/>
              </a:ext>
            </a:extLst>
          </p:cNvPr>
          <p:cNvGraphicFramePr>
            <a:graphicFrameLocks noGrp="1"/>
          </p:cNvGraphicFramePr>
          <p:nvPr>
            <p:ph idx="1"/>
            <p:extLst>
              <p:ext uri="{D42A27DB-BD31-4B8C-83A1-F6EECF244321}">
                <p14:modId xmlns:p14="http://schemas.microsoft.com/office/powerpoint/2010/main" val="741746415"/>
              </p:ext>
            </p:extLst>
          </p:nvPr>
        </p:nvGraphicFramePr>
        <p:xfrm>
          <a:off x="808638" y="2509283"/>
          <a:ext cx="10143668" cy="3169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p:txBody>
          <a:bodyPr/>
          <a:lstStyle/>
          <a:p>
            <a:fld id="{0D309695-DEC3-40DA-9DF5-330280C9D0E8}" type="slidenum">
              <a:rPr lang="en-US" smtClean="0"/>
              <a:pPr/>
              <a:t>6</a:t>
            </a:fld>
            <a:endParaRPr lang="en-US" dirty="0"/>
          </a:p>
        </p:txBody>
      </p:sp>
    </p:spTree>
    <p:extLst>
      <p:ext uri="{BB962C8B-B14F-4D97-AF65-F5344CB8AC3E}">
        <p14:creationId xmlns:p14="http://schemas.microsoft.com/office/powerpoint/2010/main" val="418513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848239" y="105184"/>
            <a:ext cx="10515600" cy="1325563"/>
          </a:xfrm>
        </p:spPr>
        <p:txBody>
          <a:bodyPr>
            <a:normAutofit/>
          </a:bodyPr>
          <a:lstStyle/>
          <a:p>
            <a:r>
              <a:rPr lang="en-US" dirty="0">
                <a:solidFill>
                  <a:schemeClr val="accent5">
                    <a:lumMod val="50000"/>
                  </a:schemeClr>
                </a:solidFill>
              </a:rPr>
              <a:t>Extension/ Detailed Analysis of Project</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489098" y="1286540"/>
            <a:ext cx="11472530" cy="5069809"/>
          </a:xfrm>
        </p:spPr>
        <p:txBody>
          <a:bodyPr>
            <a:normAutofit lnSpcReduction="10000"/>
          </a:bodyPr>
          <a:lstStyle/>
          <a:p>
            <a:pPr marL="0" indent="0">
              <a:buNone/>
            </a:pPr>
            <a:r>
              <a:rPr lang="en-GB" sz="1600" dirty="0">
                <a:solidFill>
                  <a:schemeClr val="accent5">
                    <a:lumMod val="50000"/>
                  </a:schemeClr>
                </a:solidFill>
              </a:rPr>
              <a:t>4. Calculate</a:t>
            </a:r>
            <a:r>
              <a:rPr lang="en-US" sz="1600" dirty="0">
                <a:solidFill>
                  <a:schemeClr val="accent5">
                    <a:lumMod val="50000"/>
                  </a:schemeClr>
                </a:solidFill>
              </a:rPr>
              <a:t> </a:t>
            </a:r>
            <a:r>
              <a:rPr lang="en-US" sz="1600" b="0" i="0" dirty="0">
                <a:solidFill>
                  <a:schemeClr val="accent5">
                    <a:lumMod val="50000"/>
                  </a:schemeClr>
                </a:solidFill>
                <a:effectLst/>
              </a:rPr>
              <a:t>the monthly changes in sales as a percentage and display the summary.</a:t>
            </a:r>
            <a:br>
              <a:rPr lang="en-US" sz="1600" dirty="0">
                <a:solidFill>
                  <a:schemeClr val="accent5">
                    <a:lumMod val="50000"/>
                  </a:schemeClr>
                </a:solidFill>
              </a:rPr>
            </a:br>
            <a:br>
              <a:rPr lang="en-US" sz="1600" dirty="0">
                <a:solidFill>
                  <a:schemeClr val="accent5">
                    <a:lumMod val="50000"/>
                  </a:schemeClr>
                </a:solidFill>
              </a:rPr>
            </a:br>
            <a:r>
              <a:rPr lang="en-US" sz="1600" b="0" i="0" dirty="0">
                <a:solidFill>
                  <a:schemeClr val="accent5">
                    <a:lumMod val="50000"/>
                  </a:schemeClr>
                </a:solidFill>
                <a:effectLst/>
              </a:rPr>
              <a:t>5. Calculate the total expenditure across all months.</a:t>
            </a:r>
          </a:p>
          <a:p>
            <a:pPr marL="0" indent="0">
              <a:buNone/>
            </a:pPr>
            <a:r>
              <a:rPr lang="en-US" sz="1600" b="0" i="0" dirty="0">
                <a:solidFill>
                  <a:schemeClr val="accent5">
                    <a:lumMod val="50000"/>
                  </a:schemeClr>
                </a:solidFill>
                <a:effectLst/>
              </a:rPr>
              <a:t>6. Calculate the detailed metrics such as </a:t>
            </a:r>
            <a:br>
              <a:rPr lang="en-US" sz="1600" dirty="0">
                <a:solidFill>
                  <a:schemeClr val="accent5">
                    <a:lumMod val="50000"/>
                  </a:schemeClr>
                </a:solidFill>
              </a:rPr>
            </a:br>
            <a:r>
              <a:rPr lang="en-US" sz="1600" b="0" i="0" dirty="0">
                <a:solidFill>
                  <a:schemeClr val="accent5">
                    <a:lumMod val="50000"/>
                  </a:schemeClr>
                </a:solidFill>
                <a:effectLst/>
              </a:rPr>
              <a:t>- identify months with the highest and lowest sales.</a:t>
            </a:r>
            <a:br>
              <a:rPr lang="en-US" sz="1600" dirty="0">
                <a:solidFill>
                  <a:schemeClr val="accent5">
                    <a:lumMod val="50000"/>
                  </a:schemeClr>
                </a:solidFill>
              </a:rPr>
            </a:br>
            <a:r>
              <a:rPr lang="en-US" sz="1600" b="0" i="0" dirty="0">
                <a:solidFill>
                  <a:schemeClr val="accent5">
                    <a:lumMod val="50000"/>
                  </a:schemeClr>
                </a:solidFill>
                <a:effectLst/>
              </a:rPr>
              <a:t>- identify months with the highest and lowest expenditure.</a:t>
            </a:r>
            <a:br>
              <a:rPr lang="en-US" sz="1600" dirty="0">
                <a:solidFill>
                  <a:schemeClr val="accent5">
                    <a:lumMod val="50000"/>
                  </a:schemeClr>
                </a:solidFill>
              </a:rPr>
            </a:br>
            <a:r>
              <a:rPr lang="en-US" sz="1600" b="0" i="0" dirty="0">
                <a:solidFill>
                  <a:schemeClr val="accent5">
                    <a:lumMod val="50000"/>
                  </a:schemeClr>
                </a:solidFill>
                <a:effectLst/>
              </a:rPr>
              <a:t>- identify net profit by subtracting total expenditures from total sales for each month and output the summary of the net profit for the entire year.</a:t>
            </a:r>
            <a:br>
              <a:rPr lang="en-US" sz="1600" dirty="0">
                <a:solidFill>
                  <a:schemeClr val="accent5">
                    <a:lumMod val="50000"/>
                  </a:schemeClr>
                </a:solidFill>
              </a:rPr>
            </a:br>
            <a:r>
              <a:rPr lang="en-US" sz="1600" b="0" i="0" dirty="0">
                <a:solidFill>
                  <a:schemeClr val="accent5">
                    <a:lumMod val="50000"/>
                  </a:schemeClr>
                </a:solidFill>
                <a:effectLst/>
              </a:rPr>
              <a:t>- identify net profit percentage by using the net profit and sales values and the percentage is formatted to two decimal places for better readability.</a:t>
            </a:r>
            <a:br>
              <a:rPr lang="en-US" sz="1600" dirty="0">
                <a:solidFill>
                  <a:schemeClr val="accent5">
                    <a:lumMod val="50000"/>
                  </a:schemeClr>
                </a:solidFill>
              </a:rPr>
            </a:br>
            <a:r>
              <a:rPr lang="en-US" sz="1600" b="0" i="0" dirty="0">
                <a:solidFill>
                  <a:schemeClr val="accent5">
                    <a:lumMod val="50000"/>
                  </a:schemeClr>
                </a:solidFill>
                <a:effectLst/>
              </a:rPr>
              <a:t>- identify months with the highest and lowest net profit percentage to display the profit and loss.</a:t>
            </a:r>
            <a:br>
              <a:rPr lang="en-US" sz="1600" dirty="0">
                <a:solidFill>
                  <a:schemeClr val="accent5">
                    <a:lumMod val="50000"/>
                  </a:schemeClr>
                </a:solidFill>
              </a:rPr>
            </a:br>
            <a:r>
              <a:rPr lang="en-US" sz="1600" b="0" i="0" dirty="0">
                <a:solidFill>
                  <a:schemeClr val="accent5">
                    <a:lumMod val="50000"/>
                  </a:schemeClr>
                </a:solidFill>
                <a:effectLst/>
              </a:rPr>
              <a:t>- identify the statistics and average of sales and expenditure by using describe method in pandas.</a:t>
            </a:r>
            <a:br>
              <a:rPr lang="en-US" sz="1600" dirty="0">
                <a:solidFill>
                  <a:schemeClr val="accent5">
                    <a:lumMod val="50000"/>
                  </a:schemeClr>
                </a:solidFill>
              </a:rPr>
            </a:br>
            <a:r>
              <a:rPr lang="en-US" sz="1600" b="0" i="0" dirty="0">
                <a:solidFill>
                  <a:schemeClr val="accent5">
                    <a:lumMod val="50000"/>
                  </a:schemeClr>
                </a:solidFill>
                <a:effectLst/>
              </a:rPr>
              <a:t>- Presented the above metrics in a user-friendly format for better interpretation.</a:t>
            </a:r>
            <a:br>
              <a:rPr lang="en-US" sz="1600" dirty="0">
                <a:solidFill>
                  <a:schemeClr val="accent5">
                    <a:lumMod val="50000"/>
                  </a:schemeClr>
                </a:solidFill>
              </a:rPr>
            </a:br>
            <a:br>
              <a:rPr lang="en-US" sz="1600" dirty="0">
                <a:solidFill>
                  <a:schemeClr val="accent5">
                    <a:lumMod val="50000"/>
                  </a:schemeClr>
                </a:solidFill>
              </a:rPr>
            </a:br>
            <a:r>
              <a:rPr lang="en-US" sz="1600" dirty="0">
                <a:solidFill>
                  <a:schemeClr val="accent5">
                    <a:lumMod val="50000"/>
                  </a:schemeClr>
                </a:solidFill>
              </a:rPr>
              <a:t>7</a:t>
            </a:r>
            <a:r>
              <a:rPr lang="en-US" sz="1600" b="0" i="0" dirty="0">
                <a:solidFill>
                  <a:schemeClr val="accent5">
                    <a:lumMod val="50000"/>
                  </a:schemeClr>
                </a:solidFill>
                <a:effectLst/>
              </a:rPr>
              <a:t>. Graphical Visualization to represent the sales and expenditure over months in the charts.</a:t>
            </a:r>
            <a:br>
              <a:rPr lang="en-US" sz="1600" dirty="0">
                <a:solidFill>
                  <a:schemeClr val="accent5">
                    <a:lumMod val="50000"/>
                  </a:schemeClr>
                </a:solidFill>
              </a:rPr>
            </a:br>
            <a:r>
              <a:rPr lang="en-US" sz="1600" dirty="0">
                <a:solidFill>
                  <a:schemeClr val="accent5">
                    <a:lumMod val="50000"/>
                  </a:schemeClr>
                </a:solidFill>
              </a:rPr>
              <a:t>- Enhanced the script to include graphical visualization for both sales and expenditure by using bar graphs to represent monthly trends and Net profit % over months in the line &amp; bar chart and the visuals are stored in the .png file to reuse in the reports.</a:t>
            </a:r>
            <a:br>
              <a:rPr lang="en-US" sz="1600" dirty="0">
                <a:solidFill>
                  <a:schemeClr val="accent5">
                    <a:lumMod val="50000"/>
                  </a:schemeClr>
                </a:solidFill>
              </a:rPr>
            </a:br>
            <a:br>
              <a:rPr lang="en-US" sz="1600" dirty="0">
                <a:solidFill>
                  <a:schemeClr val="accent5">
                    <a:lumMod val="50000"/>
                  </a:schemeClr>
                </a:solidFill>
              </a:rPr>
            </a:br>
            <a:r>
              <a:rPr lang="en-US" sz="1600" dirty="0">
                <a:solidFill>
                  <a:schemeClr val="accent5">
                    <a:lumMod val="50000"/>
                  </a:schemeClr>
                </a:solidFill>
              </a:rPr>
              <a:t>8</a:t>
            </a:r>
            <a:r>
              <a:rPr lang="en-US" sz="1600" b="0" i="0" dirty="0">
                <a:solidFill>
                  <a:schemeClr val="accent5">
                    <a:lumMod val="50000"/>
                  </a:schemeClr>
                </a:solidFill>
                <a:effectLst/>
              </a:rPr>
              <a:t>. User Interactions for data selections</a:t>
            </a:r>
            <a:br>
              <a:rPr lang="en-US" sz="1600" dirty="0">
                <a:solidFill>
                  <a:schemeClr val="accent5">
                    <a:lumMod val="50000"/>
                  </a:schemeClr>
                </a:solidFill>
              </a:rPr>
            </a:br>
            <a:r>
              <a:rPr lang="en-US" sz="1600" b="0" i="0" dirty="0">
                <a:solidFill>
                  <a:schemeClr val="accent5">
                    <a:lumMod val="50000"/>
                  </a:schemeClr>
                </a:solidFill>
                <a:effectLst/>
              </a:rPr>
              <a:t>- Allowed the users to input parameters or choose specific analyses to perform while running the program.</a:t>
            </a:r>
            <a:br>
              <a:rPr lang="en-US" sz="1600" dirty="0">
                <a:solidFill>
                  <a:schemeClr val="accent5">
                    <a:lumMod val="50000"/>
                  </a:schemeClr>
                </a:solidFill>
              </a:rPr>
            </a:br>
            <a:br>
              <a:rPr lang="en-US" sz="1600" dirty="0">
                <a:solidFill>
                  <a:schemeClr val="accent5">
                    <a:lumMod val="50000"/>
                  </a:schemeClr>
                </a:solidFill>
              </a:rPr>
            </a:br>
            <a:r>
              <a:rPr lang="en-US" sz="1600" dirty="0">
                <a:solidFill>
                  <a:schemeClr val="accent5">
                    <a:lumMod val="50000"/>
                  </a:schemeClr>
                </a:solidFill>
              </a:rPr>
              <a:t>9</a:t>
            </a:r>
            <a:r>
              <a:rPr lang="en-US" sz="1600" b="0" i="0" dirty="0">
                <a:solidFill>
                  <a:schemeClr val="accent5">
                    <a:lumMod val="50000"/>
                  </a:schemeClr>
                </a:solidFill>
                <a:effectLst/>
              </a:rPr>
              <a:t>. Implement the error handling technique.</a:t>
            </a:r>
            <a:br>
              <a:rPr lang="en-US" sz="1600" dirty="0">
                <a:solidFill>
                  <a:schemeClr val="accent5">
                    <a:lumMod val="50000"/>
                  </a:schemeClr>
                </a:solidFill>
              </a:rPr>
            </a:br>
            <a:br>
              <a:rPr lang="en-US" sz="1600" dirty="0">
                <a:solidFill>
                  <a:schemeClr val="accent5">
                    <a:lumMod val="50000"/>
                  </a:schemeClr>
                </a:solidFill>
              </a:rPr>
            </a:br>
            <a:r>
              <a:rPr lang="en-US" sz="1600" b="0" i="0" dirty="0">
                <a:solidFill>
                  <a:schemeClr val="accent5">
                    <a:lumMod val="50000"/>
                  </a:schemeClr>
                </a:solidFill>
                <a:effectLst/>
              </a:rPr>
              <a:t>10. Stor</a:t>
            </a:r>
            <a:r>
              <a:rPr lang="en-US" sz="1600" dirty="0">
                <a:solidFill>
                  <a:schemeClr val="accent5">
                    <a:lumMod val="50000"/>
                  </a:schemeClr>
                </a:solidFill>
              </a:rPr>
              <a:t>e</a:t>
            </a:r>
            <a:r>
              <a:rPr lang="en-US" sz="1600" b="0" i="0" dirty="0">
                <a:solidFill>
                  <a:schemeClr val="accent5">
                    <a:lumMod val="50000"/>
                  </a:schemeClr>
                </a:solidFill>
                <a:effectLst/>
              </a:rPr>
              <a:t> the new data frame output into an Excel file for easy sharing of data analysis and future reference.</a:t>
            </a:r>
            <a:endParaRPr lang="en-GB" sz="16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356350"/>
            <a:ext cx="2743200" cy="365125"/>
          </a:xfrm>
        </p:spPr>
        <p:txBody>
          <a:bodyPr>
            <a:normAutofit/>
          </a:bodyPr>
          <a:lstStyle/>
          <a:p>
            <a:pPr>
              <a:spcAft>
                <a:spcPts val="600"/>
              </a:spcAft>
            </a:pPr>
            <a:fld id="{0D309695-DEC3-40DA-9DF5-330280C9D0E8}" type="slidenum">
              <a:rPr lang="en-US" smtClean="0"/>
              <a:pPr>
                <a:spcAft>
                  <a:spcPts val="600"/>
                </a:spcAft>
              </a:pPr>
              <a:t>7</a:t>
            </a:fld>
            <a:endParaRPr lang="en-US"/>
          </a:p>
        </p:txBody>
      </p:sp>
    </p:spTree>
    <p:extLst>
      <p:ext uri="{BB962C8B-B14F-4D97-AF65-F5344CB8AC3E}">
        <p14:creationId xmlns:p14="http://schemas.microsoft.com/office/powerpoint/2010/main" val="306378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79721" y="1171721"/>
            <a:ext cx="3888329" cy="4892915"/>
          </a:xfrm>
        </p:spPr>
        <p:txBody>
          <a:bodyPr>
            <a:normAutofit/>
          </a:bodyPr>
          <a:lstStyle/>
          <a:p>
            <a:pPr marL="0" indent="0">
              <a:buNone/>
            </a:pPr>
            <a:r>
              <a:rPr lang="en-US" sz="1800" dirty="0">
                <a:solidFill>
                  <a:schemeClr val="accent5">
                    <a:lumMod val="50000"/>
                  </a:schemeClr>
                </a:solidFill>
              </a:rPr>
              <a:t>main.py file </a:t>
            </a:r>
          </a:p>
          <a:p>
            <a:r>
              <a:rPr lang="en-US" sz="1800" dirty="0">
                <a:solidFill>
                  <a:schemeClr val="accent5">
                    <a:lumMod val="50000"/>
                  </a:schemeClr>
                </a:solidFill>
              </a:rPr>
              <a:t>User interaction for data selection that allows users to choose whether they want to analyze sales, expenditure, or both which provide options for users to select the specific analyses they are interested in.</a:t>
            </a:r>
          </a:p>
          <a:p>
            <a:r>
              <a:rPr lang="en-US" sz="1800" dirty="0">
                <a:solidFill>
                  <a:schemeClr val="accent5">
                    <a:lumMod val="50000"/>
                  </a:schemeClr>
                </a:solidFill>
              </a:rPr>
              <a:t>To view the extend detail analysis, allow the users to choose y/n to proceed further on the analysis.</a:t>
            </a:r>
          </a:p>
          <a:p>
            <a:pPr marL="0" indent="0">
              <a:buNone/>
            </a:pPr>
            <a:endParaRPr lang="en-US" sz="1400" dirty="0">
              <a:solidFill>
                <a:schemeClr val="accent5">
                  <a:lumMod val="50000"/>
                </a:schemeClr>
              </a:solidFill>
            </a:endParaRPr>
          </a:p>
          <a:p>
            <a:pPr marL="0" indent="0">
              <a:buNone/>
            </a:pPr>
            <a:endParaRPr lang="en-GB" sz="14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356350"/>
            <a:ext cx="2743200" cy="365125"/>
          </a:xfrm>
        </p:spPr>
        <p:txBody>
          <a:bodyPr>
            <a:normAutofit/>
          </a:bodyPr>
          <a:lstStyle/>
          <a:p>
            <a:pPr>
              <a:spcAft>
                <a:spcPts val="600"/>
              </a:spcAft>
            </a:pPr>
            <a:fld id="{0D309695-DEC3-40DA-9DF5-330280C9D0E8}" type="slidenum">
              <a:rPr lang="en-US" smtClean="0"/>
              <a:pPr>
                <a:spcAft>
                  <a:spcPts val="600"/>
                </a:spcAft>
              </a:pPr>
              <a:t>8</a:t>
            </a:fld>
            <a:endParaRPr lang="en-US"/>
          </a:p>
        </p:txBody>
      </p:sp>
      <p:pic>
        <p:nvPicPr>
          <p:cNvPr id="6" name="Picture 5">
            <a:extLst>
              <a:ext uri="{FF2B5EF4-FFF2-40B4-BE49-F238E27FC236}">
                <a16:creationId xmlns:a16="http://schemas.microsoft.com/office/drawing/2014/main" id="{A80A47EF-6713-3C61-DCB0-FEE1754AE8B9}"/>
              </a:ext>
            </a:extLst>
          </p:cNvPr>
          <p:cNvPicPr>
            <a:picLocks noChangeAspect="1"/>
          </p:cNvPicPr>
          <p:nvPr/>
        </p:nvPicPr>
        <p:blipFill>
          <a:blip r:embed="rId2"/>
          <a:stretch>
            <a:fillRect/>
          </a:stretch>
        </p:blipFill>
        <p:spPr>
          <a:xfrm>
            <a:off x="4788056" y="374271"/>
            <a:ext cx="7283938" cy="4574446"/>
          </a:xfrm>
          <a:prstGeom prst="rect">
            <a:avLst/>
          </a:prstGeom>
        </p:spPr>
      </p:pic>
      <p:pic>
        <p:nvPicPr>
          <p:cNvPr id="15" name="Picture 14">
            <a:extLst>
              <a:ext uri="{FF2B5EF4-FFF2-40B4-BE49-F238E27FC236}">
                <a16:creationId xmlns:a16="http://schemas.microsoft.com/office/drawing/2014/main" id="{BCF63381-73EC-D2A7-9B00-AF1D14860D8B}"/>
              </a:ext>
            </a:extLst>
          </p:cNvPr>
          <p:cNvPicPr>
            <a:picLocks noChangeAspect="1"/>
          </p:cNvPicPr>
          <p:nvPr/>
        </p:nvPicPr>
        <p:blipFill>
          <a:blip r:embed="rId3"/>
          <a:stretch>
            <a:fillRect/>
          </a:stretch>
        </p:blipFill>
        <p:spPr>
          <a:xfrm>
            <a:off x="4788056" y="4948717"/>
            <a:ext cx="7283938" cy="1857389"/>
          </a:xfrm>
          <a:prstGeom prst="rect">
            <a:avLst/>
          </a:prstGeom>
        </p:spPr>
      </p:pic>
    </p:spTree>
    <p:extLst>
      <p:ext uri="{BB962C8B-B14F-4D97-AF65-F5344CB8AC3E}">
        <p14:creationId xmlns:p14="http://schemas.microsoft.com/office/powerpoint/2010/main" val="237017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2587AD-510E-5734-C17E-6BDAFED13198}"/>
              </a:ext>
            </a:extLst>
          </p:cNvPr>
          <p:cNvSpPr>
            <a:spLocks noGrp="1"/>
          </p:cNvSpPr>
          <p:nvPr>
            <p:ph type="title"/>
          </p:nvPr>
        </p:nvSpPr>
        <p:spPr>
          <a:xfrm>
            <a:off x="779721" y="172814"/>
            <a:ext cx="3611526" cy="922340"/>
          </a:xfrm>
        </p:spPr>
        <p:txBody>
          <a:bodyPr>
            <a:normAutofit/>
          </a:bodyPr>
          <a:lstStyle/>
          <a:p>
            <a:r>
              <a:rPr lang="en-US" dirty="0">
                <a:solidFill>
                  <a:schemeClr val="accent5">
                    <a:lumMod val="50000"/>
                  </a:schemeClr>
                </a:solidFill>
              </a:rPr>
              <a:t>Project Coding</a:t>
            </a:r>
          </a:p>
        </p:txBody>
      </p:sp>
      <p:sp>
        <p:nvSpPr>
          <p:cNvPr id="32" name="Arc 3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2C0E86-6D01-6DC4-559F-AD8A0233F254}"/>
              </a:ext>
            </a:extLst>
          </p:cNvPr>
          <p:cNvSpPr>
            <a:spLocks noGrp="1"/>
          </p:cNvSpPr>
          <p:nvPr>
            <p:ph idx="1"/>
          </p:nvPr>
        </p:nvSpPr>
        <p:spPr>
          <a:xfrm>
            <a:off x="779721" y="1171721"/>
            <a:ext cx="3537297" cy="4892915"/>
          </a:xfrm>
        </p:spPr>
        <p:txBody>
          <a:bodyPr>
            <a:normAutofit/>
          </a:bodyPr>
          <a:lstStyle/>
          <a:p>
            <a:pPr marL="0" indent="0">
              <a:buNone/>
            </a:pPr>
            <a:r>
              <a:rPr lang="en-US" sz="1800" dirty="0">
                <a:solidFill>
                  <a:schemeClr val="accent5">
                    <a:lumMod val="50000"/>
                  </a:schemeClr>
                </a:solidFill>
              </a:rPr>
              <a:t>requirements.py file </a:t>
            </a:r>
          </a:p>
          <a:p>
            <a:r>
              <a:rPr lang="en-US" sz="1800" dirty="0">
                <a:solidFill>
                  <a:schemeClr val="accent5">
                    <a:lumMod val="50000"/>
                  </a:schemeClr>
                </a:solidFill>
              </a:rPr>
              <a:t>read_data() function will read the data from the file sales.csv and return the entire rows in the list.</a:t>
            </a:r>
          </a:p>
          <a:p>
            <a:r>
              <a:rPr lang="en-US" sz="1800" dirty="0">
                <a:solidFill>
                  <a:schemeClr val="accent5">
                    <a:lumMod val="50000"/>
                  </a:schemeClr>
                </a:solidFill>
              </a:rPr>
              <a:t>sales_sum() function will use the read_data() function to get the data from csv file and separate the sales value to append in sales list.</a:t>
            </a:r>
          </a:p>
          <a:p>
            <a:pPr marL="0" indent="0">
              <a:buNone/>
            </a:pPr>
            <a:endParaRPr lang="en-US" sz="1400" dirty="0">
              <a:solidFill>
                <a:schemeClr val="accent5">
                  <a:lumMod val="50000"/>
                </a:schemeClr>
              </a:solidFill>
            </a:endParaRPr>
          </a:p>
          <a:p>
            <a:pPr marL="0" indent="0">
              <a:buNone/>
            </a:pPr>
            <a:endParaRPr lang="en-GB" sz="1400" dirty="0">
              <a:solidFill>
                <a:schemeClr val="accent5">
                  <a:lumMod val="50000"/>
                </a:schemeClr>
              </a:solidFill>
            </a:endParaRPr>
          </a:p>
        </p:txBody>
      </p:sp>
      <p:sp>
        <p:nvSpPr>
          <p:cNvPr id="4" name="Slide Number Placeholder 3">
            <a:extLst>
              <a:ext uri="{FF2B5EF4-FFF2-40B4-BE49-F238E27FC236}">
                <a16:creationId xmlns:a16="http://schemas.microsoft.com/office/drawing/2014/main" id="{DE425E83-1C78-6D50-4E61-C36D137B3BC8}"/>
              </a:ext>
            </a:extLst>
          </p:cNvPr>
          <p:cNvSpPr>
            <a:spLocks noGrp="1"/>
          </p:cNvSpPr>
          <p:nvPr>
            <p:ph type="sldNum" sz="quarter" idx="12"/>
          </p:nvPr>
        </p:nvSpPr>
        <p:spPr>
          <a:xfrm>
            <a:off x="8610600" y="6356350"/>
            <a:ext cx="2743200" cy="365125"/>
          </a:xfrm>
        </p:spPr>
        <p:txBody>
          <a:bodyPr>
            <a:normAutofit/>
          </a:bodyPr>
          <a:lstStyle/>
          <a:p>
            <a:pPr>
              <a:spcAft>
                <a:spcPts val="600"/>
              </a:spcAft>
            </a:pPr>
            <a:fld id="{0D309695-DEC3-40DA-9DF5-330280C9D0E8}" type="slidenum">
              <a:rPr lang="en-US" smtClean="0"/>
              <a:pPr>
                <a:spcAft>
                  <a:spcPts val="600"/>
                </a:spcAft>
              </a:pPr>
              <a:t>9</a:t>
            </a:fld>
            <a:endParaRPr lang="en-US"/>
          </a:p>
        </p:txBody>
      </p:sp>
      <p:pic>
        <p:nvPicPr>
          <p:cNvPr id="7" name="Picture 6">
            <a:extLst>
              <a:ext uri="{FF2B5EF4-FFF2-40B4-BE49-F238E27FC236}">
                <a16:creationId xmlns:a16="http://schemas.microsoft.com/office/drawing/2014/main" id="{7BCD6EA9-EEF4-BCD2-7AE7-CB406279B08A}"/>
              </a:ext>
            </a:extLst>
          </p:cNvPr>
          <p:cNvPicPr>
            <a:picLocks noChangeAspect="1"/>
          </p:cNvPicPr>
          <p:nvPr/>
        </p:nvPicPr>
        <p:blipFill>
          <a:blip r:embed="rId2"/>
          <a:stretch>
            <a:fillRect/>
          </a:stretch>
        </p:blipFill>
        <p:spPr>
          <a:xfrm>
            <a:off x="4397549" y="477998"/>
            <a:ext cx="7713920" cy="6064636"/>
          </a:xfrm>
          <a:prstGeom prst="rect">
            <a:avLst/>
          </a:prstGeom>
        </p:spPr>
      </p:pic>
    </p:spTree>
    <p:extLst>
      <p:ext uri="{BB962C8B-B14F-4D97-AF65-F5344CB8AC3E}">
        <p14:creationId xmlns:p14="http://schemas.microsoft.com/office/powerpoint/2010/main" val="1034876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979243A-A965-4431-82DB-E929032D69B2}">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806</TotalTime>
  <Words>2000</Words>
  <Application>Microsoft Office PowerPoint</Application>
  <PresentationFormat>Widescreen</PresentationFormat>
  <Paragraphs>180</Paragraphs>
  <Slides>26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Calibri Light</vt:lpstr>
      <vt:lpstr>Montserrat Classic</vt:lpstr>
      <vt:lpstr>Wingdings</vt:lpstr>
      <vt:lpstr>Office Theme</vt:lpstr>
      <vt:lpstr>Packager Shell Object</vt:lpstr>
      <vt:lpstr>Spreadsheet Sales Data Analysis Project Using Python </vt:lpstr>
      <vt:lpstr>Agenda</vt:lpstr>
      <vt:lpstr>Introduction to Spreadsheet Analysis Project Objective</vt:lpstr>
      <vt:lpstr>Project Planning</vt:lpstr>
      <vt:lpstr>Aim of the Project (MoSCoW)</vt:lpstr>
      <vt:lpstr>Requirement of Project</vt:lpstr>
      <vt:lpstr>Extension/ Detailed Analysis of Project</vt:lpstr>
      <vt:lpstr>Project Coding</vt:lpstr>
      <vt:lpstr>Project Coding</vt:lpstr>
      <vt:lpstr>Project Coding</vt:lpstr>
      <vt:lpstr>Project Coding</vt:lpstr>
      <vt:lpstr>Project Coding</vt:lpstr>
      <vt:lpstr>Project Coding</vt:lpstr>
      <vt:lpstr>Project Coding</vt:lpstr>
      <vt:lpstr>Project Coding</vt:lpstr>
      <vt:lpstr>Project Outcomes</vt:lpstr>
      <vt:lpstr>Project Outcomes</vt:lpstr>
      <vt:lpstr>Project Outcomes</vt:lpstr>
      <vt:lpstr>Project Outcomes</vt:lpstr>
      <vt:lpstr>Project Outcomes</vt:lpstr>
      <vt:lpstr>Project Outcomes</vt:lpstr>
      <vt:lpstr>Issues faced and resolved</vt:lpstr>
      <vt:lpstr>Recommendation</vt:lpstr>
      <vt:lpstr>Conclusions</vt:lpstr>
      <vt:lpstr>Supporting Documents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Bhavya Patteeswaran</dc:creator>
  <cp:lastModifiedBy>Bhavya Patteeswaran</cp:lastModifiedBy>
  <cp:revision>14</cp:revision>
  <dcterms:created xsi:type="dcterms:W3CDTF">2023-12-13T11:55:37Z</dcterms:created>
  <dcterms:modified xsi:type="dcterms:W3CDTF">2023-12-14T20:16:06Z</dcterms:modified>
</cp:coreProperties>
</file>