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522F-E8E6-46DB-9E5A-8D419FFF6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A1A9-ECD5-4D1C-840A-F872D798D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777E-2A56-4D1E-843E-317AC97D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CE65-5E80-4DCB-8550-E2779A97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903F-AFF2-427E-A264-9CA3C98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5D8C-C157-4657-9849-5EA4E095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48DE7-2EE6-4C21-AEB3-001ADDD2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A4F5-9036-43BA-9252-3953941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ECFE-4CFF-41C7-8969-7D43343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11B1-560D-4FAC-A577-2E38A1FA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9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457EB-B1BD-46E7-B4C0-ADD73F850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AFA8E-5FBF-4F07-9B1F-07597ED8C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0DD-4633-489E-B7F1-B052DC28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2A17-032F-4086-A9DA-821DDFB6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F259-56BC-4BC5-867D-838BFB56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07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6B5B-BC31-4A0D-8920-DD444CB8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8180-3BC9-4103-9AB7-77438ACF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31B9-FFC6-48AF-B861-A4805B59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5E8-BA88-4314-AE2C-FF0FD867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80C4-B432-4A33-86DD-8507E945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31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3B5-D6CE-468F-85F9-C1EEE630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66F97-CC1C-460A-88D6-39513290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70CB-1ED1-4998-BCB6-D7D57B38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C126-6902-428F-BF35-48F279B4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2E38-E8B9-4C3C-B400-423BDE1B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31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74FB-D904-4F00-9FD8-EAE84A80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A117-48C6-4D83-B455-2C325CFAD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A1D5A-FD1F-4FD6-989B-31B175170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685A9-6B85-4E3F-9364-C4AD6517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E5F98-E0BE-4F28-8ECD-35F58ACD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78E1-5BA9-4215-AC20-C426BA14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86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042C-6299-4D73-A22A-8F78B723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A0D7-C3EC-4382-93BD-46998251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960B8-9B5A-4087-BEA4-F6A24522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90EF9-0A62-49E0-84E4-2CB1959A0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17ED3-2CCA-4CB0-AB02-90B225D67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75B68-8EFE-4B80-81D8-2A1A71D3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300AC-222A-4D34-903E-3AAC5B70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FC0D5-CA62-4B07-8C67-564F4CB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72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61C3-7299-49A2-96C0-B3F92C72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33DE-4CD8-435C-8E40-117051E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406A5-D2C0-47CC-B858-058761BA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133E-41D6-46BA-899E-28783A9B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20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EC8C0-D4E7-4A17-882C-47F060EF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DB481-3AB5-458E-95D0-EB37E537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50773-DB5A-49EF-9847-E51097D9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79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B41D-6E8E-4AF1-B6C1-4AF94E5F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4F68-382C-4C4B-844A-5681B830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D6B1-EC3A-4928-841A-0BCE6F939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2252B-6AEF-411C-A237-F945F638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BADF-3A73-4753-BAFC-B7ADE3E1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A8FF9-8A5D-4D12-AD22-E10F5442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105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F49C-91C3-4509-9FB3-A12FAD10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1A780-F932-4A89-851C-61E7983FC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F0123-9948-4408-A67D-40B9F3ACF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2A224-F9BA-4BDD-A0E8-989A73B0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7DF3-247B-4189-B90E-F7D884C7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6995-9D7E-45DC-AA2B-EAA6F02D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9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E5E3D-D194-474D-93F7-25BB37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65B3-BDCC-4607-80AD-4551D7CE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07B5-6405-4B69-8B78-F7571D69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112E-5ED8-4A71-90CB-36735EDE6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D438-1FCC-4E3F-BD39-01B917B95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8133DDA-CDC7-4A7F-B458-080AAC5B0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41170" y="3716860"/>
            <a:ext cx="10195269" cy="1465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CAPSTONE PROJECT-</a:t>
            </a:r>
            <a:b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BATTLE OF THE NEIGHBORHOODS</a:t>
            </a:r>
            <a:endParaRPr kumimoji="0" lang="en-US" altLang="en-US" sz="4200" b="0" i="0" u="none" strike="noStrike" cap="none" normalizeH="0" baseline="0" dirty="0">
              <a:ln>
                <a:noFill/>
              </a:ln>
              <a:effectLst/>
              <a:latin typeface="Calisto MT" panose="0204060305050503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5B8828-F490-4FFB-B297-5A9BC1B60B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37275" y="5383184"/>
            <a:ext cx="9517450" cy="6389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Data Science Capstone by IBM/Coursera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DD66BC26-A2C2-4301-BA1C-4825D037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75" r="3" b="29609"/>
          <a:stretch/>
        </p:blipFill>
        <p:spPr>
          <a:xfrm>
            <a:off x="3111288" y="835912"/>
            <a:ext cx="5969424" cy="21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5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818F-4D27-4105-83EF-2D692403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83B3-32A5-47BB-AEFA-C0560A3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dirty="0"/>
              <a:t>‘Adyar’, ’Kodambakkam’, ’Perungudi’ and ’Teynampet’ zones have ‘Office’ as the 1st frequent professional venue with ‘Perungudi’ having the highest frequency among them. </a:t>
            </a:r>
          </a:p>
          <a:p>
            <a:pPr lvl="0"/>
            <a:r>
              <a:rPr lang="en-US" sz="2000" dirty="0"/>
              <a:t>This tells us that these 4 zones, out of the 6 selected zones, will be good for our business as our potential customers are employees.</a:t>
            </a:r>
          </a:p>
          <a:p>
            <a:pPr lvl="0"/>
            <a:r>
              <a:rPr lang="en-US" sz="2000" dirty="0"/>
              <a:t>Also, Indian Restaurants are the most frequent venues near the selected zones, suggesting the type of cuisine customers in that area prefer. </a:t>
            </a:r>
          </a:p>
          <a:p>
            <a:pPr lvl="0"/>
            <a:r>
              <a:rPr lang="en-US" sz="2000" dirty="0"/>
              <a:t>Teynampet has the most restaurants, out of all the selected zones, based on the venues explored.</a:t>
            </a:r>
          </a:p>
          <a:p>
            <a:pPr lvl="0"/>
            <a:r>
              <a:rPr lang="en-US" sz="2000" dirty="0"/>
              <a:t>'Ambattur' has the least average price per </a:t>
            </a:r>
            <a:r>
              <a:rPr lang="en-US" sz="2000" dirty="0" err="1"/>
              <a:t>sqft</a:t>
            </a:r>
            <a:r>
              <a:rPr lang="en-US" sz="2000" dirty="0"/>
              <a:t>, followed by 'Perungudi', among the selected zones.</a:t>
            </a:r>
          </a:p>
          <a:p>
            <a:r>
              <a:rPr lang="en-US" sz="2200" b="1" dirty="0"/>
              <a:t>With maximum frequency of offices and moderate restaurants in the area ‘Perungudi’ seems like a potential zone to open up our Restaurant-cum-Catering service. </a:t>
            </a:r>
          </a:p>
          <a:p>
            <a:r>
              <a:rPr lang="en-US" sz="2200" b="1" dirty="0"/>
              <a:t>The pricing data also seems favorable to this. Clustering also shows these venues in cluster 3 which represents the cluster with restaurants as the frequent venues.</a:t>
            </a:r>
          </a:p>
          <a:p>
            <a:pPr lvl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E663-7465-45C8-A233-7A0FDC01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D3BC-711A-4ED6-B7BF-E094B5C3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Understood how to deal with real life data science projects using some of the popular Python packages such as seaborn, folium, </a:t>
            </a:r>
            <a:r>
              <a:rPr lang="en-US" sz="2000" dirty="0" err="1"/>
              <a:t>BeautifulSoup</a:t>
            </a:r>
            <a:r>
              <a:rPr lang="en-US" sz="2000" dirty="0"/>
              <a:t> and geocoders. </a:t>
            </a:r>
          </a:p>
          <a:p>
            <a:r>
              <a:rPr lang="en-US" sz="2000" dirty="0"/>
              <a:t>I have also got a glimpse of how web scraping is done and how </a:t>
            </a:r>
            <a:r>
              <a:rPr lang="en-US" sz="2000" dirty="0" err="1"/>
              <a:t>FourSquare</a:t>
            </a:r>
            <a:r>
              <a:rPr lang="en-US" sz="2000" dirty="0"/>
              <a:t> can be used to acquire data of frequent venues in a selected area. </a:t>
            </a:r>
          </a:p>
          <a:p>
            <a:r>
              <a:rPr lang="en-US" sz="2000" dirty="0"/>
              <a:t>The idea of opening a “Restaurant-cum-Catering service in an area which has a huge pool of office workers (‘Perungudi’) is an interesting and a potential idea to try in Chennai where Catering Services are not very well established</a:t>
            </a:r>
          </a:p>
          <a:p>
            <a:r>
              <a:rPr lang="en-US" sz="2000" dirty="0"/>
              <a:t>Although the analysis is very preliminary and requires a lot of refining based on the data used (refined ward data per each zone, pricing data) it will be of great help in the beginning stages of the business 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9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CC0AD5-2043-45A4-BC07-CF9C7B93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62" y="1156643"/>
            <a:ext cx="10221533" cy="1315293"/>
          </a:xfrm>
        </p:spPr>
        <p:txBody>
          <a:bodyPr>
            <a:normAutofit/>
          </a:bodyPr>
          <a:lstStyle/>
          <a:p>
            <a:r>
              <a:rPr lang="en-US" sz="2000" dirty="0"/>
              <a:t>"Prospects of starting a Restaurant-cum-Catering service by inspecting the Zones of Chennai"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F375F4-EE62-4320-92B9-97B1CED5B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5595"/>
            <a:ext cx="9144000" cy="1655762"/>
          </a:xfrm>
        </p:spPr>
        <p:txBody>
          <a:bodyPr/>
          <a:lstStyle/>
          <a:p>
            <a:r>
              <a:rPr lang="en-US" dirty="0">
                <a:latin typeface="+mj-lt"/>
              </a:rPr>
              <a:t>The Business Problem can be stated as: </a:t>
            </a:r>
          </a:p>
          <a:p>
            <a:r>
              <a:rPr lang="en-US" b="1" dirty="0">
                <a:latin typeface="+mj-lt"/>
              </a:rPr>
              <a:t>“What is the best place to open a Restaurant-cum-Catering Service in Chennai?”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B62C4-9CEF-4C96-9AA1-460674603CE3}"/>
              </a:ext>
            </a:extLst>
          </p:cNvPr>
          <p:cNvSpPr txBox="1"/>
          <p:nvPr/>
        </p:nvSpPr>
        <p:spPr>
          <a:xfrm>
            <a:off x="850005" y="630829"/>
            <a:ext cx="5756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Business Problem: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939B1-10DA-48E9-B8B6-F7598AE6F9A2}"/>
              </a:ext>
            </a:extLst>
          </p:cNvPr>
          <p:cNvSpPr txBox="1"/>
          <p:nvPr/>
        </p:nvSpPr>
        <p:spPr>
          <a:xfrm>
            <a:off x="1120462" y="2413337"/>
            <a:ext cx="9951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Chennai being one of the metropolitan areas, is one of the growing IT hubs of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the busiest zones in Chennai where a constant crowd is guaranteed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the office areas of the zones</a:t>
            </a:r>
          </a:p>
        </p:txBody>
      </p:sp>
    </p:spTree>
    <p:extLst>
      <p:ext uri="{BB962C8B-B14F-4D97-AF65-F5344CB8AC3E}">
        <p14:creationId xmlns:p14="http://schemas.microsoft.com/office/powerpoint/2010/main" val="14119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1CD5-B238-4155-9856-84F92EA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(Requirement and collection)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B699-B939-4FC7-B93E-3EBB1BE3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Zones Data (along with Coordinates): Collected by web scraping and got Coordinates using Geocoders</a:t>
            </a:r>
          </a:p>
          <a:p>
            <a:r>
              <a:rPr lang="en-US" sz="2000" dirty="0"/>
              <a:t>Professional Venue Data: Collected using Foursquare by providing a unique category ID</a:t>
            </a:r>
          </a:p>
          <a:p>
            <a:r>
              <a:rPr lang="en-US" sz="2000" dirty="0"/>
              <a:t>Nearby Venues Data: Collected using Foursquare by exploring near the selected zone coordinates</a:t>
            </a:r>
          </a:p>
          <a:p>
            <a:r>
              <a:rPr lang="en-US" sz="2000" dirty="0"/>
              <a:t>Pricing Data: Collected manually from web-site for the selected zones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F4CA-6E10-4E90-9D52-5DAFF4B6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050" name="Picture 5">
            <a:extLst>
              <a:ext uri="{FF2B5EF4-FFF2-40B4-BE49-F238E27FC236}">
                <a16:creationId xmlns:a16="http://schemas.microsoft.com/office/drawing/2014/main" id="{85A9FD33-59EA-4931-A145-E09456D7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05"/>
          <a:stretch>
            <a:fillRect/>
          </a:stretch>
        </p:blipFill>
        <p:spPr bwMode="auto">
          <a:xfrm>
            <a:off x="9222512" y="1354745"/>
            <a:ext cx="2052053" cy="207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>
            <a:extLst>
              <a:ext uri="{FF2B5EF4-FFF2-40B4-BE49-F238E27FC236}">
                <a16:creationId xmlns:a16="http://schemas.microsoft.com/office/drawing/2014/main" id="{688E9589-249D-410E-826E-2A1542D2C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0"/>
          <a:stretch>
            <a:fillRect/>
          </a:stretch>
        </p:blipFill>
        <p:spPr bwMode="auto">
          <a:xfrm>
            <a:off x="6834378" y="1354745"/>
            <a:ext cx="2375207" cy="20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F47E07-02E1-427C-8BD4-DB98E51E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28" y="1995633"/>
            <a:ext cx="591475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0007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 the 15 zones of Chennai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were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analysed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find the most frequent venue and the top professional zones.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00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1F0E9-658D-4559-BAB9-1B4B59E9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06" y="29041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0075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0075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E4751-4E87-466E-A43E-6711A560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37" y="4369924"/>
            <a:ext cx="57988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0007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Based on this data 6 top busiest zones of Chennai are selected for further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00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4E6651B-10B1-488D-963B-7D31BD0A7D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60" y="3953814"/>
            <a:ext cx="3001851" cy="20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B561-BE15-41AA-9053-9445458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7BA4E-5F5C-4F18-8D08-9E6EC851E5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" y="1498946"/>
            <a:ext cx="5873840" cy="38601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AD230-261E-4344-ABD5-AA094316B42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4"/>
          <a:stretch/>
        </p:blipFill>
        <p:spPr bwMode="auto">
          <a:xfrm>
            <a:off x="6096000" y="1498946"/>
            <a:ext cx="5873840" cy="40404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1E0CD-A3E7-408D-BFBD-13CD182A179C}"/>
              </a:ext>
            </a:extLst>
          </p:cNvPr>
          <p:cNvSpPr txBox="1"/>
          <p:nvPr/>
        </p:nvSpPr>
        <p:spPr>
          <a:xfrm>
            <a:off x="1609860" y="5539359"/>
            <a:ext cx="918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most frequent place in these selected zones is “Indian Restaurant”. </a:t>
            </a:r>
          </a:p>
          <a:p>
            <a:pPr algn="ctr"/>
            <a:r>
              <a:rPr lang="en-US" dirty="0"/>
              <a:t>The most demanded cuisine is Indian.</a:t>
            </a:r>
          </a:p>
        </p:txBody>
      </p:sp>
    </p:spTree>
    <p:extLst>
      <p:ext uri="{BB962C8B-B14F-4D97-AF65-F5344CB8AC3E}">
        <p14:creationId xmlns:p14="http://schemas.microsoft.com/office/powerpoint/2010/main" val="392282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2D9-2455-4C5B-A8FC-C1D1017A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E978D0-4ACB-4726-BD57-0847FAB3A3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07" y="1851383"/>
            <a:ext cx="495449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A066F-2BA8-4681-80EB-E4DE1510F1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2" y="3364270"/>
            <a:ext cx="1755350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DCF22-18F7-44A3-BD66-32F87FD8B565}"/>
              </a:ext>
            </a:extLst>
          </p:cNvPr>
          <p:cNvSpPr txBox="1"/>
          <p:nvPr/>
        </p:nvSpPr>
        <p:spPr>
          <a:xfrm>
            <a:off x="1004552" y="2047741"/>
            <a:ext cx="551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Folum</a:t>
            </a:r>
            <a:r>
              <a:rPr lang="en-US" dirty="0"/>
              <a:t> map shows how the restaurants are distributed and their count in the selected zones.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FB7A-763A-4F9A-B8A0-C503891E740B}"/>
              </a:ext>
            </a:extLst>
          </p:cNvPr>
          <p:cNvSpPr txBox="1"/>
          <p:nvPr/>
        </p:nvSpPr>
        <p:spPr>
          <a:xfrm>
            <a:off x="2498501" y="2937181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Location	     Count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15D15-31B9-4637-945A-11B7627B6441}"/>
              </a:ext>
            </a:extLst>
          </p:cNvPr>
          <p:cNvCxnSpPr>
            <a:cxnSpLocks/>
          </p:cNvCxnSpPr>
          <p:nvPr/>
        </p:nvCxnSpPr>
        <p:spPr>
          <a:xfrm>
            <a:off x="2356834" y="3275735"/>
            <a:ext cx="2000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9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7619-6356-4404-B132-5F180AE1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79B4-9C61-458E-A3E7-3CA17C29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To better under the venue categories, one hot encoding is used.</a:t>
            </a:r>
          </a:p>
          <a:p>
            <a:r>
              <a:rPr lang="en-US" sz="2000" dirty="0"/>
              <a:t>The top 6 frequent venues of each zone are found along with the frequency.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54A36-E5AF-4598-B155-581D49E6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" y="2332007"/>
            <a:ext cx="4566030" cy="414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61D23-7061-4015-8233-03F975119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8"/>
          <a:stretch/>
        </p:blipFill>
        <p:spPr>
          <a:xfrm>
            <a:off x="5788725" y="2332007"/>
            <a:ext cx="5315809" cy="4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D70C-7FD0-48FB-BA53-66427BF8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12EB-06FF-4C04-B1B5-0E5A408F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214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Using the elbow method, the number of clusters are selected (clustering with least inertia is preferred) </a:t>
            </a:r>
          </a:p>
          <a:p>
            <a:r>
              <a:rPr lang="en-US" sz="2000" dirty="0"/>
              <a:t>The zones are clustered into 4 clusters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179C9-6FE0-4B2B-8A60-CCFBBB8CF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0919" y="3171422"/>
            <a:ext cx="4340180" cy="2843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D647B-017C-4824-B132-5C0D922187E0}"/>
              </a:ext>
            </a:extLst>
          </p:cNvPr>
          <p:cNvPicPr/>
          <p:nvPr/>
        </p:nvPicPr>
        <p:blipFill rotWithShape="1">
          <a:blip r:embed="rId3"/>
          <a:srcRect t="1" b="2964"/>
          <a:stretch/>
        </p:blipFill>
        <p:spPr bwMode="auto">
          <a:xfrm>
            <a:off x="6770801" y="1145509"/>
            <a:ext cx="4914363" cy="5031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503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CD7E-4B37-4CAC-ADCE-E071869F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592E5-C5C2-4521-B013-2F1D354B9EF1}"/>
              </a:ext>
            </a:extLst>
          </p:cNvPr>
          <p:cNvSpPr/>
          <p:nvPr/>
        </p:nvSpPr>
        <p:spPr>
          <a:xfrm>
            <a:off x="838200" y="3429000"/>
            <a:ext cx="9751454" cy="2690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1 contains zones whose common venues are not restaurants: Entertainment and shopping areas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2 contains zones whose 1st most frequent venue is a restaurant (with the highest frequencies)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3 contains zones with top 2 most common venues being restaurants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4 contains zones whose 1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common venue is a restaurant but with the same frequency as the 2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nd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3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common venues.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3292-621E-4B28-B9CF-C11FC9E1C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81" y="1523263"/>
            <a:ext cx="8027237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1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682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Times New Roman</vt:lpstr>
      <vt:lpstr>Wingdings</vt:lpstr>
      <vt:lpstr>Office Theme</vt:lpstr>
      <vt:lpstr>CAPSTONE PROJECT- THE BATTLE OF THE NEIGHBORHOODS</vt:lpstr>
      <vt:lpstr>"Prospects of starting a Restaurant-cum-Catering service by inspecting the Zones of Chennai" </vt:lpstr>
      <vt:lpstr>Data (Requirement and collection)</vt:lpstr>
      <vt:lpstr>Exploratory Data Analysis</vt:lpstr>
      <vt:lpstr>Exploratory Data Analysis</vt:lpstr>
      <vt:lpstr>Exploratory Data Analysis</vt:lpstr>
      <vt:lpstr>Analysis</vt:lpstr>
      <vt:lpstr>K-Means Clustering</vt:lpstr>
      <vt:lpstr>K-Means Clustering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 THE BATTLE OF THE NEIGHBORHOODS</dc:title>
  <dc:creator>Bhavya Panduri</dc:creator>
  <cp:lastModifiedBy>Bhavya Panduri</cp:lastModifiedBy>
  <cp:revision>8</cp:revision>
  <dcterms:created xsi:type="dcterms:W3CDTF">2019-07-28T10:39:46Z</dcterms:created>
  <dcterms:modified xsi:type="dcterms:W3CDTF">2019-07-28T12:29:05Z</dcterms:modified>
</cp:coreProperties>
</file>