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charts/chart13.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4" r:id="rId3"/>
    <p:sldId id="258" r:id="rId4"/>
    <p:sldId id="259" r:id="rId5"/>
    <p:sldId id="260" r:id="rId6"/>
    <p:sldId id="261" r:id="rId7"/>
    <p:sldId id="262" r:id="rId8"/>
    <p:sldId id="314" r:id="rId9"/>
    <p:sldId id="263" r:id="rId10"/>
    <p:sldId id="265" r:id="rId11"/>
    <p:sldId id="267" r:id="rId12"/>
    <p:sldId id="280" r:id="rId13"/>
    <p:sldId id="315" r:id="rId14"/>
    <p:sldId id="295" r:id="rId15"/>
    <p:sldId id="276" r:id="rId16"/>
    <p:sldId id="278" r:id="rId17"/>
    <p:sldId id="296" r:id="rId18"/>
    <p:sldId id="297" r:id="rId19"/>
    <p:sldId id="298" r:id="rId20"/>
    <p:sldId id="306" r:id="rId21"/>
    <p:sldId id="313" r:id="rId22"/>
    <p:sldId id="312" r:id="rId23"/>
    <p:sldId id="311" r:id="rId24"/>
    <p:sldId id="310" r:id="rId25"/>
    <p:sldId id="309" r:id="rId26"/>
    <p:sldId id="307" r:id="rId27"/>
    <p:sldId id="308" r:id="rId28"/>
    <p:sldId id="300" r:id="rId29"/>
    <p:sldId id="305" r:id="rId30"/>
    <p:sldId id="316" r:id="rId31"/>
    <p:sldId id="304" r:id="rId32"/>
    <p:sldId id="317" r:id="rId33"/>
    <p:sldId id="318" r:id="rId34"/>
    <p:sldId id="319"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Sheet2!$H$5:$H$8</c:f>
              <c:strCache>
                <c:ptCount val="4"/>
                <c:pt idx="0">
                  <c:v>LESS THEN 5 DAYS</c:v>
                </c:pt>
                <c:pt idx="1">
                  <c:v>5 DAYS</c:v>
                </c:pt>
                <c:pt idx="2">
                  <c:v>6 DAYS</c:v>
                </c:pt>
                <c:pt idx="3">
                  <c:v>7 DAYS</c:v>
                </c:pt>
              </c:strCache>
            </c:strRef>
          </c:cat>
          <c:val>
            <c:numRef>
              <c:f>Sheet2!$I$5:$I$8</c:f>
              <c:numCache>
                <c:formatCode>General</c:formatCode>
                <c:ptCount val="4"/>
                <c:pt idx="0">
                  <c:v>0</c:v>
                </c:pt>
                <c:pt idx="1">
                  <c:v>0</c:v>
                </c:pt>
                <c:pt idx="2">
                  <c:v>90</c:v>
                </c:pt>
                <c:pt idx="3">
                  <c:v>10</c:v>
                </c:pt>
              </c:numCache>
            </c:numRef>
          </c:val>
        </c:ser>
        <c:dLbls>
          <c:showPercent val="1"/>
        </c:dLbls>
      </c:pie3DChart>
    </c:plotArea>
    <c:legend>
      <c:legendPos val="r"/>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Sheet2!$G$8:$G$11</c:f>
              <c:strCache>
                <c:ptCount val="4"/>
                <c:pt idx="0">
                  <c:v>Provided flexible work timings</c:v>
                </c:pt>
                <c:pt idx="1">
                  <c:v>Provided leaves to manage work life</c:v>
                </c:pt>
                <c:pt idx="2">
                  <c:v>Job share option</c:v>
                </c:pt>
                <c:pt idx="3">
                  <c:v>Recreation</c:v>
                </c:pt>
              </c:strCache>
            </c:strRef>
          </c:cat>
          <c:val>
            <c:numRef>
              <c:f>Sheet2!$H$8:$H$11</c:f>
              <c:numCache>
                <c:formatCode>General</c:formatCode>
                <c:ptCount val="4"/>
                <c:pt idx="0">
                  <c:v>50</c:v>
                </c:pt>
                <c:pt idx="1">
                  <c:v>16.666666669999987</c:v>
                </c:pt>
                <c:pt idx="2">
                  <c:v>16.666666669999987</c:v>
                </c:pt>
                <c:pt idx="3">
                  <c:v>16.666666669999987</c:v>
                </c:pt>
              </c:numCache>
            </c:numRef>
          </c:val>
        </c:ser>
        <c:dLbls>
          <c:showPercent val="1"/>
        </c:dLbls>
      </c:pie3DChart>
    </c:plotArea>
    <c:legend>
      <c:legendPos val="r"/>
      <c:layout/>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Sheet1!$K$4:$K$8</c:f>
              <c:strCache>
                <c:ptCount val="5"/>
                <c:pt idx="0">
                  <c:v> Frequently</c:v>
                </c:pt>
                <c:pt idx="1">
                  <c:v>Sometimes</c:v>
                </c:pt>
                <c:pt idx="2">
                  <c:v> Occasionally </c:v>
                </c:pt>
                <c:pt idx="3">
                  <c:v> Rarely</c:v>
                </c:pt>
                <c:pt idx="4">
                  <c:v> Never</c:v>
                </c:pt>
              </c:strCache>
            </c:strRef>
          </c:cat>
          <c:val>
            <c:numRef>
              <c:f>Sheet1!$L$4:$L$8</c:f>
              <c:numCache>
                <c:formatCode>General</c:formatCode>
                <c:ptCount val="5"/>
                <c:pt idx="0">
                  <c:v>33.333333330000066</c:v>
                </c:pt>
                <c:pt idx="1">
                  <c:v>22.222222219999942</c:v>
                </c:pt>
                <c:pt idx="2">
                  <c:v>16.666666669999987</c:v>
                </c:pt>
                <c:pt idx="3">
                  <c:v>11.111111109999998</c:v>
                </c:pt>
                <c:pt idx="4">
                  <c:v>16.666666669999987</c:v>
                </c:pt>
              </c:numCache>
            </c:numRef>
          </c:val>
        </c:ser>
        <c:dLbls>
          <c:showPercent val="1"/>
        </c:dLbls>
      </c:pie3DChart>
    </c:plotArea>
    <c:legend>
      <c:legendPos val="r"/>
      <c:layout/>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Sheet1!$I$5:$I$8</c:f>
              <c:strCache>
                <c:ptCount val="4"/>
                <c:pt idx="0">
                  <c:v>LESS THAN 2 HOURS </c:v>
                </c:pt>
                <c:pt idx="1">
                  <c:v>2-4 HOURS </c:v>
                </c:pt>
                <c:pt idx="2">
                  <c:v>4-6 HOURS</c:v>
                </c:pt>
                <c:pt idx="3">
                  <c:v>MORE THAN 6 HOURS</c:v>
                </c:pt>
              </c:strCache>
            </c:strRef>
          </c:cat>
          <c:val>
            <c:numRef>
              <c:f>Sheet1!$J$5:$J$8</c:f>
              <c:numCache>
                <c:formatCode>General</c:formatCode>
                <c:ptCount val="4"/>
                <c:pt idx="0">
                  <c:v>33.333000000000006</c:v>
                </c:pt>
                <c:pt idx="1">
                  <c:v>27.777999999999999</c:v>
                </c:pt>
                <c:pt idx="2">
                  <c:v>22.221999999999987</c:v>
                </c:pt>
                <c:pt idx="3">
                  <c:v>16.667000000000005</c:v>
                </c:pt>
              </c:numCache>
            </c:numRef>
          </c:val>
        </c:ser>
        <c:dLbls>
          <c:showPercent val="1"/>
        </c:dLbls>
      </c:pie3DChart>
    </c:plotArea>
    <c:legend>
      <c:legendPos val="r"/>
      <c:layout/>
    </c:legend>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Sheet8!$G$5:$G$9</c:f>
              <c:strCache>
                <c:ptCount val="5"/>
                <c:pt idx="0">
                  <c:v> Frequently</c:v>
                </c:pt>
                <c:pt idx="1">
                  <c:v>Sometimes</c:v>
                </c:pt>
                <c:pt idx="2">
                  <c:v> Occasionally </c:v>
                </c:pt>
                <c:pt idx="3">
                  <c:v> Rarely</c:v>
                </c:pt>
                <c:pt idx="4">
                  <c:v>  Never</c:v>
                </c:pt>
              </c:strCache>
            </c:strRef>
          </c:cat>
          <c:val>
            <c:numRef>
              <c:f>Sheet8!$H$5:$H$9</c:f>
              <c:numCache>
                <c:formatCode>General</c:formatCode>
                <c:ptCount val="5"/>
                <c:pt idx="0">
                  <c:v>33.33333333000008</c:v>
                </c:pt>
                <c:pt idx="1">
                  <c:v>22.222222219999924</c:v>
                </c:pt>
                <c:pt idx="2">
                  <c:v>27.777777780000001</c:v>
                </c:pt>
                <c:pt idx="3">
                  <c:v>11.111111109999998</c:v>
                </c:pt>
                <c:pt idx="4">
                  <c:v>5.5555555559999847</c:v>
                </c:pt>
              </c:numCache>
            </c:numRef>
          </c:val>
        </c:ser>
        <c:dLbls>
          <c:showPercent val="1"/>
        </c:dLbls>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Sheet2!$C$4:$C$8</c:f>
              <c:strCache>
                <c:ptCount val="5"/>
                <c:pt idx="0">
                  <c:v>7-8 HOURS</c:v>
                </c:pt>
                <c:pt idx="1">
                  <c:v>8-9 HOURS</c:v>
                </c:pt>
                <c:pt idx="2">
                  <c:v>9-10 HOURS</c:v>
                </c:pt>
                <c:pt idx="3">
                  <c:v>10-12 HOURS</c:v>
                </c:pt>
                <c:pt idx="4">
                  <c:v>MORE THEN 12</c:v>
                </c:pt>
              </c:strCache>
            </c:strRef>
          </c:cat>
          <c:val>
            <c:numRef>
              <c:f>Sheet2!$D$4:$D$8</c:f>
              <c:numCache>
                <c:formatCode>General</c:formatCode>
                <c:ptCount val="5"/>
                <c:pt idx="0">
                  <c:v>11.111111109999998</c:v>
                </c:pt>
                <c:pt idx="1">
                  <c:v>50</c:v>
                </c:pt>
                <c:pt idx="2">
                  <c:v>25.555555559999988</c:v>
                </c:pt>
                <c:pt idx="3">
                  <c:v>13.33333333</c:v>
                </c:pt>
                <c:pt idx="4">
                  <c:v>0</c:v>
                </c:pt>
              </c:numCache>
            </c:numRef>
          </c:val>
        </c:ser>
        <c:dLbls>
          <c:showPercent val="1"/>
        </c:dLbls>
      </c:pie3DChart>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Sheet3!$E$6:$E$7</c:f>
              <c:strCache>
                <c:ptCount val="2"/>
                <c:pt idx="0">
                  <c:v>YES</c:v>
                </c:pt>
                <c:pt idx="1">
                  <c:v>NO</c:v>
                </c:pt>
              </c:strCache>
            </c:strRef>
          </c:cat>
          <c:val>
            <c:numRef>
              <c:f>Sheet3!$F$6:$F$7</c:f>
              <c:numCache>
                <c:formatCode>General</c:formatCode>
                <c:ptCount val="2"/>
                <c:pt idx="0">
                  <c:v>76.666666670000026</c:v>
                </c:pt>
                <c:pt idx="1">
                  <c:v>23.333333329999999</c:v>
                </c:pt>
              </c:numCache>
            </c:numRef>
          </c:val>
        </c:ser>
        <c:dLbls>
          <c:showPercent val="1"/>
        </c:dLbls>
      </c:pie3DChart>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Sheet1!$F$3:$F$7</c:f>
              <c:strCache>
                <c:ptCount val="5"/>
                <c:pt idx="0">
                  <c:v>VERY UNHAPPY</c:v>
                </c:pt>
                <c:pt idx="1">
                  <c:v>UNHAPPY</c:v>
                </c:pt>
                <c:pt idx="2">
                  <c:v>INDIFFERENT</c:v>
                </c:pt>
                <c:pt idx="3">
                  <c:v>HAPPY</c:v>
                </c:pt>
                <c:pt idx="4">
                  <c:v>VERY HAPPY</c:v>
                </c:pt>
              </c:strCache>
            </c:strRef>
          </c:cat>
          <c:val>
            <c:numRef>
              <c:f>Sheet1!$G$3:$G$7</c:f>
              <c:numCache>
                <c:formatCode>General</c:formatCode>
                <c:ptCount val="5"/>
                <c:pt idx="0">
                  <c:v>4.4444444440000002</c:v>
                </c:pt>
                <c:pt idx="1">
                  <c:v>4.4444444440000002</c:v>
                </c:pt>
                <c:pt idx="2">
                  <c:v>23.333333329999999</c:v>
                </c:pt>
                <c:pt idx="3">
                  <c:v>57.777777780000001</c:v>
                </c:pt>
                <c:pt idx="4">
                  <c:v>10</c:v>
                </c:pt>
              </c:numCache>
            </c:numRef>
          </c:val>
        </c:ser>
        <c:dLbls>
          <c:showPercent val="1"/>
        </c:dLbls>
      </c:pie3DChart>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Sheet2!$E$5:$E$7</c:f>
              <c:strCache>
                <c:ptCount val="3"/>
                <c:pt idx="0">
                  <c:v>YOGA</c:v>
                </c:pt>
                <c:pt idx="1">
                  <c:v>READING BOOKS</c:v>
                </c:pt>
                <c:pt idx="2">
                  <c:v>ENTERTAINMENT</c:v>
                </c:pt>
              </c:strCache>
            </c:strRef>
          </c:cat>
          <c:val>
            <c:numRef>
              <c:f>Sheet2!$F$5:$F$7</c:f>
              <c:numCache>
                <c:formatCode>General</c:formatCode>
                <c:ptCount val="3"/>
                <c:pt idx="0">
                  <c:v>7.7777777779999955</c:v>
                </c:pt>
                <c:pt idx="1">
                  <c:v>6.6666666669999879</c:v>
                </c:pt>
                <c:pt idx="2">
                  <c:v>83.333333329999988</c:v>
                </c:pt>
              </c:numCache>
            </c:numRef>
          </c:val>
        </c:ser>
        <c:dLbls>
          <c:showPercent val="1"/>
        </c:dLbls>
      </c:pie3DChart>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Sheet3!$C$2:$C$4</c:f>
              <c:strCache>
                <c:ptCount val="3"/>
                <c:pt idx="0">
                  <c:v>YES</c:v>
                </c:pt>
                <c:pt idx="1">
                  <c:v>NO</c:v>
                </c:pt>
                <c:pt idx="2">
                  <c:v>NOT AWARE</c:v>
                </c:pt>
              </c:strCache>
            </c:strRef>
          </c:cat>
          <c:val>
            <c:numRef>
              <c:f>Sheet3!$D$2:$D$4</c:f>
              <c:numCache>
                <c:formatCode>General</c:formatCode>
                <c:ptCount val="3"/>
                <c:pt idx="0">
                  <c:v>7.7777777779999955</c:v>
                </c:pt>
                <c:pt idx="1">
                  <c:v>35.555555560000002</c:v>
                </c:pt>
                <c:pt idx="2">
                  <c:v>56.666666669999998</c:v>
                </c:pt>
              </c:numCache>
            </c:numRef>
          </c:val>
        </c:ser>
        <c:dLbls>
          <c:showPercent val="1"/>
        </c:dLbls>
      </c:pie3DChart>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Sheet4!$D$4:$D$7</c:f>
              <c:strCache>
                <c:ptCount val="4"/>
                <c:pt idx="0">
                  <c:v>Good</c:v>
                </c:pt>
                <c:pt idx="1">
                  <c:v>Average</c:v>
                </c:pt>
                <c:pt idx="2">
                  <c:v>Poor</c:v>
                </c:pt>
                <c:pt idx="3">
                  <c:v>Bad</c:v>
                </c:pt>
              </c:strCache>
            </c:strRef>
          </c:cat>
          <c:val>
            <c:numRef>
              <c:f>Sheet4!$E$4:$E$7</c:f>
              <c:numCache>
                <c:formatCode>General</c:formatCode>
                <c:ptCount val="4"/>
                <c:pt idx="0">
                  <c:v>16.666666669999987</c:v>
                </c:pt>
                <c:pt idx="1">
                  <c:v>38.888888889999997</c:v>
                </c:pt>
                <c:pt idx="2">
                  <c:v>11.111111109999998</c:v>
                </c:pt>
                <c:pt idx="3">
                  <c:v>33.33333333000008</c:v>
                </c:pt>
              </c:numCache>
            </c:numRef>
          </c:val>
        </c:ser>
        <c:dLbls>
          <c:showPercent val="1"/>
        </c:dLbls>
      </c:pie3DChart>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Sheet4!$B$2:$B$3</c:f>
              <c:strCache>
                <c:ptCount val="2"/>
                <c:pt idx="0">
                  <c:v>Yes</c:v>
                </c:pt>
                <c:pt idx="1">
                  <c:v>No</c:v>
                </c:pt>
              </c:strCache>
            </c:strRef>
          </c:cat>
          <c:val>
            <c:numRef>
              <c:f>Sheet4!$C$2:$C$3</c:f>
              <c:numCache>
                <c:formatCode>General</c:formatCode>
                <c:ptCount val="2"/>
                <c:pt idx="0">
                  <c:v>35.555555560000002</c:v>
                </c:pt>
                <c:pt idx="1">
                  <c:v>64.444444440000538</c:v>
                </c:pt>
              </c:numCache>
            </c:numRef>
          </c:val>
        </c:ser>
        <c:dLbls>
          <c:showPercent val="1"/>
        </c:dLbls>
      </c:pie3DChart>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otX val="30"/>
      <c:perspective val="30"/>
    </c:view3D>
    <c:plotArea>
      <c:layout/>
      <c:pie3DChart>
        <c:varyColors val="1"/>
        <c:ser>
          <c:idx val="0"/>
          <c:order val="0"/>
          <c:dLbls>
            <c:showPercent val="1"/>
          </c:dLbls>
          <c:cat>
            <c:strRef>
              <c:f>Sheet1!$G$5:$G$6</c:f>
              <c:strCache>
                <c:ptCount val="2"/>
                <c:pt idx="0">
                  <c:v>Have pressure</c:v>
                </c:pt>
                <c:pt idx="1">
                  <c:v>Work is evenly distribution</c:v>
                </c:pt>
              </c:strCache>
            </c:strRef>
          </c:cat>
          <c:val>
            <c:numRef>
              <c:f>Sheet1!$H$5:$H$6</c:f>
              <c:numCache>
                <c:formatCode>General</c:formatCode>
                <c:ptCount val="2"/>
                <c:pt idx="0">
                  <c:v>33.333000000000006</c:v>
                </c:pt>
                <c:pt idx="1">
                  <c:v>66.667000000000002</c:v>
                </c:pt>
              </c:numCache>
            </c:numRef>
          </c:val>
        </c:ser>
        <c:dLbls>
          <c:showPercent val="1"/>
        </c:dLbls>
      </c:pie3DChart>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1A0DD-DA53-408D-8212-96FA5FB7F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E7E32DE-3B2E-4A10-90EE-999308946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5EA2344-131B-4B03-B4D9-8F684E4D297E}"/>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02549383-9AFA-4180-9284-49B55645C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D9FFB5-0DA0-4AFC-ABA3-479E2959A053}"/>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14417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FAA1E-1E83-48E3-87DF-D1DBA465B3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C16B7B7-21CA-477B-AB23-0D46D1E790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482E97-99E6-49E6-BBFB-61045EEC63FE}"/>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D99B9ED7-11B8-45D3-8754-C34A5365A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90DD6B-DDF7-472F-B394-402E67FAB4DF}"/>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116840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1B9B9CC-0544-4FB6-A513-2B2163127C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FD902DE-A45B-4572-BFF0-07BE5395E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D0868E-8B57-4EC4-9378-3B11EC3EC90A}"/>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B7ACAC1E-5B86-4309-BDD2-417C6F688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90A1DA-EB7C-447A-AA73-AE78E638F5CE}"/>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145027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93BCD-AD66-4577-9CBA-553F4D291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170FD2-7EA3-4C09-B085-19A223CE4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85768AE-466F-49B6-A6BC-E490F905ADF6}"/>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2A313AA5-528B-4C41-93CE-870957444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7BA216-036A-4784-9FA1-C845ACF21441}"/>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184499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32954-16DA-4000-B3FC-2AFBE5F5C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959D5A-D350-49B5-B18D-FB882D221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043FC2D-1651-462F-932D-DD13E080FB88}"/>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12C7214D-D932-4F5C-BC02-331359D82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2370C2-0F19-4D74-9275-D50DCF7A785F}"/>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17083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529BF-D3E2-4BA5-A587-2448222B1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675525-84C4-476B-880D-2760D3129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B332B81-61E3-4588-8081-187B460A5C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0C62149-34AC-464D-A9DD-0EB206FC2AA0}"/>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6" name="Footer Placeholder 5">
            <a:extLst>
              <a:ext uri="{FF2B5EF4-FFF2-40B4-BE49-F238E27FC236}">
                <a16:creationId xmlns:a16="http://schemas.microsoft.com/office/drawing/2014/main" xmlns="" id="{A8E0EDFD-AC08-4EE2-BB6B-8612378BF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8BA3620-9FB3-4B4F-A1A7-6410D15AF538}"/>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62557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FE630-5208-495C-B971-B54105B18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274B6D2-B0A6-4121-AE6A-765F797C0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C504A82-E4AB-4F5E-8B2B-E553D65EA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A0BE340-4C33-472B-9885-3542FABA9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D415BC5-282F-48AE-8002-EA4F221FC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B6C2AA9-1A6B-4450-968A-DB32FBBC7180}"/>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8" name="Footer Placeholder 7">
            <a:extLst>
              <a:ext uri="{FF2B5EF4-FFF2-40B4-BE49-F238E27FC236}">
                <a16:creationId xmlns:a16="http://schemas.microsoft.com/office/drawing/2014/main" xmlns="" id="{BBCDBE9A-076D-430F-A21E-C406ADA5FB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737FDC8-927B-4E17-96CE-3F4016703D39}"/>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11841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450C2-894E-42BC-B7CB-E020425FA1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6B3D827-35E8-4133-8DE7-E330BC98148B}"/>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4" name="Footer Placeholder 3">
            <a:extLst>
              <a:ext uri="{FF2B5EF4-FFF2-40B4-BE49-F238E27FC236}">
                <a16:creationId xmlns:a16="http://schemas.microsoft.com/office/drawing/2014/main" xmlns="" id="{6A84A558-1505-4159-82D5-D0B17291EE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77F6BD7-AAAF-4003-A427-4502BDF61AC3}"/>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47834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20FD3F-72A2-486E-BF76-4F8DD4C5D8BC}"/>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3" name="Footer Placeholder 2">
            <a:extLst>
              <a:ext uri="{FF2B5EF4-FFF2-40B4-BE49-F238E27FC236}">
                <a16:creationId xmlns:a16="http://schemas.microsoft.com/office/drawing/2014/main" xmlns="" id="{142B9DFA-CD4E-4480-82B1-4F347FB03C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353A3CE-22C1-43BA-8A1A-B01F34595A59}"/>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120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3C002-DDDD-4E00-A3BD-0C398A497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5FDDF0-4D20-4FE2-9E34-3FD426A5A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C20D101-0A1D-485D-97E6-1511733A7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50FA15-1D95-4D50-A560-31EE25084697}"/>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6" name="Footer Placeholder 5">
            <a:extLst>
              <a:ext uri="{FF2B5EF4-FFF2-40B4-BE49-F238E27FC236}">
                <a16:creationId xmlns:a16="http://schemas.microsoft.com/office/drawing/2014/main" xmlns="" id="{5485A26A-B9F8-4443-91E0-67EE3F531C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DB431BA-E7F5-43E0-A791-6868FDFD5468}"/>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418428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D7644-5AAA-47BC-A5E6-7BE8C4622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7026925-EEB4-4783-9ABC-CF125F2E5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8B687EC-580D-4DD2-A576-55AAA0C8F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CAAD18-05AD-4AF7-A637-9AA90313EECB}"/>
              </a:ext>
            </a:extLst>
          </p:cNvPr>
          <p:cNvSpPr>
            <a:spLocks noGrp="1"/>
          </p:cNvSpPr>
          <p:nvPr>
            <p:ph type="dt" sz="half" idx="10"/>
          </p:nvPr>
        </p:nvSpPr>
        <p:spPr/>
        <p:txBody>
          <a:bodyPr/>
          <a:lstStyle/>
          <a:p>
            <a:fld id="{F3C1C56A-69A8-459C-B3CC-16C64C19F1C0}" type="datetimeFigureOut">
              <a:rPr lang="en-IN" smtClean="0"/>
              <a:pPr/>
              <a:t>30-04-2021</a:t>
            </a:fld>
            <a:endParaRPr lang="en-IN"/>
          </a:p>
        </p:txBody>
      </p:sp>
      <p:sp>
        <p:nvSpPr>
          <p:cNvPr id="6" name="Footer Placeholder 5">
            <a:extLst>
              <a:ext uri="{FF2B5EF4-FFF2-40B4-BE49-F238E27FC236}">
                <a16:creationId xmlns:a16="http://schemas.microsoft.com/office/drawing/2014/main" xmlns="" id="{05F2FA2E-02E9-4097-BBBF-CAFCD1757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5C677-5F02-47EF-8CE1-CC3BBA652346}"/>
              </a:ext>
            </a:extLst>
          </p:cNvPr>
          <p:cNvSpPr>
            <a:spLocks noGrp="1"/>
          </p:cNvSpPr>
          <p:nvPr>
            <p:ph type="sldNum" sz="quarter" idx="12"/>
          </p:nvPr>
        </p:nvSpPr>
        <p:spPr/>
        <p:txBody>
          <a:body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204505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FF9712C-67A9-47A6-BFBE-8DFE1D318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A99AF3-A3B9-44D2-A8CF-ABA5536DF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048B25-8CDB-4BF0-8B7B-D05530B78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1C56A-69A8-459C-B3CC-16C64C19F1C0}" type="datetimeFigureOut">
              <a:rPr lang="en-IN" smtClean="0"/>
              <a:pPr/>
              <a:t>30-04-2021</a:t>
            </a:fld>
            <a:endParaRPr lang="en-IN"/>
          </a:p>
        </p:txBody>
      </p:sp>
      <p:sp>
        <p:nvSpPr>
          <p:cNvPr id="5" name="Footer Placeholder 4">
            <a:extLst>
              <a:ext uri="{FF2B5EF4-FFF2-40B4-BE49-F238E27FC236}">
                <a16:creationId xmlns:a16="http://schemas.microsoft.com/office/drawing/2014/main" xmlns="" id="{62D03688-4644-4311-B896-192BAB935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0709284-19D2-4239-A2DA-E392BF19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B16CE-A681-4ED0-8BE6-FDE8BA6ACBF4}" type="slidenum">
              <a:rPr lang="en-IN" smtClean="0"/>
              <a:pPr/>
              <a:t>‹#›</a:t>
            </a:fld>
            <a:endParaRPr lang="en-IN"/>
          </a:p>
        </p:txBody>
      </p:sp>
    </p:spTree>
    <p:extLst>
      <p:ext uri="{BB962C8B-B14F-4D97-AF65-F5344CB8AC3E}">
        <p14:creationId xmlns="" xmlns:p14="http://schemas.microsoft.com/office/powerpoint/2010/main" val="63267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90386E3A-E48D-4FED-8838-9C464F6728F3}"/>
              </a:ext>
            </a:extLst>
          </p:cNvPr>
          <p:cNvSpPr>
            <a:spLocks noChangeArrowheads="1"/>
          </p:cNvSpPr>
          <p:nvPr/>
        </p:nvSpPr>
        <p:spPr bwMode="auto">
          <a:xfrm>
            <a:off x="2441275" y="421382"/>
            <a:ext cx="7082287" cy="377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 STUDY </a:t>
            </a:r>
            <a:r>
              <a:rPr kumimoji="0" lang="en-GB" altLang="en-US" sz="1400" b="1" i="0" u="none" strike="noStrike" cap="none" normalizeH="0" baseline="0" dirty="0">
                <a:ln>
                  <a:noFill/>
                </a:ln>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ON</a:t>
            </a:r>
          </a:p>
          <a:p>
            <a:pPr lvl="0" algn="ctr" eaLnBrk="0" fontAlgn="base" hangingPunct="0">
              <a:spcBef>
                <a:spcPct val="0"/>
              </a:spcBef>
              <a:spcAft>
                <a:spcPct val="0"/>
              </a:spcAft>
            </a:pPr>
            <a:r>
              <a:rPr lang="en-GB" altLang="en-US" sz="1400" b="1" dirty="0" smtClean="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EMPLOYEE WORK-LIFE BALANCE</a:t>
            </a:r>
            <a:endParaRPr lang="en-GB" altLang="en-US" sz="14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2">
                  <a:lumMod val="50000"/>
                </a:schemeClr>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WITH REFERENCE </a:t>
            </a:r>
            <a:r>
              <a:rPr kumimoji="0" lang="en-GB" altLang="en-US" sz="1400" b="1" i="0" u="none" strike="noStrike" cap="none" normalizeH="0" baseline="0" dirty="0">
                <a:ln>
                  <a:noFill/>
                </a:ln>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TEAMONE TECHIES, HYDERABAD.</a:t>
            </a:r>
            <a:endParaRPr kumimoji="0" lang="en-US" altLang="en-US" sz="1100" b="0" i="0" u="none" strike="noStrike" cap="none" normalizeH="0" baseline="0" dirty="0">
              <a:ln>
                <a:noFill/>
              </a:ln>
              <a:solidFill>
                <a:schemeClr val="tx2">
                  <a:lumMod val="50000"/>
                </a:schemeClr>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A project report submitted to</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JAWAHARLAL NEHRU TECHNOLOGICAL UNIVERSITY</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KAKINADA</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In partial fulfilment for the award of degree of</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MASTER OF BUSINESS ADMINISTRATION</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Submitted by</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400" b="1" dirty="0">
                <a:latin typeface="Times New Roman" pitchFamily="18" charset="0"/>
                <a:ea typeface="Calibri" panose="020F0502020204030204" pitchFamily="34" charset="0"/>
                <a:cs typeface="Times New Roman" pitchFamily="18" charset="0"/>
              </a:rPr>
              <a:t>S. BHAVYA PRANILA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(Reg no: 19021E00</a:t>
            </a:r>
            <a:r>
              <a:rPr kumimoji="0" lang="en-GB"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30</a:t>
            </a: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Under the Guidance of</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SMT. </a:t>
            </a:r>
            <a:r>
              <a:rPr lang="en-US" altLang="en-US" sz="1400" b="1" dirty="0">
                <a:latin typeface="Times New Roman" pitchFamily="18" charset="0"/>
                <a:ea typeface="Calibri" panose="020F0502020204030204" pitchFamily="34" charset="0"/>
                <a:cs typeface="Times New Roman" pitchFamily="18" charset="0"/>
              </a:rPr>
              <a:t>P</a:t>
            </a:r>
            <a:r>
              <a:rPr kumimoji="0" lang="en-US" altLang="en-US" sz="1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 </a:t>
            </a:r>
            <a:r>
              <a:rPr kumimoji="0" lang="en-GB" altLang="en-US" sz="1400" b="1" i="0" u="none" strike="noStrike" cap="none" normalizeH="0" baseline="0" dirty="0" smtClean="0">
                <a:ln>
                  <a:noFill/>
                </a:ln>
                <a:solidFill>
                  <a:schemeClr val="tx1"/>
                </a:solidFill>
                <a:effectLst/>
                <a:latin typeface="Times New Roman" pitchFamily="18" charset="0"/>
                <a:ea typeface="Calibri" panose="020F0502020204030204" pitchFamily="34" charset="0"/>
                <a:cs typeface="Times New Roman" pitchFamily="18" charset="0"/>
              </a:rPr>
              <a:t>Devi</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MBA, M. </a:t>
            </a:r>
            <a:r>
              <a:rPr lang="en-US" altLang="en-US" sz="1200" b="1" dirty="0" smtClean="0">
                <a:latin typeface="Times New Roman" pitchFamily="18" charset="0"/>
                <a:ea typeface="Calibri" panose="020F0502020204030204" pitchFamily="34" charset="0"/>
                <a:cs typeface="Times New Roman" pitchFamily="18" charset="0"/>
              </a:rPr>
              <a:t>Com, (PHD).</a:t>
            </a:r>
            <a:endParaRPr kumimoji="0" lang="en-US" altLang="en-US" sz="12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xmlns="" id="{9EF856FD-E8C5-4959-99BE-A4E5783BD200}"/>
              </a:ext>
            </a:extLst>
          </p:cNvPr>
          <p:cNvSpPr>
            <a:spLocks noChangeArrowheads="1"/>
          </p:cNvSpPr>
          <p:nvPr/>
        </p:nvSpPr>
        <p:spPr bwMode="auto">
          <a:xfrm>
            <a:off x="3614518" y="5677104"/>
            <a:ext cx="4962961"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SCHOOL OF MANAGEMENT STUDIES</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JAWAHARLAL NEHRU TECHNOLOGICAL UNIVERSITY</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KAKINADA – 533001 (A.P), INDIA</a:t>
            </a:r>
            <a:endParaRPr kumimoji="0" lang="en-US" alt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2019-2021</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xmlns="" id="{2F6AB9A6-F34D-4FE0-A785-67D37BFDE1A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44739" y="3856383"/>
            <a:ext cx="1902517" cy="1835426"/>
          </a:xfrm>
          <a:prstGeom prst="rect">
            <a:avLst/>
          </a:prstGeom>
        </p:spPr>
      </p:pic>
    </p:spTree>
    <p:extLst>
      <p:ext uri="{BB962C8B-B14F-4D97-AF65-F5344CB8AC3E}">
        <p14:creationId xmlns="" xmlns:p14="http://schemas.microsoft.com/office/powerpoint/2010/main" val="348752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3A134E2-4995-4644-B810-9EB1386D7F04}"/>
              </a:ext>
            </a:extLst>
          </p:cNvPr>
          <p:cNvSpPr txBox="1"/>
          <p:nvPr/>
        </p:nvSpPr>
        <p:spPr>
          <a:xfrm>
            <a:off x="1338468" y="490948"/>
            <a:ext cx="9515061" cy="5909310"/>
          </a:xfrm>
          <a:prstGeom prst="rect">
            <a:avLst/>
          </a:prstGeom>
          <a:noFill/>
        </p:spPr>
        <p:txBody>
          <a:bodyPr wrap="square">
            <a:spAutoFit/>
          </a:bodyPr>
          <a:lstStyle/>
          <a:p>
            <a:pPr lvl="0">
              <a:lnSpc>
                <a:spcPct val="15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2</a:t>
            </a: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b="1" dirty="0"/>
              <a:t> </a:t>
            </a:r>
            <a:r>
              <a:rPr lang="en-US" i="1" dirty="0"/>
              <a:t>Work-Life Balance? : Insights from Non-Standard Work</a:t>
            </a:r>
            <a:r>
              <a:rPr lang="en-US" i="1" dirty="0" smtClean="0"/>
              <a:t>.</a:t>
            </a:r>
          </a:p>
          <a:p>
            <a:pPr lvl="0">
              <a:lnSpc>
                <a:spcPct val="150000"/>
              </a:lnSpc>
            </a:pPr>
            <a:r>
              <a:rPr lang="en-US" i="1" dirty="0" smtClean="0"/>
              <a:t> </a:t>
            </a:r>
            <a:r>
              <a:rPr lang="en-US" i="1" dirty="0"/>
              <a:t>Anne </a:t>
            </a:r>
            <a:r>
              <a:rPr lang="en-US" i="1" dirty="0" err="1"/>
              <a:t>deBruin</a:t>
            </a:r>
            <a:r>
              <a:rPr lang="en-US" i="1" dirty="0"/>
              <a:t>, Ann Dupuis HWW, 2002c</a:t>
            </a:r>
            <a:r>
              <a:rPr lang="en-US" i="1" dirty="0" smtClean="0"/>
              <a:t>.</a:t>
            </a:r>
            <a:endParaRPr lang="en-US" i="1" dirty="0"/>
          </a:p>
          <a:p>
            <a:pPr>
              <a:lnSpc>
                <a:spcPct val="150000"/>
              </a:lnSpc>
            </a:pPr>
            <a:r>
              <a:rPr lang="en-US" b="1" dirty="0"/>
              <a:t>Abstract</a:t>
            </a:r>
            <a:r>
              <a:rPr lang="en-US" b="1" dirty="0" smtClean="0"/>
              <a:t>:</a:t>
            </a:r>
            <a:endParaRPr lang="en-US" dirty="0"/>
          </a:p>
          <a:p>
            <a:pPr>
              <a:lnSpc>
                <a:spcPct val="150000"/>
              </a:lnSpc>
            </a:pPr>
            <a:r>
              <a:rPr lang="en-US" i="1" dirty="0"/>
              <a:t>The importance of managing an employee‘s WLB has increased markedly over the past 20 years. Changes in the definition of normal working hours, the demographic make-up of the labor force (i.e. gender, ethnicity, dual career couples, and religion), and the very nature of the employment contract have necessitated an increased organizational concern for their employees wellbeing. In order to achieve a WLB, leading western organizations have tended to adopt policies such as on-site child-care facilities, on-site gymnasiums, telecommuting opportunities, and even on-site sleeping quarters for the employee and their family. Each has attempted to increase the flexibility by which employees can effectively enact their work-roles whilst simultaneously enabling them to enact their family-based roles to the extent necessary. Ideally, the WLB concept requires organizations to effectively integrate employees ‘work and non-work roles such that levels of multiple-role conflict, and the associated stress and job-dissatisfaction, are minimized or avoided.</a:t>
            </a:r>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26430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BF9BE3-C929-474D-AFB4-9CAB2369CA51}"/>
              </a:ext>
            </a:extLst>
          </p:cNvPr>
          <p:cNvSpPr txBox="1"/>
          <p:nvPr/>
        </p:nvSpPr>
        <p:spPr>
          <a:xfrm>
            <a:off x="947406" y="673271"/>
            <a:ext cx="10124660" cy="5529719"/>
          </a:xfrm>
          <a:prstGeom prst="rect">
            <a:avLst/>
          </a:prstGeom>
          <a:noFill/>
        </p:spPr>
        <p:txBody>
          <a:bodyPr wrap="square">
            <a:spAutoFit/>
          </a:bodyPr>
          <a:lstStyle/>
          <a:p>
            <a:pPr>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nSpc>
                <a:spcPct val="150000"/>
              </a:lnSpc>
            </a:pPr>
            <a:r>
              <a:rPr lang="en-US" dirty="0" smtClean="0"/>
              <a:t>3)</a:t>
            </a:r>
            <a:r>
              <a:rPr lang="en-US" dirty="0"/>
              <a:t> </a:t>
            </a:r>
            <a:r>
              <a:rPr lang="en-US" i="1" dirty="0" smtClean="0"/>
              <a:t>Managing </a:t>
            </a:r>
            <a:r>
              <a:rPr lang="en-US" i="1" dirty="0"/>
              <a:t>Work Life Balance In Contemporary Workplaces </a:t>
            </a:r>
            <a:r>
              <a:rPr lang="en-US" i="1" dirty="0" smtClean="0"/>
              <a:t>Management.</a:t>
            </a:r>
          </a:p>
          <a:p>
            <a:pPr lvl="0">
              <a:lnSpc>
                <a:spcPct val="150000"/>
              </a:lnSpc>
            </a:pPr>
            <a:r>
              <a:rPr lang="en-US" i="1" dirty="0" smtClean="0"/>
              <a:t> </a:t>
            </a:r>
            <a:r>
              <a:rPr lang="en-US" i="1" dirty="0" err="1"/>
              <a:t>Dex</a:t>
            </a:r>
            <a:r>
              <a:rPr lang="en-US" i="1" dirty="0"/>
              <a:t> and Smith (2002), Kiger (2005) Vol-1 Issue-4 2016 IJARIIE-ISSN(O)-2395-4396.</a:t>
            </a:r>
          </a:p>
          <a:p>
            <a:pPr>
              <a:lnSpc>
                <a:spcPct val="150000"/>
              </a:lnSpc>
            </a:pPr>
            <a:r>
              <a:rPr lang="en-US" b="1" i="1" dirty="0"/>
              <a:t> </a:t>
            </a:r>
            <a:endParaRPr lang="en-US" i="1" dirty="0"/>
          </a:p>
          <a:p>
            <a:pPr>
              <a:lnSpc>
                <a:spcPct val="150000"/>
              </a:lnSpc>
            </a:pPr>
            <a:r>
              <a:rPr lang="en-US" b="1" dirty="0"/>
              <a:t>Abstract:</a:t>
            </a:r>
            <a:endParaRPr lang="en-US" dirty="0"/>
          </a:p>
          <a:p>
            <a:pPr>
              <a:lnSpc>
                <a:spcPct val="150000"/>
              </a:lnSpc>
            </a:pPr>
            <a:r>
              <a:rPr lang="en-US" dirty="0"/>
              <a:t> </a:t>
            </a:r>
          </a:p>
          <a:p>
            <a:pPr>
              <a:lnSpc>
                <a:spcPct val="150000"/>
              </a:lnSpc>
            </a:pPr>
            <a:r>
              <a:rPr lang="en-US" i="1" dirty="0"/>
              <a:t>The inadequacy of current WLB policy regimes is highlighted by Kiger‘s (2005) study that revealed that less than two percent of employees actually participate in available WLB programs. </a:t>
            </a:r>
            <a:r>
              <a:rPr lang="en-US" i="1" dirty="0" err="1"/>
              <a:t>Dex</a:t>
            </a:r>
            <a:r>
              <a:rPr lang="en-US" i="1" dirty="0"/>
              <a:t> and Smith (2002) cite two main causes for this low figure. The first relates to equity, with many employees reporting that they did not wish to appear a special case or to require special treatment to their colleagues. The second is that the wide ranges of policies adopted by organizations have been based on an ill-informed conceptualization of contemporary WLB, and that this has led to its ineffective formalization in human resource management practices.</a:t>
            </a: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3236788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672029" y="770764"/>
            <a:ext cx="9705859" cy="4047262"/>
          </a:xfrm>
          <a:prstGeom prst="rect">
            <a:avLst/>
          </a:prstGeom>
          <a:noFill/>
        </p:spPr>
        <p:txBody>
          <a:bodyPr wrap="square" rtlCol="0">
            <a:spAutoFit/>
          </a:bodyPr>
          <a:lstStyle/>
          <a:p>
            <a:r>
              <a:rPr lang="en-US" sz="2400" b="1" dirty="0" smtClean="0"/>
              <a:t>                                                   </a:t>
            </a:r>
            <a:r>
              <a:rPr lang="en-US" sz="3200" b="1" dirty="0" smtClean="0"/>
              <a:t>Research Gap</a:t>
            </a:r>
          </a:p>
          <a:p>
            <a:r>
              <a:rPr lang="en-US" b="1" dirty="0" smtClean="0"/>
              <a:t> </a:t>
            </a:r>
            <a:endParaRPr lang="en-US" sz="1050" dirty="0" smtClean="0"/>
          </a:p>
          <a:p>
            <a:endParaRPr lang="en-US" sz="2400" dirty="0" smtClean="0"/>
          </a:p>
          <a:p>
            <a:endParaRPr lang="en-US" sz="2400" dirty="0" smtClean="0"/>
          </a:p>
          <a:p>
            <a:endParaRPr lang="en-US" sz="2400" dirty="0" smtClean="0"/>
          </a:p>
          <a:p>
            <a:pPr>
              <a:lnSpc>
                <a:spcPct val="150000"/>
              </a:lnSpc>
            </a:pPr>
            <a:r>
              <a:rPr lang="en-US" i="1" dirty="0" smtClean="0"/>
              <a:t>Work-life balance research has been widely divided into a variety of subjects, from business and psychology to social and family studies. The work life balance from a multi- stakeholder perspective with in BPO is still under-developed. The extant literature has focused  on  employee  practice  environments, role  and  work  family  conflict  and  how  this relates to job satisfaction, stress, burn out, employee  turn over ,retention and commitment.</a:t>
            </a:r>
            <a:endParaRPr lang="en-US" i="1"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26265" y="748730"/>
            <a:ext cx="10058399" cy="5386090"/>
          </a:xfrm>
          <a:prstGeom prst="rect">
            <a:avLst/>
          </a:prstGeom>
          <a:noFill/>
        </p:spPr>
        <p:txBody>
          <a:bodyPr wrap="square" rtlCol="0">
            <a:spAutoFit/>
          </a:bodyPr>
          <a:lstStyle/>
          <a:p>
            <a:pPr marL="0" lvl="1"/>
            <a:r>
              <a:rPr lang="en-US" sz="3200" b="1" dirty="0" smtClean="0"/>
              <a:t>                         Statement Of The Problem</a:t>
            </a:r>
          </a:p>
          <a:p>
            <a:endParaRPr lang="en-US" b="1" dirty="0" smtClean="0"/>
          </a:p>
          <a:p>
            <a:endParaRPr lang="en-US" sz="2400" dirty="0" smtClean="0"/>
          </a:p>
          <a:p>
            <a:pPr>
              <a:lnSpc>
                <a:spcPct val="150000"/>
              </a:lnSpc>
            </a:pPr>
            <a:r>
              <a:rPr lang="en-US" i="1" dirty="0" smtClean="0"/>
              <a:t>Lack of work flexibility, high work pressure and longer working hours are stressing out many BPO industry workers, reducing their job performance and productivity as well as causing broken homes. In the community, there is growing concern that the quality of home and work life is deteriorating. These have resulted to poor employee input and performance at their job place, because an employee, who finds it difficult to properly balance his or her family life, tends to also have difficulties managing tasks at his or her workplace, therefore resulting in poor employee performance.</a:t>
            </a:r>
          </a:p>
          <a:p>
            <a:pPr>
              <a:lnSpc>
                <a:spcPct val="150000"/>
              </a:lnSpc>
            </a:pPr>
            <a:r>
              <a:rPr lang="en-US" i="1" dirty="0" smtClean="0"/>
              <a:t> </a:t>
            </a:r>
          </a:p>
          <a:p>
            <a:pPr>
              <a:lnSpc>
                <a:spcPct val="150000"/>
              </a:lnSpc>
            </a:pPr>
            <a:r>
              <a:rPr lang="en-US" i="1" dirty="0" smtClean="0"/>
              <a:t>Moreover, there is a view, widely promoted by some management professionals but not strongly supported by sound empirical evidence, that workers are less willing to display unlimited commitment to the organization.</a:t>
            </a:r>
            <a:endParaRPr lang="en-US" i="1"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53539" y="693102"/>
            <a:ext cx="10507172" cy="5016758"/>
          </a:xfrm>
          <a:prstGeom prst="rect">
            <a:avLst/>
          </a:prstGeom>
          <a:noFill/>
        </p:spPr>
        <p:txBody>
          <a:bodyPr wrap="none" rtlCol="0">
            <a:spAutoFit/>
          </a:bodyPr>
          <a:lstStyle/>
          <a:p>
            <a:r>
              <a:rPr lang="en-US" b="1" dirty="0" smtClean="0"/>
              <a:t>                                                     </a:t>
            </a:r>
            <a:r>
              <a:rPr lang="en-US" sz="3200" b="1" dirty="0" smtClean="0"/>
              <a:t>Methodology Of The Study</a:t>
            </a:r>
            <a:endParaRPr lang="en-US" sz="3200" dirty="0" smtClean="0"/>
          </a:p>
          <a:p>
            <a:r>
              <a:rPr lang="en-US" b="1" dirty="0" smtClean="0"/>
              <a:t> </a:t>
            </a:r>
          </a:p>
          <a:p>
            <a:endParaRPr lang="en-US" dirty="0" smtClean="0"/>
          </a:p>
          <a:p>
            <a:r>
              <a:rPr lang="en-US" b="1" dirty="0" smtClean="0"/>
              <a:t>PRIMARY DATA:</a:t>
            </a:r>
            <a:endParaRPr lang="en-US" dirty="0" smtClean="0"/>
          </a:p>
          <a:p>
            <a:r>
              <a:rPr lang="en-US" b="1" dirty="0" smtClean="0"/>
              <a:t> </a:t>
            </a:r>
            <a:endParaRPr lang="en-US" dirty="0" smtClean="0"/>
          </a:p>
          <a:p>
            <a:r>
              <a:rPr lang="en-US" i="1" dirty="0" smtClean="0"/>
              <a:t>Primary data is the fresh data collected from the respondents through structured and scheduled questionnaire.</a:t>
            </a:r>
          </a:p>
          <a:p>
            <a:r>
              <a:rPr lang="en-US" i="1" dirty="0" smtClean="0"/>
              <a:t> </a:t>
            </a:r>
          </a:p>
          <a:p>
            <a:pPr lvl="0"/>
            <a:r>
              <a:rPr lang="en-US" i="1" dirty="0" smtClean="0"/>
              <a:t>Total population(N)       </a:t>
            </a:r>
            <a:r>
              <a:rPr lang="en-US" dirty="0" smtClean="0"/>
              <a:t> :          </a:t>
            </a:r>
            <a:r>
              <a:rPr lang="en-US" i="1" dirty="0" smtClean="0"/>
              <a:t>450</a:t>
            </a:r>
          </a:p>
          <a:p>
            <a:pPr lvl="0"/>
            <a:r>
              <a:rPr lang="en-US" i="1" dirty="0" smtClean="0"/>
              <a:t>Sample size(n)                 </a:t>
            </a:r>
            <a:r>
              <a:rPr lang="en-US" dirty="0" smtClean="0"/>
              <a:t>:</a:t>
            </a:r>
            <a:r>
              <a:rPr lang="en-US" i="1" dirty="0" smtClean="0"/>
              <a:t>          90 (20% of total population)</a:t>
            </a:r>
          </a:p>
          <a:p>
            <a:pPr lvl="0"/>
            <a:r>
              <a:rPr lang="en-US" i="1" dirty="0" smtClean="0"/>
              <a:t>Sampling technique       </a:t>
            </a:r>
            <a:r>
              <a:rPr lang="en-US" dirty="0" smtClean="0"/>
              <a:t>:</a:t>
            </a:r>
            <a:r>
              <a:rPr lang="en-US" i="1" dirty="0" smtClean="0"/>
              <a:t>	simple random sampling technique.</a:t>
            </a:r>
          </a:p>
          <a:p>
            <a:pPr lvl="0"/>
            <a:r>
              <a:rPr lang="en-US" i="1" dirty="0" smtClean="0"/>
              <a:t>Sample unit	       </a:t>
            </a:r>
            <a:r>
              <a:rPr lang="en-US" dirty="0" smtClean="0"/>
              <a:t>:</a:t>
            </a:r>
            <a:r>
              <a:rPr lang="en-US" i="1" dirty="0" smtClean="0"/>
              <a:t> 	Employees of TEAMONE TECHIES, Hyderabad.</a:t>
            </a:r>
          </a:p>
          <a:p>
            <a:r>
              <a:rPr lang="en-US" b="1" dirty="0" smtClean="0"/>
              <a:t> </a:t>
            </a:r>
            <a:endParaRPr lang="en-US" dirty="0" smtClean="0"/>
          </a:p>
          <a:p>
            <a:r>
              <a:rPr lang="en-US" b="1" dirty="0" smtClean="0"/>
              <a:t>SECONDARY DATA:</a:t>
            </a:r>
            <a:endParaRPr lang="en-US" dirty="0" smtClean="0"/>
          </a:p>
          <a:p>
            <a:r>
              <a:rPr lang="en-US" b="1" dirty="0" smtClean="0"/>
              <a:t> </a:t>
            </a:r>
            <a:endParaRPr lang="en-US" dirty="0" smtClean="0"/>
          </a:p>
          <a:p>
            <a:pPr lvl="0"/>
            <a:r>
              <a:rPr lang="en-US" i="1" dirty="0" smtClean="0"/>
              <a:t>Journal papers</a:t>
            </a:r>
          </a:p>
          <a:p>
            <a:pPr lvl="0"/>
            <a:r>
              <a:rPr lang="en-US" i="1" dirty="0" smtClean="0"/>
              <a:t>Related online information</a:t>
            </a:r>
          </a:p>
          <a:p>
            <a:pPr lvl="0"/>
            <a:r>
              <a:rPr lang="en-US" i="1" dirty="0" smtClean="0"/>
              <a:t>Company Website</a:t>
            </a:r>
            <a:endParaRPr lang="en-US" b="1" i="1"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C21C76-20FD-4259-88D6-AA355FC686A0}"/>
              </a:ext>
            </a:extLst>
          </p:cNvPr>
          <p:cNvSpPr txBox="1"/>
          <p:nvPr/>
        </p:nvSpPr>
        <p:spPr>
          <a:xfrm>
            <a:off x="1521996" y="1668945"/>
            <a:ext cx="9130749" cy="3416320"/>
          </a:xfrm>
          <a:prstGeom prst="rect">
            <a:avLst/>
          </a:prstGeom>
          <a:noFill/>
        </p:spPr>
        <p:txBody>
          <a:bodyPr wrap="square">
            <a:spAutoFit/>
          </a:bodyPr>
          <a:lstStyle/>
          <a:p>
            <a:pPr>
              <a:lnSpc>
                <a:spcPct val="150000"/>
              </a:lnSpc>
            </a:pPr>
            <a:r>
              <a:rPr lang="en-US" b="1" dirty="0" smtClean="0"/>
              <a:t>SOFTWARE INDUSTRY</a:t>
            </a:r>
          </a:p>
          <a:p>
            <a:pPr>
              <a:lnSpc>
                <a:spcPct val="150000"/>
              </a:lnSpc>
            </a:pPr>
            <a:endParaRPr lang="en-US" b="1" i="1" dirty="0"/>
          </a:p>
          <a:p>
            <a:pPr>
              <a:lnSpc>
                <a:spcPct val="150000"/>
              </a:lnSpc>
              <a:buFont typeface="Arial" pitchFamily="34" charset="0"/>
              <a:buChar char="•"/>
            </a:pPr>
            <a:r>
              <a:rPr lang="en-US" i="1" dirty="0" smtClean="0"/>
              <a:t>Software industry is the fastest growing industry across the globe.</a:t>
            </a:r>
          </a:p>
          <a:p>
            <a:pPr>
              <a:lnSpc>
                <a:spcPct val="150000"/>
              </a:lnSpc>
              <a:buFont typeface="Arial" pitchFamily="34" charset="0"/>
              <a:buChar char="•"/>
            </a:pPr>
            <a:r>
              <a:rPr lang="en-US" i="1" dirty="0" smtClean="0"/>
              <a:t>Information technology in India contains 2 components namely</a:t>
            </a:r>
          </a:p>
          <a:p>
            <a:pPr>
              <a:lnSpc>
                <a:spcPct val="150000"/>
              </a:lnSpc>
            </a:pPr>
            <a:r>
              <a:rPr lang="en-US" i="1" dirty="0" smtClean="0"/>
              <a:t>        1.  IT services</a:t>
            </a:r>
          </a:p>
          <a:p>
            <a:pPr>
              <a:lnSpc>
                <a:spcPct val="150000"/>
              </a:lnSpc>
            </a:pPr>
            <a:r>
              <a:rPr lang="en-US" i="1" dirty="0" smtClean="0"/>
              <a:t>       2.  BPO services ( Business Process Outsourcing)</a:t>
            </a:r>
          </a:p>
          <a:p>
            <a:pPr>
              <a:lnSpc>
                <a:spcPct val="150000"/>
              </a:lnSpc>
              <a:buFont typeface="Arial" pitchFamily="34" charset="0"/>
              <a:buChar char="•"/>
            </a:pPr>
            <a:r>
              <a:rPr lang="en-US" i="1" dirty="0" smtClean="0"/>
              <a:t>This sector has increased its contribution to India's GDP from 1.2% in 1998 to 7.5% in 2012</a:t>
            </a:r>
          </a:p>
          <a:p>
            <a:pPr>
              <a:lnSpc>
                <a:spcPct val="150000"/>
              </a:lnSpc>
              <a:buFont typeface="Arial" pitchFamily="34" charset="0"/>
              <a:buChar char="•"/>
            </a:pPr>
            <a:r>
              <a:rPr lang="en-US" i="1" dirty="0" smtClean="0"/>
              <a:t>In this sector India is generating 2.5 million direct employment. </a:t>
            </a:r>
            <a:endParaRPr lang="en-US" i="1" dirty="0"/>
          </a:p>
        </p:txBody>
      </p:sp>
      <p:sp>
        <p:nvSpPr>
          <p:cNvPr id="5" name="TextBox 4">
            <a:extLst>
              <a:ext uri="{FF2B5EF4-FFF2-40B4-BE49-F238E27FC236}">
                <a16:creationId xmlns:a16="http://schemas.microsoft.com/office/drawing/2014/main" xmlns="" id="{C32FC266-B481-4D16-81BC-2977A1E0359F}"/>
              </a:ext>
            </a:extLst>
          </p:cNvPr>
          <p:cNvSpPr txBox="1"/>
          <p:nvPr/>
        </p:nvSpPr>
        <p:spPr>
          <a:xfrm>
            <a:off x="4346453" y="423980"/>
            <a:ext cx="2808974" cy="584775"/>
          </a:xfrm>
          <a:prstGeom prst="rect">
            <a:avLst/>
          </a:prstGeom>
          <a:noFill/>
        </p:spPr>
        <p:txBody>
          <a:bodyPr wrap="none" rtlCol="0">
            <a:spAutoFit/>
          </a:bodyPr>
          <a:lstStyle/>
          <a:p>
            <a:pPr algn="ctr"/>
            <a:r>
              <a:rPr lang="en-US" sz="3200" b="1" dirty="0">
                <a:cs typeface="Times New Roman" panose="02020603050405020304" pitchFamily="18" charset="0"/>
              </a:rPr>
              <a:t>Industry profile</a:t>
            </a:r>
            <a:endParaRPr lang="en-IN" sz="3200" b="1" dirty="0">
              <a:cs typeface="Times New Roman" panose="02020603050405020304" pitchFamily="18" charset="0"/>
            </a:endParaRPr>
          </a:p>
        </p:txBody>
      </p:sp>
      <p:sp>
        <p:nvSpPr>
          <p:cNvPr id="7" name="TextBox 6">
            <a:extLst>
              <a:ext uri="{FF2B5EF4-FFF2-40B4-BE49-F238E27FC236}">
                <a16:creationId xmlns:a16="http://schemas.microsoft.com/office/drawing/2014/main" xmlns="" id="{EE861217-CB04-4999-A3A9-08E158B04E6E}"/>
              </a:ext>
            </a:extLst>
          </p:cNvPr>
          <p:cNvSpPr txBox="1"/>
          <p:nvPr/>
        </p:nvSpPr>
        <p:spPr>
          <a:xfrm>
            <a:off x="1530623" y="2588233"/>
            <a:ext cx="9336160" cy="307777"/>
          </a:xfrm>
          <a:prstGeom prst="rect">
            <a:avLst/>
          </a:prstGeom>
          <a:noFill/>
        </p:spPr>
        <p:txBody>
          <a:bodyPr wrap="square">
            <a:spAutoFit/>
          </a:bodyPr>
          <a:lstStyle/>
          <a:p>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386918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B541168-9B65-4D52-9412-C3F234199647}"/>
              </a:ext>
            </a:extLst>
          </p:cNvPr>
          <p:cNvSpPr txBox="1"/>
          <p:nvPr/>
        </p:nvSpPr>
        <p:spPr>
          <a:xfrm>
            <a:off x="4441563" y="400927"/>
            <a:ext cx="2998321" cy="584775"/>
          </a:xfrm>
          <a:prstGeom prst="rect">
            <a:avLst/>
          </a:prstGeom>
          <a:noFill/>
        </p:spPr>
        <p:txBody>
          <a:bodyPr wrap="none" rtlCol="0">
            <a:spAutoFit/>
          </a:bodyPr>
          <a:lstStyle/>
          <a:p>
            <a:pPr algn="ctr"/>
            <a:r>
              <a:rPr lang="en-US" sz="3200" b="1" dirty="0">
                <a:cs typeface="Times New Roman" panose="02020603050405020304" pitchFamily="18" charset="0"/>
              </a:rPr>
              <a:t>Company profile</a:t>
            </a:r>
            <a:endParaRPr lang="en-IN" sz="3200" b="1" dirty="0">
              <a:cs typeface="Times New Roman" panose="02020603050405020304" pitchFamily="18" charset="0"/>
            </a:endParaRPr>
          </a:p>
        </p:txBody>
      </p:sp>
      <p:sp>
        <p:nvSpPr>
          <p:cNvPr id="5" name="TextBox 4">
            <a:extLst>
              <a:ext uri="{FF2B5EF4-FFF2-40B4-BE49-F238E27FC236}">
                <a16:creationId xmlns:a16="http://schemas.microsoft.com/office/drawing/2014/main" xmlns="" id="{30B147B1-6A19-4E02-9A49-B56476609133}"/>
              </a:ext>
            </a:extLst>
          </p:cNvPr>
          <p:cNvSpPr txBox="1"/>
          <p:nvPr/>
        </p:nvSpPr>
        <p:spPr>
          <a:xfrm>
            <a:off x="1262265" y="1534104"/>
            <a:ext cx="8289237" cy="3631763"/>
          </a:xfrm>
          <a:prstGeom prst="rect">
            <a:avLst/>
          </a:prstGeom>
          <a:noFill/>
        </p:spPr>
        <p:txBody>
          <a:bodyPr wrap="square">
            <a:spAutoFit/>
          </a:bodyPr>
          <a:lstStyle/>
          <a:p>
            <a:pPr marL="285750" indent="-285750">
              <a:lnSpc>
                <a:spcPct val="150000"/>
              </a:lnSpc>
              <a:buFont typeface="Arial" pitchFamily="34" charset="0"/>
              <a:buChar char="•"/>
            </a:pPr>
            <a:r>
              <a:rPr lang="en-US" i="1" dirty="0"/>
              <a:t>TEAMONE TECHIES provides specialized end to end solutions in the Acquisitions and Marketing Services for Telecom and Software Sector. </a:t>
            </a:r>
            <a:endParaRPr lang="en-US" i="1" smtClean="0"/>
          </a:p>
          <a:p>
            <a:pPr marL="285750" indent="-285750">
              <a:lnSpc>
                <a:spcPct val="150000"/>
              </a:lnSpc>
              <a:buFont typeface="Arial" pitchFamily="34" charset="0"/>
              <a:buChar char="•"/>
            </a:pPr>
            <a:r>
              <a:rPr lang="en-US" i="1" smtClean="0"/>
              <a:t>We </a:t>
            </a:r>
            <a:r>
              <a:rPr lang="en-US" i="1" dirty="0"/>
              <a:t>offer Outbound, Inbound, Lead Generation, Lead fulfillment, Documentation – Pick up &amp; scrutiny, Back office management, Audit (specialized on filed audit) at a very competitive cost with highest quality guaranteed</a:t>
            </a:r>
            <a:r>
              <a:rPr lang="en-US" i="1" dirty="0" smtClean="0"/>
              <a:t>.</a:t>
            </a:r>
          </a:p>
          <a:p>
            <a:pPr marL="285750" indent="-285750">
              <a:lnSpc>
                <a:spcPct val="150000"/>
              </a:lnSpc>
              <a:buFont typeface="Arial" pitchFamily="34" charset="0"/>
              <a:buChar char="•"/>
            </a:pPr>
            <a:r>
              <a:rPr lang="en-US" i="1" dirty="0"/>
              <a:t>Qualified Workforce</a:t>
            </a:r>
          </a:p>
          <a:p>
            <a:pPr marL="285750" indent="-285750">
              <a:lnSpc>
                <a:spcPct val="150000"/>
              </a:lnSpc>
              <a:buFont typeface="Arial" pitchFamily="34" charset="0"/>
              <a:buChar char="•"/>
            </a:pPr>
            <a:r>
              <a:rPr lang="en-US" i="1" dirty="0"/>
              <a:t>Easy Scalability</a:t>
            </a:r>
          </a:p>
          <a:p>
            <a:pPr marL="285750" indent="-285750">
              <a:lnSpc>
                <a:spcPct val="150000"/>
              </a:lnSpc>
              <a:buFont typeface="Arial" pitchFamily="34" charset="0"/>
              <a:buChar char="•"/>
            </a:pPr>
            <a:r>
              <a:rPr lang="en-US" i="1" dirty="0"/>
              <a:t>Quality Service</a:t>
            </a:r>
          </a:p>
          <a:p>
            <a:endParaRPr lang="en-US" sz="1400" dirty="0"/>
          </a:p>
        </p:txBody>
      </p:sp>
      <p:pic>
        <p:nvPicPr>
          <p:cNvPr id="10" name="Picture 9">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3518367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228566" y="594493"/>
            <a:ext cx="5340693" cy="584775"/>
          </a:xfrm>
          <a:prstGeom prst="rect">
            <a:avLst/>
          </a:prstGeom>
          <a:noFill/>
        </p:spPr>
        <p:txBody>
          <a:bodyPr wrap="none" rtlCol="0">
            <a:spAutoFit/>
          </a:bodyPr>
          <a:lstStyle/>
          <a:p>
            <a:r>
              <a:rPr lang="en-US" sz="3200" b="1" dirty="0" smtClean="0"/>
              <a:t>Data Analysis &amp; Interpretation</a:t>
            </a:r>
            <a:endParaRPr lang="en-US" sz="3200" b="1"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graphicFrame>
        <p:nvGraphicFramePr>
          <p:cNvPr id="4" name="Table 3"/>
          <p:cNvGraphicFramePr>
            <a:graphicFrameLocks noGrp="1"/>
          </p:cNvGraphicFramePr>
          <p:nvPr/>
        </p:nvGraphicFramePr>
        <p:xfrm>
          <a:off x="572877" y="3173521"/>
          <a:ext cx="5717754" cy="1905256"/>
        </p:xfrm>
        <a:graphic>
          <a:graphicData uri="http://schemas.openxmlformats.org/drawingml/2006/table">
            <a:tbl>
              <a:tblPr/>
              <a:tblGrid>
                <a:gridCol w="1848011"/>
                <a:gridCol w="1988784"/>
                <a:gridCol w="1880959"/>
              </a:tblGrid>
              <a:tr h="231274">
                <a:tc>
                  <a:txBody>
                    <a:bodyPr/>
                    <a:lstStyle/>
                    <a:p>
                      <a:pPr marL="540385" marR="182880" algn="just">
                        <a:lnSpc>
                          <a:spcPct val="115000"/>
                        </a:lnSpc>
                        <a:spcAft>
                          <a:spcPts val="0"/>
                        </a:spcAft>
                      </a:pPr>
                      <a:r>
                        <a:rPr lang="en-US" sz="1100" b="1" dirty="0">
                          <a:solidFill>
                            <a:srgbClr val="000000"/>
                          </a:solidFill>
                          <a:latin typeface="Times New Roman"/>
                          <a:ea typeface="Cambria"/>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100" b="1" dirty="0">
                          <a:solidFill>
                            <a:srgbClr val="000000"/>
                          </a:solidFill>
                          <a:latin typeface="Times New Roman"/>
                          <a:ea typeface="Cambria"/>
                          <a:cs typeface="Cambria"/>
                        </a:rPr>
                        <a:t>NO.OF</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100" b="1">
                          <a:solidFill>
                            <a:srgbClr val="000000"/>
                          </a:solidFill>
                          <a:latin typeface="Times New Roman"/>
                          <a:ea typeface="Cambria"/>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42287">
                <a:tc>
                  <a:txBody>
                    <a:bodyPr/>
                    <a:lstStyle/>
                    <a:p>
                      <a:pPr marL="540385" marR="182880" algn="just">
                        <a:lnSpc>
                          <a:spcPct val="115000"/>
                        </a:lnSpc>
                        <a:spcAft>
                          <a:spcPts val="0"/>
                        </a:spcAft>
                      </a:pPr>
                      <a:r>
                        <a:rPr lang="en-US" sz="1100">
                          <a:solidFill>
                            <a:srgbClr val="000000"/>
                          </a:solidFill>
                          <a:latin typeface="Times New Roman"/>
                          <a:ea typeface="Cambria"/>
                          <a:cs typeface="Cambria"/>
                        </a:rPr>
                        <a:t> </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b="1" dirty="0">
                          <a:solidFill>
                            <a:srgbClr val="000000"/>
                          </a:solidFill>
                          <a:latin typeface="Times New Roman"/>
                          <a:ea typeface="Cambria"/>
                          <a:cs typeface="Cambria"/>
                        </a:rPr>
                        <a:t>RESPONDENTS</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 </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73560">
                <a:tc>
                  <a:txBody>
                    <a:bodyPr/>
                    <a:lstStyle/>
                    <a:p>
                      <a:pPr marL="540385" marR="182880" algn="just">
                        <a:lnSpc>
                          <a:spcPct val="115000"/>
                        </a:lnSpc>
                        <a:spcAft>
                          <a:spcPts val="0"/>
                        </a:spcAft>
                      </a:pPr>
                      <a:r>
                        <a:rPr lang="en-US" sz="1100" dirty="0">
                          <a:solidFill>
                            <a:srgbClr val="000000"/>
                          </a:solidFill>
                          <a:latin typeface="Times New Roman"/>
                          <a:ea typeface="Cambria"/>
                          <a:cs typeface="Cambria"/>
                        </a:rPr>
                        <a:t>LESS </a:t>
                      </a:r>
                      <a:r>
                        <a:rPr lang="en-US" sz="1100" dirty="0" smtClean="0">
                          <a:solidFill>
                            <a:srgbClr val="000000"/>
                          </a:solidFill>
                          <a:latin typeface="Times New Roman"/>
                          <a:ea typeface="Cambria"/>
                          <a:cs typeface="Cambria"/>
                        </a:rPr>
                        <a:t>THEN</a:t>
                      </a:r>
                      <a:r>
                        <a:rPr lang="en-US" sz="1100" baseline="0" dirty="0" smtClean="0">
                          <a:solidFill>
                            <a:srgbClr val="000000"/>
                          </a:solidFill>
                          <a:latin typeface="Times New Roman"/>
                          <a:ea typeface="Cambria"/>
                          <a:cs typeface="Cambria"/>
                        </a:rPr>
                        <a:t> </a:t>
                      </a:r>
                      <a:r>
                        <a:rPr lang="en-US" sz="1100" dirty="0" smtClean="0">
                          <a:solidFill>
                            <a:srgbClr val="000000"/>
                          </a:solidFill>
                          <a:latin typeface="Times New Roman"/>
                          <a:ea typeface="Cambria"/>
                          <a:cs typeface="Cambria"/>
                        </a:rPr>
                        <a:t>5 </a:t>
                      </a:r>
                      <a:r>
                        <a:rPr lang="en-US" sz="1100" dirty="0">
                          <a:solidFill>
                            <a:srgbClr val="000000"/>
                          </a:solidFill>
                          <a:latin typeface="Times New Roman"/>
                          <a:ea typeface="Cambria"/>
                          <a:cs typeface="Cambria"/>
                        </a:rPr>
                        <a:t>DAYS</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42287">
                <a:tc>
                  <a:txBody>
                    <a:bodyPr/>
                    <a:lstStyle/>
                    <a:p>
                      <a:pPr marL="540385" marR="182880" algn="just">
                        <a:lnSpc>
                          <a:spcPct val="115000"/>
                        </a:lnSpc>
                        <a:spcAft>
                          <a:spcPts val="0"/>
                        </a:spcAft>
                      </a:pPr>
                      <a:r>
                        <a:rPr lang="en-US" sz="1100" dirty="0">
                          <a:solidFill>
                            <a:srgbClr val="000000"/>
                          </a:solidFill>
                          <a:latin typeface="Times New Roman"/>
                          <a:ea typeface="Cambria"/>
                          <a:cs typeface="Cambria"/>
                        </a:rPr>
                        <a:t>5 DAYS</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42287">
                <a:tc>
                  <a:txBody>
                    <a:bodyPr/>
                    <a:lstStyle/>
                    <a:p>
                      <a:pPr marL="540385" marR="182880" algn="just">
                        <a:lnSpc>
                          <a:spcPct val="115000"/>
                        </a:lnSpc>
                        <a:spcAft>
                          <a:spcPts val="0"/>
                        </a:spcAft>
                      </a:pPr>
                      <a:r>
                        <a:rPr lang="en-US" sz="1100">
                          <a:solidFill>
                            <a:srgbClr val="000000"/>
                          </a:solidFill>
                          <a:latin typeface="Times New Roman"/>
                          <a:ea typeface="Cambria"/>
                          <a:cs typeface="Cambria"/>
                        </a:rPr>
                        <a:t>6 DAYS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81</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42287">
                <a:tc>
                  <a:txBody>
                    <a:bodyPr/>
                    <a:lstStyle/>
                    <a:p>
                      <a:pPr marL="540385" marR="182880" algn="just">
                        <a:lnSpc>
                          <a:spcPct val="115000"/>
                        </a:lnSpc>
                        <a:spcAft>
                          <a:spcPts val="0"/>
                        </a:spcAft>
                      </a:pPr>
                      <a:r>
                        <a:rPr lang="en-US" sz="1100">
                          <a:solidFill>
                            <a:srgbClr val="000000"/>
                          </a:solidFill>
                          <a:latin typeface="Times New Roman"/>
                          <a:ea typeface="Cambria"/>
                          <a:cs typeface="Cambria"/>
                        </a:rPr>
                        <a:t>7 DAYS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9</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a:solidFill>
                            <a:srgbClr val="000000"/>
                          </a:solidFill>
                          <a:latin typeface="Times New Roman"/>
                          <a:ea typeface="Cambria"/>
                          <a:cs typeface="Cambria"/>
                        </a:rPr>
                        <a:t>10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31274">
                <a:tc>
                  <a:txBody>
                    <a:bodyPr/>
                    <a:lstStyle/>
                    <a:p>
                      <a:pPr marL="540385" marR="182880" algn="just">
                        <a:lnSpc>
                          <a:spcPct val="115000"/>
                        </a:lnSpc>
                        <a:spcAft>
                          <a:spcPts val="0"/>
                        </a:spcAft>
                      </a:pPr>
                      <a:r>
                        <a:rPr lang="en-US" sz="1100">
                          <a:solidFill>
                            <a:srgbClr val="000000"/>
                          </a:solidFill>
                          <a:latin typeface="Times New Roman"/>
                          <a:ea typeface="Cambria"/>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a:solidFill>
                            <a:srgbClr val="000000"/>
                          </a:solidFill>
                          <a:latin typeface="Times New Roman"/>
                          <a:ea typeface="Cambria"/>
                          <a:cs typeface="Cambria"/>
                        </a:rPr>
                        <a:t>90</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a:solidFill>
                            <a:srgbClr val="000000"/>
                          </a:solidFill>
                          <a:latin typeface="Times New Roman"/>
                          <a:ea typeface="Cambria"/>
                          <a:cs typeface="Cambria"/>
                        </a:rPr>
                        <a:t>100</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sp>
        <p:nvSpPr>
          <p:cNvPr id="4098" name="Rectangle 2"/>
          <p:cNvSpPr>
            <a:spLocks noChangeArrowheads="1"/>
          </p:cNvSpPr>
          <p:nvPr/>
        </p:nvSpPr>
        <p:spPr bwMode="auto">
          <a:xfrm>
            <a:off x="436730" y="1709247"/>
            <a:ext cx="5801038" cy="605278"/>
          </a:xfrm>
          <a:prstGeom prst="rect">
            <a:avLst/>
          </a:prstGeom>
          <a:noFill/>
          <a:ln w="9525">
            <a:noFill/>
            <a:miter lim="800000"/>
            <a:headEnd/>
            <a:tailEnd/>
          </a:ln>
          <a:effectLst/>
        </p:spPr>
        <p:txBody>
          <a:bodyPr vert="horz" wrap="none" lIns="539580" tIns="50784" rIns="182505"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358775" algn="l"/>
              </a:tabLst>
            </a:pPr>
            <a:r>
              <a:rPr kumimoji="0" lang="en-US" b="1" i="0" u="none" strike="noStrike" cap="none" normalizeH="0" baseline="0" dirty="0" smtClean="0">
                <a:ln>
                  <a:noFill/>
                </a:ln>
                <a:solidFill>
                  <a:schemeClr val="tx1"/>
                </a:solidFill>
                <a:effectLst/>
                <a:ea typeface="Cambria" pitchFamily="18" charset="0"/>
                <a:cs typeface="Times New Roman" pitchFamily="18" charset="0"/>
              </a:rPr>
              <a:t>1</a:t>
            </a:r>
            <a:r>
              <a:rPr kumimoji="0" lang="en-US" sz="1200" b="1" i="0" u="none" strike="noStrike" cap="none" normalizeH="0" baseline="0" dirty="0" smtClean="0">
                <a:ln>
                  <a:noFill/>
                </a:ln>
                <a:solidFill>
                  <a:schemeClr val="tx1"/>
                </a:solidFill>
                <a:effectLst/>
                <a:ea typeface="Cambria" pitchFamily="18" charset="0"/>
                <a:cs typeface="Times New Roman" pitchFamily="18" charset="0"/>
              </a:rPr>
              <a:t>. </a:t>
            </a:r>
            <a:r>
              <a:rPr kumimoji="0" lang="en-US" b="1" i="0" u="none" strike="noStrike" cap="none" normalizeH="0" baseline="0" dirty="0" smtClean="0">
                <a:ln>
                  <a:noFill/>
                </a:ln>
                <a:solidFill>
                  <a:schemeClr val="tx1"/>
                </a:solidFill>
                <a:effectLst/>
                <a:ea typeface="Cambria" pitchFamily="18" charset="0"/>
                <a:cs typeface="Times New Roman" pitchFamily="18" charset="0"/>
              </a:rPr>
              <a:t>How many days in a week do you normally work?</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5877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Chart 5"/>
          <p:cNvGraphicFramePr/>
          <p:nvPr/>
        </p:nvGraphicFramePr>
        <p:xfrm>
          <a:off x="6733482" y="286180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099" name="Rectangle 3"/>
          <p:cNvSpPr>
            <a:spLocks noChangeArrowheads="1"/>
          </p:cNvSpPr>
          <p:nvPr/>
        </p:nvSpPr>
        <p:spPr bwMode="auto">
          <a:xfrm>
            <a:off x="0" y="32099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96382" y="1145336"/>
            <a:ext cx="5081840" cy="1200329"/>
          </a:xfrm>
          <a:prstGeom prst="rect">
            <a:avLst/>
          </a:prstGeom>
          <a:noFill/>
        </p:spPr>
        <p:txBody>
          <a:bodyPr wrap="none" rtlCol="0">
            <a:spAutoFit/>
          </a:bodyPr>
          <a:lstStyle/>
          <a:p>
            <a:pPr lvl="0"/>
            <a:r>
              <a:rPr lang="en-US" b="1" dirty="0" smtClean="0"/>
              <a:t>2. How many hours in a day do you normally work?</a:t>
            </a:r>
          </a:p>
          <a:p>
            <a:pPr lvl="0"/>
            <a:endParaRPr lang="en-US" b="1" dirty="0" smtClean="0"/>
          </a:p>
          <a:p>
            <a:pPr lvl="0"/>
            <a:endParaRPr lang="en-US" b="1" dirty="0" smtClean="0"/>
          </a:p>
          <a:p>
            <a:pPr lvl="0"/>
            <a:endParaRPr lang="en-US"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graphicFrame>
        <p:nvGraphicFramePr>
          <p:cNvPr id="4" name="Table 3"/>
          <p:cNvGraphicFramePr>
            <a:graphicFrameLocks noGrp="1"/>
          </p:cNvGraphicFramePr>
          <p:nvPr/>
        </p:nvGraphicFramePr>
        <p:xfrm>
          <a:off x="396605" y="2381516"/>
          <a:ext cx="6367751" cy="1989201"/>
        </p:xfrm>
        <a:graphic>
          <a:graphicData uri="http://schemas.openxmlformats.org/drawingml/2006/table">
            <a:tbl>
              <a:tblPr/>
              <a:tblGrid>
                <a:gridCol w="2104224"/>
                <a:gridCol w="2236999"/>
                <a:gridCol w="2026528"/>
              </a:tblGrid>
              <a:tr h="200025">
                <a:tc>
                  <a:txBody>
                    <a:bodyPr/>
                    <a:lstStyle/>
                    <a:p>
                      <a:pPr marL="540385" marR="182880" algn="just">
                        <a:lnSpc>
                          <a:spcPct val="115000"/>
                        </a:lnSpc>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09550">
                <a:tc>
                  <a:txBody>
                    <a:bodyPr/>
                    <a:lstStyle/>
                    <a:p>
                      <a:pPr>
                        <a:lnSpc>
                          <a:spcPct val="115000"/>
                        </a:lnSpc>
                      </a:pPr>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b="1">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nSpc>
                          <a:spcPct val="115000"/>
                        </a:lnSpc>
                      </a:pPr>
                      <a:endParaRPr lang="en-US" sz="1100" dirty="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09550">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7-8 HOURS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10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dirty="0" smtClean="0">
                          <a:solidFill>
                            <a:srgbClr val="000000"/>
                          </a:solidFill>
                          <a:latin typeface="Times New Roman"/>
                          <a:ea typeface="Times New Roman"/>
                          <a:cs typeface="Cambria"/>
                        </a:rPr>
                        <a:t>11</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09550">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8-9 HOURS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45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50</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09550">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9-10 HOURS</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23</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dirty="0" smtClean="0">
                          <a:solidFill>
                            <a:srgbClr val="000000"/>
                          </a:solidFill>
                          <a:latin typeface="Times New Roman"/>
                          <a:ea typeface="Times New Roman"/>
                          <a:cs typeface="Cambria"/>
                        </a:rPr>
                        <a:t>26</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09550">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10-12 HOURS</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12</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dirty="0" smtClean="0">
                          <a:solidFill>
                            <a:srgbClr val="000000"/>
                          </a:solidFill>
                          <a:latin typeface="Times New Roman"/>
                          <a:ea typeface="Times New Roman"/>
                          <a:cs typeface="Cambria"/>
                        </a:rPr>
                        <a:t>13</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85750">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MORE THEN 12</a:t>
                      </a:r>
                      <a:endParaRPr lang="en-US" sz="1100" dirty="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750" b="1">
                          <a:solidFill>
                            <a:srgbClr val="000000"/>
                          </a:solidFill>
                          <a:latin typeface="Times New Roman"/>
                          <a:ea typeface="Times New Roman"/>
                          <a:cs typeface="Cambria"/>
                        </a:rPr>
                        <a:t>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0</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09550">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HOURS</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nSpc>
                          <a:spcPct val="115000"/>
                        </a:lnSpc>
                      </a:pPr>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 </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200025">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BE5F1"/>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90</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BE5F1"/>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BE5F1"/>
                    </a:solidFill>
                  </a:tcPr>
                </a:tc>
              </a:tr>
            </a:tbl>
          </a:graphicData>
        </a:graphic>
      </p:graphicFrame>
      <p:graphicFrame>
        <p:nvGraphicFramePr>
          <p:cNvPr id="5" name="Chart 4"/>
          <p:cNvGraphicFramePr/>
          <p:nvPr/>
        </p:nvGraphicFramePr>
        <p:xfrm>
          <a:off x="7280313" y="227773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540450" y="1134320"/>
            <a:ext cx="6206123" cy="923330"/>
          </a:xfrm>
          <a:prstGeom prst="rect">
            <a:avLst/>
          </a:prstGeom>
          <a:noFill/>
        </p:spPr>
        <p:txBody>
          <a:bodyPr wrap="none" rtlCol="0">
            <a:spAutoFit/>
          </a:bodyPr>
          <a:lstStyle/>
          <a:p>
            <a:r>
              <a:rPr lang="en-US" b="1" dirty="0" smtClean="0"/>
              <a:t>3. Do you generally feel you are able to balance your work-life?</a:t>
            </a:r>
          </a:p>
          <a:p>
            <a:endParaRPr lang="en-US" b="1" dirty="0" smtClean="0"/>
          </a:p>
          <a:p>
            <a:endParaRPr lang="en-US"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graphicFrame>
        <p:nvGraphicFramePr>
          <p:cNvPr id="4" name="Chart 3"/>
          <p:cNvGraphicFramePr/>
          <p:nvPr/>
        </p:nvGraphicFramePr>
        <p:xfrm>
          <a:off x="7271132" y="2288755"/>
          <a:ext cx="4261691"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nvGraphicFramePr>
        <p:xfrm>
          <a:off x="363558" y="2401678"/>
          <a:ext cx="5949108" cy="1916935"/>
        </p:xfrm>
        <a:graphic>
          <a:graphicData uri="http://schemas.openxmlformats.org/drawingml/2006/table">
            <a:tbl>
              <a:tblPr/>
              <a:tblGrid>
                <a:gridCol w="1902305"/>
                <a:gridCol w="2012392"/>
                <a:gridCol w="2034411"/>
              </a:tblGrid>
              <a:tr h="383387">
                <a:tc>
                  <a:txBody>
                    <a:bodyPr/>
                    <a:lstStyle/>
                    <a:p>
                      <a:pPr marL="540385" marR="182880" algn="just">
                        <a:lnSpc>
                          <a:spcPct val="115000"/>
                        </a:lnSpc>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383387">
                <a:tc>
                  <a:txBody>
                    <a:bodyPr/>
                    <a:lstStyle/>
                    <a:p>
                      <a:pPr>
                        <a:lnSpc>
                          <a:spcPct val="115000"/>
                        </a:lnSpc>
                      </a:pPr>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nSpc>
                          <a:spcPct val="115000"/>
                        </a:lnSpc>
                      </a:pPr>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83387">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YES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69</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77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383387">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NO</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21</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23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83387">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DBE5F1"/>
                    </a:solidFill>
                  </a:tcPr>
                </a:tc>
              </a:tr>
            </a:tbl>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00B675-158E-EB45-9DE9-8C7E398C4995}"/>
              </a:ext>
            </a:extLst>
          </p:cNvPr>
          <p:cNvSpPr txBox="1"/>
          <p:nvPr/>
        </p:nvSpPr>
        <p:spPr>
          <a:xfrm>
            <a:off x="5181600" y="2513117"/>
            <a:ext cx="1828800" cy="1828800"/>
          </a:xfrm>
          <a:prstGeom prst="rect">
            <a:avLst/>
          </a:prstGeom>
          <a:noFill/>
        </p:spPr>
        <p:txBody>
          <a:bodyPr wrap="square" rtlCol="0">
            <a:spAutoFit/>
          </a:bodyPr>
          <a:lstStyle/>
          <a:p>
            <a:pPr algn="l"/>
            <a:endParaRPr lang="en-US"/>
          </a:p>
        </p:txBody>
      </p:sp>
      <p:pic>
        <p:nvPicPr>
          <p:cNvPr id="3"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35580"/>
            <a:ext cx="12191999" cy="6893579"/>
          </a:xfrm>
          <a:prstGeom prst="rect">
            <a:avLst/>
          </a:prstGeom>
        </p:spPr>
      </p:pic>
    </p:spTree>
    <p:extLst>
      <p:ext uri="{BB962C8B-B14F-4D97-AF65-F5344CB8AC3E}">
        <p14:creationId xmlns="" xmlns:p14="http://schemas.microsoft.com/office/powerpoint/2010/main" val="2878568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0961" name="Rectangle 1"/>
          <p:cNvSpPr>
            <a:spLocks noChangeArrowheads="1"/>
          </p:cNvSpPr>
          <p:nvPr/>
        </p:nvSpPr>
        <p:spPr bwMode="auto">
          <a:xfrm>
            <a:off x="716096" y="1134737"/>
            <a:ext cx="675095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2100" algn="l"/>
              </a:tabLst>
            </a:pPr>
            <a:r>
              <a:rPr kumimoji="0" lang="en-US" b="1" i="0" u="none" strike="noStrike" cap="none" normalizeH="0" baseline="0" dirty="0" smtClean="0">
                <a:ln>
                  <a:noFill/>
                </a:ln>
                <a:solidFill>
                  <a:schemeClr val="tx1"/>
                </a:solidFill>
                <a:effectLst/>
                <a:ea typeface="Cambria" pitchFamily="18" charset="0"/>
                <a:cs typeface="Times New Roman" pitchFamily="18" charset="0"/>
              </a:rPr>
              <a:t>4. How do you feel about the amount of the time you spend at work?</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21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649995" y="2747580"/>
          <a:ext cx="6026225" cy="1791368"/>
        </p:xfrm>
        <a:graphic>
          <a:graphicData uri="http://schemas.openxmlformats.org/drawingml/2006/table">
            <a:tbl>
              <a:tblPr/>
              <a:tblGrid>
                <a:gridCol w="2120968"/>
                <a:gridCol w="1966528"/>
                <a:gridCol w="1938729"/>
              </a:tblGrid>
              <a:tr h="223921">
                <a:tc>
                  <a:txBody>
                    <a:bodyPr/>
                    <a:lstStyle/>
                    <a:p>
                      <a:pPr marL="540385" marR="182880" algn="just">
                        <a:lnSpc>
                          <a:spcPct val="115000"/>
                        </a:lnSpc>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23921">
                <a:tc>
                  <a:txBody>
                    <a:bodyPr/>
                    <a:lstStyle/>
                    <a:p>
                      <a:pPr>
                        <a:lnSpc>
                          <a:spcPct val="115000"/>
                        </a:lnSpc>
                      </a:pPr>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nSpc>
                          <a:spcPct val="115000"/>
                        </a:lnSpc>
                      </a:pPr>
                      <a:endParaRPr lang="en-US" sz="1100" dirty="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VERY UNHAPPY</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4</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4</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UNHAPPY</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dirty="0">
                          <a:solidFill>
                            <a:srgbClr val="000000"/>
                          </a:solidFill>
                          <a:latin typeface="Times New Roman"/>
                          <a:ea typeface="Cambria"/>
                          <a:cs typeface="Cambria"/>
                        </a:rPr>
                        <a:t>4</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Cambria"/>
                          <a:cs typeface="Cambria"/>
                        </a:rPr>
                        <a:t>5</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INDIFFERENT</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dirty="0">
                          <a:solidFill>
                            <a:srgbClr val="000000"/>
                          </a:solidFill>
                          <a:latin typeface="Times New Roman"/>
                          <a:ea typeface="Times New Roman"/>
                          <a:cs typeface="Cambria"/>
                        </a:rPr>
                        <a:t>21</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23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HAPPY</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52</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58</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VERY HAPPY</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9</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a:solidFill>
                            <a:srgbClr val="000000"/>
                          </a:solidFill>
                          <a:latin typeface="Times New Roman"/>
                          <a:ea typeface="Times New Roman"/>
                          <a:cs typeface="Cambria"/>
                        </a:rPr>
                        <a:t>10</a:t>
                      </a:r>
                      <a:endParaRPr lang="en-US" sz="110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23921">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B8CCE4"/>
                    </a:solidFill>
                  </a:tcPr>
                </a:tc>
              </a:tr>
            </a:tbl>
          </a:graphicData>
        </a:graphic>
      </p:graphicFrame>
      <p:graphicFrame>
        <p:nvGraphicFramePr>
          <p:cNvPr id="6" name="Chart 5"/>
          <p:cNvGraphicFramePr/>
          <p:nvPr/>
        </p:nvGraphicFramePr>
        <p:xfrm>
          <a:off x="6894723" y="227773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749770" y="1189404"/>
            <a:ext cx="5039265" cy="369332"/>
          </a:xfrm>
          <a:prstGeom prst="rect">
            <a:avLst/>
          </a:prstGeom>
          <a:noFill/>
        </p:spPr>
        <p:txBody>
          <a:bodyPr wrap="none" rtlCol="0">
            <a:spAutoFit/>
          </a:bodyPr>
          <a:lstStyle/>
          <a:p>
            <a:pPr lvl="0"/>
            <a:r>
              <a:rPr lang="en-US" b="1" dirty="0" smtClean="0"/>
              <a:t>5. How do manage if stress arising from your work?</a:t>
            </a:r>
            <a:endParaRPr lang="en-US"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graphicFrame>
        <p:nvGraphicFramePr>
          <p:cNvPr id="4" name="Table 3"/>
          <p:cNvGraphicFramePr>
            <a:graphicFrameLocks noGrp="1"/>
          </p:cNvGraphicFramePr>
          <p:nvPr/>
        </p:nvGraphicFramePr>
        <p:xfrm>
          <a:off x="495759" y="2613103"/>
          <a:ext cx="6577070" cy="1969915"/>
        </p:xfrm>
        <a:graphic>
          <a:graphicData uri="http://schemas.openxmlformats.org/drawingml/2006/table">
            <a:tbl>
              <a:tblPr/>
              <a:tblGrid>
                <a:gridCol w="2168265"/>
                <a:gridCol w="2292783"/>
                <a:gridCol w="2116022"/>
              </a:tblGrid>
              <a:tr h="221465">
                <a:tc>
                  <a:txBody>
                    <a:bodyPr/>
                    <a:lstStyle/>
                    <a:p>
                      <a:pPr marL="540385" marR="182880" algn="just">
                        <a:lnSpc>
                          <a:spcPct val="115000"/>
                        </a:lnSpc>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182880" algn="just">
                        <a:lnSpc>
                          <a:spcPct val="115000"/>
                        </a:lnSpc>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42930">
                <a:tc>
                  <a:txBody>
                    <a:bodyPr/>
                    <a:lstStyle/>
                    <a:p>
                      <a:pPr>
                        <a:lnSpc>
                          <a:spcPct val="115000"/>
                        </a:lnSpc>
                      </a:pPr>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nSpc>
                          <a:spcPct val="115000"/>
                        </a:lnSpc>
                      </a:pPr>
                      <a:endParaRPr lang="en-US" sz="1100" dirty="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21465">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YOGA</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7</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8</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431295">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READING BOOKS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6</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431295">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ENTERTAINMENT</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75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182880" algn="just">
                        <a:lnSpc>
                          <a:spcPct val="115000"/>
                        </a:lnSpc>
                        <a:spcAft>
                          <a:spcPts val="0"/>
                        </a:spcAft>
                      </a:pPr>
                      <a:r>
                        <a:rPr lang="en-US" sz="1100" dirty="0" smtClean="0">
                          <a:solidFill>
                            <a:srgbClr val="000000"/>
                          </a:solidFill>
                          <a:latin typeface="Times New Roman"/>
                          <a:ea typeface="Times New Roman"/>
                          <a:cs typeface="Cambria"/>
                        </a:rPr>
                        <a:t>85</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21465">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182880" algn="just">
                        <a:lnSpc>
                          <a:spcPct val="115000"/>
                        </a:lnSpc>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bl>
          </a:graphicData>
        </a:graphic>
      </p:graphicFrame>
      <p:graphicFrame>
        <p:nvGraphicFramePr>
          <p:cNvPr id="5" name="Chart 4"/>
          <p:cNvGraphicFramePr/>
          <p:nvPr/>
        </p:nvGraphicFramePr>
        <p:xfrm>
          <a:off x="7148110" y="234383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13313" name="Rectangle 1"/>
          <p:cNvSpPr>
            <a:spLocks noChangeArrowheads="1"/>
          </p:cNvSpPr>
          <p:nvPr/>
        </p:nvSpPr>
        <p:spPr bwMode="auto">
          <a:xfrm>
            <a:off x="506776" y="1288974"/>
            <a:ext cx="676787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92100" algn="l"/>
              </a:tabLst>
            </a:pPr>
            <a:r>
              <a:rPr kumimoji="0" lang="en-US" b="1" i="0" u="none" strike="noStrike" cap="none" normalizeH="0" baseline="0" dirty="0" smtClean="0">
                <a:ln>
                  <a:noFill/>
                </a:ln>
                <a:solidFill>
                  <a:schemeClr val="tx1"/>
                </a:solidFill>
                <a:effectLst/>
                <a:latin typeface="Times New Roman" pitchFamily="18" charset="0"/>
                <a:ea typeface="Cambria" pitchFamily="18" charset="0"/>
                <a:cs typeface="Times New Roman" pitchFamily="18" charset="0"/>
              </a:rPr>
              <a:t>6. </a:t>
            </a:r>
            <a:r>
              <a:rPr kumimoji="0" lang="en-US" b="1" i="0" u="none" strike="noStrike" cap="none" normalizeH="0" baseline="0" dirty="0" smtClean="0">
                <a:ln>
                  <a:noFill/>
                </a:ln>
                <a:solidFill>
                  <a:schemeClr val="tx1"/>
                </a:solidFill>
                <a:effectLst/>
                <a:ea typeface="Cambria" pitchFamily="18" charset="0"/>
                <a:cs typeface="Times New Roman" pitchFamily="18" charset="0"/>
              </a:rPr>
              <a:t>Does your company have a separate policy for work-life balance?</a:t>
            </a:r>
            <a:endParaRPr kumimoji="0" lang="en-US" b="0" i="0" u="none" strike="noStrike" cap="none" normalizeH="0" baseline="0" dirty="0" smtClean="0">
              <a:ln>
                <a:noFill/>
              </a:ln>
              <a:solidFill>
                <a:schemeClr val="tx1"/>
              </a:solidFill>
              <a:effectLst/>
              <a:cs typeface="Arial" pitchFamily="34" charset="0"/>
            </a:endParaRPr>
          </a:p>
        </p:txBody>
      </p:sp>
      <p:graphicFrame>
        <p:nvGraphicFramePr>
          <p:cNvPr id="5" name="Table 4"/>
          <p:cNvGraphicFramePr>
            <a:graphicFrameLocks noGrp="1"/>
          </p:cNvGraphicFramePr>
          <p:nvPr/>
        </p:nvGraphicFramePr>
        <p:xfrm>
          <a:off x="550843" y="2775216"/>
          <a:ext cx="5596569" cy="1807802"/>
        </p:xfrm>
        <a:graphic>
          <a:graphicData uri="http://schemas.openxmlformats.org/drawingml/2006/table">
            <a:tbl>
              <a:tblPr/>
              <a:tblGrid>
                <a:gridCol w="1784733"/>
                <a:gridCol w="1927952"/>
                <a:gridCol w="1883884"/>
              </a:tblGrid>
              <a:tr h="421235">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dirty="0">
                          <a:solidFill>
                            <a:srgbClr val="FFFFFF"/>
                          </a:solidFill>
                          <a:latin typeface="Times New Roman"/>
                          <a:ea typeface="Times New Roman"/>
                          <a:cs typeface="Cambria"/>
                        </a:rPr>
                        <a:t>NO.OF</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21235">
                <a:tc>
                  <a:txBody>
                    <a:bodyPr/>
                    <a:lstStyle/>
                    <a:p>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41333">
                <a:tc>
                  <a:txBody>
                    <a:bodyPr/>
                    <a:lstStyle/>
                    <a:p>
                      <a:pPr marL="540385" marR="51435" algn="just">
                        <a:spcAft>
                          <a:spcPts val="0"/>
                        </a:spcAft>
                      </a:pPr>
                      <a:r>
                        <a:rPr lang="en-US" sz="1200">
                          <a:solidFill>
                            <a:srgbClr val="000000"/>
                          </a:solidFill>
                          <a:latin typeface="Times New Roman"/>
                          <a:ea typeface="Times New Roman"/>
                          <a:cs typeface="Cambria"/>
                        </a:rPr>
                        <a:t>YES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7</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8</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41333">
                <a:tc>
                  <a:txBody>
                    <a:bodyPr/>
                    <a:lstStyle/>
                    <a:p>
                      <a:pPr marL="540385" marR="51435" algn="just">
                        <a:spcAft>
                          <a:spcPts val="0"/>
                        </a:spcAft>
                      </a:pPr>
                      <a:r>
                        <a:rPr lang="en-US" sz="1200">
                          <a:solidFill>
                            <a:srgbClr val="000000"/>
                          </a:solidFill>
                          <a:latin typeface="Times New Roman"/>
                          <a:ea typeface="Times New Roman"/>
                          <a:cs typeface="Cambria"/>
                        </a:rPr>
                        <a:t>NO</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32</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35</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41333">
                <a:tc>
                  <a:txBody>
                    <a:bodyPr/>
                    <a:lstStyle/>
                    <a:p>
                      <a:pPr marL="540385" marR="51435" algn="just">
                        <a:spcAft>
                          <a:spcPts val="0"/>
                        </a:spcAft>
                      </a:pPr>
                      <a:r>
                        <a:rPr lang="en-US" sz="1200">
                          <a:solidFill>
                            <a:srgbClr val="000000"/>
                          </a:solidFill>
                          <a:latin typeface="Times New Roman"/>
                          <a:ea typeface="Times New Roman"/>
                          <a:cs typeface="Cambria"/>
                        </a:rPr>
                        <a:t>NOT AWARE</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51</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57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41333">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bl>
          </a:graphicData>
        </a:graphic>
      </p:graphicFrame>
      <p:graphicFrame>
        <p:nvGraphicFramePr>
          <p:cNvPr id="6" name="Chart 5"/>
          <p:cNvGraphicFramePr/>
          <p:nvPr/>
        </p:nvGraphicFramePr>
        <p:xfrm>
          <a:off x="7026927" y="234383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01406" y="1001613"/>
            <a:ext cx="8475645" cy="923330"/>
          </a:xfrm>
          <a:prstGeom prst="rect">
            <a:avLst/>
          </a:prstGeom>
        </p:spPr>
        <p:txBody>
          <a:bodyPr wrap="square">
            <a:spAutoFit/>
          </a:bodyPr>
          <a:lstStyle/>
          <a:p>
            <a:pPr lvl="0" algn="just" fontAlgn="base">
              <a:lnSpc>
                <a:spcPct val="150000"/>
              </a:lnSpc>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7. </a:t>
            </a:r>
            <a:r>
              <a:rPr lang="en-US" b="1" dirty="0" smtClean="0"/>
              <a:t>How do you rate the flexible working hours provided by the company due to current work life management policy?</a:t>
            </a: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724847" y="2432260"/>
          <a:ext cx="5786121" cy="2327028"/>
        </p:xfrm>
        <a:graphic>
          <a:graphicData uri="http://schemas.openxmlformats.org/drawingml/2006/table">
            <a:tbl>
              <a:tblPr/>
              <a:tblGrid>
                <a:gridCol w="2083165"/>
                <a:gridCol w="1841404"/>
                <a:gridCol w="1861552"/>
              </a:tblGrid>
              <a:tr h="442804">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42804">
                <a:tc>
                  <a:txBody>
                    <a:bodyPr/>
                    <a:lstStyle/>
                    <a:p>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8284">
                <a:tc>
                  <a:txBody>
                    <a:bodyPr/>
                    <a:lstStyle/>
                    <a:p>
                      <a:pPr marL="540385" marR="51435" algn="just">
                        <a:spcAft>
                          <a:spcPts val="0"/>
                        </a:spcAft>
                      </a:pPr>
                      <a:r>
                        <a:rPr lang="en-US" sz="1200" dirty="0">
                          <a:solidFill>
                            <a:srgbClr val="000000"/>
                          </a:solidFill>
                          <a:latin typeface="Times New Roman"/>
                          <a:ea typeface="Times New Roman"/>
                          <a:cs typeface="Cambria"/>
                        </a:rPr>
                        <a:t>Good</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88284">
                <a:tc>
                  <a:txBody>
                    <a:bodyPr/>
                    <a:lstStyle/>
                    <a:p>
                      <a:pPr marL="540385" marR="51435" algn="just">
                        <a:spcAft>
                          <a:spcPts val="0"/>
                        </a:spcAft>
                      </a:pPr>
                      <a:r>
                        <a:rPr lang="en-US" sz="1200">
                          <a:solidFill>
                            <a:srgbClr val="000000"/>
                          </a:solidFill>
                          <a:latin typeface="Times New Roman"/>
                          <a:ea typeface="Times New Roman"/>
                          <a:cs typeface="Cambria"/>
                        </a:rPr>
                        <a:t>Average</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35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39</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8284">
                <a:tc>
                  <a:txBody>
                    <a:bodyPr/>
                    <a:lstStyle/>
                    <a:p>
                      <a:pPr marL="540385" marR="51435" algn="just">
                        <a:spcAft>
                          <a:spcPts val="0"/>
                        </a:spcAft>
                      </a:pPr>
                      <a:r>
                        <a:rPr lang="en-US" sz="1200">
                          <a:solidFill>
                            <a:srgbClr val="000000"/>
                          </a:solidFill>
                          <a:latin typeface="Times New Roman"/>
                          <a:ea typeface="Times New Roman"/>
                          <a:cs typeface="Cambria"/>
                        </a:rPr>
                        <a:t>Poor</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10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11</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88284">
                <a:tc>
                  <a:txBody>
                    <a:bodyPr/>
                    <a:lstStyle/>
                    <a:p>
                      <a:pPr marL="540385" marR="51435" algn="just">
                        <a:spcAft>
                          <a:spcPts val="0"/>
                        </a:spcAft>
                      </a:pPr>
                      <a:r>
                        <a:rPr lang="en-US" sz="1200">
                          <a:solidFill>
                            <a:srgbClr val="000000"/>
                          </a:solidFill>
                          <a:latin typeface="Times New Roman"/>
                          <a:ea typeface="Times New Roman"/>
                          <a:cs typeface="Cambria"/>
                        </a:rPr>
                        <a:t>Bad</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30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8284">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graphicFrame>
        <p:nvGraphicFramePr>
          <p:cNvPr id="6" name="Chart 5"/>
          <p:cNvGraphicFramePr/>
          <p:nvPr/>
        </p:nvGraphicFramePr>
        <p:xfrm>
          <a:off x="6806587" y="226672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855644" y="1012630"/>
            <a:ext cx="7605310" cy="646331"/>
          </a:xfrm>
          <a:prstGeom prst="rect">
            <a:avLst/>
          </a:prstGeom>
        </p:spPr>
        <p:txBody>
          <a:bodyPr wrap="square">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8. </a:t>
            </a:r>
            <a:r>
              <a:rPr lang="en-US" b="1" dirty="0" smtClean="0"/>
              <a:t>Will you get enough time for your family after working hours?</a:t>
            </a:r>
            <a:endParaRPr lang="en-US" dirty="0" smtClean="0"/>
          </a:p>
          <a:p>
            <a:pPr lvl="0" algn="just" fontAlgn="base">
              <a:spcBef>
                <a:spcPct val="0"/>
              </a:spcBef>
              <a:spcAft>
                <a:spcPct val="0"/>
              </a:spcAft>
              <a:tabLst>
                <a:tab pos="292100" algn="l"/>
              </a:tabLst>
            </a:pP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594912" y="2778557"/>
          <a:ext cx="5563518" cy="2112932"/>
        </p:xfrm>
        <a:graphic>
          <a:graphicData uri="http://schemas.openxmlformats.org/drawingml/2006/table">
            <a:tbl>
              <a:tblPr/>
              <a:tblGrid>
                <a:gridCol w="1894900"/>
                <a:gridCol w="1806766"/>
                <a:gridCol w="1861852"/>
              </a:tblGrid>
              <a:tr h="423911">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dirty="0">
                          <a:solidFill>
                            <a:srgbClr val="FFFFFF"/>
                          </a:solidFill>
                          <a:latin typeface="Times New Roman"/>
                          <a:ea typeface="Times New Roman"/>
                          <a:cs typeface="Cambria"/>
                        </a:rPr>
                        <a:t>PERCENTAGE</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635867">
                <a:tc>
                  <a:txBody>
                    <a:bodyPr/>
                    <a:lstStyle/>
                    <a:p>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388585">
                <a:tc>
                  <a:txBody>
                    <a:bodyPr/>
                    <a:lstStyle/>
                    <a:p>
                      <a:pPr marL="540385" marR="51435" algn="just">
                        <a:spcAft>
                          <a:spcPts val="0"/>
                        </a:spcAft>
                      </a:pPr>
                      <a:r>
                        <a:rPr lang="en-US" sz="1200" dirty="0">
                          <a:solidFill>
                            <a:srgbClr val="000000"/>
                          </a:solidFill>
                          <a:latin typeface="Times New Roman"/>
                          <a:ea typeface="Times New Roman"/>
                          <a:cs typeface="Cambria"/>
                        </a:rPr>
                        <a:t>Yes</a:t>
                      </a:r>
                      <a:endParaRPr lang="en-US" sz="1100" dirty="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32</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36</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388585">
                <a:tc>
                  <a:txBody>
                    <a:bodyPr/>
                    <a:lstStyle/>
                    <a:p>
                      <a:pPr marL="540385" marR="51435" algn="just">
                        <a:spcAft>
                          <a:spcPts val="0"/>
                        </a:spcAft>
                      </a:pPr>
                      <a:r>
                        <a:rPr lang="en-US" sz="1200">
                          <a:solidFill>
                            <a:srgbClr val="000000"/>
                          </a:solidFill>
                          <a:latin typeface="Times New Roman"/>
                          <a:ea typeface="Times New Roman"/>
                          <a:cs typeface="Cambria"/>
                        </a:rPr>
                        <a:t>No</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58</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64</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75984">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graphicFrame>
        <p:nvGraphicFramePr>
          <p:cNvPr id="6" name="Chart 5"/>
          <p:cNvGraphicFramePr/>
          <p:nvPr/>
        </p:nvGraphicFramePr>
        <p:xfrm>
          <a:off x="6652353" y="238790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78526" y="1100765"/>
            <a:ext cx="6096000" cy="646331"/>
          </a:xfrm>
          <a:prstGeom prst="rect">
            <a:avLst/>
          </a:prstGeom>
        </p:spPr>
        <p:txBody>
          <a:bodyPr>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9. </a:t>
            </a:r>
            <a:r>
              <a:rPr lang="en-US" b="1" dirty="0" smtClean="0"/>
              <a:t>Do you have more pressure of work in the organization?</a:t>
            </a:r>
            <a:endParaRPr lang="en-US" dirty="0" smtClean="0"/>
          </a:p>
          <a:p>
            <a:pPr lvl="0" algn="just" fontAlgn="base">
              <a:spcBef>
                <a:spcPct val="0"/>
              </a:spcBef>
              <a:spcAft>
                <a:spcPct val="0"/>
              </a:spcAft>
              <a:tabLst>
                <a:tab pos="292100" algn="l"/>
              </a:tabLst>
            </a:pP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341522" y="2322826"/>
          <a:ext cx="5816906" cy="2172056"/>
        </p:xfrm>
        <a:graphic>
          <a:graphicData uri="http://schemas.openxmlformats.org/drawingml/2006/table">
            <a:tbl>
              <a:tblPr/>
              <a:tblGrid>
                <a:gridCol w="2094248"/>
                <a:gridCol w="1851202"/>
                <a:gridCol w="1871456"/>
              </a:tblGrid>
              <a:tr h="421673">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21673">
                <a:tc>
                  <a:txBody>
                    <a:bodyPr/>
                    <a:lstStyle/>
                    <a:p>
                      <a:endParaRPr lang="en-US" sz="1100">
                        <a:latin typeface="Calibri"/>
                        <a:cs typeface="Times New Roman"/>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endParaRPr lang="en-US" sz="1100">
                        <a:latin typeface="Calibri"/>
                        <a:cs typeface="Times New Roman"/>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421673">
                <a:tc>
                  <a:txBody>
                    <a:bodyPr/>
                    <a:lstStyle/>
                    <a:p>
                      <a:pPr marL="540385" marR="51435" algn="just">
                        <a:spcAft>
                          <a:spcPts val="0"/>
                        </a:spcAft>
                      </a:pPr>
                      <a:r>
                        <a:rPr lang="en-US" sz="1200">
                          <a:solidFill>
                            <a:srgbClr val="000000"/>
                          </a:solidFill>
                          <a:latin typeface="Times New Roman"/>
                          <a:ea typeface="Times New Roman"/>
                          <a:cs typeface="Cambria"/>
                        </a:rPr>
                        <a:t>Have pressure</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30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632510">
                <a:tc>
                  <a:txBody>
                    <a:bodyPr/>
                    <a:lstStyle/>
                    <a:p>
                      <a:pPr marL="540385" marR="51435" algn="just">
                        <a:spcAft>
                          <a:spcPts val="0"/>
                        </a:spcAft>
                      </a:pPr>
                      <a:r>
                        <a:rPr lang="en-US" sz="1200">
                          <a:solidFill>
                            <a:srgbClr val="000000"/>
                          </a:solidFill>
                          <a:latin typeface="Times New Roman"/>
                          <a:ea typeface="Times New Roman"/>
                          <a:cs typeface="Cambria"/>
                        </a:rPr>
                        <a:t>Work is evenly distribution</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60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67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74527">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graphicFrame>
        <p:nvGraphicFramePr>
          <p:cNvPr id="6" name="Chart 5"/>
          <p:cNvGraphicFramePr/>
          <p:nvPr/>
        </p:nvGraphicFramePr>
        <p:xfrm>
          <a:off x="6586251" y="207943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359885" y="1078732"/>
            <a:ext cx="8541745" cy="646331"/>
          </a:xfrm>
          <a:prstGeom prst="rect">
            <a:avLst/>
          </a:prstGeom>
        </p:spPr>
        <p:txBody>
          <a:bodyPr wrap="square">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10. </a:t>
            </a:r>
            <a:r>
              <a:rPr lang="en-US" b="1" dirty="0" smtClean="0"/>
              <a:t>If yes, what are the initiatives your organization has taken for managing work life?</a:t>
            </a:r>
            <a:endParaRPr lang="en-US" dirty="0" smtClean="0"/>
          </a:p>
          <a:p>
            <a:pPr lvl="0" algn="just" fontAlgn="base">
              <a:spcBef>
                <a:spcPct val="0"/>
              </a:spcBef>
              <a:spcAft>
                <a:spcPct val="0"/>
              </a:spcAft>
              <a:tabLst>
                <a:tab pos="292100" algn="l"/>
              </a:tabLst>
            </a:pP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744789" y="2410296"/>
          <a:ext cx="5304155" cy="2613394"/>
        </p:xfrm>
        <a:graphic>
          <a:graphicData uri="http://schemas.openxmlformats.org/drawingml/2006/table">
            <a:tbl>
              <a:tblPr/>
              <a:tblGrid>
                <a:gridCol w="1711960"/>
                <a:gridCol w="1804670"/>
                <a:gridCol w="1787525"/>
              </a:tblGrid>
              <a:tr h="231274">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41786">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605517">
                <a:tc>
                  <a:txBody>
                    <a:bodyPr/>
                    <a:lstStyle/>
                    <a:p>
                      <a:pPr marL="540385" marR="51435" algn="just">
                        <a:spcAft>
                          <a:spcPts val="0"/>
                        </a:spcAft>
                      </a:pPr>
                      <a:r>
                        <a:rPr lang="en-US" sz="1200">
                          <a:solidFill>
                            <a:srgbClr val="000000"/>
                          </a:solidFill>
                          <a:latin typeface="Times New Roman"/>
                          <a:ea typeface="Times New Roman"/>
                          <a:cs typeface="Cambria"/>
                        </a:rPr>
                        <a:t>Provided flexible work timings</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endParaRPr lang="en-US" sz="1200">
                        <a:solidFill>
                          <a:srgbClr val="000000"/>
                        </a:solidFill>
                        <a:latin typeface="Times New Roman"/>
                        <a:ea typeface="Times New Roman"/>
                        <a:cs typeface="Cambria"/>
                      </a:endParaRPr>
                    </a:p>
                    <a:p>
                      <a:pPr marL="540385" marR="51435" algn="just">
                        <a:spcAft>
                          <a:spcPts val="0"/>
                        </a:spcAft>
                      </a:pPr>
                      <a:r>
                        <a:rPr lang="en-US" sz="1200">
                          <a:solidFill>
                            <a:srgbClr val="000000"/>
                          </a:solidFill>
                          <a:latin typeface="Times New Roman"/>
                          <a:ea typeface="Times New Roman"/>
                          <a:cs typeface="Cambria"/>
                        </a:rPr>
                        <a:t> 45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a:solidFill>
                            <a:srgbClr val="000000"/>
                          </a:solidFill>
                          <a:latin typeface="Times New Roman"/>
                          <a:ea typeface="Times New Roman"/>
                          <a:cs typeface="Cambria"/>
                        </a:rPr>
                        <a:t>50</a:t>
                      </a:r>
                      <a:endParaRPr lang="en-US" sz="110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605517">
                <a:tc>
                  <a:txBody>
                    <a:bodyPr/>
                    <a:lstStyle/>
                    <a:p>
                      <a:pPr marL="540385" marR="51435" algn="just">
                        <a:spcAft>
                          <a:spcPts val="0"/>
                        </a:spcAft>
                      </a:pPr>
                      <a:r>
                        <a:rPr lang="en-US" sz="1200">
                          <a:solidFill>
                            <a:srgbClr val="000000"/>
                          </a:solidFill>
                          <a:latin typeface="Times New Roman"/>
                          <a:ea typeface="Times New Roman"/>
                          <a:cs typeface="Cambria"/>
                        </a:rPr>
                        <a:t>Provided leaves to manage work life</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endParaRPr lang="en-US" sz="1200">
                        <a:solidFill>
                          <a:srgbClr val="000000"/>
                        </a:solidFill>
                        <a:latin typeface="Times New Roman"/>
                        <a:ea typeface="Times New Roman"/>
                        <a:cs typeface="Cambria"/>
                      </a:endParaRPr>
                    </a:p>
                    <a:p>
                      <a:pPr marR="51435" algn="just">
                        <a:spcAft>
                          <a:spcPts val="0"/>
                        </a:spcAft>
                      </a:pPr>
                      <a:r>
                        <a:rPr lang="en-US" sz="1200">
                          <a:solidFill>
                            <a:srgbClr val="000000"/>
                          </a:solidFill>
                          <a:latin typeface="Times New Roman"/>
                          <a:ea typeface="Times New Roman"/>
                          <a:cs typeface="Cambria"/>
                        </a:rPr>
                        <a:t>            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16</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403678">
                <a:tc>
                  <a:txBody>
                    <a:bodyPr/>
                    <a:lstStyle/>
                    <a:p>
                      <a:pPr marL="540385" marR="51435" algn="just">
                        <a:spcAft>
                          <a:spcPts val="0"/>
                        </a:spcAft>
                      </a:pPr>
                      <a:r>
                        <a:rPr lang="en-US" sz="1200">
                          <a:solidFill>
                            <a:srgbClr val="000000"/>
                          </a:solidFill>
                          <a:latin typeface="Times New Roman"/>
                          <a:ea typeface="Times New Roman"/>
                          <a:cs typeface="Cambria"/>
                        </a:rPr>
                        <a:t>Job share option</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endParaRPr lang="en-US" sz="1200">
                        <a:solidFill>
                          <a:srgbClr val="000000"/>
                        </a:solidFill>
                        <a:latin typeface="Times New Roman"/>
                        <a:ea typeface="Times New Roman"/>
                        <a:cs typeface="Cambria"/>
                      </a:endParaRPr>
                    </a:p>
                    <a:p>
                      <a:pPr marL="540385" marR="51435" algn="just">
                        <a:spcAft>
                          <a:spcPts val="0"/>
                        </a:spcAft>
                      </a:pPr>
                      <a:r>
                        <a:rPr lang="en-US" sz="1200">
                          <a:solidFill>
                            <a:srgbClr val="000000"/>
                          </a:solidFill>
                          <a:latin typeface="Times New Roman"/>
                          <a:ea typeface="Times New Roman"/>
                          <a:cs typeface="Cambria"/>
                        </a:rPr>
                        <a:t> 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62811">
                <a:tc>
                  <a:txBody>
                    <a:bodyPr/>
                    <a:lstStyle/>
                    <a:p>
                      <a:pPr marL="540385" marR="51435" algn="just">
                        <a:spcAft>
                          <a:spcPts val="0"/>
                        </a:spcAft>
                      </a:pPr>
                      <a:r>
                        <a:rPr lang="en-US" sz="1200">
                          <a:solidFill>
                            <a:srgbClr val="000000"/>
                          </a:solidFill>
                          <a:latin typeface="Times New Roman"/>
                          <a:ea typeface="Times New Roman"/>
                          <a:cs typeface="Cambria"/>
                        </a:rPr>
                        <a:t>Recreation</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62811">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DBE5F1"/>
                    </a:solidFill>
                  </a:tcPr>
                </a:tc>
              </a:tr>
            </a:tbl>
          </a:graphicData>
        </a:graphic>
      </p:graphicFrame>
      <p:graphicFrame>
        <p:nvGraphicFramePr>
          <p:cNvPr id="6" name="Chart 5"/>
          <p:cNvGraphicFramePr/>
          <p:nvPr/>
        </p:nvGraphicFramePr>
        <p:xfrm>
          <a:off x="6718453" y="229977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253388" y="946529"/>
            <a:ext cx="9077899" cy="1200329"/>
          </a:xfrm>
          <a:prstGeom prst="rect">
            <a:avLst/>
          </a:prstGeom>
        </p:spPr>
        <p:txBody>
          <a:bodyPr wrap="square">
            <a:spAutoFit/>
          </a:bodyPr>
          <a:lstStyle/>
          <a:p>
            <a:pPr algn="just" fontAlgn="base">
              <a:lnSpc>
                <a:spcPct val="150000"/>
              </a:lnSpc>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11. </a:t>
            </a:r>
            <a:r>
              <a:rPr lang="en-US" b="1" dirty="0" smtClean="0"/>
              <a:t>Do you usually miss out quality time with your family and friends because of pressure of work?</a:t>
            </a:r>
            <a:endParaRPr lang="en-US" dirty="0" smtClean="0"/>
          </a:p>
          <a:p>
            <a:pPr lvl="0" algn="just" fontAlgn="base">
              <a:spcBef>
                <a:spcPct val="0"/>
              </a:spcBef>
              <a:spcAft>
                <a:spcPct val="0"/>
              </a:spcAft>
              <a:tabLst>
                <a:tab pos="292100" algn="l"/>
              </a:tabLst>
            </a:pP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739736" y="2648292"/>
          <a:ext cx="5600700" cy="2122011"/>
        </p:xfrm>
        <a:graphic>
          <a:graphicData uri="http://schemas.openxmlformats.org/drawingml/2006/table">
            <a:tbl>
              <a:tblPr/>
              <a:tblGrid>
                <a:gridCol w="1819910"/>
                <a:gridCol w="1980565"/>
                <a:gridCol w="1800225"/>
              </a:tblGrid>
              <a:tr h="240640">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51579">
                <a:tc>
                  <a:txBody>
                    <a:bodyPr/>
                    <a:lstStyle/>
                    <a:p>
                      <a:pPr marL="540385" marR="51435" algn="just">
                        <a:spcAft>
                          <a:spcPts val="0"/>
                        </a:spcAft>
                      </a:pPr>
                      <a:r>
                        <a:rPr lang="en-US" sz="1100" dirty="0">
                          <a:solidFill>
                            <a:srgbClr val="000000"/>
                          </a:solidFill>
                          <a:latin typeface="Times New Roman"/>
                          <a:ea typeface="Times New Roman"/>
                          <a:cs typeface="Cambria"/>
                        </a:rPr>
                        <a:t> </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73455">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Frequently</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30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73455">
                <a:tc>
                  <a:txBody>
                    <a:bodyPr/>
                    <a:lstStyle/>
                    <a:p>
                      <a:pPr marL="540385" marR="51435" algn="just">
                        <a:spcAft>
                          <a:spcPts val="0"/>
                        </a:spcAft>
                      </a:pPr>
                      <a:r>
                        <a:rPr lang="en-US" sz="1200">
                          <a:solidFill>
                            <a:srgbClr val="000000"/>
                          </a:solidFill>
                          <a:latin typeface="Times New Roman"/>
                          <a:ea typeface="Times New Roman"/>
                          <a:cs typeface="Cambria"/>
                        </a:rPr>
                        <a:t>Sometimes</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20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Cambria"/>
                          <a:cs typeface="Cambria"/>
                        </a:rPr>
                        <a:t>22</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73455">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Occasionally</a:t>
                      </a: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73455">
                <a:tc>
                  <a:txBody>
                    <a:bodyPr/>
                    <a:lstStyle/>
                    <a:p>
                      <a:pPr marL="540385" marR="51435" algn="just">
                        <a:spcAft>
                          <a:spcPts val="0"/>
                        </a:spcAft>
                      </a:pPr>
                      <a:r>
                        <a:rPr lang="en-US" sz="1200">
                          <a:solidFill>
                            <a:srgbClr val="000000"/>
                          </a:solidFill>
                          <a:latin typeface="Times New Roman"/>
                          <a:ea typeface="Times New Roman"/>
                          <a:cs typeface="Cambria"/>
                        </a:rPr>
                        <a:t> Rarely</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10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11</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73455">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Never</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62517">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8CCE4"/>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B8CCE4"/>
                    </a:solidFill>
                  </a:tcPr>
                </a:tc>
              </a:tr>
            </a:tbl>
          </a:graphicData>
        </a:graphic>
      </p:graphicFrame>
      <p:graphicFrame>
        <p:nvGraphicFramePr>
          <p:cNvPr id="6" name="Chart 5"/>
          <p:cNvGraphicFramePr/>
          <p:nvPr/>
        </p:nvGraphicFramePr>
        <p:xfrm>
          <a:off x="7126078" y="234383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866661" y="1144833"/>
            <a:ext cx="6096000" cy="646331"/>
          </a:xfrm>
          <a:prstGeom prst="rect">
            <a:avLst/>
          </a:prstGeom>
        </p:spPr>
        <p:txBody>
          <a:bodyPr>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12. </a:t>
            </a:r>
            <a:r>
              <a:rPr lang="en-US" b="1" dirty="0" smtClean="0"/>
              <a:t>How much time do you spend on domestic activities?</a:t>
            </a:r>
            <a:endParaRPr lang="en-US" dirty="0" smtClean="0"/>
          </a:p>
          <a:p>
            <a:pPr lvl="0" algn="just" fontAlgn="base">
              <a:spcBef>
                <a:spcPct val="0"/>
              </a:spcBef>
              <a:spcAft>
                <a:spcPct val="0"/>
              </a:spcAft>
              <a:tabLst>
                <a:tab pos="292100" algn="l"/>
              </a:tabLst>
            </a:pPr>
            <a:endParaRPr lang="en-US"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716096" y="2476328"/>
          <a:ext cx="6125378" cy="2173481"/>
        </p:xfrm>
        <a:graphic>
          <a:graphicData uri="http://schemas.openxmlformats.org/drawingml/2006/table">
            <a:tbl>
              <a:tblPr/>
              <a:tblGrid>
                <a:gridCol w="2126256"/>
                <a:gridCol w="2027103"/>
                <a:gridCol w="1972019"/>
              </a:tblGrid>
              <a:tr h="322800">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484201">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95900">
                <a:tc>
                  <a:txBody>
                    <a:bodyPr/>
                    <a:lstStyle/>
                    <a:p>
                      <a:pPr marL="540385" marR="51435" algn="just">
                        <a:spcAft>
                          <a:spcPts val="0"/>
                        </a:spcAft>
                      </a:pPr>
                      <a:r>
                        <a:rPr lang="en-US" sz="1200">
                          <a:solidFill>
                            <a:srgbClr val="000000"/>
                          </a:solidFill>
                          <a:latin typeface="Times New Roman"/>
                          <a:ea typeface="Times New Roman"/>
                          <a:cs typeface="Cambria"/>
                        </a:rPr>
                        <a:t>Less Than 2 Hours </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30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33</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95900">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2-4 Hours</a:t>
                      </a: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25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28</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95900">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4-6 Hours</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20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22</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95900">
                <a:tc>
                  <a:txBody>
                    <a:bodyPr/>
                    <a:lstStyle/>
                    <a:p>
                      <a:pPr marL="540385" marR="51435" algn="just">
                        <a:spcAft>
                          <a:spcPts val="0"/>
                        </a:spcAft>
                      </a:pPr>
                      <a:r>
                        <a:rPr lang="en-US" sz="1200">
                          <a:solidFill>
                            <a:srgbClr val="000000"/>
                          </a:solidFill>
                          <a:latin typeface="Times New Roman"/>
                          <a:ea typeface="Times New Roman"/>
                          <a:cs typeface="Cambria"/>
                        </a:rPr>
                        <a:t>More Than 6 Hours</a:t>
                      </a:r>
                      <a:endParaRPr lang="en-US" sz="1100">
                        <a:latin typeface="Cambria"/>
                        <a:ea typeface="Cambria"/>
                        <a:cs typeface="Cambria"/>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15</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17</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182188">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200">
                          <a:solidFill>
                            <a:srgbClr val="000000"/>
                          </a:solidFill>
                          <a:latin typeface="Times New Roman"/>
                          <a:ea typeface="Times New Roman"/>
                          <a:cs typeface="Cambria"/>
                        </a:rPr>
                        <a:t>90</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bl>
          </a:graphicData>
        </a:graphic>
      </p:graphicFrame>
      <p:graphicFrame>
        <p:nvGraphicFramePr>
          <p:cNvPr id="6" name="Chart 5"/>
          <p:cNvGraphicFramePr/>
          <p:nvPr/>
        </p:nvGraphicFramePr>
        <p:xfrm>
          <a:off x="7214211" y="215655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45474" y="990596"/>
            <a:ext cx="6096000" cy="369332"/>
          </a:xfrm>
          <a:prstGeom prst="rect">
            <a:avLst/>
          </a:prstGeom>
        </p:spPr>
        <p:txBody>
          <a:bodyPr>
            <a:spAutoFit/>
          </a:bodyPr>
          <a:lstStyle/>
          <a:p>
            <a:pPr lvl="0"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13. </a:t>
            </a:r>
            <a:r>
              <a:rPr lang="en-US" b="1" dirty="0" smtClean="0"/>
              <a:t>Do you work for long hours or overtime even on holidays? </a:t>
            </a:r>
            <a:endParaRPr lang="en-US" b="1" dirty="0" smtClean="0">
              <a:latin typeface="Arial" pitchFamily="34" charset="0"/>
              <a:cs typeface="Arial" pitchFamily="34" charset="0"/>
            </a:endParaRPr>
          </a:p>
        </p:txBody>
      </p:sp>
      <p:graphicFrame>
        <p:nvGraphicFramePr>
          <p:cNvPr id="5" name="Table 4"/>
          <p:cNvGraphicFramePr>
            <a:graphicFrameLocks noGrp="1"/>
          </p:cNvGraphicFramePr>
          <p:nvPr/>
        </p:nvGraphicFramePr>
        <p:xfrm>
          <a:off x="363556" y="2271219"/>
          <a:ext cx="5827923" cy="2311801"/>
        </p:xfrm>
        <a:graphic>
          <a:graphicData uri="http://schemas.openxmlformats.org/drawingml/2006/table">
            <a:tbl>
              <a:tblPr/>
              <a:tblGrid>
                <a:gridCol w="1902337"/>
                <a:gridCol w="1962793"/>
                <a:gridCol w="1962793"/>
              </a:tblGrid>
              <a:tr h="284132">
                <a:tc>
                  <a:txBody>
                    <a:bodyPr/>
                    <a:lstStyle/>
                    <a:p>
                      <a:pPr marL="540385" marR="51435" algn="just">
                        <a:spcAft>
                          <a:spcPts val="0"/>
                        </a:spcAft>
                      </a:pPr>
                      <a:r>
                        <a:rPr lang="en-US" sz="1200" b="1" dirty="0">
                          <a:solidFill>
                            <a:srgbClr val="FFFFFF"/>
                          </a:solidFill>
                          <a:latin typeface="Times New Roman"/>
                          <a:ea typeface="Times New Roman"/>
                          <a:cs typeface="Cambria"/>
                        </a:rPr>
                        <a:t>ATTRIBUTES</a:t>
                      </a:r>
                      <a:endParaRPr lang="en-US" sz="1100" dirty="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NO.OF</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marL="540385" marR="51435" algn="just">
                        <a:spcAft>
                          <a:spcPts val="0"/>
                        </a:spcAft>
                      </a:pPr>
                      <a:r>
                        <a:rPr lang="en-US" sz="1200" b="1">
                          <a:solidFill>
                            <a:srgbClr val="FFFFFF"/>
                          </a:solidFill>
                          <a:latin typeface="Times New Roman"/>
                          <a:ea typeface="Times New Roman"/>
                          <a:cs typeface="Cambria"/>
                        </a:rPr>
                        <a:t>PERCENTAGE</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tr>
              <a:tr h="297047">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200">
                          <a:solidFill>
                            <a:srgbClr val="000000"/>
                          </a:solidFill>
                          <a:latin typeface="Times New Roman"/>
                          <a:ea typeface="Times New Roman"/>
                          <a:cs typeface="Cambria"/>
                        </a:rPr>
                        <a:t>RESPONDENTS</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4132">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Frequently</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a:solidFill>
                            <a:srgbClr val="000000"/>
                          </a:solidFill>
                          <a:latin typeface="Times New Roman"/>
                          <a:ea typeface="Times New Roman"/>
                          <a:cs typeface="Cambria"/>
                        </a:rPr>
                        <a:t>30</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33</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84132">
                <a:tc>
                  <a:txBody>
                    <a:bodyPr/>
                    <a:lstStyle/>
                    <a:p>
                      <a:pPr marL="540385" marR="51435" algn="just">
                        <a:spcAft>
                          <a:spcPts val="0"/>
                        </a:spcAft>
                      </a:pPr>
                      <a:r>
                        <a:rPr lang="en-US" sz="1200">
                          <a:solidFill>
                            <a:srgbClr val="000000"/>
                          </a:solidFill>
                          <a:latin typeface="Times New Roman"/>
                          <a:ea typeface="Times New Roman"/>
                          <a:cs typeface="Cambria"/>
                        </a:rPr>
                        <a:t>Sometimes</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20</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22</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4132">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Occasionally</a:t>
                      </a:r>
                      <a:r>
                        <a:rPr lang="en-US" sz="1100">
                          <a:solidFill>
                            <a:srgbClr val="000000"/>
                          </a:solidFill>
                          <a:latin typeface="Times New Roman"/>
                          <a:ea typeface="Times New Roman"/>
                          <a:cs typeface="Cambria"/>
                        </a:rPr>
                        <a:t> </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a:solidFill>
                            <a:srgbClr val="000000"/>
                          </a:solidFill>
                          <a:latin typeface="Times New Roman"/>
                          <a:ea typeface="Times New Roman"/>
                          <a:cs typeface="Cambria"/>
                        </a:rPr>
                        <a:t>25</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28</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284132">
                <a:tc>
                  <a:txBody>
                    <a:bodyPr/>
                    <a:lstStyle/>
                    <a:p>
                      <a:pPr marL="540385" marR="51435" algn="just">
                        <a:spcAft>
                          <a:spcPts val="0"/>
                        </a:spcAft>
                      </a:pPr>
                      <a:r>
                        <a:rPr lang="en-US" sz="1200">
                          <a:solidFill>
                            <a:srgbClr val="000000"/>
                          </a:solidFill>
                          <a:latin typeface="Times New Roman"/>
                          <a:ea typeface="Times New Roman"/>
                          <a:cs typeface="Cambria"/>
                        </a:rPr>
                        <a:t> Rarely</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a:solidFill>
                            <a:srgbClr val="000000"/>
                          </a:solidFill>
                          <a:latin typeface="Times New Roman"/>
                          <a:ea typeface="Times New Roman"/>
                          <a:cs typeface="Cambria"/>
                        </a:rPr>
                        <a:t>10</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11</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r>
              <a:tr h="284132">
                <a:tc>
                  <a:txBody>
                    <a:bodyPr/>
                    <a:lstStyle/>
                    <a:p>
                      <a:pPr marL="540385" marR="51435" algn="just">
                        <a:spcAft>
                          <a:spcPts val="0"/>
                        </a:spcAft>
                      </a:pPr>
                      <a:r>
                        <a:rPr lang="en-US" sz="700">
                          <a:solidFill>
                            <a:srgbClr val="000000"/>
                          </a:solidFill>
                          <a:latin typeface="Times New Roman"/>
                          <a:ea typeface="Times New Roman"/>
                          <a:cs typeface="Cambria"/>
                        </a:rPr>
                        <a:t>  </a:t>
                      </a:r>
                      <a:r>
                        <a:rPr lang="en-US" sz="1200">
                          <a:solidFill>
                            <a:srgbClr val="000000"/>
                          </a:solidFill>
                          <a:latin typeface="Times New Roman"/>
                          <a:ea typeface="Times New Roman"/>
                          <a:cs typeface="Cambria"/>
                        </a:rPr>
                        <a:t>Never</a:t>
                      </a:r>
                      <a:endParaRPr lang="en-US" sz="1100">
                        <a:latin typeface="Cambria"/>
                        <a:ea typeface="Cambria"/>
                        <a:cs typeface="Cambria"/>
                      </a:endParaRPr>
                    </a:p>
                  </a:txBody>
                  <a:tcPr marL="68580" marR="68580" marT="0" marB="0" anchor="b">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a:solidFill>
                            <a:srgbClr val="000000"/>
                          </a:solidFill>
                          <a:latin typeface="Times New Roman"/>
                          <a:ea typeface="Times New Roman"/>
                          <a:cs typeface="Cambria"/>
                        </a:rPr>
                        <a:t>5</a:t>
                      </a:r>
                      <a:endParaRPr lang="en-US" sz="110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marL="540385" marR="51435" algn="just">
                        <a:spcAft>
                          <a:spcPts val="0"/>
                        </a:spcAft>
                      </a:pPr>
                      <a:r>
                        <a:rPr lang="en-US" sz="1100" dirty="0" smtClean="0">
                          <a:solidFill>
                            <a:srgbClr val="000000"/>
                          </a:solidFill>
                          <a:latin typeface="Times New Roman"/>
                          <a:ea typeface="Times New Roman"/>
                          <a:cs typeface="Cambria"/>
                        </a:rPr>
                        <a:t>6</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r>
              <a:tr h="309962">
                <a:tc>
                  <a:txBody>
                    <a:bodyPr/>
                    <a:lstStyle/>
                    <a:p>
                      <a:pPr marL="540385" marR="51435" algn="just">
                        <a:spcAft>
                          <a:spcPts val="0"/>
                        </a:spcAft>
                      </a:pPr>
                      <a:r>
                        <a:rPr lang="en-US" sz="1200">
                          <a:solidFill>
                            <a:srgbClr val="000000"/>
                          </a:solidFill>
                          <a:latin typeface="Times New Roman"/>
                          <a:ea typeface="Times New Roman"/>
                          <a:cs typeface="Cambria"/>
                        </a:rPr>
                        <a:t>Total</a:t>
                      </a:r>
                      <a:endParaRPr lang="en-US" sz="1100">
                        <a:latin typeface="Cambria"/>
                        <a:ea typeface="Cambria"/>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8CCE4"/>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90</a:t>
                      </a:r>
                      <a:endParaRPr lang="en-US" sz="1100" dirty="0">
                        <a:latin typeface="Cambria"/>
                        <a:ea typeface="Cambria"/>
                        <a:cs typeface="Cambria"/>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8CCE4"/>
                    </a:solidFill>
                  </a:tcPr>
                </a:tc>
                <a:tc>
                  <a:txBody>
                    <a:bodyPr/>
                    <a:lstStyle/>
                    <a:p>
                      <a:pPr marL="540385" marR="51435" algn="just">
                        <a:spcAft>
                          <a:spcPts val="0"/>
                        </a:spcAft>
                      </a:pPr>
                      <a:r>
                        <a:rPr lang="en-US" sz="1100" dirty="0">
                          <a:solidFill>
                            <a:srgbClr val="000000"/>
                          </a:solidFill>
                          <a:latin typeface="Times New Roman"/>
                          <a:ea typeface="Times New Roman"/>
                          <a:cs typeface="Cambria"/>
                        </a:rPr>
                        <a:t>100</a:t>
                      </a:r>
                      <a:endParaRPr lang="en-US" sz="1100" dirty="0">
                        <a:latin typeface="Cambria"/>
                        <a:ea typeface="Cambria"/>
                        <a:cs typeface="Cambria"/>
                      </a:endParaRPr>
                    </a:p>
                  </a:txBody>
                  <a:tcPr marL="68580" marR="68580" marT="0"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B8CCE4"/>
                    </a:solidFill>
                  </a:tcPr>
                </a:tc>
              </a:tr>
            </a:tbl>
          </a:graphicData>
        </a:graphic>
      </p:graphicFrame>
      <p:graphicFrame>
        <p:nvGraphicFramePr>
          <p:cNvPr id="6" name="Chart 5"/>
          <p:cNvGraphicFramePr/>
          <p:nvPr/>
        </p:nvGraphicFramePr>
        <p:xfrm>
          <a:off x="6520149" y="216756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71E230C-8F11-4304-B172-0CCF2B359D6A}"/>
              </a:ext>
            </a:extLst>
          </p:cNvPr>
          <p:cNvSpPr txBox="1"/>
          <p:nvPr/>
        </p:nvSpPr>
        <p:spPr>
          <a:xfrm>
            <a:off x="4890892" y="305972"/>
            <a:ext cx="2309478" cy="584775"/>
          </a:xfrm>
          <a:prstGeom prst="rect">
            <a:avLst/>
          </a:prstGeom>
          <a:noFill/>
        </p:spPr>
        <p:txBody>
          <a:bodyPr wrap="none" rtlCol="0">
            <a:spAutoFit/>
          </a:bodyPr>
          <a:lstStyle/>
          <a:p>
            <a:r>
              <a:rPr lang="en-US" sz="3200" b="1" dirty="0">
                <a:cs typeface="Times New Roman" panose="02020603050405020304" pitchFamily="18" charset="0"/>
              </a:rPr>
              <a:t>Introduction</a:t>
            </a:r>
          </a:p>
        </p:txBody>
      </p:sp>
      <p:sp>
        <p:nvSpPr>
          <p:cNvPr id="5" name="TextBox 4">
            <a:extLst>
              <a:ext uri="{FF2B5EF4-FFF2-40B4-BE49-F238E27FC236}">
                <a16:creationId xmlns:a16="http://schemas.microsoft.com/office/drawing/2014/main" xmlns="" id="{4EAC2B76-864A-4746-9848-88CC48DD48F3}"/>
              </a:ext>
            </a:extLst>
          </p:cNvPr>
          <p:cNvSpPr txBox="1"/>
          <p:nvPr/>
        </p:nvSpPr>
        <p:spPr>
          <a:xfrm>
            <a:off x="1019993" y="1361050"/>
            <a:ext cx="9608250" cy="3693319"/>
          </a:xfrm>
          <a:prstGeom prst="rect">
            <a:avLst/>
          </a:prstGeom>
          <a:noFill/>
        </p:spPr>
        <p:txBody>
          <a:bodyPr wrap="square">
            <a:spAutoFit/>
          </a:bodyPr>
          <a:lstStyle/>
          <a:p>
            <a:r>
              <a:rPr lang="en-US" b="1" i="1" dirty="0" smtClean="0"/>
              <a:t>WORK </a:t>
            </a:r>
            <a:r>
              <a:rPr lang="en-US" b="1" i="1" dirty="0"/>
              <a:t>LIFE </a:t>
            </a:r>
            <a:r>
              <a:rPr lang="en-US" b="1" i="1" dirty="0" smtClean="0"/>
              <a:t>BALANCE</a:t>
            </a:r>
            <a:endParaRPr lang="en-US" b="1" i="1" dirty="0"/>
          </a:p>
          <a:p>
            <a:pPr lvl="1"/>
            <a:r>
              <a:rPr lang="en-US" i="1" dirty="0"/>
              <a:t> </a:t>
            </a:r>
          </a:p>
          <a:p>
            <a:pPr marL="285750" indent="-285750">
              <a:buFont typeface="Arial" pitchFamily="34" charset="0"/>
              <a:buChar char="•"/>
            </a:pPr>
            <a:r>
              <a:rPr lang="en-US" i="1" dirty="0"/>
              <a:t>Work life balance is a method which helps employees of an </a:t>
            </a:r>
            <a:r>
              <a:rPr lang="en-US" i="1" dirty="0" smtClean="0"/>
              <a:t>organization </a:t>
            </a:r>
            <a:r>
              <a:rPr lang="en-US" i="1" dirty="0"/>
              <a:t>to balance their personal and professional lives. </a:t>
            </a:r>
            <a:endParaRPr lang="en-US" i="1" dirty="0" smtClean="0"/>
          </a:p>
          <a:p>
            <a:pPr marL="285750" indent="-285750">
              <a:buFont typeface="Arial" pitchFamily="34" charset="0"/>
              <a:buChar char="•"/>
            </a:pPr>
            <a:r>
              <a:rPr lang="en-US" i="1" dirty="0" smtClean="0"/>
              <a:t>Work </a:t>
            </a:r>
            <a:r>
              <a:rPr lang="en-US" i="1" dirty="0"/>
              <a:t>life balance encourages employees to divide their time on the basis on priorities and maintain a balance by devoting time to family,  health,  </a:t>
            </a:r>
            <a:r>
              <a:rPr lang="en-US" i="1" dirty="0" smtClean="0"/>
              <a:t>vacations  </a:t>
            </a:r>
            <a:r>
              <a:rPr lang="en-US" i="1" dirty="0"/>
              <a:t>along with making a career, business travel etc. </a:t>
            </a:r>
            <a:endParaRPr lang="en-US" i="1" dirty="0" smtClean="0"/>
          </a:p>
          <a:p>
            <a:pPr marL="285750" indent="-285750">
              <a:buFont typeface="Arial" pitchFamily="34" charset="0"/>
              <a:buChar char="•"/>
            </a:pPr>
            <a:r>
              <a:rPr lang="en-US" i="1" dirty="0" smtClean="0"/>
              <a:t>It </a:t>
            </a:r>
            <a:r>
              <a:rPr lang="en-US" i="1" dirty="0"/>
              <a:t>is an important concept in the world of business as it helps to motivate the employees and increases their loyalty towards the company</a:t>
            </a:r>
            <a:r>
              <a:rPr lang="en-US" i="1" dirty="0" smtClean="0"/>
              <a:t>.</a:t>
            </a:r>
          </a:p>
          <a:p>
            <a:pPr marL="285750" indent="-285750">
              <a:buFont typeface="Arial" pitchFamily="34" charset="0"/>
              <a:buChar char="•"/>
            </a:pPr>
            <a:r>
              <a:rPr lang="en-US" i="1" dirty="0"/>
              <a:t>A balance work and life is supposed to exist when there is a proper functioning at work and at home with a minimum of role conflict. Therefore, the incompatibility between the  demands  from  the  work  and at  home  with  </a:t>
            </a:r>
            <a:r>
              <a:rPr lang="en-US" i="1" dirty="0" smtClean="0"/>
              <a:t>a </a:t>
            </a:r>
            <a:r>
              <a:rPr lang="en-US" i="1" dirty="0"/>
              <a:t>minimum of role </a:t>
            </a:r>
            <a:r>
              <a:rPr lang="en-US" i="1" dirty="0" smtClean="0"/>
              <a:t>conflict.</a:t>
            </a:r>
            <a:endParaRPr lang="en-US" i="1" dirty="0"/>
          </a:p>
          <a:p>
            <a:pPr marL="285750" indent="-285750">
              <a:buFont typeface="Arial" pitchFamily="34" charset="0"/>
              <a:buChar char="•"/>
            </a:pPr>
            <a:endParaRPr lang="en-US" i="1" dirty="0"/>
          </a:p>
        </p:txBody>
      </p:sp>
      <p:pic>
        <p:nvPicPr>
          <p:cNvPr id="6"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3721330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45473" y="990596"/>
            <a:ext cx="8640897" cy="646331"/>
          </a:xfrm>
          <a:prstGeom prst="rect">
            <a:avLst/>
          </a:prstGeom>
        </p:spPr>
        <p:txBody>
          <a:bodyPr wrap="square">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14. </a:t>
            </a:r>
            <a:r>
              <a:rPr lang="en-US" b="1" dirty="0" smtClean="0"/>
              <a:t>How often do you think or worry about work (when you are not actually at work)?</a:t>
            </a:r>
          </a:p>
          <a:p>
            <a:pPr lvl="0" algn="just" fontAlgn="base">
              <a:spcBef>
                <a:spcPct val="0"/>
              </a:spcBef>
              <a:spcAft>
                <a:spcPct val="0"/>
              </a:spcAft>
              <a:tabLst>
                <a:tab pos="292100" algn="l"/>
              </a:tabLst>
            </a:pPr>
            <a:r>
              <a:rPr lang="en-US" b="1" dirty="0" smtClean="0"/>
              <a:t> </a:t>
            </a:r>
            <a:endParaRPr lang="en-US" b="1" dirty="0" smtClean="0">
              <a:latin typeface="Arial" pitchFamily="34" charset="0"/>
              <a:cs typeface="Arial" pitchFamily="34" charset="0"/>
            </a:endParaRPr>
          </a:p>
        </p:txBody>
      </p:sp>
      <p:graphicFrame>
        <p:nvGraphicFramePr>
          <p:cNvPr id="7" name="Table 6"/>
          <p:cNvGraphicFramePr>
            <a:graphicFrameLocks noGrp="1"/>
          </p:cNvGraphicFramePr>
          <p:nvPr/>
        </p:nvGraphicFramePr>
        <p:xfrm>
          <a:off x="633350" y="2434725"/>
          <a:ext cx="5306695" cy="2412695"/>
        </p:xfrm>
        <a:graphic>
          <a:graphicData uri="http://schemas.openxmlformats.org/drawingml/2006/table">
            <a:tbl>
              <a:tblPr/>
              <a:tblGrid>
                <a:gridCol w="1711960"/>
                <a:gridCol w="1807210"/>
                <a:gridCol w="1787525"/>
              </a:tblGrid>
              <a:tr h="284206">
                <a:tc>
                  <a:txBody>
                    <a:bodyPr/>
                    <a:lstStyle/>
                    <a:p>
                      <a:pPr marL="622300">
                        <a:lnSpc>
                          <a:spcPts val="1370"/>
                        </a:lnSpc>
                        <a:spcBef>
                          <a:spcPts val="155"/>
                        </a:spcBef>
                        <a:spcAft>
                          <a:spcPts val="0"/>
                        </a:spcAft>
                      </a:pPr>
                      <a:r>
                        <a:rPr lang="en-US" sz="1200" b="1" dirty="0">
                          <a:solidFill>
                            <a:srgbClr val="FFFFFF"/>
                          </a:solidFill>
                          <a:latin typeface="Times New Roman"/>
                          <a:ea typeface="Times New Roman"/>
                          <a:cs typeface="Times New Roman"/>
                        </a:rPr>
                        <a:t>ATTRIBUTES</a:t>
                      </a:r>
                      <a:endParaRPr lang="en-US" sz="1100" dirty="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c>
                  <a:txBody>
                    <a:bodyPr/>
                    <a:lstStyle/>
                    <a:p>
                      <a:pPr marL="622300">
                        <a:lnSpc>
                          <a:spcPts val="1370"/>
                        </a:lnSpc>
                        <a:spcBef>
                          <a:spcPts val="155"/>
                        </a:spcBef>
                        <a:spcAft>
                          <a:spcPts val="0"/>
                        </a:spcAft>
                      </a:pPr>
                      <a:r>
                        <a:rPr lang="en-US" sz="1200" b="1" dirty="0">
                          <a:solidFill>
                            <a:srgbClr val="FFFFFF"/>
                          </a:solidFill>
                          <a:latin typeface="Times New Roman"/>
                          <a:ea typeface="Times New Roman"/>
                          <a:cs typeface="Times New Roman"/>
                        </a:rPr>
                        <a:t>NO.OF</a:t>
                      </a:r>
                      <a:endParaRPr lang="en-US" sz="1100" dirty="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c>
                  <a:txBody>
                    <a:bodyPr/>
                    <a:lstStyle/>
                    <a:p>
                      <a:pPr marL="622300">
                        <a:lnSpc>
                          <a:spcPts val="1370"/>
                        </a:lnSpc>
                        <a:spcBef>
                          <a:spcPts val="155"/>
                        </a:spcBef>
                        <a:spcAft>
                          <a:spcPts val="0"/>
                        </a:spcAft>
                      </a:pPr>
                      <a:r>
                        <a:rPr lang="en-US" sz="1200" b="1">
                          <a:solidFill>
                            <a:srgbClr val="FFFFFF"/>
                          </a:solidFill>
                          <a:latin typeface="Times New Roman"/>
                          <a:ea typeface="Times New Roman"/>
                          <a:cs typeface="Times New Roman"/>
                        </a:rPr>
                        <a:t>PERCENTAGE</a:t>
                      </a:r>
                      <a:endParaRPr lang="en-US" sz="110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r>
              <a:tr h="301696">
                <a:tc>
                  <a:txBody>
                    <a:bodyPr/>
                    <a:lstStyle/>
                    <a:p>
                      <a:pPr marL="615950">
                        <a:spcAft>
                          <a:spcPts val="0"/>
                        </a:spcAft>
                      </a:pPr>
                      <a:endParaRPr lang="en-US" sz="1100">
                        <a:latin typeface="Times New Roman"/>
                        <a:ea typeface="Times New Roman"/>
                        <a:cs typeface="Times New Roman"/>
                      </a:endParaRPr>
                    </a:p>
                  </a:txBody>
                  <a:tcPr marL="0" marR="0" marT="0" marB="0">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c>
                  <a:txBody>
                    <a:bodyPr/>
                    <a:lstStyle/>
                    <a:p>
                      <a:pPr marL="622300">
                        <a:lnSpc>
                          <a:spcPts val="1370"/>
                        </a:lnSpc>
                        <a:spcBef>
                          <a:spcPts val="255"/>
                        </a:spcBef>
                        <a:spcAft>
                          <a:spcPts val="0"/>
                        </a:spcAft>
                      </a:pPr>
                      <a:r>
                        <a:rPr lang="en-US" sz="1200">
                          <a:latin typeface="Times New Roman"/>
                          <a:ea typeface="Times New Roman"/>
                          <a:cs typeface="Times New Roman"/>
                        </a:rPr>
                        <a:t>RESPONDENTS</a:t>
                      </a:r>
                      <a:endParaRPr lang="en-US" sz="1100">
                        <a:latin typeface="Times New Roman"/>
                        <a:ea typeface="Times New Roman"/>
                        <a:cs typeface="Times New Roman"/>
                      </a:endParaRPr>
                    </a:p>
                  </a:txBody>
                  <a:tcPr marL="0" marR="0" marT="0" marB="0">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c>
                  <a:txBody>
                    <a:bodyPr/>
                    <a:lstStyle/>
                    <a:p>
                      <a:pPr marL="615950">
                        <a:spcAft>
                          <a:spcPts val="0"/>
                        </a:spcAft>
                      </a:pPr>
                      <a:endParaRPr lang="en-US" sz="1100">
                        <a:latin typeface="Times New Roman"/>
                        <a:ea typeface="Times New Roman"/>
                        <a:cs typeface="Times New Roman"/>
                      </a:endParaRPr>
                    </a:p>
                  </a:txBody>
                  <a:tcPr marL="0" marR="0" marT="0" marB="0">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r>
              <a:tr h="296449">
                <a:tc>
                  <a:txBody>
                    <a:bodyPr/>
                    <a:lstStyle/>
                    <a:p>
                      <a:pPr marL="622300">
                        <a:lnSpc>
                          <a:spcPts val="1370"/>
                        </a:lnSpc>
                        <a:spcBef>
                          <a:spcPts val="230"/>
                        </a:spcBef>
                        <a:spcAft>
                          <a:spcPts val="0"/>
                        </a:spcAft>
                      </a:pPr>
                      <a:r>
                        <a:rPr lang="en-US" sz="1200">
                          <a:latin typeface="Times New Roman"/>
                          <a:ea typeface="Times New Roman"/>
                          <a:cs typeface="Times New Roman"/>
                        </a:rPr>
                        <a:t>Frequently</a:t>
                      </a:r>
                      <a:endParaRPr lang="en-US" sz="1100">
                        <a:latin typeface="Times New Roman"/>
                        <a:ea typeface="Times New Roman"/>
                        <a:cs typeface="Times New Roman"/>
                      </a:endParaRP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22300">
                        <a:lnSpc>
                          <a:spcPts val="1250"/>
                        </a:lnSpc>
                        <a:spcBef>
                          <a:spcPts val="345"/>
                        </a:spcBef>
                        <a:spcAft>
                          <a:spcPts val="0"/>
                        </a:spcAft>
                      </a:pPr>
                      <a:r>
                        <a:rPr lang="en-US" sz="1100">
                          <a:latin typeface="Times New Roman"/>
                          <a:ea typeface="Times New Roman"/>
                          <a:cs typeface="Times New Roman"/>
                        </a:rPr>
                        <a:t>25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22300">
                        <a:lnSpc>
                          <a:spcPts val="1250"/>
                        </a:lnSpc>
                        <a:spcBef>
                          <a:spcPts val="345"/>
                        </a:spcBef>
                        <a:spcAft>
                          <a:spcPts val="0"/>
                        </a:spcAft>
                      </a:pPr>
                      <a:r>
                        <a:rPr lang="en-US" sz="1100">
                          <a:latin typeface="Times New Roman"/>
                          <a:ea typeface="Times New Roman"/>
                          <a:cs typeface="Times New Roman"/>
                        </a:rPr>
                        <a:t>28</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r>
              <a:tr h="306069">
                <a:tc>
                  <a:txBody>
                    <a:bodyPr/>
                    <a:lstStyle/>
                    <a:p>
                      <a:pPr marL="622300">
                        <a:spcBef>
                          <a:spcPts val="255"/>
                        </a:spcBef>
                        <a:spcAft>
                          <a:spcPts val="0"/>
                        </a:spcAft>
                      </a:pPr>
                      <a:r>
                        <a:rPr lang="en-US" sz="1200">
                          <a:latin typeface="Times New Roman"/>
                          <a:ea typeface="Times New Roman"/>
                          <a:cs typeface="Times New Roman"/>
                        </a:rPr>
                        <a:t>Sometimes</a:t>
                      </a:r>
                      <a:endParaRPr lang="en-US" sz="1100">
                        <a:latin typeface="Times New Roman"/>
                        <a:ea typeface="Times New Roman"/>
                        <a:cs typeface="Times New Roman"/>
                      </a:endParaRP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c>
                  <a:txBody>
                    <a:bodyPr/>
                    <a:lstStyle/>
                    <a:p>
                      <a:pPr marL="622300">
                        <a:spcBef>
                          <a:spcPts val="370"/>
                        </a:spcBef>
                        <a:spcAft>
                          <a:spcPts val="0"/>
                        </a:spcAft>
                      </a:pPr>
                      <a:r>
                        <a:rPr lang="en-US" sz="1100">
                          <a:latin typeface="Times New Roman"/>
                          <a:ea typeface="Times New Roman"/>
                          <a:cs typeface="Times New Roman"/>
                        </a:rPr>
                        <a:t>30</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c>
                  <a:txBody>
                    <a:bodyPr/>
                    <a:lstStyle/>
                    <a:p>
                      <a:pPr marL="622300">
                        <a:spcBef>
                          <a:spcPts val="370"/>
                        </a:spcBef>
                        <a:spcAft>
                          <a:spcPts val="0"/>
                        </a:spcAft>
                      </a:pPr>
                      <a:r>
                        <a:rPr lang="en-US" sz="1100">
                          <a:latin typeface="Times New Roman"/>
                          <a:ea typeface="Times New Roman"/>
                          <a:cs typeface="Times New Roman"/>
                        </a:rPr>
                        <a:t>33</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r>
              <a:tr h="306069">
                <a:tc>
                  <a:txBody>
                    <a:bodyPr/>
                    <a:lstStyle/>
                    <a:p>
                      <a:pPr marL="622300">
                        <a:spcBef>
                          <a:spcPts val="255"/>
                        </a:spcBef>
                        <a:spcAft>
                          <a:spcPts val="0"/>
                        </a:spcAft>
                      </a:pPr>
                      <a:r>
                        <a:rPr lang="en-US" sz="1200">
                          <a:latin typeface="Times New Roman"/>
                          <a:ea typeface="Times New Roman"/>
                          <a:cs typeface="Times New Roman"/>
                        </a:rPr>
                        <a:t>Occasionally</a:t>
                      </a:r>
                      <a:endParaRPr lang="en-US" sz="1100">
                        <a:latin typeface="Times New Roman"/>
                        <a:ea typeface="Times New Roman"/>
                        <a:cs typeface="Times New Roman"/>
                      </a:endParaRPr>
                    </a:p>
                  </a:txBody>
                  <a:tcPr marL="0" marR="0" marT="0" marB="0">
                    <a:lnL>
                      <a:noFill/>
                    </a:lnL>
                    <a:lnR>
                      <a:noFill/>
                    </a:lnR>
                    <a:lnT>
                      <a:noFill/>
                    </a:lnT>
                    <a:lnB>
                      <a:noFill/>
                    </a:lnB>
                    <a:solidFill>
                      <a:srgbClr val="DBE3EF"/>
                    </a:solidFill>
                  </a:tcPr>
                </a:tc>
                <a:tc>
                  <a:txBody>
                    <a:bodyPr/>
                    <a:lstStyle/>
                    <a:p>
                      <a:pPr marL="622300">
                        <a:spcBef>
                          <a:spcPts val="370"/>
                        </a:spcBef>
                        <a:spcAft>
                          <a:spcPts val="0"/>
                        </a:spcAft>
                      </a:pPr>
                      <a:r>
                        <a:rPr lang="en-US" sz="1100">
                          <a:latin typeface="Times New Roman"/>
                          <a:ea typeface="Times New Roman"/>
                          <a:cs typeface="Times New Roman"/>
                        </a:rPr>
                        <a:t>20</a:t>
                      </a:r>
                    </a:p>
                  </a:txBody>
                  <a:tcPr marL="0" marR="0" marT="0" marB="0">
                    <a:lnL>
                      <a:noFill/>
                    </a:lnL>
                    <a:lnR>
                      <a:noFill/>
                    </a:lnR>
                    <a:lnT>
                      <a:noFill/>
                    </a:lnT>
                    <a:lnB>
                      <a:noFill/>
                    </a:lnB>
                    <a:solidFill>
                      <a:srgbClr val="DBE3EF"/>
                    </a:solidFill>
                  </a:tcPr>
                </a:tc>
                <a:tc>
                  <a:txBody>
                    <a:bodyPr/>
                    <a:lstStyle/>
                    <a:p>
                      <a:pPr marL="622300">
                        <a:spcBef>
                          <a:spcPts val="370"/>
                        </a:spcBef>
                        <a:spcAft>
                          <a:spcPts val="0"/>
                        </a:spcAft>
                      </a:pPr>
                      <a:r>
                        <a:rPr lang="en-US" sz="1100">
                          <a:latin typeface="Times New Roman"/>
                          <a:ea typeface="Times New Roman"/>
                          <a:cs typeface="Times New Roman"/>
                        </a:rPr>
                        <a:t>22</a:t>
                      </a:r>
                    </a:p>
                  </a:txBody>
                  <a:tcPr marL="0" marR="0" marT="0" marB="0">
                    <a:lnL>
                      <a:noFill/>
                    </a:lnL>
                    <a:lnR>
                      <a:noFill/>
                    </a:lnR>
                    <a:lnT>
                      <a:noFill/>
                    </a:lnT>
                    <a:lnB>
                      <a:noFill/>
                    </a:lnB>
                    <a:solidFill>
                      <a:srgbClr val="DBE3EF"/>
                    </a:solidFill>
                  </a:tcPr>
                </a:tc>
              </a:tr>
              <a:tr h="297324">
                <a:tc>
                  <a:txBody>
                    <a:bodyPr/>
                    <a:lstStyle/>
                    <a:p>
                      <a:pPr marL="660400">
                        <a:lnSpc>
                          <a:spcPts val="1370"/>
                        </a:lnSpc>
                        <a:spcBef>
                          <a:spcPts val="230"/>
                        </a:spcBef>
                        <a:spcAft>
                          <a:spcPts val="0"/>
                        </a:spcAft>
                      </a:pPr>
                      <a:r>
                        <a:rPr lang="en-US" sz="1200">
                          <a:latin typeface="Times New Roman"/>
                          <a:ea typeface="Times New Roman"/>
                          <a:cs typeface="Times New Roman"/>
                        </a:rPr>
                        <a:t>Rarely</a:t>
                      </a:r>
                      <a:endParaRPr lang="en-US" sz="1100">
                        <a:latin typeface="Times New Roman"/>
                        <a:ea typeface="Times New Roman"/>
                        <a:cs typeface="Times New Roman"/>
                      </a:endParaRP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B8CCE2"/>
                    </a:solidFill>
                  </a:tcPr>
                </a:tc>
                <a:tc>
                  <a:txBody>
                    <a:bodyPr/>
                    <a:lstStyle/>
                    <a:p>
                      <a:pPr marL="622300">
                        <a:lnSpc>
                          <a:spcPts val="1250"/>
                        </a:lnSpc>
                        <a:spcBef>
                          <a:spcPts val="345"/>
                        </a:spcBef>
                        <a:spcAft>
                          <a:spcPts val="0"/>
                        </a:spcAft>
                      </a:pPr>
                      <a:r>
                        <a:rPr lang="en-US" sz="1100">
                          <a:latin typeface="Times New Roman"/>
                          <a:ea typeface="Times New Roman"/>
                          <a:cs typeface="Times New Roman"/>
                        </a:rPr>
                        <a:t>10</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B8CCE2"/>
                    </a:solidFill>
                  </a:tcPr>
                </a:tc>
                <a:tc>
                  <a:txBody>
                    <a:bodyPr/>
                    <a:lstStyle/>
                    <a:p>
                      <a:pPr marL="622300">
                        <a:lnSpc>
                          <a:spcPts val="1250"/>
                        </a:lnSpc>
                        <a:spcBef>
                          <a:spcPts val="345"/>
                        </a:spcBef>
                        <a:spcAft>
                          <a:spcPts val="0"/>
                        </a:spcAft>
                      </a:pPr>
                      <a:r>
                        <a:rPr lang="en-US" sz="1100">
                          <a:latin typeface="Times New Roman"/>
                          <a:ea typeface="Times New Roman"/>
                          <a:cs typeface="Times New Roman"/>
                        </a:rPr>
                        <a:t>11</a:t>
                      </a:r>
                    </a:p>
                  </a:txBody>
                  <a:tcPr marL="0" marR="0" marT="0" marB="0">
                    <a:lnL>
                      <a:noFill/>
                    </a:lnL>
                    <a:lnR>
                      <a:noFill/>
                    </a:lnR>
                    <a:lnT>
                      <a:noFill/>
                    </a:lnT>
                    <a:lnB w="12700" cap="flat" cmpd="sng" algn="ctr">
                      <a:solidFill>
                        <a:srgbClr val="FFFFFF"/>
                      </a:solidFill>
                      <a:prstDash val="solid"/>
                      <a:round/>
                      <a:headEnd type="none" w="med" len="med"/>
                      <a:tailEnd type="none" w="med" len="med"/>
                    </a:lnB>
                    <a:solidFill>
                      <a:srgbClr val="B8CCE2"/>
                    </a:solidFill>
                  </a:tcPr>
                </a:tc>
              </a:tr>
              <a:tr h="301696">
                <a:tc>
                  <a:txBody>
                    <a:bodyPr/>
                    <a:lstStyle/>
                    <a:p>
                      <a:pPr marL="622300">
                        <a:spcBef>
                          <a:spcPts val="230"/>
                        </a:spcBef>
                        <a:spcAft>
                          <a:spcPts val="0"/>
                        </a:spcAft>
                      </a:pPr>
                      <a:r>
                        <a:rPr lang="en-US" sz="1200">
                          <a:latin typeface="Times New Roman"/>
                          <a:ea typeface="Times New Roman"/>
                          <a:cs typeface="Times New Roman"/>
                        </a:rPr>
                        <a:t>Never</a:t>
                      </a:r>
                      <a:endParaRPr lang="en-US" sz="1100">
                        <a:latin typeface="Times New Roman"/>
                        <a:ea typeface="Times New Roman"/>
                        <a:cs typeface="Times New Roman"/>
                      </a:endParaRP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B8CCE2"/>
                      </a:solidFill>
                      <a:prstDash val="solid"/>
                      <a:round/>
                      <a:headEnd type="none" w="med" len="med"/>
                      <a:tailEnd type="none" w="med" len="med"/>
                    </a:lnB>
                    <a:solidFill>
                      <a:srgbClr val="DBE3EF"/>
                    </a:solidFill>
                  </a:tcPr>
                </a:tc>
                <a:tc>
                  <a:txBody>
                    <a:bodyPr/>
                    <a:lstStyle/>
                    <a:p>
                      <a:pPr marL="622300">
                        <a:spcBef>
                          <a:spcPts val="345"/>
                        </a:spcBef>
                        <a:spcAft>
                          <a:spcPts val="0"/>
                        </a:spcAft>
                      </a:pPr>
                      <a:r>
                        <a:rPr lang="en-US" sz="1100">
                          <a:latin typeface="Times New Roman"/>
                          <a:ea typeface="Times New Roman"/>
                          <a:cs typeface="Times New Roman"/>
                        </a:rPr>
                        <a:t>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B8CCE2"/>
                      </a:solidFill>
                      <a:prstDash val="solid"/>
                      <a:round/>
                      <a:headEnd type="none" w="med" len="med"/>
                      <a:tailEnd type="none" w="med" len="med"/>
                    </a:lnB>
                    <a:solidFill>
                      <a:srgbClr val="DBE3EF"/>
                    </a:solidFill>
                  </a:tcPr>
                </a:tc>
                <a:tc>
                  <a:txBody>
                    <a:bodyPr/>
                    <a:lstStyle/>
                    <a:p>
                      <a:pPr marL="622300">
                        <a:spcBef>
                          <a:spcPts val="345"/>
                        </a:spcBef>
                        <a:spcAft>
                          <a:spcPts val="0"/>
                        </a:spcAft>
                      </a:pPr>
                      <a:r>
                        <a:rPr lang="en-US" sz="1100">
                          <a:latin typeface="Times New Roman"/>
                          <a:ea typeface="Times New Roman"/>
                          <a:cs typeface="Times New Roman"/>
                        </a:rPr>
                        <a:t>6</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B8CCE2"/>
                      </a:solidFill>
                      <a:prstDash val="solid"/>
                      <a:round/>
                      <a:headEnd type="none" w="med" len="med"/>
                      <a:tailEnd type="none" w="med" len="med"/>
                    </a:lnB>
                    <a:solidFill>
                      <a:srgbClr val="DBE3EF"/>
                    </a:solidFill>
                  </a:tcPr>
                </a:tc>
              </a:tr>
              <a:tr h="319186">
                <a:tc>
                  <a:txBody>
                    <a:bodyPr/>
                    <a:lstStyle/>
                    <a:p>
                      <a:pPr marL="615950">
                        <a:spcBef>
                          <a:spcPts val="25"/>
                        </a:spcBef>
                        <a:spcAft>
                          <a:spcPts val="0"/>
                        </a:spcAft>
                      </a:pPr>
                      <a:r>
                        <a:rPr lang="en-US" sz="1200">
                          <a:latin typeface="Times New Roman"/>
                          <a:ea typeface="Times New Roman"/>
                          <a:cs typeface="Times New Roman"/>
                        </a:rPr>
                        <a:t>Total</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8CCE2"/>
                      </a:solidFill>
                      <a:prstDash val="solid"/>
                      <a:round/>
                      <a:headEnd type="none" w="med" len="med"/>
                      <a:tailEnd type="none" w="med" len="med"/>
                    </a:lnT>
                    <a:lnB>
                      <a:noFill/>
                    </a:lnB>
                    <a:solidFill>
                      <a:srgbClr val="B8CCE2"/>
                    </a:solidFill>
                  </a:tcPr>
                </a:tc>
                <a:tc>
                  <a:txBody>
                    <a:bodyPr/>
                    <a:lstStyle/>
                    <a:p>
                      <a:pPr marL="615950">
                        <a:lnSpc>
                          <a:spcPts val="1250"/>
                        </a:lnSpc>
                        <a:spcBef>
                          <a:spcPts val="470"/>
                        </a:spcBef>
                        <a:spcAft>
                          <a:spcPts val="0"/>
                        </a:spcAft>
                      </a:pPr>
                      <a:r>
                        <a:rPr lang="en-US" sz="1100">
                          <a:latin typeface="Times New Roman"/>
                          <a:ea typeface="Times New Roman"/>
                          <a:cs typeface="Times New Roman"/>
                        </a:rPr>
                        <a:t>90</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B8CCE2"/>
                      </a:solidFill>
                      <a:prstDash val="solid"/>
                      <a:round/>
                      <a:headEnd type="none" w="med" len="med"/>
                      <a:tailEnd type="none" w="med" len="med"/>
                    </a:lnT>
                    <a:lnB>
                      <a:noFill/>
                    </a:lnB>
                    <a:solidFill>
                      <a:srgbClr val="B8CCE2"/>
                    </a:solidFill>
                  </a:tcPr>
                </a:tc>
                <a:tc>
                  <a:txBody>
                    <a:bodyPr/>
                    <a:lstStyle/>
                    <a:p>
                      <a:pPr marL="622300">
                        <a:lnSpc>
                          <a:spcPts val="1250"/>
                        </a:lnSpc>
                        <a:spcBef>
                          <a:spcPts val="470"/>
                        </a:spcBef>
                        <a:spcAft>
                          <a:spcPts val="0"/>
                        </a:spcAft>
                      </a:pPr>
                      <a:r>
                        <a:rPr lang="en-US" sz="1100" dirty="0">
                          <a:latin typeface="Times New Roman"/>
                          <a:ea typeface="Times New Roman"/>
                          <a:cs typeface="Times New Roman"/>
                        </a:rPr>
                        <a:t>100</a:t>
                      </a:r>
                    </a:p>
                  </a:txBody>
                  <a:tcPr marL="0" marR="0" marT="0" marB="0">
                    <a:lnL>
                      <a:noFill/>
                    </a:lnL>
                    <a:lnR>
                      <a:noFill/>
                    </a:lnR>
                    <a:lnT w="12700" cap="flat" cmpd="sng" algn="ctr">
                      <a:solidFill>
                        <a:srgbClr val="B8CCE2"/>
                      </a:solidFill>
                      <a:prstDash val="solid"/>
                      <a:round/>
                      <a:headEnd type="none" w="med" len="med"/>
                      <a:tailEnd type="none" w="med" len="med"/>
                    </a:lnT>
                    <a:lnB>
                      <a:noFill/>
                    </a:lnB>
                    <a:solidFill>
                      <a:srgbClr val="B8CCE2"/>
                    </a:solidFill>
                  </a:tcPr>
                </a:tc>
              </a:tr>
            </a:tbl>
          </a:graphicData>
        </a:graphic>
      </p:graphicFrame>
      <p:grpSp>
        <p:nvGrpSpPr>
          <p:cNvPr id="46081" name="Group 1"/>
          <p:cNvGrpSpPr>
            <a:grpSpLocks/>
          </p:cNvGrpSpPr>
          <p:nvPr/>
        </p:nvGrpSpPr>
        <p:grpSpPr bwMode="auto">
          <a:xfrm>
            <a:off x="6618421" y="2400989"/>
            <a:ext cx="4581525" cy="2752725"/>
            <a:chOff x="2094" y="377"/>
            <a:chExt cx="7215" cy="4335"/>
          </a:xfrm>
        </p:grpSpPr>
        <p:pic>
          <p:nvPicPr>
            <p:cNvPr id="46082" name="Picture 2"/>
            <p:cNvPicPr>
              <a:picLocks noChangeAspect="1" noChangeArrowheads="1"/>
            </p:cNvPicPr>
            <p:nvPr/>
          </p:nvPicPr>
          <p:blipFill>
            <a:blip r:embed="rId3"/>
            <a:srcRect/>
            <a:stretch>
              <a:fillRect/>
            </a:stretch>
          </p:blipFill>
          <p:spPr bwMode="auto">
            <a:xfrm>
              <a:off x="2728" y="1203"/>
              <a:ext cx="4379" cy="2577"/>
            </a:xfrm>
            <a:prstGeom prst="rect">
              <a:avLst/>
            </a:prstGeom>
            <a:noFill/>
            <a:ln w="9525">
              <a:noFill/>
              <a:miter lim="800000"/>
              <a:headEnd/>
              <a:tailEnd/>
            </a:ln>
          </p:spPr>
        </p:pic>
        <p:sp>
          <p:nvSpPr>
            <p:cNvPr id="46083" name="Rectangle 3"/>
            <p:cNvSpPr>
              <a:spLocks noChangeArrowheads="1"/>
            </p:cNvSpPr>
            <p:nvPr/>
          </p:nvSpPr>
          <p:spPr bwMode="auto">
            <a:xfrm>
              <a:off x="7840" y="1766"/>
              <a:ext cx="110" cy="110"/>
            </a:xfrm>
            <a:prstGeom prst="rect">
              <a:avLst/>
            </a:prstGeom>
            <a:solidFill>
              <a:srgbClr val="4F81B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4" name="Rectangle 4"/>
            <p:cNvSpPr>
              <a:spLocks noChangeArrowheads="1"/>
            </p:cNvSpPr>
            <p:nvPr/>
          </p:nvSpPr>
          <p:spPr bwMode="auto">
            <a:xfrm>
              <a:off x="7840" y="2128"/>
              <a:ext cx="110" cy="110"/>
            </a:xfrm>
            <a:prstGeom prst="rect">
              <a:avLst/>
            </a:prstGeom>
            <a:solidFill>
              <a:srgbClr val="C0504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5" name="Rectangle 5"/>
            <p:cNvSpPr>
              <a:spLocks noChangeArrowheads="1"/>
            </p:cNvSpPr>
            <p:nvPr/>
          </p:nvSpPr>
          <p:spPr bwMode="auto">
            <a:xfrm>
              <a:off x="7840" y="2489"/>
              <a:ext cx="110" cy="110"/>
            </a:xfrm>
            <a:prstGeom prst="rect">
              <a:avLst/>
            </a:prstGeom>
            <a:solidFill>
              <a:srgbClr val="9BB95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6" name="Rectangle 6"/>
            <p:cNvSpPr>
              <a:spLocks noChangeArrowheads="1"/>
            </p:cNvSpPr>
            <p:nvPr/>
          </p:nvSpPr>
          <p:spPr bwMode="auto">
            <a:xfrm>
              <a:off x="7840" y="2851"/>
              <a:ext cx="110" cy="110"/>
            </a:xfrm>
            <a:prstGeom prst="rect">
              <a:avLst/>
            </a:prstGeom>
            <a:solidFill>
              <a:srgbClr val="8062A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7" name="Rectangle 7"/>
            <p:cNvSpPr>
              <a:spLocks noChangeArrowheads="1"/>
            </p:cNvSpPr>
            <p:nvPr/>
          </p:nvSpPr>
          <p:spPr bwMode="auto">
            <a:xfrm>
              <a:off x="7840" y="3212"/>
              <a:ext cx="110" cy="110"/>
            </a:xfrm>
            <a:prstGeom prst="rect">
              <a:avLst/>
            </a:prstGeom>
            <a:solidFill>
              <a:srgbClr val="49ACC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8" name="Rectangle 8"/>
            <p:cNvSpPr>
              <a:spLocks noChangeArrowheads="1"/>
            </p:cNvSpPr>
            <p:nvPr/>
          </p:nvSpPr>
          <p:spPr bwMode="auto">
            <a:xfrm>
              <a:off x="2101" y="384"/>
              <a:ext cx="7200" cy="4320"/>
            </a:xfrm>
            <a:prstGeom prst="rect">
              <a:avLst/>
            </a:prstGeom>
            <a:noFill/>
            <a:ln w="9525">
              <a:solidFill>
                <a:srgbClr val="858585"/>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089" name="Text Box 9"/>
            <p:cNvSpPr txBox="1">
              <a:spLocks noChangeArrowheads="1"/>
            </p:cNvSpPr>
            <p:nvPr/>
          </p:nvSpPr>
          <p:spPr bwMode="auto">
            <a:xfrm>
              <a:off x="3796" y="1470"/>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0" name="Text Box 10"/>
            <p:cNvSpPr txBox="1">
              <a:spLocks noChangeArrowheads="1"/>
            </p:cNvSpPr>
            <p:nvPr/>
          </p:nvSpPr>
          <p:spPr bwMode="auto">
            <a:xfrm>
              <a:off x="4577" y="1350"/>
              <a:ext cx="2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1" name="Text Box 11"/>
            <p:cNvSpPr txBox="1">
              <a:spLocks noChangeArrowheads="1"/>
            </p:cNvSpPr>
            <p:nvPr/>
          </p:nvSpPr>
          <p:spPr bwMode="auto">
            <a:xfrm>
              <a:off x="5867" y="1530"/>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28%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2" name="Text Box 12"/>
            <p:cNvSpPr txBox="1">
              <a:spLocks noChangeArrowheads="1"/>
            </p:cNvSpPr>
            <p:nvPr/>
          </p:nvSpPr>
          <p:spPr bwMode="auto">
            <a:xfrm>
              <a:off x="8048" y="1740"/>
              <a:ext cx="896"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Frequently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3" name="Text Box 13"/>
            <p:cNvSpPr txBox="1">
              <a:spLocks noChangeArrowheads="1"/>
            </p:cNvSpPr>
            <p:nvPr/>
          </p:nvSpPr>
          <p:spPr bwMode="auto">
            <a:xfrm>
              <a:off x="2851" y="2190"/>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22%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4" name="Text Box 14"/>
            <p:cNvSpPr txBox="1">
              <a:spLocks noChangeArrowheads="1"/>
            </p:cNvSpPr>
            <p:nvPr/>
          </p:nvSpPr>
          <p:spPr bwMode="auto">
            <a:xfrm>
              <a:off x="8003" y="2105"/>
              <a:ext cx="1075" cy="5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1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Sometimes</a:t>
              </a:r>
            </a:p>
            <a:p>
              <a:pPr marL="457200" marR="0" lvl="1" indent="0" algn="l" defTabSz="914400" rtl="0" eaLnBrk="1" fontAlgn="base" latinLnBrk="0" hangingPunct="1">
                <a:lnSpc>
                  <a:spcPct val="96000"/>
                </a:lnSpc>
                <a:spcBef>
                  <a:spcPts val="50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Occasionally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5" name="Text Box 15"/>
            <p:cNvSpPr txBox="1">
              <a:spLocks noChangeArrowheads="1"/>
            </p:cNvSpPr>
            <p:nvPr/>
          </p:nvSpPr>
          <p:spPr bwMode="auto">
            <a:xfrm>
              <a:off x="5462" y="2926"/>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33%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096" name="Text Box 16"/>
            <p:cNvSpPr txBox="1">
              <a:spLocks noChangeArrowheads="1"/>
            </p:cNvSpPr>
            <p:nvPr/>
          </p:nvSpPr>
          <p:spPr bwMode="auto">
            <a:xfrm>
              <a:off x="8048" y="2831"/>
              <a:ext cx="600" cy="5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1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Rarely</a:t>
              </a:r>
            </a:p>
            <a:p>
              <a:pPr marL="457200" marR="0" lvl="1" indent="0" algn="l" defTabSz="914400" rtl="0" eaLnBrk="1" fontAlgn="base" latinLnBrk="0" hangingPunct="1">
                <a:lnSpc>
                  <a:spcPct val="96000"/>
                </a:lnSpc>
                <a:spcBef>
                  <a:spcPts val="50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Never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34456" y="1023648"/>
            <a:ext cx="8640897" cy="369332"/>
          </a:xfrm>
          <a:prstGeom prst="rect">
            <a:avLst/>
          </a:prstGeom>
        </p:spPr>
        <p:txBody>
          <a:bodyPr wrap="square">
            <a:spAutoFit/>
          </a:bodyPr>
          <a:lstStyle/>
          <a:p>
            <a:pPr algn="just" fontAlgn="base">
              <a:spcBef>
                <a:spcPct val="0"/>
              </a:spcBef>
              <a:spcAft>
                <a:spcPct val="0"/>
              </a:spcAft>
              <a:tabLst>
                <a:tab pos="292100" algn="l"/>
              </a:tabLst>
            </a:pPr>
            <a:r>
              <a:rPr lang="en-US" b="1" dirty="0" smtClean="0">
                <a:latin typeface="Times New Roman" pitchFamily="18" charset="0"/>
                <a:ea typeface="Cambria" pitchFamily="18" charset="0"/>
                <a:cs typeface="Times New Roman" pitchFamily="18" charset="0"/>
              </a:rPr>
              <a:t>15. </a:t>
            </a:r>
            <a:r>
              <a:rPr lang="en-US" b="1" dirty="0" smtClean="0"/>
              <a:t>The factor that motivate you to work?</a:t>
            </a:r>
          </a:p>
        </p:txBody>
      </p:sp>
      <p:graphicFrame>
        <p:nvGraphicFramePr>
          <p:cNvPr id="7" name="Table 6"/>
          <p:cNvGraphicFramePr>
            <a:graphicFrameLocks noGrp="1"/>
          </p:cNvGraphicFramePr>
          <p:nvPr/>
        </p:nvGraphicFramePr>
        <p:xfrm>
          <a:off x="794534" y="2423710"/>
          <a:ext cx="5639317" cy="2478795"/>
        </p:xfrm>
        <a:graphic>
          <a:graphicData uri="http://schemas.openxmlformats.org/drawingml/2006/table">
            <a:tbl>
              <a:tblPr/>
              <a:tblGrid>
                <a:gridCol w="2064274"/>
                <a:gridCol w="1748346"/>
                <a:gridCol w="1826697"/>
              </a:tblGrid>
              <a:tr h="314692">
                <a:tc>
                  <a:txBody>
                    <a:bodyPr/>
                    <a:lstStyle/>
                    <a:p>
                      <a:pPr marL="622300">
                        <a:lnSpc>
                          <a:spcPts val="1370"/>
                        </a:lnSpc>
                        <a:spcBef>
                          <a:spcPts val="155"/>
                        </a:spcBef>
                        <a:spcAft>
                          <a:spcPts val="0"/>
                        </a:spcAft>
                      </a:pPr>
                      <a:r>
                        <a:rPr lang="en-US" sz="1200" b="1" dirty="0">
                          <a:solidFill>
                            <a:srgbClr val="FFFFFF"/>
                          </a:solidFill>
                          <a:latin typeface="Times New Roman"/>
                          <a:ea typeface="Times New Roman"/>
                          <a:cs typeface="Times New Roman"/>
                        </a:rPr>
                        <a:t>ATTRIBUTES</a:t>
                      </a:r>
                      <a:endParaRPr lang="en-US" sz="1100" dirty="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c>
                  <a:txBody>
                    <a:bodyPr/>
                    <a:lstStyle/>
                    <a:p>
                      <a:pPr marL="621665">
                        <a:lnSpc>
                          <a:spcPts val="1370"/>
                        </a:lnSpc>
                        <a:spcBef>
                          <a:spcPts val="155"/>
                        </a:spcBef>
                        <a:spcAft>
                          <a:spcPts val="0"/>
                        </a:spcAft>
                      </a:pPr>
                      <a:r>
                        <a:rPr lang="en-US" sz="1200" b="1">
                          <a:solidFill>
                            <a:srgbClr val="FFFFFF"/>
                          </a:solidFill>
                          <a:latin typeface="Times New Roman"/>
                          <a:ea typeface="Times New Roman"/>
                          <a:cs typeface="Times New Roman"/>
                        </a:rPr>
                        <a:t>NO.OF</a:t>
                      </a:r>
                      <a:endParaRPr lang="en-US" sz="110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c>
                  <a:txBody>
                    <a:bodyPr/>
                    <a:lstStyle/>
                    <a:p>
                      <a:pPr marL="668655">
                        <a:lnSpc>
                          <a:spcPts val="1370"/>
                        </a:lnSpc>
                        <a:spcBef>
                          <a:spcPts val="155"/>
                        </a:spcBef>
                        <a:spcAft>
                          <a:spcPts val="0"/>
                        </a:spcAft>
                      </a:pPr>
                      <a:r>
                        <a:rPr lang="en-US" sz="1200" b="1">
                          <a:solidFill>
                            <a:srgbClr val="FFFFFF"/>
                          </a:solidFill>
                          <a:latin typeface="Times New Roman"/>
                          <a:ea typeface="Times New Roman"/>
                          <a:cs typeface="Times New Roman"/>
                        </a:rPr>
                        <a:t>PERCENTAGE</a:t>
                      </a:r>
                      <a:endParaRPr lang="en-US" sz="1100">
                        <a:latin typeface="Times New Roman"/>
                        <a:ea typeface="Times New Roman"/>
                        <a:cs typeface="Times New Roman"/>
                      </a:endParaRPr>
                    </a:p>
                  </a:txBody>
                  <a:tcPr marL="0" marR="0" marT="0" marB="0">
                    <a:lnL>
                      <a:noFill/>
                    </a:lnL>
                    <a:lnR>
                      <a:noFill/>
                    </a:lnR>
                    <a:lnT>
                      <a:noFill/>
                    </a:lnT>
                    <a:lnB w="19050" cap="flat" cmpd="sng" algn="ctr">
                      <a:solidFill>
                        <a:srgbClr val="FFFFFF"/>
                      </a:solidFill>
                      <a:prstDash val="solid"/>
                      <a:round/>
                      <a:headEnd type="none" w="med" len="med"/>
                      <a:tailEnd type="none" w="med" len="med"/>
                    </a:lnB>
                    <a:solidFill>
                      <a:srgbClr val="4F81BB"/>
                    </a:solidFill>
                  </a:tcPr>
                </a:tc>
              </a:tr>
              <a:tr h="338897">
                <a:tc gridSpan="3">
                  <a:txBody>
                    <a:bodyPr/>
                    <a:lstStyle/>
                    <a:p>
                      <a:pPr marL="2684145" marR="1881505" algn="ctr">
                        <a:spcBef>
                          <a:spcPts val="255"/>
                        </a:spcBef>
                        <a:spcAft>
                          <a:spcPts val="0"/>
                        </a:spcAft>
                      </a:pPr>
                      <a:r>
                        <a:rPr lang="en-US" sz="1200">
                          <a:latin typeface="Times New Roman"/>
                          <a:ea typeface="Times New Roman"/>
                          <a:cs typeface="Times New Roman"/>
                        </a:rPr>
                        <a:t>RESPONDENTS</a:t>
                      </a:r>
                      <a:endParaRPr lang="en-US" sz="1100">
                        <a:latin typeface="Times New Roman"/>
                        <a:ea typeface="Times New Roman"/>
                        <a:cs typeface="Times New Roman"/>
                      </a:endParaRPr>
                    </a:p>
                  </a:txBody>
                  <a:tcPr marL="0" marR="0" marT="0" marB="0">
                    <a:lnL>
                      <a:noFill/>
                    </a:lnL>
                    <a:lnR>
                      <a:noFill/>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c hMerge="1">
                  <a:txBody>
                    <a:bodyPr/>
                    <a:lstStyle/>
                    <a:p>
                      <a:endParaRPr lang="en-US"/>
                    </a:p>
                  </a:txBody>
                  <a:tcPr/>
                </a:tc>
                <a:tc hMerge="1">
                  <a:txBody>
                    <a:bodyPr/>
                    <a:lstStyle/>
                    <a:p>
                      <a:endParaRPr lang="en-US"/>
                    </a:p>
                  </a:txBody>
                  <a:tcPr/>
                </a:tc>
              </a:tr>
              <a:tr h="329215">
                <a:tc>
                  <a:txBody>
                    <a:bodyPr/>
                    <a:lstStyle/>
                    <a:p>
                      <a:pPr marL="622300">
                        <a:lnSpc>
                          <a:spcPts val="1250"/>
                        </a:lnSpc>
                        <a:spcBef>
                          <a:spcPts val="345"/>
                        </a:spcBef>
                        <a:spcAft>
                          <a:spcPts val="0"/>
                        </a:spcAft>
                      </a:pPr>
                      <a:r>
                        <a:rPr lang="en-US" sz="1100">
                          <a:latin typeface="Times New Roman"/>
                          <a:ea typeface="Times New Roman"/>
                          <a:cs typeface="Times New Roman"/>
                        </a:rPr>
                        <a:t>Personal</a:t>
                      </a:r>
                      <a:r>
                        <a:rPr lang="en-US" sz="1100" spc="-40">
                          <a:latin typeface="Times New Roman"/>
                          <a:ea typeface="Times New Roman"/>
                          <a:cs typeface="Times New Roman"/>
                        </a:rPr>
                        <a:t> </a:t>
                      </a:r>
                      <a:r>
                        <a:rPr lang="en-US" sz="1100">
                          <a:latin typeface="Times New Roman"/>
                          <a:ea typeface="Times New Roman"/>
                          <a:cs typeface="Times New Roman"/>
                        </a:rPr>
                        <a:t>Satisfaction</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21665">
                        <a:lnSpc>
                          <a:spcPts val="1250"/>
                        </a:lnSpc>
                        <a:spcBef>
                          <a:spcPts val="345"/>
                        </a:spcBef>
                        <a:spcAft>
                          <a:spcPts val="0"/>
                        </a:spcAft>
                      </a:pPr>
                      <a:r>
                        <a:rPr lang="en-US" sz="1100">
                          <a:latin typeface="Times New Roman"/>
                          <a:ea typeface="Times New Roman"/>
                          <a:cs typeface="Times New Roman"/>
                        </a:rPr>
                        <a:t>10</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68655">
                        <a:lnSpc>
                          <a:spcPts val="1250"/>
                        </a:lnSpc>
                        <a:spcBef>
                          <a:spcPts val="345"/>
                        </a:spcBef>
                        <a:spcAft>
                          <a:spcPts val="0"/>
                        </a:spcAft>
                      </a:pPr>
                      <a:r>
                        <a:rPr lang="en-US" sz="1100" dirty="0">
                          <a:latin typeface="Times New Roman"/>
                          <a:ea typeface="Times New Roman"/>
                          <a:cs typeface="Times New Roman"/>
                        </a:rPr>
                        <a:t>11</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r>
              <a:tr h="313723">
                <a:tc>
                  <a:txBody>
                    <a:bodyPr/>
                    <a:lstStyle/>
                    <a:p>
                      <a:pPr marL="622300">
                        <a:lnSpc>
                          <a:spcPts val="1250"/>
                        </a:lnSpc>
                        <a:spcBef>
                          <a:spcPts val="270"/>
                        </a:spcBef>
                        <a:spcAft>
                          <a:spcPts val="0"/>
                        </a:spcAft>
                      </a:pPr>
                      <a:r>
                        <a:rPr lang="en-US" sz="1100">
                          <a:latin typeface="Times New Roman"/>
                          <a:ea typeface="Times New Roman"/>
                          <a:cs typeface="Times New Roman"/>
                        </a:rPr>
                        <a:t>Financial</a:t>
                      </a:r>
                      <a:r>
                        <a:rPr lang="en-US" sz="1100" spc="-15">
                          <a:latin typeface="Times New Roman"/>
                          <a:ea typeface="Times New Roman"/>
                          <a:cs typeface="Times New Roman"/>
                        </a:rPr>
                        <a:t> </a:t>
                      </a:r>
                      <a:r>
                        <a:rPr lang="en-US" sz="1100">
                          <a:latin typeface="Times New Roman"/>
                          <a:ea typeface="Times New Roman"/>
                          <a:cs typeface="Times New Roman"/>
                        </a:rPr>
                        <a:t>Independence</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c>
                  <a:txBody>
                    <a:bodyPr/>
                    <a:lstStyle/>
                    <a:p>
                      <a:pPr marL="621665">
                        <a:lnSpc>
                          <a:spcPts val="1250"/>
                        </a:lnSpc>
                        <a:spcBef>
                          <a:spcPts val="270"/>
                        </a:spcBef>
                        <a:spcAft>
                          <a:spcPts val="0"/>
                        </a:spcAft>
                      </a:pPr>
                      <a:r>
                        <a:rPr lang="en-US" sz="1100">
                          <a:latin typeface="Times New Roman"/>
                          <a:ea typeface="Times New Roman"/>
                          <a:cs typeface="Times New Roman"/>
                        </a:rPr>
                        <a:t>40</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c>
                  <a:txBody>
                    <a:bodyPr/>
                    <a:lstStyle/>
                    <a:p>
                      <a:pPr marL="668655">
                        <a:lnSpc>
                          <a:spcPts val="1250"/>
                        </a:lnSpc>
                        <a:spcBef>
                          <a:spcPts val="270"/>
                        </a:spcBef>
                        <a:spcAft>
                          <a:spcPts val="0"/>
                        </a:spcAft>
                      </a:pPr>
                      <a:r>
                        <a:rPr lang="en-US" sz="1100">
                          <a:latin typeface="Times New Roman"/>
                          <a:ea typeface="Times New Roman"/>
                          <a:cs typeface="Times New Roman"/>
                        </a:rPr>
                        <a:t>44</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2"/>
                    </a:solidFill>
                  </a:tcPr>
                </a:tc>
              </a:tr>
              <a:tr h="317595">
                <a:tc>
                  <a:txBody>
                    <a:bodyPr/>
                    <a:lstStyle/>
                    <a:p>
                      <a:pPr marL="657225">
                        <a:lnSpc>
                          <a:spcPts val="1240"/>
                        </a:lnSpc>
                        <a:spcBef>
                          <a:spcPts val="295"/>
                        </a:spcBef>
                        <a:spcAft>
                          <a:spcPts val="0"/>
                        </a:spcAft>
                      </a:pPr>
                      <a:r>
                        <a:rPr lang="en-US" sz="1100">
                          <a:latin typeface="Times New Roman"/>
                          <a:ea typeface="Times New Roman"/>
                          <a:cs typeface="Times New Roman"/>
                        </a:rPr>
                        <a:t>Support</a:t>
                      </a:r>
                      <a:r>
                        <a:rPr lang="en-US" sz="1100" spc="-15">
                          <a:latin typeface="Times New Roman"/>
                          <a:ea typeface="Times New Roman"/>
                          <a:cs typeface="Times New Roman"/>
                        </a:rPr>
                        <a:t> </a:t>
                      </a:r>
                      <a:r>
                        <a:rPr lang="en-US" sz="1100">
                          <a:latin typeface="Times New Roman"/>
                          <a:ea typeface="Times New Roman"/>
                          <a:cs typeface="Times New Roman"/>
                        </a:rPr>
                        <a:t>From</a:t>
                      </a:r>
                      <a:r>
                        <a:rPr lang="en-US" sz="1100" spc="-20">
                          <a:latin typeface="Times New Roman"/>
                          <a:ea typeface="Times New Roman"/>
                          <a:cs typeface="Times New Roman"/>
                        </a:rPr>
                        <a:t> </a:t>
                      </a:r>
                      <a:r>
                        <a:rPr lang="en-US" sz="1100">
                          <a:latin typeface="Times New Roman"/>
                          <a:ea typeface="Times New Roman"/>
                          <a:cs typeface="Times New Roman"/>
                        </a:rPr>
                        <a:t>Family</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21665">
                        <a:lnSpc>
                          <a:spcPts val="1240"/>
                        </a:lnSpc>
                        <a:spcBef>
                          <a:spcPts val="295"/>
                        </a:spcBef>
                        <a:spcAft>
                          <a:spcPts val="0"/>
                        </a:spcAft>
                      </a:pPr>
                      <a:r>
                        <a:rPr lang="en-US" sz="1100" dirty="0">
                          <a:latin typeface="Times New Roman"/>
                          <a:ea typeface="Times New Roman"/>
                          <a:cs typeface="Times New Roman"/>
                        </a:rPr>
                        <a:t>25</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c>
                  <a:txBody>
                    <a:bodyPr/>
                    <a:lstStyle/>
                    <a:p>
                      <a:pPr marL="668655">
                        <a:lnSpc>
                          <a:spcPts val="1240"/>
                        </a:lnSpc>
                        <a:spcBef>
                          <a:spcPts val="295"/>
                        </a:spcBef>
                        <a:spcAft>
                          <a:spcPts val="0"/>
                        </a:spcAft>
                      </a:pPr>
                      <a:r>
                        <a:rPr lang="en-US" sz="1100">
                          <a:latin typeface="Times New Roman"/>
                          <a:ea typeface="Times New Roman"/>
                          <a:cs typeface="Times New Roman"/>
                        </a:rPr>
                        <a:t>28</a:t>
                      </a:r>
                    </a:p>
                  </a:txBody>
                  <a:tcPr marL="0" marR="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3EF"/>
                    </a:solidFill>
                  </a:tcPr>
                </a:tc>
              </a:tr>
              <a:tr h="511251">
                <a:tc>
                  <a:txBody>
                    <a:bodyPr/>
                    <a:lstStyle/>
                    <a:p>
                      <a:pPr marL="622300">
                        <a:lnSpc>
                          <a:spcPts val="1225"/>
                        </a:lnSpc>
                        <a:spcAft>
                          <a:spcPts val="0"/>
                        </a:spcAft>
                      </a:pPr>
                      <a:r>
                        <a:rPr lang="en-US" sz="1100">
                          <a:latin typeface="Times New Roman"/>
                          <a:ea typeface="Times New Roman"/>
                          <a:cs typeface="Times New Roman"/>
                        </a:rPr>
                        <a:t>Constructive</a:t>
                      </a:r>
                    </a:p>
                    <a:p>
                      <a:pPr marL="622300">
                        <a:lnSpc>
                          <a:spcPts val="1200"/>
                        </a:lnSpc>
                        <a:spcBef>
                          <a:spcPts val="10"/>
                        </a:spcBef>
                        <a:spcAft>
                          <a:spcPts val="0"/>
                        </a:spcAft>
                      </a:pPr>
                      <a:r>
                        <a:rPr lang="en-US" sz="1100">
                          <a:latin typeface="Times New Roman"/>
                          <a:ea typeface="Times New Roman"/>
                          <a:cs typeface="Times New Roman"/>
                        </a:rPr>
                        <a:t>Utilization</a:t>
                      </a:r>
                      <a:r>
                        <a:rPr lang="en-US" sz="1100" spc="-50">
                          <a:latin typeface="Times New Roman"/>
                          <a:ea typeface="Times New Roman"/>
                          <a:cs typeface="Times New Roman"/>
                        </a:rPr>
                        <a:t> </a:t>
                      </a:r>
                      <a:r>
                        <a:rPr lang="en-US" sz="1100">
                          <a:latin typeface="Times New Roman"/>
                          <a:ea typeface="Times New Roman"/>
                          <a:cs typeface="Times New Roman"/>
                        </a:rPr>
                        <a:t>Of</a:t>
                      </a:r>
                      <a:r>
                        <a:rPr lang="en-US" sz="1100" spc="-40">
                          <a:latin typeface="Times New Roman"/>
                          <a:ea typeface="Times New Roman"/>
                          <a:cs typeface="Times New Roman"/>
                        </a:rPr>
                        <a:t> </a:t>
                      </a:r>
                      <a:r>
                        <a:rPr lang="en-US" sz="1100">
                          <a:latin typeface="Times New Roman"/>
                          <a:ea typeface="Times New Roman"/>
                          <a:cs typeface="Times New Roman"/>
                        </a:rPr>
                        <a:t>Time</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c>
                  <a:txBody>
                    <a:bodyPr/>
                    <a:lstStyle/>
                    <a:p>
                      <a:pPr marL="615950">
                        <a:spcBef>
                          <a:spcPts val="10"/>
                        </a:spcBef>
                        <a:spcAft>
                          <a:spcPts val="0"/>
                        </a:spcAft>
                      </a:pPr>
                      <a:endParaRPr lang="en-US" sz="1100">
                        <a:latin typeface="Times New Roman"/>
                        <a:ea typeface="Times New Roman"/>
                        <a:cs typeface="Times New Roman"/>
                      </a:endParaRPr>
                    </a:p>
                    <a:p>
                      <a:pPr marL="621665">
                        <a:spcAft>
                          <a:spcPts val="0"/>
                        </a:spcAft>
                      </a:pPr>
                      <a:r>
                        <a:rPr lang="en-US" sz="1100">
                          <a:latin typeface="Times New Roman"/>
                          <a:ea typeface="Times New Roman"/>
                          <a:cs typeface="Times New Roman"/>
                        </a:rPr>
                        <a:t>15</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c>
                  <a:txBody>
                    <a:bodyPr/>
                    <a:lstStyle/>
                    <a:p>
                      <a:pPr marL="615950">
                        <a:spcBef>
                          <a:spcPts val="10"/>
                        </a:spcBef>
                        <a:spcAft>
                          <a:spcPts val="0"/>
                        </a:spcAft>
                      </a:pPr>
                      <a:endParaRPr lang="en-US" sz="1100" dirty="0">
                        <a:latin typeface="Times New Roman"/>
                        <a:ea typeface="Times New Roman"/>
                        <a:cs typeface="Times New Roman"/>
                      </a:endParaRPr>
                    </a:p>
                    <a:p>
                      <a:pPr marL="668655">
                        <a:spcAft>
                          <a:spcPts val="0"/>
                        </a:spcAft>
                      </a:pPr>
                      <a:r>
                        <a:rPr lang="en-US" sz="1100" dirty="0">
                          <a:latin typeface="Times New Roman"/>
                          <a:ea typeface="Times New Roman"/>
                          <a:cs typeface="Times New Roman"/>
                        </a:rPr>
                        <a:t>17</a:t>
                      </a:r>
                    </a:p>
                  </a:txBody>
                  <a:tcPr marL="0" marR="0" marT="0" marB="0">
                    <a:lnL>
                      <a:noFill/>
                    </a:lnL>
                    <a:lnR>
                      <a:noFill/>
                    </a:lnR>
                    <a:lnT w="12700" cap="flat" cmpd="sng" algn="ctr">
                      <a:solidFill>
                        <a:srgbClr val="FFFFFF"/>
                      </a:solidFill>
                      <a:prstDash val="solid"/>
                      <a:round/>
                      <a:headEnd type="none" w="med" len="med"/>
                      <a:tailEnd type="none" w="med" len="med"/>
                    </a:lnT>
                    <a:lnB>
                      <a:noFill/>
                    </a:lnB>
                    <a:solidFill>
                      <a:srgbClr val="B8CCE2"/>
                    </a:solidFill>
                  </a:tcPr>
                </a:tc>
              </a:tr>
              <a:tr h="353422">
                <a:tc>
                  <a:txBody>
                    <a:bodyPr/>
                    <a:lstStyle/>
                    <a:p>
                      <a:pPr marL="615950">
                        <a:spcBef>
                          <a:spcPts val="5"/>
                        </a:spcBef>
                        <a:spcAft>
                          <a:spcPts val="0"/>
                        </a:spcAft>
                      </a:pPr>
                      <a:r>
                        <a:rPr lang="en-US" sz="1200">
                          <a:latin typeface="Times New Roman"/>
                          <a:ea typeface="Times New Roman"/>
                          <a:cs typeface="Times New Roman"/>
                        </a:rPr>
                        <a:t>Total</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a:noFill/>
                    </a:lnR>
                    <a:lnT>
                      <a:noFill/>
                    </a:lnT>
                    <a:lnB>
                      <a:noFill/>
                    </a:lnB>
                    <a:solidFill>
                      <a:srgbClr val="B8CCE2"/>
                    </a:solidFill>
                  </a:tcPr>
                </a:tc>
                <a:tc>
                  <a:txBody>
                    <a:bodyPr/>
                    <a:lstStyle/>
                    <a:p>
                      <a:pPr marL="621665">
                        <a:lnSpc>
                          <a:spcPts val="1250"/>
                        </a:lnSpc>
                        <a:spcBef>
                          <a:spcPts val="470"/>
                        </a:spcBef>
                        <a:spcAft>
                          <a:spcPts val="0"/>
                        </a:spcAft>
                      </a:pPr>
                      <a:r>
                        <a:rPr lang="en-US" sz="1100">
                          <a:latin typeface="Times New Roman"/>
                          <a:ea typeface="Times New Roman"/>
                          <a:cs typeface="Times New Roman"/>
                        </a:rPr>
                        <a:t>90</a:t>
                      </a:r>
                    </a:p>
                  </a:txBody>
                  <a:tcPr marL="0" marR="0" marT="0" marB="0">
                    <a:lnL>
                      <a:noFill/>
                    </a:lnL>
                    <a:lnR>
                      <a:noFill/>
                    </a:lnR>
                    <a:lnT>
                      <a:noFill/>
                    </a:lnT>
                    <a:lnB>
                      <a:noFill/>
                    </a:lnB>
                    <a:solidFill>
                      <a:srgbClr val="DBE3EF"/>
                    </a:solidFill>
                  </a:tcPr>
                </a:tc>
                <a:tc>
                  <a:txBody>
                    <a:bodyPr/>
                    <a:lstStyle/>
                    <a:p>
                      <a:pPr marL="668655">
                        <a:lnSpc>
                          <a:spcPts val="1250"/>
                        </a:lnSpc>
                        <a:spcBef>
                          <a:spcPts val="470"/>
                        </a:spcBef>
                        <a:spcAft>
                          <a:spcPts val="0"/>
                        </a:spcAft>
                      </a:pPr>
                      <a:r>
                        <a:rPr lang="en-US" sz="1100" dirty="0">
                          <a:latin typeface="Times New Roman"/>
                          <a:ea typeface="Times New Roman"/>
                          <a:cs typeface="Times New Roman"/>
                        </a:rPr>
                        <a:t>100</a:t>
                      </a:r>
                    </a:p>
                  </a:txBody>
                  <a:tcPr marL="0" marR="0" marT="0" marB="0">
                    <a:lnL>
                      <a:noFill/>
                    </a:lnL>
                    <a:lnR>
                      <a:noFill/>
                    </a:lnR>
                    <a:lnT>
                      <a:noFill/>
                    </a:lnT>
                    <a:lnB>
                      <a:noFill/>
                    </a:lnB>
                    <a:solidFill>
                      <a:srgbClr val="DBE3EF"/>
                    </a:solidFill>
                  </a:tcPr>
                </a:tc>
              </a:tr>
            </a:tbl>
          </a:graphicData>
        </a:graphic>
      </p:graphicFrame>
      <p:grpSp>
        <p:nvGrpSpPr>
          <p:cNvPr id="19457" name="Group 1"/>
          <p:cNvGrpSpPr>
            <a:grpSpLocks/>
          </p:cNvGrpSpPr>
          <p:nvPr/>
        </p:nvGrpSpPr>
        <p:grpSpPr bwMode="auto">
          <a:xfrm>
            <a:off x="7070114" y="2213816"/>
            <a:ext cx="4581525" cy="2752725"/>
            <a:chOff x="2094" y="310"/>
            <a:chExt cx="7215" cy="4335"/>
          </a:xfrm>
        </p:grpSpPr>
        <p:pic>
          <p:nvPicPr>
            <p:cNvPr id="19458" name="Picture 2"/>
            <p:cNvPicPr>
              <a:picLocks noChangeAspect="1" noChangeArrowheads="1"/>
            </p:cNvPicPr>
            <p:nvPr/>
          </p:nvPicPr>
          <p:blipFill>
            <a:blip r:embed="rId3"/>
            <a:srcRect/>
            <a:stretch>
              <a:fillRect/>
            </a:stretch>
          </p:blipFill>
          <p:spPr bwMode="auto">
            <a:xfrm>
              <a:off x="2651" y="1366"/>
              <a:ext cx="3515" cy="2076"/>
            </a:xfrm>
            <a:prstGeom prst="rect">
              <a:avLst/>
            </a:prstGeom>
            <a:noFill/>
            <a:ln w="9525">
              <a:noFill/>
              <a:miter lim="800000"/>
              <a:headEnd/>
              <a:tailEnd/>
            </a:ln>
          </p:spPr>
        </p:pic>
        <p:sp>
          <p:nvSpPr>
            <p:cNvPr id="19459" name="Rectangle 3"/>
            <p:cNvSpPr>
              <a:spLocks noChangeArrowheads="1"/>
            </p:cNvSpPr>
            <p:nvPr/>
          </p:nvSpPr>
          <p:spPr bwMode="auto">
            <a:xfrm>
              <a:off x="6821" y="1397"/>
              <a:ext cx="110" cy="110"/>
            </a:xfrm>
            <a:prstGeom prst="rect">
              <a:avLst/>
            </a:prstGeom>
            <a:solidFill>
              <a:srgbClr val="4F81B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0" name="Rectangle 4"/>
            <p:cNvSpPr>
              <a:spLocks noChangeArrowheads="1"/>
            </p:cNvSpPr>
            <p:nvPr/>
          </p:nvSpPr>
          <p:spPr bwMode="auto">
            <a:xfrm>
              <a:off x="6821" y="2000"/>
              <a:ext cx="110" cy="110"/>
            </a:xfrm>
            <a:prstGeom prst="rect">
              <a:avLst/>
            </a:prstGeom>
            <a:solidFill>
              <a:srgbClr val="C0504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1" name="Rectangle 5"/>
            <p:cNvSpPr>
              <a:spLocks noChangeArrowheads="1"/>
            </p:cNvSpPr>
            <p:nvPr/>
          </p:nvSpPr>
          <p:spPr bwMode="auto">
            <a:xfrm>
              <a:off x="6821" y="2603"/>
              <a:ext cx="110" cy="110"/>
            </a:xfrm>
            <a:prstGeom prst="rect">
              <a:avLst/>
            </a:prstGeom>
            <a:solidFill>
              <a:srgbClr val="9BB95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2" name="Rectangle 6"/>
            <p:cNvSpPr>
              <a:spLocks noChangeArrowheads="1"/>
            </p:cNvSpPr>
            <p:nvPr/>
          </p:nvSpPr>
          <p:spPr bwMode="auto">
            <a:xfrm>
              <a:off x="6821" y="3207"/>
              <a:ext cx="110" cy="110"/>
            </a:xfrm>
            <a:prstGeom prst="rect">
              <a:avLst/>
            </a:prstGeom>
            <a:solidFill>
              <a:srgbClr val="8062A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3" name="Rectangle 7"/>
            <p:cNvSpPr>
              <a:spLocks noChangeArrowheads="1"/>
            </p:cNvSpPr>
            <p:nvPr/>
          </p:nvSpPr>
          <p:spPr bwMode="auto">
            <a:xfrm>
              <a:off x="2101" y="317"/>
              <a:ext cx="7200" cy="4320"/>
            </a:xfrm>
            <a:prstGeom prst="rect">
              <a:avLst/>
            </a:prstGeom>
            <a:noFill/>
            <a:ln w="9525">
              <a:solidFill>
                <a:srgbClr val="858585"/>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4" name="Text Box 8"/>
            <p:cNvSpPr txBox="1">
              <a:spLocks noChangeArrowheads="1"/>
            </p:cNvSpPr>
            <p:nvPr/>
          </p:nvSpPr>
          <p:spPr bwMode="auto">
            <a:xfrm>
              <a:off x="6983" y="1370"/>
              <a:ext cx="1701"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Personal Satisfaction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5" name="Text Box 9"/>
            <p:cNvSpPr txBox="1">
              <a:spLocks noChangeArrowheads="1"/>
            </p:cNvSpPr>
            <p:nvPr/>
          </p:nvSpPr>
          <p:spPr bwMode="auto">
            <a:xfrm>
              <a:off x="3721" y="1555"/>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17%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6" name="Text Box 10"/>
            <p:cNvSpPr txBox="1">
              <a:spLocks noChangeArrowheads="1"/>
            </p:cNvSpPr>
            <p:nvPr/>
          </p:nvSpPr>
          <p:spPr bwMode="auto">
            <a:xfrm>
              <a:off x="4562" y="1540"/>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7" name="Text Box 11"/>
            <p:cNvSpPr txBox="1">
              <a:spLocks noChangeArrowheads="1"/>
            </p:cNvSpPr>
            <p:nvPr/>
          </p:nvSpPr>
          <p:spPr bwMode="auto">
            <a:xfrm>
              <a:off x="6983" y="1975"/>
              <a:ext cx="1934"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Financial Independence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8" name="Text Box 12"/>
            <p:cNvSpPr txBox="1">
              <a:spLocks noChangeArrowheads="1"/>
            </p:cNvSpPr>
            <p:nvPr/>
          </p:nvSpPr>
          <p:spPr bwMode="auto">
            <a:xfrm>
              <a:off x="2851" y="2305"/>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28%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69" name="Text Box 13"/>
            <p:cNvSpPr txBox="1">
              <a:spLocks noChangeArrowheads="1"/>
            </p:cNvSpPr>
            <p:nvPr/>
          </p:nvSpPr>
          <p:spPr bwMode="auto">
            <a:xfrm>
              <a:off x="5447" y="2455"/>
              <a:ext cx="362"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44%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70" name="Text Box 14"/>
            <p:cNvSpPr txBox="1">
              <a:spLocks noChangeArrowheads="1"/>
            </p:cNvSpPr>
            <p:nvPr/>
          </p:nvSpPr>
          <p:spPr bwMode="auto">
            <a:xfrm>
              <a:off x="7028" y="2575"/>
              <a:ext cx="1706" cy="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Support From Family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471" name="Text Box 15"/>
            <p:cNvSpPr txBox="1">
              <a:spLocks noChangeArrowheads="1"/>
            </p:cNvSpPr>
            <p:nvPr/>
          </p:nvSpPr>
          <p:spPr bwMode="auto">
            <a:xfrm>
              <a:off x="6983" y="3185"/>
              <a:ext cx="2155" cy="4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78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Constructive Utilization Of</a:t>
              </a:r>
            </a:p>
            <a:p>
              <a:pPr marL="0" marR="0" lvl="0" indent="0" algn="l" defTabSz="914400" rtl="0" eaLnBrk="1" fontAlgn="base" latinLnBrk="0" hangingPunct="1">
                <a:lnSpc>
                  <a:spcPct val="93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cs typeface="Arial" pitchFamily="34" charset="0"/>
                </a:rPr>
                <a:t>Time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679372" y="671107"/>
            <a:ext cx="10403597" cy="5386090"/>
          </a:xfrm>
          <a:prstGeom prst="rect">
            <a:avLst/>
          </a:prstGeom>
        </p:spPr>
        <p:txBody>
          <a:bodyPr wrap="square">
            <a:spAutoFit/>
          </a:bodyPr>
          <a:lstStyle/>
          <a:p>
            <a:r>
              <a:rPr lang="en-US" sz="2400" b="1" dirty="0" smtClean="0"/>
              <a:t>                                                            </a:t>
            </a:r>
            <a:r>
              <a:rPr lang="en-US" sz="3200" b="1" dirty="0" smtClean="0"/>
              <a:t>Findings</a:t>
            </a:r>
          </a:p>
          <a:p>
            <a:endParaRPr lang="en-US" sz="2400" dirty="0" smtClean="0"/>
          </a:p>
          <a:p>
            <a:pPr lvl="0">
              <a:buFont typeface="Arial" pitchFamily="34" charset="0"/>
              <a:buChar char="•"/>
            </a:pPr>
            <a:r>
              <a:rPr lang="en-US" i="1" dirty="0" smtClean="0"/>
              <a:t>  </a:t>
            </a:r>
            <a:r>
              <a:rPr lang="en-US" i="1" dirty="0" smtClean="0"/>
              <a:t>M</a:t>
            </a:r>
            <a:r>
              <a:rPr lang="en-US" i="1" dirty="0" smtClean="0"/>
              <a:t>ajority </a:t>
            </a:r>
            <a:r>
              <a:rPr lang="en-US" i="1" dirty="0" smtClean="0"/>
              <a:t>of the employees </a:t>
            </a:r>
            <a:r>
              <a:rPr lang="en-US" i="1" dirty="0" smtClean="0"/>
              <a:t>work more than the regular schedules.</a:t>
            </a:r>
            <a:endParaRPr lang="en-US" i="1" dirty="0" smtClean="0"/>
          </a:p>
          <a:p>
            <a:pPr lvl="0">
              <a:buFont typeface="Arial" pitchFamily="34" charset="0"/>
              <a:buChar char="•"/>
            </a:pPr>
            <a:r>
              <a:rPr lang="en-US" i="1" dirty="0" smtClean="0"/>
              <a:t>  </a:t>
            </a:r>
            <a:r>
              <a:rPr lang="en-US" i="1" dirty="0" smtClean="0"/>
              <a:t>W</a:t>
            </a:r>
            <a:r>
              <a:rPr lang="en-US" i="1" dirty="0" smtClean="0"/>
              <a:t>orking </a:t>
            </a:r>
            <a:r>
              <a:rPr lang="en-US" i="1" dirty="0" smtClean="0"/>
              <a:t>life balance </a:t>
            </a:r>
            <a:r>
              <a:rPr lang="en-US" i="1" dirty="0" smtClean="0"/>
              <a:t>of the staff is satisfactory, </a:t>
            </a:r>
            <a:r>
              <a:rPr lang="en-US" i="1" dirty="0" smtClean="0"/>
              <a:t>with the policies and processes in TEAMONE TECHIES.</a:t>
            </a:r>
          </a:p>
          <a:p>
            <a:pPr lvl="0">
              <a:buFont typeface="Arial" pitchFamily="34" charset="0"/>
              <a:buChar char="•"/>
            </a:pPr>
            <a:r>
              <a:rPr lang="en-US" i="1" dirty="0" smtClean="0"/>
              <a:t>  The working environment is very good and the staff do not feel stress at work with them on Monday.</a:t>
            </a:r>
          </a:p>
          <a:p>
            <a:pPr lvl="0">
              <a:buFont typeface="Arial" pitchFamily="34" charset="0"/>
              <a:buChar char="•"/>
            </a:pPr>
            <a:r>
              <a:rPr lang="en-US" i="1" dirty="0" smtClean="0"/>
              <a:t>  Most staff go to entertainment programs .</a:t>
            </a:r>
          </a:p>
          <a:p>
            <a:pPr lvl="0">
              <a:buFont typeface="Arial" pitchFamily="34" charset="0"/>
              <a:buChar char="•"/>
            </a:pPr>
            <a:r>
              <a:rPr lang="en-US" i="1" dirty="0" smtClean="0"/>
              <a:t>  Any company </a:t>
            </a:r>
            <a:r>
              <a:rPr lang="en-US" i="1" dirty="0" smtClean="0"/>
              <a:t>that do </a:t>
            </a:r>
            <a:r>
              <a:rPr lang="en-US" i="1" dirty="0" smtClean="0"/>
              <a:t>not have a separate balance </a:t>
            </a:r>
            <a:r>
              <a:rPr lang="en-US" i="1" dirty="0" smtClean="0"/>
              <a:t>for</a:t>
            </a:r>
            <a:r>
              <a:rPr lang="en-US" i="1" dirty="0" smtClean="0"/>
              <a:t> working life </a:t>
            </a:r>
            <a:r>
              <a:rPr lang="en-US" i="1" dirty="0" smtClean="0"/>
              <a:t>must reconcile working conditions with corporate policies and practices.</a:t>
            </a:r>
          </a:p>
          <a:p>
            <a:pPr lvl="0">
              <a:buFont typeface="Arial" pitchFamily="34" charset="0"/>
              <a:buChar char="•"/>
            </a:pPr>
            <a:r>
              <a:rPr lang="en-US" i="1" dirty="0" smtClean="0"/>
              <a:t>  Company offers health programs, family support programs, training facilities, relocation facilities and transportation </a:t>
            </a:r>
            <a:r>
              <a:rPr lang="en-US" i="1" dirty="0" smtClean="0"/>
              <a:t>options for their employees.</a:t>
            </a:r>
            <a:endParaRPr lang="en-US" i="1" dirty="0" smtClean="0"/>
          </a:p>
          <a:p>
            <a:pPr lvl="0">
              <a:buFont typeface="Arial" pitchFamily="34" charset="0"/>
              <a:buChar char="•"/>
            </a:pPr>
            <a:r>
              <a:rPr lang="en-US" i="1" dirty="0" smtClean="0"/>
              <a:t>  </a:t>
            </a:r>
            <a:r>
              <a:rPr lang="en-US" i="1" dirty="0" smtClean="0"/>
              <a:t>Even after the working </a:t>
            </a:r>
            <a:r>
              <a:rPr lang="en-US" i="1" dirty="0" smtClean="0"/>
              <a:t>hours, staff will not </a:t>
            </a:r>
            <a:r>
              <a:rPr lang="en-US" i="1" dirty="0" smtClean="0"/>
              <a:t>be able </a:t>
            </a:r>
            <a:r>
              <a:rPr lang="en-US" i="1" dirty="0" smtClean="0"/>
              <a:t>given enough time to the family.</a:t>
            </a:r>
          </a:p>
          <a:p>
            <a:pPr lvl="0">
              <a:buFont typeface="Arial" pitchFamily="34" charset="0"/>
              <a:buChar char="•"/>
            </a:pPr>
            <a:r>
              <a:rPr lang="en-US" i="1" dirty="0" smtClean="0"/>
              <a:t>  Work in the organization is evenly distributed.</a:t>
            </a:r>
          </a:p>
          <a:p>
            <a:pPr lvl="0">
              <a:buFont typeface="Arial" pitchFamily="34" charset="0"/>
              <a:buChar char="•"/>
            </a:pPr>
            <a:r>
              <a:rPr lang="en-US" i="1" dirty="0" smtClean="0"/>
              <a:t>  Flexible work times for the employees were provided by organizations.</a:t>
            </a:r>
          </a:p>
          <a:p>
            <a:pPr lvl="0">
              <a:buFont typeface="Arial" pitchFamily="34" charset="0"/>
              <a:buChar char="•"/>
            </a:pPr>
            <a:r>
              <a:rPr lang="en-US" i="1" dirty="0" smtClean="0"/>
              <a:t>  Employees generally miss quality time with family and friends due to work pressure.</a:t>
            </a:r>
          </a:p>
          <a:p>
            <a:pPr lvl="0">
              <a:buFont typeface="Arial" pitchFamily="34" charset="0"/>
              <a:buChar char="•"/>
            </a:pPr>
            <a:r>
              <a:rPr lang="en-US" i="1" dirty="0" smtClean="0"/>
              <a:t>  Usually, employees spend </a:t>
            </a:r>
            <a:r>
              <a:rPr lang="en-US" i="1" dirty="0" smtClean="0"/>
              <a:t>less than</a:t>
            </a:r>
            <a:r>
              <a:rPr lang="en-US" i="1" dirty="0" smtClean="0"/>
              <a:t> </a:t>
            </a:r>
            <a:r>
              <a:rPr lang="en-US" i="1" dirty="0" smtClean="0"/>
              <a:t>2 hours on household work.</a:t>
            </a:r>
          </a:p>
          <a:p>
            <a:pPr lvl="0">
              <a:buFont typeface="Arial" pitchFamily="34" charset="0"/>
              <a:buChar char="•"/>
            </a:pPr>
            <a:r>
              <a:rPr lang="en-US" i="1" dirty="0" smtClean="0"/>
              <a:t>  Employees usually work even on vacations for a long time.</a:t>
            </a:r>
          </a:p>
          <a:p>
            <a:pPr lvl="0">
              <a:buFont typeface="Arial" pitchFamily="34" charset="0"/>
              <a:buChar char="•"/>
            </a:pPr>
            <a:r>
              <a:rPr lang="en-US" i="1" dirty="0" smtClean="0"/>
              <a:t>  Work is often worrying for employees.</a:t>
            </a:r>
          </a:p>
          <a:p>
            <a:pPr lvl="0">
              <a:buFont typeface="Arial" pitchFamily="34" charset="0"/>
              <a:buChar char="•"/>
            </a:pPr>
            <a:r>
              <a:rPr lang="en-US" i="1" dirty="0" smtClean="0"/>
              <a:t>  The factor motivating employees to work is financial independence.</a:t>
            </a:r>
            <a:endParaRPr lang="en-US" i="1" dirty="0"/>
          </a:p>
        </p:txBody>
      </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01405" y="858394"/>
            <a:ext cx="10403597" cy="4124206"/>
          </a:xfrm>
          <a:prstGeom prst="rect">
            <a:avLst/>
          </a:prstGeom>
        </p:spPr>
        <p:txBody>
          <a:bodyPr wrap="square">
            <a:spAutoFit/>
          </a:bodyPr>
          <a:lstStyle/>
          <a:p>
            <a:r>
              <a:rPr lang="en-US" sz="2400" b="1" dirty="0" smtClean="0"/>
              <a:t>                                                   </a:t>
            </a:r>
            <a:r>
              <a:rPr lang="en-US" sz="3200" b="1" dirty="0" smtClean="0"/>
              <a:t> Suggestions</a:t>
            </a:r>
            <a:endParaRPr lang="en-US" sz="3200" dirty="0" smtClean="0"/>
          </a:p>
          <a:p>
            <a:r>
              <a:rPr lang="en-US" b="1" dirty="0" smtClean="0"/>
              <a:t> </a:t>
            </a:r>
          </a:p>
          <a:p>
            <a:endParaRPr lang="en-US" sz="1000" b="1" dirty="0" smtClean="0"/>
          </a:p>
          <a:p>
            <a:endParaRPr lang="en-US" sz="1000" b="1" dirty="0" smtClean="0"/>
          </a:p>
          <a:p>
            <a:endParaRPr lang="en-US" sz="1000" b="1" dirty="0" smtClean="0"/>
          </a:p>
          <a:p>
            <a:endParaRPr lang="en-US" sz="1000" b="1" dirty="0" smtClean="0"/>
          </a:p>
          <a:p>
            <a:endParaRPr lang="en-US" sz="1000" dirty="0" smtClean="0"/>
          </a:p>
          <a:p>
            <a:r>
              <a:rPr lang="en-US" i="1" dirty="0" smtClean="0"/>
              <a:t>Based on the analyzes and interpretations of the data here are several suggestions for improving TEAMONE TECHIES' working life balance.</a:t>
            </a:r>
          </a:p>
          <a:p>
            <a:pPr lvl="1"/>
            <a:endParaRPr lang="en-US" i="1" dirty="0" smtClean="0"/>
          </a:p>
          <a:p>
            <a:pPr lvl="1">
              <a:buFont typeface="Arial" pitchFamily="34" charset="0"/>
              <a:buChar char="•"/>
            </a:pPr>
            <a:r>
              <a:rPr lang="en-US" i="1" dirty="0" smtClean="0"/>
              <a:t>  </a:t>
            </a:r>
            <a:r>
              <a:rPr lang="en-US" i="1" dirty="0" smtClean="0"/>
              <a:t>If</a:t>
            </a:r>
            <a:r>
              <a:rPr lang="en-US" i="1" dirty="0" smtClean="0"/>
              <a:t> </a:t>
            </a:r>
            <a:r>
              <a:rPr lang="en-US" i="1" dirty="0" smtClean="0"/>
              <a:t>work-life balance of employees </a:t>
            </a:r>
            <a:r>
              <a:rPr lang="en-US" i="1" dirty="0" smtClean="0"/>
              <a:t>is organized better, it results in improvement of production </a:t>
            </a:r>
            <a:r>
              <a:rPr lang="en-US" i="1" dirty="0" smtClean="0"/>
              <a:t>and </a:t>
            </a:r>
            <a:r>
              <a:rPr lang="en-US" i="1" dirty="0" smtClean="0"/>
              <a:t>minimizes employees turnover.</a:t>
            </a:r>
            <a:endParaRPr lang="en-US" i="1" dirty="0" smtClean="0"/>
          </a:p>
          <a:p>
            <a:pPr lvl="1">
              <a:buFont typeface="Arial" pitchFamily="34" charset="0"/>
              <a:buChar char="•"/>
            </a:pPr>
            <a:r>
              <a:rPr lang="en-US" i="1" dirty="0" smtClean="0"/>
              <a:t>  In order </a:t>
            </a:r>
            <a:r>
              <a:rPr lang="en-US" i="1" dirty="0" smtClean="0"/>
              <a:t>to make</a:t>
            </a:r>
            <a:r>
              <a:rPr lang="en-US" i="1" dirty="0" smtClean="0"/>
              <a:t> employees satisfied</a:t>
            </a:r>
            <a:r>
              <a:rPr lang="en-US" i="1" dirty="0" smtClean="0"/>
              <a:t>, the working environment, sanitation and hygiene facilities should be improved.</a:t>
            </a:r>
          </a:p>
          <a:p>
            <a:pPr lvl="1">
              <a:buFont typeface="Arial" pitchFamily="34" charset="0"/>
              <a:buChar char="•"/>
            </a:pPr>
            <a:r>
              <a:rPr lang="en-US" i="1" dirty="0" smtClean="0"/>
              <a:t>  In order to satisfy employee's tastes  the quality of food in the canteen must be improved and nutritionised.</a:t>
            </a:r>
            <a:endParaRPr lang="en-US" i="1" dirty="0"/>
          </a:p>
        </p:txBody>
      </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
        <p:nvSpPr>
          <p:cNvPr id="4" name="Rectangle 3"/>
          <p:cNvSpPr/>
          <p:nvPr/>
        </p:nvSpPr>
        <p:spPr>
          <a:xfrm>
            <a:off x="701405" y="858394"/>
            <a:ext cx="10403597" cy="4647426"/>
          </a:xfrm>
          <a:prstGeom prst="rect">
            <a:avLst/>
          </a:prstGeom>
        </p:spPr>
        <p:txBody>
          <a:bodyPr wrap="square">
            <a:spAutoFit/>
          </a:bodyPr>
          <a:lstStyle/>
          <a:p>
            <a:r>
              <a:rPr lang="en-US" sz="2400" b="1" dirty="0" smtClean="0"/>
              <a:t>                                                            </a:t>
            </a:r>
            <a:r>
              <a:rPr lang="en-US" sz="3200" b="1" dirty="0" smtClean="0"/>
              <a:t>Conclusion</a:t>
            </a:r>
          </a:p>
          <a:p>
            <a:r>
              <a:rPr lang="en-US" sz="2400" b="1" dirty="0" smtClean="0"/>
              <a:t> </a:t>
            </a:r>
          </a:p>
          <a:p>
            <a:endParaRPr lang="en-US" sz="2400" dirty="0" smtClean="0"/>
          </a:p>
          <a:p>
            <a:r>
              <a:rPr lang="en-US" i="1" dirty="0" smtClean="0"/>
              <a:t>Work-life balance programs provide employers and employees with a win-win situation. While the employee can perceive work-life balance as the dilemma of working obligations and non-working responsibilities, the employer's work-life balance involves the challenge of building a strong corporate culture in which employees can concentrate on work while working. Regardless of how it is seen, employers and employers will benefit from effective work-life balance programs within an organization.</a:t>
            </a:r>
          </a:p>
          <a:p>
            <a:r>
              <a:rPr lang="en-US" i="1" dirty="0" smtClean="0"/>
              <a:t> </a:t>
            </a:r>
          </a:p>
          <a:p>
            <a:r>
              <a:rPr lang="en-US" i="1" dirty="0" smtClean="0"/>
              <a:t> </a:t>
            </a:r>
          </a:p>
          <a:p>
            <a:r>
              <a:rPr lang="en-US" i="1" dirty="0" smtClean="0"/>
              <a:t>The employer is concerned with creating positive employer branding initiatives, supporting employers of choice, promoting business citizenship and supporting diversity initiatives. For the employee, the stress, happiness, motivation and productivity are lower and the chance to achieve personal and professional objectives satisfactorily is better. HR therefore has a key role to play in understanding the critical issues in the work-life balance, integrating it in the HR policies and championing work-life balance programs.</a:t>
            </a:r>
            <a:endParaRPr lang="en-US" i="1" dirty="0"/>
          </a:p>
        </p:txBody>
      </p:sp>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848045" y="2863968"/>
            <a:ext cx="2937279" cy="646331"/>
          </a:xfrm>
          <a:prstGeom prst="rect">
            <a:avLst/>
          </a:prstGeom>
          <a:noFill/>
        </p:spPr>
        <p:txBody>
          <a:bodyPr wrap="none" rtlCol="0">
            <a:spAutoFit/>
          </a:bodyPr>
          <a:lstStyle/>
          <a:p>
            <a:r>
              <a:rPr lang="en-IN" sz="3600" b="1" dirty="0" smtClean="0"/>
              <a:t>THANKYOU!!!</a:t>
            </a:r>
            <a:endParaRPr lang="en-US" sz="3600" b="1" dirty="0"/>
          </a:p>
        </p:txBody>
      </p:sp>
      <p:pic>
        <p:nvPicPr>
          <p:cNvPr id="3" name="Picture 2">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2846479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2313D5B-B41D-4838-89E9-CDDE1C48E313}"/>
              </a:ext>
            </a:extLst>
          </p:cNvPr>
          <p:cNvSpPr txBox="1"/>
          <p:nvPr/>
        </p:nvSpPr>
        <p:spPr>
          <a:xfrm>
            <a:off x="897146" y="1686755"/>
            <a:ext cx="10831027" cy="3547125"/>
          </a:xfrm>
          <a:prstGeom prst="rect">
            <a:avLst/>
          </a:prstGeom>
          <a:noFill/>
        </p:spPr>
        <p:txBody>
          <a:bodyPr wrap="square">
            <a:spAutoFit/>
          </a:bodyPr>
          <a:lstStyle/>
          <a:p>
            <a:pPr>
              <a:lnSpc>
                <a:spcPct val="150000"/>
              </a:lnSpc>
              <a:spcAft>
                <a:spcPts val="1500"/>
              </a:spcAft>
            </a:pPr>
            <a:r>
              <a:rPr lang="en-US" i="1" dirty="0"/>
              <a:t>Self- </a:t>
            </a:r>
            <a:r>
              <a:rPr lang="en-US" i="1" dirty="0" smtClean="0"/>
              <a:t>Management</a:t>
            </a:r>
          </a:p>
          <a:p>
            <a:pPr>
              <a:lnSpc>
                <a:spcPct val="150000"/>
              </a:lnSpc>
              <a:spcAft>
                <a:spcPts val="1500"/>
              </a:spcAft>
            </a:pPr>
            <a:r>
              <a:rPr lang="en-US" i="1" dirty="0"/>
              <a:t>Time </a:t>
            </a:r>
            <a:r>
              <a:rPr lang="en-US" i="1" dirty="0" smtClean="0"/>
              <a:t>Management</a:t>
            </a:r>
          </a:p>
          <a:p>
            <a:pPr>
              <a:lnSpc>
                <a:spcPct val="150000"/>
              </a:lnSpc>
              <a:spcAft>
                <a:spcPts val="1500"/>
              </a:spcAft>
            </a:pPr>
            <a:r>
              <a:rPr lang="en-US" i="1" dirty="0"/>
              <a:t>Change </a:t>
            </a:r>
            <a:r>
              <a:rPr lang="en-US" i="1" dirty="0" smtClean="0"/>
              <a:t>Management</a:t>
            </a:r>
          </a:p>
          <a:p>
            <a:pPr>
              <a:lnSpc>
                <a:spcPct val="150000"/>
              </a:lnSpc>
              <a:spcAft>
                <a:spcPts val="1500"/>
              </a:spcAft>
            </a:pPr>
            <a:r>
              <a:rPr lang="en-US" i="1" dirty="0"/>
              <a:t>Stress </a:t>
            </a:r>
            <a:r>
              <a:rPr lang="en-US" i="1" dirty="0" smtClean="0"/>
              <a:t>Management</a:t>
            </a:r>
          </a:p>
          <a:p>
            <a:pPr>
              <a:lnSpc>
                <a:spcPct val="150000"/>
              </a:lnSpc>
              <a:spcAft>
                <a:spcPts val="1500"/>
              </a:spcAft>
            </a:pPr>
            <a:r>
              <a:rPr lang="en-US" i="1" dirty="0"/>
              <a:t>Technology </a:t>
            </a:r>
            <a:r>
              <a:rPr lang="en-US" i="1" dirty="0" smtClean="0"/>
              <a:t>Management</a:t>
            </a:r>
          </a:p>
          <a:p>
            <a:pPr>
              <a:lnSpc>
                <a:spcPct val="150000"/>
              </a:lnSpc>
              <a:spcAft>
                <a:spcPts val="1500"/>
              </a:spcAft>
            </a:pPr>
            <a:r>
              <a:rPr lang="en-US" i="1" dirty="0"/>
              <a:t>Leisure Management</a:t>
            </a:r>
            <a:endParaRPr lang="en-IN" i="1" dirty="0">
              <a:latin typeface="Times New Roman" panose="02020603050405020304" pitchFamily="18" charset="0"/>
              <a:cs typeface="Times New Roman" panose="02020603050405020304" pitchFamily="18" charset="0"/>
            </a:endParaRPr>
          </a:p>
        </p:txBody>
      </p:sp>
      <p:sp>
        <p:nvSpPr>
          <p:cNvPr id="2" name="Rectangle 1"/>
          <p:cNvSpPr/>
          <p:nvPr/>
        </p:nvSpPr>
        <p:spPr>
          <a:xfrm>
            <a:off x="2842098" y="567142"/>
            <a:ext cx="5800178" cy="584775"/>
          </a:xfrm>
          <a:prstGeom prst="rect">
            <a:avLst/>
          </a:prstGeom>
        </p:spPr>
        <p:txBody>
          <a:bodyPr wrap="none">
            <a:spAutoFit/>
          </a:bodyPr>
          <a:lstStyle/>
          <a:p>
            <a:r>
              <a:rPr lang="en-US" sz="3200" b="1" dirty="0" smtClean="0"/>
              <a:t>Components of </a:t>
            </a:r>
            <a:r>
              <a:rPr lang="en-US" sz="3200" b="1" dirty="0"/>
              <a:t>Work life balance</a:t>
            </a: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544779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5DDFC71-DACE-4126-8044-41D3F211B612}"/>
              </a:ext>
            </a:extLst>
          </p:cNvPr>
          <p:cNvSpPr txBox="1"/>
          <p:nvPr/>
        </p:nvSpPr>
        <p:spPr>
          <a:xfrm>
            <a:off x="4414897" y="524066"/>
            <a:ext cx="3362202" cy="584775"/>
          </a:xfrm>
          <a:prstGeom prst="rect">
            <a:avLst/>
          </a:prstGeom>
          <a:noFill/>
        </p:spPr>
        <p:txBody>
          <a:bodyPr wrap="none" rtlCol="0">
            <a:spAutoFit/>
          </a:bodyPr>
          <a:lstStyle/>
          <a:p>
            <a:r>
              <a:rPr lang="en-US" sz="3200" b="1" dirty="0">
                <a:cs typeface="Times New Roman" panose="02020603050405020304" pitchFamily="18" charset="0"/>
              </a:rPr>
              <a:t>Need for the study</a:t>
            </a:r>
            <a:endParaRPr lang="en-IN" sz="3200" b="1" dirty="0">
              <a:cs typeface="Times New Roman" panose="02020603050405020304" pitchFamily="18" charset="0"/>
            </a:endParaRPr>
          </a:p>
        </p:txBody>
      </p:sp>
      <p:sp>
        <p:nvSpPr>
          <p:cNvPr id="8" name="TextBox 7">
            <a:extLst>
              <a:ext uri="{FF2B5EF4-FFF2-40B4-BE49-F238E27FC236}">
                <a16:creationId xmlns:a16="http://schemas.microsoft.com/office/drawing/2014/main" xmlns="" id="{D0FE8DC9-F661-4AFE-903B-85E27ECC3608}"/>
              </a:ext>
            </a:extLst>
          </p:cNvPr>
          <p:cNvSpPr txBox="1"/>
          <p:nvPr/>
        </p:nvSpPr>
        <p:spPr>
          <a:xfrm>
            <a:off x="1047160" y="2019064"/>
            <a:ext cx="10097676" cy="2126864"/>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GB" i="1" dirty="0">
                <a:effectLst/>
                <a:ea typeface="Calibri" panose="020F0502020204030204" pitchFamily="34" charset="0"/>
                <a:cs typeface="Times New Roman" panose="02020603050405020304" pitchFamily="18" charset="0"/>
              </a:rPr>
              <a:t>Creating a balance between professional and personal life is a challenge for an individual. The pressure of the workload and personal life can lead to stress which will reduce the efficiency of work done by the employees. The ultimate success of any organization depends on the performance of its employees. So this topic “A STUDY ON WORK LIFE BALANCE OF EMPLOYEES WITH REFERENCE TO TEAMONE TECHIES HYDERABAD” is chosen to see its practicality.</a:t>
            </a:r>
            <a:endParaRPr lang="en-IN" i="1"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1181570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E5E9B0-B863-4E06-8BB1-F7772E4926FF}"/>
              </a:ext>
            </a:extLst>
          </p:cNvPr>
          <p:cNvSpPr txBox="1"/>
          <p:nvPr/>
        </p:nvSpPr>
        <p:spPr>
          <a:xfrm>
            <a:off x="3980097" y="579826"/>
            <a:ext cx="3938514" cy="584775"/>
          </a:xfrm>
          <a:prstGeom prst="rect">
            <a:avLst/>
          </a:prstGeom>
          <a:noFill/>
        </p:spPr>
        <p:txBody>
          <a:bodyPr wrap="none" rtlCol="0">
            <a:spAutoFit/>
          </a:bodyPr>
          <a:lstStyle/>
          <a:p>
            <a:pPr algn="ctr"/>
            <a:r>
              <a:rPr lang="en-US" sz="3200" b="1" dirty="0">
                <a:cs typeface="Times New Roman" panose="02020603050405020304" pitchFamily="18" charset="0"/>
              </a:rPr>
              <a:t>Objective of the study</a:t>
            </a:r>
            <a:endParaRPr lang="en-IN" sz="3200" b="1" dirty="0">
              <a:cs typeface="Times New Roman" panose="02020603050405020304" pitchFamily="18" charset="0"/>
            </a:endParaRPr>
          </a:p>
        </p:txBody>
      </p:sp>
      <p:sp>
        <p:nvSpPr>
          <p:cNvPr id="5" name="TextBox 4">
            <a:extLst>
              <a:ext uri="{FF2B5EF4-FFF2-40B4-BE49-F238E27FC236}">
                <a16:creationId xmlns:a16="http://schemas.microsoft.com/office/drawing/2014/main" xmlns="" id="{285988D5-09F0-4842-9E9C-1D901A13AA3A}"/>
              </a:ext>
            </a:extLst>
          </p:cNvPr>
          <p:cNvSpPr txBox="1"/>
          <p:nvPr/>
        </p:nvSpPr>
        <p:spPr>
          <a:xfrm>
            <a:off x="1512607" y="2012293"/>
            <a:ext cx="9391068" cy="1615827"/>
          </a:xfrm>
          <a:prstGeom prst="rect">
            <a:avLst/>
          </a:prstGeom>
          <a:noFill/>
        </p:spPr>
        <p:txBody>
          <a:bodyPr wrap="square">
            <a:spAutoFit/>
          </a:bodyPr>
          <a:lstStyle/>
          <a:p>
            <a:pPr marL="285750" lvl="0" indent="-285750">
              <a:lnSpc>
                <a:spcPct val="150000"/>
              </a:lnSpc>
              <a:buFont typeface="Arial" pitchFamily="34" charset="0"/>
              <a:buChar char="•"/>
            </a:pPr>
            <a:r>
              <a:rPr lang="en-US" i="1" dirty="0"/>
              <a:t>To study the factors that lead to work life imbalance.</a:t>
            </a:r>
          </a:p>
          <a:p>
            <a:pPr marL="285750" lvl="0" indent="-285750">
              <a:lnSpc>
                <a:spcPct val="150000"/>
              </a:lnSpc>
              <a:buFont typeface="Arial" pitchFamily="34" charset="0"/>
              <a:buChar char="•"/>
            </a:pPr>
            <a:r>
              <a:rPr lang="en-US" i="1" dirty="0"/>
              <a:t>To study various benefits with work life balance.</a:t>
            </a:r>
          </a:p>
          <a:p>
            <a:pPr marL="285750" lvl="0" indent="-285750">
              <a:lnSpc>
                <a:spcPct val="150000"/>
              </a:lnSpc>
              <a:buFont typeface="Arial" pitchFamily="34" charset="0"/>
              <a:buChar char="•"/>
            </a:pPr>
            <a:r>
              <a:rPr lang="en-US" i="1" dirty="0"/>
              <a:t>To study the strategies and steps taken by the organization to achieve work life balance. </a:t>
            </a:r>
          </a:p>
          <a:p>
            <a:r>
              <a:rPr lang="en-US" dirty="0"/>
              <a:t> </a:t>
            </a: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4034916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B2D6ED-3500-4584-911E-4FCB6572B51F}"/>
              </a:ext>
            </a:extLst>
          </p:cNvPr>
          <p:cNvSpPr txBox="1"/>
          <p:nvPr/>
        </p:nvSpPr>
        <p:spPr>
          <a:xfrm>
            <a:off x="4370829" y="823623"/>
            <a:ext cx="3329566" cy="584775"/>
          </a:xfrm>
          <a:prstGeom prst="rect">
            <a:avLst/>
          </a:prstGeom>
          <a:noFill/>
        </p:spPr>
        <p:txBody>
          <a:bodyPr wrap="none" rtlCol="0">
            <a:spAutoFit/>
          </a:bodyPr>
          <a:lstStyle/>
          <a:p>
            <a:pPr algn="ctr"/>
            <a:r>
              <a:rPr lang="en-US" sz="3200" b="1" dirty="0">
                <a:cs typeface="Times New Roman" panose="02020603050405020304" pitchFamily="18" charset="0"/>
              </a:rPr>
              <a:t>Scope of the study</a:t>
            </a:r>
            <a:endParaRPr lang="en-IN" sz="3200" b="1" dirty="0">
              <a:cs typeface="Times New Roman" panose="02020603050405020304" pitchFamily="18" charset="0"/>
            </a:endParaRPr>
          </a:p>
        </p:txBody>
      </p:sp>
      <p:sp>
        <p:nvSpPr>
          <p:cNvPr id="5" name="TextBox 4">
            <a:extLst>
              <a:ext uri="{FF2B5EF4-FFF2-40B4-BE49-F238E27FC236}">
                <a16:creationId xmlns:a16="http://schemas.microsoft.com/office/drawing/2014/main" xmlns="" id="{E8CCA58D-7187-448C-B39F-E70444657BAC}"/>
              </a:ext>
            </a:extLst>
          </p:cNvPr>
          <p:cNvSpPr txBox="1"/>
          <p:nvPr/>
        </p:nvSpPr>
        <p:spPr>
          <a:xfrm>
            <a:off x="1610786" y="2180173"/>
            <a:ext cx="9373658" cy="129586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GB" i="1" dirty="0">
                <a:effectLst/>
                <a:ea typeface="Calibri" panose="020F0502020204030204" pitchFamily="34" charset="0"/>
                <a:cs typeface="Times New Roman" panose="02020603050405020304" pitchFamily="18" charset="0"/>
              </a:rPr>
              <a:t>The study on perception of employees about work-life balance is confined only to the employees of “TEAMONE TECHIES HYDERABAD”. </a:t>
            </a:r>
          </a:p>
          <a:p>
            <a:pPr marL="342900" lvl="0" indent="-342900">
              <a:lnSpc>
                <a:spcPct val="150000"/>
              </a:lnSpc>
              <a:buFont typeface="Symbol" panose="05050102010706020507" pitchFamily="18" charset="2"/>
              <a:buChar char=""/>
            </a:pPr>
            <a:r>
              <a:rPr lang="en-GB" i="1" dirty="0">
                <a:ea typeface="Calibri" panose="020F0502020204030204" pitchFamily="34" charset="0"/>
                <a:cs typeface="Times New Roman" panose="02020603050405020304" pitchFamily="18" charset="0"/>
              </a:rPr>
              <a:t>T</a:t>
            </a:r>
            <a:r>
              <a:rPr lang="en-GB" i="1" dirty="0">
                <a:effectLst/>
                <a:ea typeface="Calibri" panose="020F0502020204030204" pitchFamily="34" charset="0"/>
                <a:cs typeface="Times New Roman" panose="02020603050405020304" pitchFamily="18" charset="0"/>
              </a:rPr>
              <a:t>he study covers the opinion of the employees regarding their work-life balance.</a:t>
            </a:r>
            <a:endParaRPr lang="en-IN" i="1"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122085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B2D6ED-3500-4584-911E-4FCB6572B51F}"/>
              </a:ext>
            </a:extLst>
          </p:cNvPr>
          <p:cNvSpPr txBox="1"/>
          <p:nvPr/>
        </p:nvSpPr>
        <p:spPr>
          <a:xfrm>
            <a:off x="3368294" y="823623"/>
            <a:ext cx="4363887" cy="584775"/>
          </a:xfrm>
          <a:prstGeom prst="rect">
            <a:avLst/>
          </a:prstGeom>
          <a:noFill/>
        </p:spPr>
        <p:txBody>
          <a:bodyPr wrap="none" rtlCol="0">
            <a:spAutoFit/>
          </a:bodyPr>
          <a:lstStyle/>
          <a:p>
            <a:r>
              <a:rPr lang="en-US" sz="3200" b="1" dirty="0" smtClean="0"/>
              <a:t>Limitations Of The Study</a:t>
            </a:r>
            <a:endParaRPr lang="en-US" sz="3200" b="1" dirty="0"/>
          </a:p>
        </p:txBody>
      </p:sp>
      <p:sp>
        <p:nvSpPr>
          <p:cNvPr id="5" name="TextBox 4">
            <a:extLst>
              <a:ext uri="{FF2B5EF4-FFF2-40B4-BE49-F238E27FC236}">
                <a16:creationId xmlns:a16="http://schemas.microsoft.com/office/drawing/2014/main" xmlns="" id="{E8CCA58D-7187-448C-B39F-E70444657BAC}"/>
              </a:ext>
            </a:extLst>
          </p:cNvPr>
          <p:cNvSpPr txBox="1"/>
          <p:nvPr/>
        </p:nvSpPr>
        <p:spPr>
          <a:xfrm>
            <a:off x="1610786" y="2180173"/>
            <a:ext cx="9373658" cy="1477328"/>
          </a:xfrm>
          <a:prstGeom prst="rect">
            <a:avLst/>
          </a:prstGeom>
          <a:noFill/>
        </p:spPr>
        <p:txBody>
          <a:bodyPr wrap="square">
            <a:spAutoFit/>
          </a:bodyPr>
          <a:lstStyle/>
          <a:p>
            <a:pPr lvl="0">
              <a:buFont typeface="Arial" pitchFamily="34" charset="0"/>
              <a:buChar char="•"/>
            </a:pPr>
            <a:r>
              <a:rPr lang="en-US" i="1" dirty="0" smtClean="0"/>
              <a:t>   The time given for the project is very short.</a:t>
            </a:r>
          </a:p>
          <a:p>
            <a:pPr lvl="0">
              <a:buFont typeface="Arial" pitchFamily="34" charset="0"/>
              <a:buChar char="•"/>
            </a:pPr>
            <a:endParaRPr lang="en-US" i="1" dirty="0" smtClean="0"/>
          </a:p>
          <a:p>
            <a:pPr lvl="0">
              <a:buFont typeface="Arial" pitchFamily="34" charset="0"/>
              <a:buChar char="•"/>
            </a:pPr>
            <a:r>
              <a:rPr lang="en-US" i="1" dirty="0" smtClean="0"/>
              <a:t>  </a:t>
            </a:r>
            <a:r>
              <a:rPr lang="en-US" i="1" dirty="0" smtClean="0"/>
              <a:t>Documents </a:t>
            </a:r>
            <a:r>
              <a:rPr lang="en-US" i="1" dirty="0" smtClean="0"/>
              <a:t>were not </a:t>
            </a:r>
            <a:r>
              <a:rPr lang="en-US" i="1" dirty="0" smtClean="0"/>
              <a:t>sufficiently available.</a:t>
            </a:r>
            <a:endParaRPr lang="en-US" i="1" dirty="0" smtClean="0"/>
          </a:p>
          <a:p>
            <a:r>
              <a:rPr lang="en-US" dirty="0" smtClean="0"/>
              <a:t/>
            </a:r>
            <a:br>
              <a:rPr lang="en-US" dirty="0" smtClean="0"/>
            </a:br>
            <a:endParaRPr lang="en-IN" i="1"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1220859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0E45DC-E58A-44FD-B324-58ADE705AE28}"/>
              </a:ext>
            </a:extLst>
          </p:cNvPr>
          <p:cNvSpPr txBox="1"/>
          <p:nvPr/>
        </p:nvSpPr>
        <p:spPr>
          <a:xfrm>
            <a:off x="4071340" y="413665"/>
            <a:ext cx="3548985" cy="584775"/>
          </a:xfrm>
          <a:prstGeom prst="rect">
            <a:avLst/>
          </a:prstGeom>
          <a:noFill/>
        </p:spPr>
        <p:txBody>
          <a:bodyPr wrap="none" rtlCol="0">
            <a:spAutoFit/>
          </a:bodyPr>
          <a:lstStyle/>
          <a:p>
            <a:pPr algn="ctr"/>
            <a:r>
              <a:rPr lang="en-US" sz="3200" b="1" dirty="0">
                <a:cs typeface="Times New Roman" panose="02020603050405020304" pitchFamily="18" charset="0"/>
              </a:rPr>
              <a:t>Review of literature</a:t>
            </a:r>
            <a:endParaRPr lang="en-IN" sz="3200" b="1" dirty="0">
              <a:cs typeface="Times New Roman" panose="02020603050405020304" pitchFamily="18" charset="0"/>
            </a:endParaRPr>
          </a:p>
        </p:txBody>
      </p:sp>
      <p:sp>
        <p:nvSpPr>
          <p:cNvPr id="5" name="TextBox 4">
            <a:extLst>
              <a:ext uri="{FF2B5EF4-FFF2-40B4-BE49-F238E27FC236}">
                <a16:creationId xmlns:a16="http://schemas.microsoft.com/office/drawing/2014/main" xmlns="" id="{8C1BFA2D-E290-44F0-A50C-663F22EFDA36}"/>
              </a:ext>
            </a:extLst>
          </p:cNvPr>
          <p:cNvSpPr txBox="1"/>
          <p:nvPr/>
        </p:nvSpPr>
        <p:spPr>
          <a:xfrm>
            <a:off x="1037614" y="1257792"/>
            <a:ext cx="9978743" cy="4662815"/>
          </a:xfrm>
          <a:prstGeom prst="rect">
            <a:avLst/>
          </a:prstGeom>
          <a:noFill/>
        </p:spPr>
        <p:txBody>
          <a:bodyPr wrap="square">
            <a:spAutoFit/>
          </a:bodyPr>
          <a:lstStyle/>
          <a:p>
            <a:pPr marL="342900" lvl="0" indent="-342900">
              <a:lnSpc>
                <a:spcPct val="150000"/>
              </a:lnSpc>
              <a:buAutoNum type="arabicParenR"/>
            </a:pPr>
            <a:r>
              <a:rPr lang="en-US" i="1" dirty="0" smtClean="0"/>
              <a:t>Consequences </a:t>
            </a:r>
            <a:r>
              <a:rPr lang="en-US" i="1" dirty="0"/>
              <a:t>associated with work-to-family conflict: a review and agenda for </a:t>
            </a:r>
            <a:endParaRPr lang="en-US" i="1" dirty="0" smtClean="0"/>
          </a:p>
          <a:p>
            <a:pPr lvl="0">
              <a:lnSpc>
                <a:spcPct val="150000"/>
              </a:lnSpc>
            </a:pPr>
            <a:r>
              <a:rPr lang="en-US" i="1" dirty="0" smtClean="0"/>
              <a:t>future research. T </a:t>
            </a:r>
            <a:r>
              <a:rPr lang="en-US" i="1" dirty="0"/>
              <a:t>D Allen et al. J </a:t>
            </a:r>
            <a:r>
              <a:rPr lang="en-US" i="1" dirty="0" err="1"/>
              <a:t>Occup</a:t>
            </a:r>
            <a:r>
              <a:rPr lang="en-US" i="1" dirty="0"/>
              <a:t> Health Psychol. 2000 April</a:t>
            </a:r>
            <a:r>
              <a:rPr lang="en-US" i="1" dirty="0" smtClean="0"/>
              <a:t>.</a:t>
            </a:r>
            <a:endParaRPr lang="en-US" i="1" dirty="0"/>
          </a:p>
          <a:p>
            <a:pPr>
              <a:lnSpc>
                <a:spcPct val="150000"/>
              </a:lnSpc>
            </a:pPr>
            <a:r>
              <a:rPr lang="en-US" b="1" dirty="0"/>
              <a:t>Abstract</a:t>
            </a:r>
            <a:r>
              <a:rPr lang="en-US" b="1" dirty="0" smtClean="0"/>
              <a:t>:</a:t>
            </a:r>
            <a:endParaRPr lang="en-US" dirty="0" smtClean="0"/>
          </a:p>
          <a:p>
            <a:pPr>
              <a:lnSpc>
                <a:spcPct val="150000"/>
              </a:lnSpc>
            </a:pPr>
            <a:r>
              <a:rPr lang="en-US" i="1" dirty="0" smtClean="0"/>
              <a:t>Work-life </a:t>
            </a:r>
            <a:r>
              <a:rPr lang="en-US" i="1" dirty="0"/>
              <a:t>balance is about finding the right balance between one’s work and one’s life (i.e. life outside work) and about feeling comfortable with both work and non-work commitments. Many people find it difficult to manage their time in a way that is healthy for their work as well as for their personal life. This may not be because they are poor at time management, but largely because a good part of the time is not theirs. It belongs to the organization. But do employees have to crowd out other activities that are important in their lives just to satisfy the boss? Achieving the right balance ‟ is something very personal, because we all have different priorities in life”. However, it is not what can be personally achieved without the support of the organization.</a:t>
            </a:r>
          </a:p>
        </p:txBody>
      </p:sp>
      <p:pic>
        <p:nvPicPr>
          <p:cNvPr id="10" name="Picture 9">
            <a:extLst>
              <a:ext uri="{FF2B5EF4-FFF2-40B4-BE49-F238E27FC236}">
                <a16:creationId xmlns:a16="http://schemas.microsoft.com/office/drawing/2014/main" xmlns="" id="{019EE901-7347-F74F-807A-6EE0EA0CA8C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71408" y="348566"/>
            <a:ext cx="1536592" cy="1320379"/>
          </a:xfrm>
          <a:prstGeom prst="rect">
            <a:avLst/>
          </a:prstGeom>
        </p:spPr>
      </p:pic>
    </p:spTree>
    <p:extLst>
      <p:ext uri="{BB962C8B-B14F-4D97-AF65-F5344CB8AC3E}">
        <p14:creationId xmlns="" xmlns:p14="http://schemas.microsoft.com/office/powerpoint/2010/main" val="1052009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1722</Words>
  <Application>Microsoft Office PowerPoint</Application>
  <PresentationFormat>Custom</PresentationFormat>
  <Paragraphs>477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simmy godwin</dc:creator>
  <cp:lastModifiedBy>Dell</cp:lastModifiedBy>
  <cp:revision>88</cp:revision>
  <dcterms:created xsi:type="dcterms:W3CDTF">2021-01-30T14:06:46Z</dcterms:created>
  <dcterms:modified xsi:type="dcterms:W3CDTF">2021-04-30T15:12:59Z</dcterms:modified>
</cp:coreProperties>
</file>