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73DACC-F83C-4236-B961-768279F3A878}" v="9" dt="2024-05-29T19:04:40.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ya saini" userId="af93c9f000bda1d1" providerId="LiveId" clId="{DA73DACC-F83C-4236-B961-768279F3A878}"/>
    <pc:docChg chg="undo custSel addSld delSld modSld">
      <pc:chgData name="bhavya saini" userId="af93c9f000bda1d1" providerId="LiveId" clId="{DA73DACC-F83C-4236-B961-768279F3A878}" dt="2024-05-29T19:17:11.525" v="379" actId="1037"/>
      <pc:docMkLst>
        <pc:docMk/>
      </pc:docMkLst>
      <pc:sldChg chg="modSp mod">
        <pc:chgData name="bhavya saini" userId="af93c9f000bda1d1" providerId="LiveId" clId="{DA73DACC-F83C-4236-B961-768279F3A878}" dt="2024-05-29T18:39:56.099" v="1" actId="1038"/>
        <pc:sldMkLst>
          <pc:docMk/>
          <pc:sldMk cId="0" sldId="257"/>
        </pc:sldMkLst>
        <pc:spChg chg="mod">
          <ac:chgData name="bhavya saini" userId="af93c9f000bda1d1" providerId="LiveId" clId="{DA73DACC-F83C-4236-B961-768279F3A878}" dt="2024-05-29T18:39:56.099" v="1" actId="1038"/>
          <ac:spMkLst>
            <pc:docMk/>
            <pc:sldMk cId="0" sldId="257"/>
            <ac:spMk id="3" creationId="{00000000-0000-0000-0000-000000000000}"/>
          </ac:spMkLst>
        </pc:spChg>
      </pc:sldChg>
      <pc:sldChg chg="modSp mod">
        <pc:chgData name="bhavya saini" userId="af93c9f000bda1d1" providerId="LiveId" clId="{DA73DACC-F83C-4236-B961-768279F3A878}" dt="2024-05-29T18:44:59.363" v="24" actId="5793"/>
        <pc:sldMkLst>
          <pc:docMk/>
          <pc:sldMk cId="0" sldId="259"/>
        </pc:sldMkLst>
        <pc:spChg chg="mod">
          <ac:chgData name="bhavya saini" userId="af93c9f000bda1d1" providerId="LiveId" clId="{DA73DACC-F83C-4236-B961-768279F3A878}" dt="2024-05-29T18:44:59.363" v="24" actId="5793"/>
          <ac:spMkLst>
            <pc:docMk/>
            <pc:sldMk cId="0" sldId="259"/>
            <ac:spMk id="14" creationId="{00000000-0000-0000-0000-000000000000}"/>
          </ac:spMkLst>
        </pc:spChg>
      </pc:sldChg>
      <pc:sldChg chg="modSp mod">
        <pc:chgData name="bhavya saini" userId="af93c9f000bda1d1" providerId="LiveId" clId="{DA73DACC-F83C-4236-B961-768279F3A878}" dt="2024-05-29T18:43:35.659" v="13" actId="1038"/>
        <pc:sldMkLst>
          <pc:docMk/>
          <pc:sldMk cId="0" sldId="261"/>
        </pc:sldMkLst>
        <pc:spChg chg="mod">
          <ac:chgData name="bhavya saini" userId="af93c9f000bda1d1" providerId="LiveId" clId="{DA73DACC-F83C-4236-B961-768279F3A878}" dt="2024-05-29T18:43:35.659" v="13" actId="1038"/>
          <ac:spMkLst>
            <pc:docMk/>
            <pc:sldMk cId="0" sldId="261"/>
            <ac:spMk id="3" creationId="{00000000-0000-0000-0000-000000000000}"/>
          </ac:spMkLst>
        </pc:spChg>
        <pc:spChg chg="mod">
          <ac:chgData name="bhavya saini" userId="af93c9f000bda1d1" providerId="LiveId" clId="{DA73DACC-F83C-4236-B961-768279F3A878}" dt="2024-05-29T18:43:24.946" v="12" actId="14100"/>
          <ac:spMkLst>
            <pc:docMk/>
            <pc:sldMk cId="0" sldId="261"/>
            <ac:spMk id="5" creationId="{00000000-0000-0000-0000-000000000000}"/>
          </ac:spMkLst>
        </pc:spChg>
        <pc:spChg chg="mod">
          <ac:chgData name="bhavya saini" userId="af93c9f000bda1d1" providerId="LiveId" clId="{DA73DACC-F83C-4236-B961-768279F3A878}" dt="2024-05-29T18:42:14.649" v="3" actId="5793"/>
          <ac:spMkLst>
            <pc:docMk/>
            <pc:sldMk cId="0" sldId="261"/>
            <ac:spMk id="11" creationId="{00000000-0000-0000-0000-000000000000}"/>
          </ac:spMkLst>
        </pc:spChg>
        <pc:spChg chg="mod">
          <ac:chgData name="bhavya saini" userId="af93c9f000bda1d1" providerId="LiveId" clId="{DA73DACC-F83C-4236-B961-768279F3A878}" dt="2024-05-29T18:43:22.130" v="11" actId="14100"/>
          <ac:spMkLst>
            <pc:docMk/>
            <pc:sldMk cId="0" sldId="261"/>
            <ac:spMk id="12" creationId="{00000000-0000-0000-0000-000000000000}"/>
          </ac:spMkLst>
        </pc:spChg>
        <pc:spChg chg="mod">
          <ac:chgData name="bhavya saini" userId="af93c9f000bda1d1" providerId="LiveId" clId="{DA73DACC-F83C-4236-B961-768279F3A878}" dt="2024-05-29T18:42:33.610" v="5" actId="5793"/>
          <ac:spMkLst>
            <pc:docMk/>
            <pc:sldMk cId="0" sldId="261"/>
            <ac:spMk id="16" creationId="{00000000-0000-0000-0000-000000000000}"/>
          </ac:spMkLst>
        </pc:spChg>
        <pc:spChg chg="mod">
          <ac:chgData name="bhavya saini" userId="af93c9f000bda1d1" providerId="LiveId" clId="{DA73DACC-F83C-4236-B961-768279F3A878}" dt="2024-05-29T18:42:40.555" v="6" actId="14100"/>
          <ac:spMkLst>
            <pc:docMk/>
            <pc:sldMk cId="0" sldId="261"/>
            <ac:spMk id="18" creationId="{00000000-0000-0000-0000-000000000000}"/>
          </ac:spMkLst>
        </pc:spChg>
        <pc:spChg chg="mod">
          <ac:chgData name="bhavya saini" userId="af93c9f000bda1d1" providerId="LiveId" clId="{DA73DACC-F83C-4236-B961-768279F3A878}" dt="2024-05-29T18:43:17.008" v="10" actId="14100"/>
          <ac:spMkLst>
            <pc:docMk/>
            <pc:sldMk cId="0" sldId="261"/>
            <ac:spMk id="19" creationId="{00000000-0000-0000-0000-000000000000}"/>
          </ac:spMkLst>
        </pc:spChg>
        <pc:spChg chg="mod">
          <ac:chgData name="bhavya saini" userId="af93c9f000bda1d1" providerId="LiveId" clId="{DA73DACC-F83C-4236-B961-768279F3A878}" dt="2024-05-29T18:43:06.596" v="8" actId="5793"/>
          <ac:spMkLst>
            <pc:docMk/>
            <pc:sldMk cId="0" sldId="261"/>
            <ac:spMk id="23" creationId="{00000000-0000-0000-0000-000000000000}"/>
          </ac:spMkLst>
        </pc:spChg>
        <pc:spChg chg="mod">
          <ac:chgData name="bhavya saini" userId="af93c9f000bda1d1" providerId="LiveId" clId="{DA73DACC-F83C-4236-B961-768279F3A878}" dt="2024-05-29T18:43:11.059" v="9" actId="14100"/>
          <ac:spMkLst>
            <pc:docMk/>
            <pc:sldMk cId="0" sldId="261"/>
            <ac:spMk id="25" creationId="{00000000-0000-0000-0000-000000000000}"/>
          </ac:spMkLst>
        </pc:spChg>
      </pc:sldChg>
      <pc:sldChg chg="modSp mod chgLayout">
        <pc:chgData name="bhavya saini" userId="af93c9f000bda1d1" providerId="LiveId" clId="{DA73DACC-F83C-4236-B961-768279F3A878}" dt="2024-05-29T19:17:11.525" v="379" actId="1037"/>
        <pc:sldMkLst>
          <pc:docMk/>
          <pc:sldMk cId="0" sldId="262"/>
        </pc:sldMkLst>
        <pc:spChg chg="mod">
          <ac:chgData name="bhavya saini" userId="af93c9f000bda1d1" providerId="LiveId" clId="{DA73DACC-F83C-4236-B961-768279F3A878}" dt="2024-05-29T19:17:11.525" v="379" actId="1037"/>
          <ac:spMkLst>
            <pc:docMk/>
            <pc:sldMk cId="0" sldId="262"/>
            <ac:spMk id="3" creationId="{00000000-0000-0000-0000-000000000000}"/>
          </ac:spMkLst>
        </pc:spChg>
        <pc:spChg chg="mod">
          <ac:chgData name="bhavya saini" userId="af93c9f000bda1d1" providerId="LiveId" clId="{DA73DACC-F83C-4236-B961-768279F3A878}" dt="2024-05-29T18:44:27.160" v="22" actId="14100"/>
          <ac:spMkLst>
            <pc:docMk/>
            <pc:sldMk cId="0" sldId="262"/>
            <ac:spMk id="4" creationId="{00000000-0000-0000-0000-000000000000}"/>
          </ac:spMkLst>
        </pc:spChg>
        <pc:spChg chg="mod">
          <ac:chgData name="bhavya saini" userId="af93c9f000bda1d1" providerId="LiveId" clId="{DA73DACC-F83C-4236-B961-768279F3A878}" dt="2024-05-29T19:16:18.190" v="369" actId="2711"/>
          <ac:spMkLst>
            <pc:docMk/>
            <pc:sldMk cId="0" sldId="262"/>
            <ac:spMk id="5" creationId="{00000000-0000-0000-0000-000000000000}"/>
          </ac:spMkLst>
        </pc:spChg>
        <pc:spChg chg="mod">
          <ac:chgData name="bhavya saini" userId="af93c9f000bda1d1" providerId="LiveId" clId="{DA73DACC-F83C-4236-B961-768279F3A878}" dt="2024-05-29T19:16:55.745" v="378" actId="2711"/>
          <ac:spMkLst>
            <pc:docMk/>
            <pc:sldMk cId="0" sldId="262"/>
            <ac:spMk id="7" creationId="{00000000-0000-0000-0000-000000000000}"/>
          </ac:spMkLst>
        </pc:spChg>
        <pc:picChg chg="mod">
          <ac:chgData name="bhavya saini" userId="af93c9f000bda1d1" providerId="LiveId" clId="{DA73DACC-F83C-4236-B961-768279F3A878}" dt="2024-05-29T19:14:45.424" v="367" actId="1076"/>
          <ac:picMkLst>
            <pc:docMk/>
            <pc:sldMk cId="0" sldId="262"/>
            <ac:picMk id="6" creationId="{00000000-0000-0000-0000-000000000000}"/>
          </ac:picMkLst>
        </pc:picChg>
        <pc:picChg chg="mod">
          <ac:chgData name="bhavya saini" userId="af93c9f000bda1d1" providerId="LiveId" clId="{DA73DACC-F83C-4236-B961-768279F3A878}" dt="2024-05-29T19:13:30.568" v="358" actId="1076"/>
          <ac:picMkLst>
            <pc:docMk/>
            <pc:sldMk cId="0" sldId="262"/>
            <ac:picMk id="8" creationId="{00000000-0000-0000-0000-000000000000}"/>
          </ac:picMkLst>
        </pc:picChg>
      </pc:sldChg>
      <pc:sldChg chg="addSp delSp modSp mod">
        <pc:chgData name="bhavya saini" userId="af93c9f000bda1d1" providerId="LiveId" clId="{DA73DACC-F83C-4236-B961-768279F3A878}" dt="2024-05-29T19:07:25.747" v="317" actId="14100"/>
        <pc:sldMkLst>
          <pc:docMk/>
          <pc:sldMk cId="0" sldId="264"/>
        </pc:sldMkLst>
        <pc:spChg chg="mod">
          <ac:chgData name="bhavya saini" userId="af93c9f000bda1d1" providerId="LiveId" clId="{DA73DACC-F83C-4236-B961-768279F3A878}" dt="2024-05-29T18:51:33.586" v="54" actId="1076"/>
          <ac:spMkLst>
            <pc:docMk/>
            <pc:sldMk cId="0" sldId="264"/>
            <ac:spMk id="2" creationId="{00000000-0000-0000-0000-000000000000}"/>
          </ac:spMkLst>
        </pc:spChg>
        <pc:spChg chg="mod">
          <ac:chgData name="bhavya saini" userId="af93c9f000bda1d1" providerId="LiveId" clId="{DA73DACC-F83C-4236-B961-768279F3A878}" dt="2024-05-29T19:05:49.141" v="308" actId="1076"/>
          <ac:spMkLst>
            <pc:docMk/>
            <pc:sldMk cId="0" sldId="264"/>
            <ac:spMk id="3" creationId="{00000000-0000-0000-0000-000000000000}"/>
          </ac:spMkLst>
        </pc:spChg>
        <pc:spChg chg="mod">
          <ac:chgData name="bhavya saini" userId="af93c9f000bda1d1" providerId="LiveId" clId="{DA73DACC-F83C-4236-B961-768279F3A878}" dt="2024-05-29T19:07:25.747" v="317" actId="14100"/>
          <ac:spMkLst>
            <pc:docMk/>
            <pc:sldMk cId="0" sldId="264"/>
            <ac:spMk id="4" creationId="{00000000-0000-0000-0000-000000000000}"/>
          </ac:spMkLst>
        </pc:spChg>
        <pc:spChg chg="add del mod">
          <ac:chgData name="bhavya saini" userId="af93c9f000bda1d1" providerId="LiveId" clId="{DA73DACC-F83C-4236-B961-768279F3A878}" dt="2024-05-29T18:57:41.034" v="60"/>
          <ac:spMkLst>
            <pc:docMk/>
            <pc:sldMk cId="0" sldId="264"/>
            <ac:spMk id="8" creationId="{70F8C6CE-D334-FDBF-FCB6-35F81C5ED511}"/>
          </ac:spMkLst>
        </pc:spChg>
        <pc:spChg chg="add del mod">
          <ac:chgData name="bhavya saini" userId="af93c9f000bda1d1" providerId="LiveId" clId="{DA73DACC-F83C-4236-B961-768279F3A878}" dt="2024-05-29T18:58:27.977" v="73"/>
          <ac:spMkLst>
            <pc:docMk/>
            <pc:sldMk cId="0" sldId="264"/>
            <ac:spMk id="9" creationId="{F2186E5A-FBF2-DEA6-AB77-58BE138E6234}"/>
          </ac:spMkLst>
        </pc:spChg>
        <pc:spChg chg="add mod">
          <ac:chgData name="bhavya saini" userId="af93c9f000bda1d1" providerId="LiveId" clId="{DA73DACC-F83C-4236-B961-768279F3A878}" dt="2024-05-29T19:06:53.234" v="315" actId="20577"/>
          <ac:spMkLst>
            <pc:docMk/>
            <pc:sldMk cId="0" sldId="264"/>
            <ac:spMk id="11" creationId="{DEC448A8-5953-5FA0-223E-91C01F995A53}"/>
          </ac:spMkLst>
        </pc:spChg>
        <pc:spChg chg="add del mod">
          <ac:chgData name="bhavya saini" userId="af93c9f000bda1d1" providerId="LiveId" clId="{DA73DACC-F83C-4236-B961-768279F3A878}" dt="2024-05-29T19:00:44.294" v="133" actId="478"/>
          <ac:spMkLst>
            <pc:docMk/>
            <pc:sldMk cId="0" sldId="264"/>
            <ac:spMk id="12" creationId="{56F4B0D9-2BA1-C328-7E0F-E42DC254660D}"/>
          </ac:spMkLst>
        </pc:spChg>
        <pc:spChg chg="add mod">
          <ac:chgData name="bhavya saini" userId="af93c9f000bda1d1" providerId="LiveId" clId="{DA73DACC-F83C-4236-B961-768279F3A878}" dt="2024-05-29T19:02:28.226" v="199" actId="14100"/>
          <ac:spMkLst>
            <pc:docMk/>
            <pc:sldMk cId="0" sldId="264"/>
            <ac:spMk id="13" creationId="{F9E84745-5603-F0B7-EA8C-9AAAF7BB7F7B}"/>
          </ac:spMkLst>
        </pc:spChg>
        <pc:spChg chg="add mod">
          <ac:chgData name="bhavya saini" userId="af93c9f000bda1d1" providerId="LiveId" clId="{DA73DACC-F83C-4236-B961-768279F3A878}" dt="2024-05-29T19:04:23.349" v="247" actId="1076"/>
          <ac:spMkLst>
            <pc:docMk/>
            <pc:sldMk cId="0" sldId="264"/>
            <ac:spMk id="14" creationId="{6D6D9019-21B9-BC1B-02A4-D70E2522D8EC}"/>
          </ac:spMkLst>
        </pc:spChg>
        <pc:spChg chg="add mod">
          <ac:chgData name="bhavya saini" userId="af93c9f000bda1d1" providerId="LiveId" clId="{DA73DACC-F83C-4236-B961-768279F3A878}" dt="2024-05-29T19:05:59.385" v="309" actId="14100"/>
          <ac:spMkLst>
            <pc:docMk/>
            <pc:sldMk cId="0" sldId="264"/>
            <ac:spMk id="15" creationId="{86B4BD35-D9C6-D9C8-74EA-1CCBFDD3252F}"/>
          </ac:spMkLst>
        </pc:spChg>
        <pc:graphicFrameChg chg="add mod modGraphic">
          <ac:chgData name="bhavya saini" userId="af93c9f000bda1d1" providerId="LiveId" clId="{DA73DACC-F83C-4236-B961-768279F3A878}" dt="2024-05-29T18:58:27.616" v="71" actId="14100"/>
          <ac:graphicFrameMkLst>
            <pc:docMk/>
            <pc:sldMk cId="0" sldId="264"/>
            <ac:graphicFrameMk id="10" creationId="{F1B0DE17-AFE8-6F59-968D-E76412B8D4D7}"/>
          </ac:graphicFrameMkLst>
        </pc:graphicFrameChg>
        <pc:picChg chg="mod">
          <ac:chgData name="bhavya saini" userId="af93c9f000bda1d1" providerId="LiveId" clId="{DA73DACC-F83C-4236-B961-768279F3A878}" dt="2024-05-29T18:58:48.746" v="75" actId="1076"/>
          <ac:picMkLst>
            <pc:docMk/>
            <pc:sldMk cId="0" sldId="264"/>
            <ac:picMk id="6" creationId="{00000000-0000-0000-0000-000000000000}"/>
          </ac:picMkLst>
        </pc:picChg>
      </pc:sldChg>
      <pc:sldChg chg="new del mod chgLayout">
        <pc:chgData name="bhavya saini" userId="af93c9f000bda1d1" providerId="LiveId" clId="{DA73DACC-F83C-4236-B961-768279F3A878}" dt="2024-05-29T18:46:02.299" v="27" actId="2696"/>
        <pc:sldMkLst>
          <pc:docMk/>
          <pc:sldMk cId="521842072"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212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84780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That's the end of the presentation. Now we'll open it up to any questions you may have.
• I'm happy to take any questions you might have about the topics we've covered. Please feel free to ask anything that's on your mind.
• We've covered a lot of ground, so I'm sure you may have some lingering questions. I'm here to address any concerns or clarify anything that's still unclear.
• The floor is now open. Please raise your hand if you have a question, and I'll be glad to respond.
• Let's use this time to have an open discussion and address any outstanding issues or topics you'd like to explore further.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845907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677478"/>
            <a:ext cx="7477601" cy="2874645"/>
          </a:xfrm>
          <a:prstGeom prst="rect">
            <a:avLst/>
          </a:prstGeom>
          <a:noFill/>
          <a:ln/>
        </p:spPr>
        <p:txBody>
          <a:bodyPr wrap="square" rtlCol="0" anchor="t"/>
          <a:lstStyle/>
          <a:p>
            <a:pPr marL="0" indent="0">
              <a:lnSpc>
                <a:spcPts val="7545"/>
              </a:lnSpc>
              <a:buNone/>
            </a:pPr>
            <a:r>
              <a:rPr lang="en-US" sz="6036" dirty="0">
                <a:solidFill>
                  <a:srgbClr val="38512F"/>
                </a:solidFill>
                <a:latin typeface="Lora" pitchFamily="34" charset="0"/>
                <a:ea typeface="Lora" pitchFamily="34" charset="-122"/>
                <a:cs typeface="Lora" pitchFamily="34" charset="-120"/>
              </a:rPr>
              <a:t>Producing Green Hydrogen from Waste Metal Scrap</a:t>
            </a:r>
            <a:endParaRPr lang="en-US" sz="6036"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5" name="Text 2"/>
          <p:cNvSpPr/>
          <p:nvPr/>
        </p:nvSpPr>
        <p:spPr>
          <a:xfrm>
            <a:off x="7048982" y="1027628"/>
            <a:ext cx="2013995" cy="824321"/>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 </a:t>
            </a:r>
            <a:endParaRPr lang="en-US" sz="4374" dirty="0"/>
          </a:p>
        </p:txBody>
      </p:sp>
      <p:sp>
        <p:nvSpPr>
          <p:cNvPr id="7" name="Text 4"/>
          <p:cNvSpPr/>
          <p:nvPr/>
        </p:nvSpPr>
        <p:spPr>
          <a:xfrm>
            <a:off x="4712970" y="3281839"/>
            <a:ext cx="3478173"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  </a:t>
            </a:r>
            <a:endParaRPr lang="en-US" sz="2187" dirty="0"/>
          </a:p>
        </p:txBody>
      </p:sp>
      <p:sp>
        <p:nvSpPr>
          <p:cNvPr id="8" name="Text 5"/>
          <p:cNvSpPr/>
          <p:nvPr/>
        </p:nvSpPr>
        <p:spPr>
          <a:xfrm>
            <a:off x="4712970" y="3762256"/>
            <a:ext cx="4097774" cy="710803"/>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9477256" y="3281839"/>
            <a:ext cx="2777490"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9477256" y="3762256"/>
            <a:ext cx="4097774" cy="710803"/>
          </a:xfrm>
          <a:prstGeom prst="rect">
            <a:avLst/>
          </a:prstGeom>
          <a:noFill/>
          <a:ln/>
        </p:spPr>
        <p:txBody>
          <a:bodyPr wrap="square" rtlCol="0" anchor="t"/>
          <a:lstStyle/>
          <a:p>
            <a:pPr marL="0" indent="0">
              <a:lnSpc>
                <a:spcPts val="2799"/>
              </a:lnSpc>
              <a:buNone/>
            </a:pPr>
            <a:endParaRPr lang="en-US" sz="1750" dirty="0"/>
          </a:p>
        </p:txBody>
      </p:sp>
      <p:sp>
        <p:nvSpPr>
          <p:cNvPr id="13" name="Text 10"/>
          <p:cNvSpPr/>
          <p:nvPr/>
        </p:nvSpPr>
        <p:spPr>
          <a:xfrm>
            <a:off x="4712970" y="5139571"/>
            <a:ext cx="2828568" cy="347186"/>
          </a:xfrm>
          <a:prstGeom prst="rect">
            <a:avLst/>
          </a:prstGeom>
          <a:noFill/>
          <a:ln/>
        </p:spPr>
        <p:txBody>
          <a:bodyPr wrap="none" rtlCol="0" anchor="t"/>
          <a:lstStyle/>
          <a:p>
            <a:pPr marL="0" indent="0">
              <a:lnSpc>
                <a:spcPts val="2734"/>
              </a:lnSpc>
              <a:buNone/>
            </a:pPr>
            <a:endParaRPr lang="en-US" sz="2187" dirty="0"/>
          </a:p>
        </p:txBody>
      </p:sp>
      <p:sp>
        <p:nvSpPr>
          <p:cNvPr id="14" name="Text 11"/>
          <p:cNvSpPr/>
          <p:nvPr/>
        </p:nvSpPr>
        <p:spPr>
          <a:xfrm>
            <a:off x="4712970" y="5619988"/>
            <a:ext cx="8862060" cy="355402"/>
          </a:xfrm>
          <a:prstGeom prst="rect">
            <a:avLst/>
          </a:prstGeom>
          <a:noFill/>
          <a:ln/>
        </p:spPr>
        <p:txBody>
          <a:bodyPr wrap="none" rtlCol="0" anchor="t"/>
          <a:lstStyle/>
          <a:p>
            <a:pPr marL="0" indent="0">
              <a:lnSpc>
                <a:spcPts val="2799"/>
              </a:lnSpc>
              <a:buNone/>
            </a:pPr>
            <a:endParaRPr lang="en-US" sz="1750" dirty="0"/>
          </a:p>
        </p:txBody>
      </p:sp>
      <p:pic>
        <p:nvPicPr>
          <p:cNvPr id="15" name="Picture 14">
            <a:extLst>
              <a:ext uri="{FF2B5EF4-FFF2-40B4-BE49-F238E27FC236}">
                <a16:creationId xmlns:a16="http://schemas.microsoft.com/office/drawing/2014/main" id="{3825B0E8-F884-06C2-CDF0-3C25B3E6ECA6}"/>
              </a:ext>
            </a:extLst>
          </p:cNvPr>
          <p:cNvPicPr>
            <a:picLocks noChangeAspect="1"/>
          </p:cNvPicPr>
          <p:nvPr/>
        </p:nvPicPr>
        <p:blipFill>
          <a:blip r:embed="rId3"/>
          <a:stretch>
            <a:fillRect/>
          </a:stretch>
        </p:blipFill>
        <p:spPr>
          <a:xfrm>
            <a:off x="1675613" y="852032"/>
            <a:ext cx="11279174" cy="6525536"/>
          </a:xfrm>
          <a:prstGeom prst="rect">
            <a:avLst/>
          </a:prstGeom>
        </p:spPr>
      </p:pic>
    </p:spTree>
    <p:extLst>
      <p:ext uri="{BB962C8B-B14F-4D97-AF65-F5344CB8AC3E}">
        <p14:creationId xmlns:p14="http://schemas.microsoft.com/office/powerpoint/2010/main" val="250244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1" y="0"/>
            <a:ext cx="14630400" cy="8229600"/>
          </a:xfrm>
          <a:prstGeom prst="rect">
            <a:avLst/>
          </a:prstGeom>
          <a:solidFill>
            <a:srgbClr val="F2E4CF"/>
          </a:solidFill>
          <a:ln/>
        </p:spPr>
      </p:sp>
      <p:sp>
        <p:nvSpPr>
          <p:cNvPr id="3" name="Shape 1"/>
          <p:cNvSpPr/>
          <p:nvPr/>
        </p:nvSpPr>
        <p:spPr>
          <a:xfrm>
            <a:off x="0" y="0"/>
            <a:ext cx="14630400" cy="8231505"/>
          </a:xfrm>
          <a:prstGeom prst="rect">
            <a:avLst/>
          </a:prstGeom>
          <a:solidFill>
            <a:srgbClr val="FEF5E7"/>
          </a:solidFill>
          <a:ln/>
        </p:spPr>
      </p:sp>
      <p:sp>
        <p:nvSpPr>
          <p:cNvPr id="4" name="Text 2"/>
          <p:cNvSpPr/>
          <p:nvPr/>
        </p:nvSpPr>
        <p:spPr>
          <a:xfrm>
            <a:off x="5747657" y="540782"/>
            <a:ext cx="2089870" cy="618649"/>
          </a:xfrm>
          <a:prstGeom prst="rect">
            <a:avLst/>
          </a:prstGeom>
          <a:noFill/>
          <a:ln/>
        </p:spPr>
        <p:txBody>
          <a:bodyPr wrap="none" rtlCol="0" anchor="t"/>
          <a:lstStyle/>
          <a:p>
            <a:pPr marL="0" indent="0">
              <a:lnSpc>
                <a:spcPts val="4856"/>
              </a:lnSpc>
              <a:buNone/>
            </a:pPr>
            <a:r>
              <a:rPr lang="en-US" sz="3885" dirty="0">
                <a:solidFill>
                  <a:srgbClr val="38512F"/>
                </a:solidFill>
                <a:latin typeface="Lora" pitchFamily="34" charset="0"/>
                <a:ea typeface="Lora" pitchFamily="34" charset="-122"/>
                <a:cs typeface="Lora" pitchFamily="34" charset="-120"/>
              </a:rPr>
              <a:t>Competitors</a:t>
            </a:r>
            <a:endParaRPr lang="en-US" sz="3885" dirty="0"/>
          </a:p>
        </p:txBody>
      </p:sp>
      <p:sp>
        <p:nvSpPr>
          <p:cNvPr id="5" name="Text 3"/>
          <p:cNvSpPr/>
          <p:nvPr/>
        </p:nvSpPr>
        <p:spPr>
          <a:xfrm>
            <a:off x="2903934" y="1455420"/>
            <a:ext cx="8822531" cy="315754"/>
          </a:xfrm>
          <a:prstGeom prst="rect">
            <a:avLst/>
          </a:prstGeom>
          <a:noFill/>
          <a:ln/>
        </p:spPr>
        <p:txBody>
          <a:bodyPr wrap="none" rtlCol="0" anchor="t"/>
          <a:lstStyle/>
          <a:p>
            <a:pPr marL="0" indent="0">
              <a:lnSpc>
                <a:spcPts val="2486"/>
              </a:lnSpc>
              <a:buNone/>
            </a:pPr>
            <a:endParaRPr lang="en-US" sz="1554" dirty="0"/>
          </a:p>
        </p:txBody>
      </p:sp>
      <p:pic>
        <p:nvPicPr>
          <p:cNvPr id="6" name="Image 0" descr="preencoded.png"/>
          <p:cNvPicPr>
            <a:picLocks noChangeAspect="1"/>
          </p:cNvPicPr>
          <p:nvPr/>
        </p:nvPicPr>
        <p:blipFill>
          <a:blip r:embed="rId3"/>
          <a:stretch>
            <a:fillRect/>
          </a:stretch>
        </p:blipFill>
        <p:spPr>
          <a:xfrm>
            <a:off x="5251965" y="1993106"/>
            <a:ext cx="4126468" cy="5158026"/>
          </a:xfrm>
          <a:prstGeom prst="rect">
            <a:avLst/>
          </a:prstGeom>
        </p:spPr>
      </p:pic>
      <p:sp>
        <p:nvSpPr>
          <p:cNvPr id="7" name="Text 4"/>
          <p:cNvSpPr/>
          <p:nvPr/>
        </p:nvSpPr>
        <p:spPr>
          <a:xfrm>
            <a:off x="2903934" y="7373064"/>
            <a:ext cx="8822531" cy="315754"/>
          </a:xfrm>
          <a:prstGeom prst="rect">
            <a:avLst/>
          </a:prstGeom>
          <a:noFill/>
          <a:ln/>
        </p:spPr>
        <p:txBody>
          <a:bodyPr wrap="none" rtlCol="0" anchor="t"/>
          <a:lstStyle/>
          <a:p>
            <a:pPr marL="0" indent="0">
              <a:lnSpc>
                <a:spcPts val="2486"/>
              </a:lnSpc>
              <a:buNone/>
            </a:pPr>
            <a:endParaRPr lang="en-US" sz="1554" dirty="0"/>
          </a:p>
        </p:txBody>
      </p:sp>
      <p:sp>
        <p:nvSpPr>
          <p:cNvPr id="11" name="TextBox 10">
            <a:extLst>
              <a:ext uri="{FF2B5EF4-FFF2-40B4-BE49-F238E27FC236}">
                <a16:creationId xmlns:a16="http://schemas.microsoft.com/office/drawing/2014/main" id="{DEC448A8-5953-5FA0-223E-91C01F995A53}"/>
              </a:ext>
            </a:extLst>
          </p:cNvPr>
          <p:cNvSpPr txBox="1"/>
          <p:nvPr/>
        </p:nvSpPr>
        <p:spPr>
          <a:xfrm>
            <a:off x="904009" y="1993106"/>
            <a:ext cx="2826327" cy="1261884"/>
          </a:xfrm>
          <a:prstGeom prst="rect">
            <a:avLst/>
          </a:prstGeom>
          <a:noFill/>
        </p:spPr>
        <p:txBody>
          <a:bodyPr wrap="square" rtlCol="0">
            <a:spAutoFit/>
          </a:bodyPr>
          <a:lstStyle/>
          <a:p>
            <a:r>
              <a:rPr lang="en-US" sz="3600" dirty="0">
                <a:latin typeface="Source Sans Pro" panose="020B0503030403020204" pitchFamily="34" charset="0"/>
                <a:ea typeface="Source Sans Pro" panose="020B0503030403020204" pitchFamily="34" charset="0"/>
              </a:rPr>
              <a:t>Industry </a:t>
            </a:r>
            <a:br>
              <a:rPr lang="en-US" sz="2000" dirty="0">
                <a:latin typeface="Source Sans Pro" panose="020B0503030403020204" pitchFamily="34" charset="0"/>
                <a:ea typeface="Source Sans Pro" panose="020B0503030403020204" pitchFamily="34" charset="0"/>
              </a:rPr>
            </a:br>
            <a:r>
              <a:rPr lang="en-US" sz="2000" dirty="0">
                <a:latin typeface="Source Sans Pro" panose="020B0503030403020204" pitchFamily="34" charset="0"/>
                <a:ea typeface="Source Sans Pro" panose="020B0503030403020204" pitchFamily="34" charset="0"/>
              </a:rPr>
              <a:t>Chemicals and Medical Production </a:t>
            </a:r>
          </a:p>
        </p:txBody>
      </p:sp>
      <p:sp>
        <p:nvSpPr>
          <p:cNvPr id="13" name="TextBox 12">
            <a:extLst>
              <a:ext uri="{FF2B5EF4-FFF2-40B4-BE49-F238E27FC236}">
                <a16:creationId xmlns:a16="http://schemas.microsoft.com/office/drawing/2014/main" id="{F9E84745-5603-F0B7-EA8C-9AAAF7BB7F7B}"/>
              </a:ext>
            </a:extLst>
          </p:cNvPr>
          <p:cNvSpPr txBox="1"/>
          <p:nvPr/>
        </p:nvSpPr>
        <p:spPr>
          <a:xfrm>
            <a:off x="11617037" y="1993106"/>
            <a:ext cx="2483428" cy="1200329"/>
          </a:xfrm>
          <a:prstGeom prst="rect">
            <a:avLst/>
          </a:prstGeom>
          <a:noFill/>
        </p:spPr>
        <p:txBody>
          <a:bodyPr wrap="square" rtlCol="0">
            <a:spAutoFit/>
          </a:bodyPr>
          <a:lstStyle/>
          <a:p>
            <a:r>
              <a:rPr lang="en-US" sz="3600" dirty="0">
                <a:latin typeface="Source Sans Pro" panose="020B0503030403020204" pitchFamily="34" charset="0"/>
                <a:ea typeface="Source Sans Pro" panose="020B0503030403020204" pitchFamily="34" charset="0"/>
              </a:rPr>
              <a:t>Founded</a:t>
            </a:r>
          </a:p>
          <a:p>
            <a:r>
              <a:rPr lang="en-US" dirty="0">
                <a:latin typeface="Source Sans Pro" panose="020B0503030403020204" pitchFamily="34" charset="0"/>
                <a:ea typeface="Source Sans Pro" panose="020B0503030403020204" pitchFamily="34" charset="0"/>
              </a:rPr>
              <a:t>2012 in Red Wood City , United States</a:t>
            </a:r>
          </a:p>
        </p:txBody>
      </p:sp>
      <p:sp>
        <p:nvSpPr>
          <p:cNvPr id="14" name="TextBox 13">
            <a:extLst>
              <a:ext uri="{FF2B5EF4-FFF2-40B4-BE49-F238E27FC236}">
                <a16:creationId xmlns:a16="http://schemas.microsoft.com/office/drawing/2014/main" id="{6D6D9019-21B9-BC1B-02A4-D70E2522D8EC}"/>
              </a:ext>
            </a:extLst>
          </p:cNvPr>
          <p:cNvSpPr txBox="1"/>
          <p:nvPr/>
        </p:nvSpPr>
        <p:spPr>
          <a:xfrm>
            <a:off x="11617037" y="5939484"/>
            <a:ext cx="2036620" cy="1754326"/>
          </a:xfrm>
          <a:prstGeom prst="rect">
            <a:avLst/>
          </a:prstGeom>
          <a:noFill/>
        </p:spPr>
        <p:txBody>
          <a:bodyPr wrap="square" rtlCol="0">
            <a:spAutoFit/>
          </a:bodyPr>
          <a:lstStyle/>
          <a:p>
            <a:r>
              <a:rPr lang="en-US" sz="3600" dirty="0">
                <a:latin typeface="Source Sans Pro" panose="020B0503030403020204" pitchFamily="34" charset="0"/>
                <a:ea typeface="Source Sans Pro" panose="020B0503030403020204" pitchFamily="34" charset="0"/>
              </a:rPr>
              <a:t>Founders</a:t>
            </a:r>
            <a:br>
              <a:rPr lang="en-US" sz="3600"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Robert Hanson </a:t>
            </a:r>
          </a:p>
          <a:p>
            <a:r>
              <a:rPr lang="en-US" dirty="0">
                <a:latin typeface="Source Sans Pro" panose="020B0503030403020204" pitchFamily="34" charset="0"/>
                <a:ea typeface="Source Sans Pro" panose="020B0503030403020204" pitchFamily="34" charset="0"/>
              </a:rPr>
              <a:t>Pete Johnson</a:t>
            </a:r>
            <a:br>
              <a:rPr lang="en-US" dirty="0">
                <a:latin typeface="Source Sans Pro" panose="020B0503030403020204" pitchFamily="34" charset="0"/>
                <a:ea typeface="Source Sans Pro" panose="020B0503030403020204" pitchFamily="34" charset="0"/>
              </a:rPr>
            </a:br>
            <a:endParaRPr lang="en-US" sz="3600" dirty="0">
              <a:latin typeface="Source Sans Pro" panose="020B0503030403020204" pitchFamily="34" charset="0"/>
              <a:ea typeface="Source Sans Pro" panose="020B0503030403020204" pitchFamily="34" charset="0"/>
            </a:endParaRPr>
          </a:p>
        </p:txBody>
      </p:sp>
      <p:sp>
        <p:nvSpPr>
          <p:cNvPr id="15" name="TextBox 14">
            <a:extLst>
              <a:ext uri="{FF2B5EF4-FFF2-40B4-BE49-F238E27FC236}">
                <a16:creationId xmlns:a16="http://schemas.microsoft.com/office/drawing/2014/main" id="{86B4BD35-D9C6-D9C8-74EA-1CCBFDD3252F}"/>
              </a:ext>
            </a:extLst>
          </p:cNvPr>
          <p:cNvSpPr txBox="1"/>
          <p:nvPr/>
        </p:nvSpPr>
        <p:spPr>
          <a:xfrm>
            <a:off x="827314" y="5939484"/>
            <a:ext cx="2186047" cy="1477328"/>
          </a:xfrm>
          <a:prstGeom prst="rect">
            <a:avLst/>
          </a:prstGeom>
          <a:noFill/>
        </p:spPr>
        <p:txBody>
          <a:bodyPr wrap="square" rtlCol="0">
            <a:spAutoFit/>
          </a:bodyPr>
          <a:lstStyle/>
          <a:p>
            <a:r>
              <a:rPr lang="en-US" sz="3600" dirty="0">
                <a:latin typeface="Source Sans Pro" panose="020B0503030403020204" pitchFamily="34" charset="0"/>
                <a:ea typeface="Source Sans Pro" panose="020B0503030403020204" pitchFamily="34" charset="0"/>
              </a:rPr>
              <a:t>Products</a:t>
            </a:r>
          </a:p>
          <a:p>
            <a:r>
              <a:rPr lang="en-US" dirty="0">
                <a:latin typeface="Source Sans Pro" panose="020B0503030403020204" pitchFamily="34" charset="0"/>
                <a:ea typeface="Source Sans Pro" panose="020B0503030403020204" pitchFamily="34" charset="0"/>
              </a:rPr>
              <a:t>Carbon black </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Anhydrous Ammonia</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Hydrogen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2348389" y="1082635"/>
            <a:ext cx="9933503" cy="60643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20782"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2062639"/>
            <a:ext cx="9306401" cy="1388745"/>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Introduction to Hydrogen Production</a:t>
            </a:r>
            <a:endParaRPr lang="en-US" sz="4374" dirty="0"/>
          </a:p>
        </p:txBody>
      </p:sp>
      <p:sp>
        <p:nvSpPr>
          <p:cNvPr id="6" name="Text 3"/>
          <p:cNvSpPr/>
          <p:nvPr/>
        </p:nvSpPr>
        <p:spPr>
          <a:xfrm>
            <a:off x="833199" y="3784640"/>
            <a:ext cx="9306401"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Hydrogen is a promising alternative fuel with high energy potential, mainly produced from carbonaceous fuels for fertilizer and petroleum industries.</a:t>
            </a:r>
            <a:endParaRPr lang="en-US" sz="1750" dirty="0"/>
          </a:p>
        </p:txBody>
      </p:sp>
      <p:sp>
        <p:nvSpPr>
          <p:cNvPr id="7" name="Text 4"/>
          <p:cNvSpPr/>
          <p:nvPr/>
        </p:nvSpPr>
        <p:spPr>
          <a:xfrm>
            <a:off x="833199" y="4745355"/>
            <a:ext cx="9306401" cy="155153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3A3630"/>
                </a:solidFill>
                <a:latin typeface="Source Sans Pro" pitchFamily="34" charset="0"/>
                <a:ea typeface="Source Sans Pro" pitchFamily="34" charset="-122"/>
                <a:cs typeface="Source Sans Pro" pitchFamily="34" charset="-120"/>
              </a:rPr>
              <a:t>Fossil fuel production is expected to peak by 2025, making sustainable hydrogen production methods, such as water splitting using solar energy, increasingly important.</a:t>
            </a:r>
          </a:p>
          <a:p>
            <a:pPr marL="285750" indent="-285750">
              <a:lnSpc>
                <a:spcPts val="2799"/>
              </a:lnSpc>
              <a:buFont typeface="Arial" panose="020B0604020202020204" pitchFamily="34" charset="0"/>
              <a:buChar char="•"/>
            </a:pPr>
            <a:r>
              <a:rPr lang="en-US" sz="1750" dirty="0">
                <a:solidFill>
                  <a:srgbClr val="3A3630"/>
                </a:solidFill>
                <a:latin typeface="Source Sans Pro" pitchFamily="34" charset="0"/>
                <a:ea typeface="Source Sans Pro" pitchFamily="34" charset="-122"/>
                <a:cs typeface="Source Sans Pro" pitchFamily="34" charset="-120"/>
              </a:rPr>
              <a:t>Innovative approaches like using industrial waste metal scrap for high-temperature water splitting provide eco-friendly solutions for the future hydrogen economy.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3184446"/>
            <a:ext cx="55549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Goal</a:t>
            </a:r>
            <a:endParaRPr lang="en-US" sz="4374" dirty="0"/>
          </a:p>
        </p:txBody>
      </p:sp>
      <p:sp>
        <p:nvSpPr>
          <p:cNvPr id="6" name="Text 3"/>
          <p:cNvSpPr/>
          <p:nvPr/>
        </p:nvSpPr>
        <p:spPr>
          <a:xfrm>
            <a:off x="833199" y="4212074"/>
            <a:ext cx="9306401" cy="832961"/>
          </a:xfrm>
          <a:prstGeom prst="rect">
            <a:avLst/>
          </a:prstGeom>
          <a:noFill/>
          <a:ln/>
        </p:spPr>
        <p:txBody>
          <a:bodyPr wrap="squar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To revolutionize clean energy production with innovative green hydrogen solutions.</a:t>
            </a:r>
            <a:endParaRPr lang="en-US" sz="262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10391" y="0"/>
            <a:ext cx="14630400" cy="8229600"/>
          </a:xfrm>
          <a:prstGeom prst="rect">
            <a:avLst/>
          </a:prstGeom>
          <a:solidFill>
            <a:srgbClr val="FEF5E7"/>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1515904" y="626983"/>
            <a:ext cx="7940992" cy="888206"/>
          </a:xfrm>
          <a:prstGeom prst="rect">
            <a:avLst/>
          </a:prstGeom>
          <a:noFill/>
          <a:ln/>
        </p:spPr>
        <p:txBody>
          <a:bodyPr wrap="square" rtlCol="0" anchor="t"/>
          <a:lstStyle/>
          <a:p>
            <a:pPr marL="0" indent="0">
              <a:lnSpc>
                <a:spcPts val="3497"/>
              </a:lnSpc>
              <a:buNone/>
            </a:pPr>
            <a:r>
              <a:rPr lang="en-US" sz="4370" b="1" dirty="0">
                <a:solidFill>
                  <a:srgbClr val="38512F"/>
                </a:solidFill>
                <a:latin typeface="Lora" pitchFamily="34" charset="0"/>
                <a:ea typeface="Lora" pitchFamily="34" charset="-122"/>
                <a:cs typeface="Lora" pitchFamily="34" charset="-120"/>
              </a:rPr>
              <a:t>Innovative Pathways to Green Hydrogen: The Process Unveiled</a:t>
            </a:r>
            <a:endParaRPr lang="en-US" sz="4370" dirty="0"/>
          </a:p>
        </p:txBody>
      </p:sp>
      <p:sp>
        <p:nvSpPr>
          <p:cNvPr id="6" name="Text 3"/>
          <p:cNvSpPr/>
          <p:nvPr/>
        </p:nvSpPr>
        <p:spPr>
          <a:xfrm>
            <a:off x="1515904" y="2363270"/>
            <a:ext cx="2357676" cy="361831"/>
          </a:xfrm>
          <a:prstGeom prst="rect">
            <a:avLst/>
          </a:prstGeom>
          <a:noFill/>
          <a:ln/>
        </p:spPr>
        <p:txBody>
          <a:bodyPr wrap="square" rtlCol="0" anchor="t"/>
          <a:lstStyle/>
          <a:p>
            <a:pPr marL="0" indent="0">
              <a:lnSpc>
                <a:spcPts val="2185"/>
              </a:lnSpc>
              <a:buNone/>
            </a:pPr>
            <a:r>
              <a:rPr lang="en-US" sz="2000" b="1" dirty="0">
                <a:solidFill>
                  <a:srgbClr val="38512F"/>
                </a:solidFill>
                <a:latin typeface="Lora" pitchFamily="34" charset="0"/>
                <a:ea typeface="Lora" pitchFamily="34" charset="-122"/>
                <a:cs typeface="Lora" pitchFamily="34" charset="-120"/>
              </a:rPr>
              <a:t>Collection and Preparation of Scrap Metal</a:t>
            </a:r>
            <a:endParaRPr lang="en-US" sz="2000" dirty="0"/>
          </a:p>
        </p:txBody>
      </p:sp>
      <p:sp>
        <p:nvSpPr>
          <p:cNvPr id="7" name="Text 4"/>
          <p:cNvSpPr/>
          <p:nvPr/>
        </p:nvSpPr>
        <p:spPr>
          <a:xfrm>
            <a:off x="1236519" y="3605645"/>
            <a:ext cx="2637062" cy="149587"/>
          </a:xfrm>
          <a:prstGeom prst="rect">
            <a:avLst/>
          </a:prstGeom>
          <a:noFill/>
          <a:ln/>
        </p:spPr>
        <p:txBody>
          <a:bodyPr wrap="square" rtlCol="0" anchor="t"/>
          <a:lstStyle/>
          <a:p>
            <a:pPr marL="342900" indent="-342900" algn="l">
              <a:lnSpc>
                <a:spcPts val="2238"/>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Industrial mild steel waste-metal scrap is collected from machine shops.</a:t>
            </a:r>
            <a:endParaRPr lang="en-US" sz="1600" dirty="0"/>
          </a:p>
        </p:txBody>
      </p:sp>
      <p:sp>
        <p:nvSpPr>
          <p:cNvPr id="8" name="Text 5"/>
          <p:cNvSpPr/>
          <p:nvPr/>
        </p:nvSpPr>
        <p:spPr>
          <a:xfrm>
            <a:off x="1515904" y="3915013"/>
            <a:ext cx="2357676" cy="284202"/>
          </a:xfrm>
          <a:prstGeom prst="rect">
            <a:avLst/>
          </a:prstGeom>
          <a:noFill/>
          <a:ln/>
        </p:spPr>
        <p:txBody>
          <a:bodyPr wrap="none" rtlCol="0" anchor="t"/>
          <a:lstStyle/>
          <a:p>
            <a:pPr marL="0" indent="0">
              <a:lnSpc>
                <a:spcPts val="2238"/>
              </a:lnSpc>
              <a:buNone/>
            </a:pPr>
            <a:endParaRPr lang="en-US" sz="1399" dirty="0"/>
          </a:p>
        </p:txBody>
      </p:sp>
      <p:sp>
        <p:nvSpPr>
          <p:cNvPr id="9" name="Text 6"/>
          <p:cNvSpPr/>
          <p:nvPr/>
        </p:nvSpPr>
        <p:spPr>
          <a:xfrm>
            <a:off x="1236519" y="4940737"/>
            <a:ext cx="2348345" cy="555069"/>
          </a:xfrm>
          <a:prstGeom prst="rect">
            <a:avLst/>
          </a:prstGeom>
          <a:noFill/>
          <a:ln/>
        </p:spPr>
        <p:txBody>
          <a:bodyPr wrap="square" rtlCol="0" anchor="t"/>
          <a:lstStyle/>
          <a:p>
            <a:pPr marL="342900" indent="-342900" algn="l">
              <a:lnSpc>
                <a:spcPts val="2238"/>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The scrap materials, of various particle sizes and shapes, are processed to fit reactor conditions.</a:t>
            </a:r>
            <a:endParaRPr lang="en-US" sz="1600" dirty="0"/>
          </a:p>
        </p:txBody>
      </p:sp>
      <p:sp>
        <p:nvSpPr>
          <p:cNvPr id="10" name="Text 7"/>
          <p:cNvSpPr/>
          <p:nvPr/>
        </p:nvSpPr>
        <p:spPr>
          <a:xfrm>
            <a:off x="4314587" y="2370490"/>
            <a:ext cx="2357676" cy="77077"/>
          </a:xfrm>
          <a:prstGeom prst="rect">
            <a:avLst/>
          </a:prstGeom>
          <a:noFill/>
          <a:ln/>
        </p:spPr>
        <p:txBody>
          <a:bodyPr wrap="square" rtlCol="0" anchor="t"/>
          <a:lstStyle/>
          <a:p>
            <a:pPr marL="0" indent="0">
              <a:lnSpc>
                <a:spcPts val="2185"/>
              </a:lnSpc>
              <a:buNone/>
            </a:pPr>
            <a:r>
              <a:rPr lang="en-US" sz="2000" b="1" dirty="0">
                <a:solidFill>
                  <a:srgbClr val="38512F"/>
                </a:solidFill>
                <a:latin typeface="Lora" pitchFamily="34" charset="0"/>
                <a:ea typeface="Lora" pitchFamily="34" charset="-122"/>
                <a:cs typeface="Lora" pitchFamily="34" charset="-120"/>
              </a:rPr>
              <a:t>Cleaning and Contaminant Removal</a:t>
            </a:r>
            <a:endParaRPr lang="en-US" sz="2000" dirty="0"/>
          </a:p>
        </p:txBody>
      </p:sp>
      <p:sp>
        <p:nvSpPr>
          <p:cNvPr id="11" name="Text 8"/>
          <p:cNvSpPr/>
          <p:nvPr/>
        </p:nvSpPr>
        <p:spPr>
          <a:xfrm>
            <a:off x="4197928" y="3605645"/>
            <a:ext cx="2474336" cy="393664"/>
          </a:xfrm>
          <a:prstGeom prst="rect">
            <a:avLst/>
          </a:prstGeom>
          <a:noFill/>
          <a:ln/>
        </p:spPr>
        <p:txBody>
          <a:bodyPr wrap="square" rtlCol="0" anchor="t"/>
          <a:lstStyle/>
          <a:p>
            <a:pPr marL="342900" indent="-342900" algn="l">
              <a:lnSpc>
                <a:spcPts val="2238"/>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Scrap metal is cleaned with detergent and water to remove oils and contaminants.</a:t>
            </a:r>
            <a:endParaRPr lang="en-US" sz="1600" dirty="0"/>
          </a:p>
        </p:txBody>
      </p:sp>
      <p:sp>
        <p:nvSpPr>
          <p:cNvPr id="12" name="Text 9"/>
          <p:cNvSpPr/>
          <p:nvPr/>
        </p:nvSpPr>
        <p:spPr>
          <a:xfrm>
            <a:off x="4314587" y="3921681"/>
            <a:ext cx="2357676" cy="284202"/>
          </a:xfrm>
          <a:prstGeom prst="rect">
            <a:avLst/>
          </a:prstGeom>
          <a:noFill/>
          <a:ln/>
        </p:spPr>
        <p:txBody>
          <a:bodyPr wrap="none" rtlCol="0" anchor="t"/>
          <a:lstStyle/>
          <a:p>
            <a:pPr marL="0" indent="0">
              <a:lnSpc>
                <a:spcPts val="2238"/>
              </a:lnSpc>
              <a:buNone/>
            </a:pPr>
            <a:endParaRPr lang="en-US" sz="1399" dirty="0"/>
          </a:p>
        </p:txBody>
      </p:sp>
      <p:sp>
        <p:nvSpPr>
          <p:cNvPr id="13" name="Text 10"/>
          <p:cNvSpPr/>
          <p:nvPr/>
        </p:nvSpPr>
        <p:spPr>
          <a:xfrm>
            <a:off x="4197928" y="4940737"/>
            <a:ext cx="2474336" cy="561737"/>
          </a:xfrm>
          <a:prstGeom prst="rect">
            <a:avLst/>
          </a:prstGeom>
          <a:noFill/>
          <a:ln/>
        </p:spPr>
        <p:txBody>
          <a:bodyPr wrap="square" rtlCol="0" anchor="t"/>
          <a:lstStyle/>
          <a:p>
            <a:pPr marL="342900" indent="-342900" algn="l">
              <a:lnSpc>
                <a:spcPts val="2238"/>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The cleaned samples are sonicated in acetone for 15 minutes and then dried in a hot air oven.</a:t>
            </a:r>
            <a:endParaRPr lang="en-US" sz="1600" dirty="0"/>
          </a:p>
        </p:txBody>
      </p:sp>
      <p:sp>
        <p:nvSpPr>
          <p:cNvPr id="14" name="Text 11"/>
          <p:cNvSpPr/>
          <p:nvPr/>
        </p:nvSpPr>
        <p:spPr>
          <a:xfrm>
            <a:off x="4197928" y="6439376"/>
            <a:ext cx="2474335" cy="555069"/>
          </a:xfrm>
          <a:prstGeom prst="rect">
            <a:avLst/>
          </a:prstGeom>
          <a:noFill/>
          <a:ln/>
        </p:spPr>
        <p:txBody>
          <a:bodyPr wrap="square" rtlCol="0" anchor="t"/>
          <a:lstStyle/>
          <a:p>
            <a:pPr algn="l">
              <a:lnSpc>
                <a:spcPts val="2238"/>
              </a:lnSpc>
              <a:buSzPct val="100000"/>
            </a:pPr>
            <a:endParaRPr lang="en-US" sz="1600" dirty="0"/>
          </a:p>
        </p:txBody>
      </p:sp>
      <p:sp>
        <p:nvSpPr>
          <p:cNvPr id="15" name="Text 12"/>
          <p:cNvSpPr/>
          <p:nvPr/>
        </p:nvSpPr>
        <p:spPr>
          <a:xfrm>
            <a:off x="7113270" y="2363270"/>
            <a:ext cx="2357676" cy="84297"/>
          </a:xfrm>
          <a:prstGeom prst="rect">
            <a:avLst/>
          </a:prstGeom>
          <a:noFill/>
          <a:ln/>
        </p:spPr>
        <p:txBody>
          <a:bodyPr wrap="square" rtlCol="0" anchor="t"/>
          <a:lstStyle/>
          <a:p>
            <a:pPr marL="0" indent="0">
              <a:lnSpc>
                <a:spcPts val="2185"/>
              </a:lnSpc>
              <a:buNone/>
            </a:pPr>
            <a:r>
              <a:rPr lang="en-US" sz="2000" b="1" dirty="0">
                <a:solidFill>
                  <a:srgbClr val="38512F"/>
                </a:solidFill>
                <a:latin typeface="Lora" pitchFamily="34" charset="0"/>
                <a:ea typeface="Lora" pitchFamily="34" charset="-122"/>
                <a:cs typeface="Lora" pitchFamily="34" charset="-120"/>
              </a:rPr>
              <a:t>Characterization and Analysis</a:t>
            </a:r>
            <a:endParaRPr lang="en-US" sz="2000" dirty="0"/>
          </a:p>
        </p:txBody>
      </p:sp>
      <p:sp>
        <p:nvSpPr>
          <p:cNvPr id="16" name="Text 13"/>
          <p:cNvSpPr/>
          <p:nvPr/>
        </p:nvSpPr>
        <p:spPr>
          <a:xfrm>
            <a:off x="6996611" y="3491031"/>
            <a:ext cx="2474335" cy="555070"/>
          </a:xfrm>
          <a:prstGeom prst="rect">
            <a:avLst/>
          </a:prstGeom>
          <a:noFill/>
          <a:ln/>
        </p:spPr>
        <p:txBody>
          <a:bodyPr wrap="square" rtlCol="0" anchor="t"/>
          <a:lstStyle/>
          <a:p>
            <a:pPr marL="342900" indent="-342900" algn="l">
              <a:lnSpc>
                <a:spcPts val="2238"/>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The X-ray diffraction (XRD) patterns of the mild steel scrap materials are recorded using a Bruker D8 Advance.</a:t>
            </a:r>
            <a:endParaRPr lang="en-US" sz="1600" dirty="0"/>
          </a:p>
        </p:txBody>
      </p:sp>
      <p:sp>
        <p:nvSpPr>
          <p:cNvPr id="17" name="Text 14"/>
          <p:cNvSpPr/>
          <p:nvPr/>
        </p:nvSpPr>
        <p:spPr>
          <a:xfrm>
            <a:off x="7113270" y="4205883"/>
            <a:ext cx="2357676" cy="284202"/>
          </a:xfrm>
          <a:prstGeom prst="rect">
            <a:avLst/>
          </a:prstGeom>
          <a:noFill/>
          <a:ln/>
        </p:spPr>
        <p:txBody>
          <a:bodyPr wrap="none" rtlCol="0" anchor="t"/>
          <a:lstStyle/>
          <a:p>
            <a:pPr marL="0" indent="0">
              <a:lnSpc>
                <a:spcPts val="2238"/>
              </a:lnSpc>
              <a:buNone/>
            </a:pPr>
            <a:endParaRPr lang="en-US" sz="1399" dirty="0"/>
          </a:p>
        </p:txBody>
      </p:sp>
      <p:sp>
        <p:nvSpPr>
          <p:cNvPr id="18" name="Text 15"/>
          <p:cNvSpPr/>
          <p:nvPr/>
        </p:nvSpPr>
        <p:spPr>
          <a:xfrm>
            <a:off x="6996611" y="5433537"/>
            <a:ext cx="2474335" cy="637341"/>
          </a:xfrm>
          <a:prstGeom prst="rect">
            <a:avLst/>
          </a:prstGeom>
          <a:noFill/>
          <a:ln/>
        </p:spPr>
        <p:txBody>
          <a:bodyPr wrap="square" rtlCol="0" anchor="t"/>
          <a:lstStyle/>
          <a:p>
            <a:pPr marL="342900" indent="-342900" algn="l">
              <a:lnSpc>
                <a:spcPts val="2238"/>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This characterization is essential for understanding the properties of the metal before the water splitting experiments.</a:t>
            </a:r>
            <a:endParaRPr lang="en-US" sz="1600" dirty="0"/>
          </a:p>
        </p:txBody>
      </p:sp>
      <p:sp>
        <p:nvSpPr>
          <p:cNvPr id="19" name="Text 16"/>
          <p:cNvSpPr/>
          <p:nvPr/>
        </p:nvSpPr>
        <p:spPr>
          <a:xfrm>
            <a:off x="1515904" y="7047548"/>
            <a:ext cx="4440674" cy="555069"/>
          </a:xfrm>
          <a:prstGeom prst="rect">
            <a:avLst/>
          </a:prstGeom>
          <a:noFill/>
          <a:ln/>
        </p:spPr>
        <p:txBody>
          <a:bodyPr wrap="none" rtlCol="0" anchor="t"/>
          <a:lstStyle/>
          <a:p>
            <a:pPr marL="0" indent="0">
              <a:lnSpc>
                <a:spcPts val="4371"/>
              </a:lnSpc>
              <a:buNone/>
            </a:pPr>
            <a:endParaRPr lang="en-US" sz="349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5" name="Text 2"/>
          <p:cNvSpPr/>
          <p:nvPr/>
        </p:nvSpPr>
        <p:spPr>
          <a:xfrm>
            <a:off x="2348389" y="6725603"/>
            <a:ext cx="5554980" cy="694373"/>
          </a:xfrm>
          <a:prstGeom prst="rect">
            <a:avLst/>
          </a:prstGeom>
          <a:noFill/>
          <a:ln/>
        </p:spPr>
        <p:txBody>
          <a:bodyPr wrap="none" rtlCol="0" anchor="t"/>
          <a:lstStyle/>
          <a:p>
            <a:pPr marL="0" indent="0">
              <a:lnSpc>
                <a:spcPts val="5468"/>
              </a:lnSpc>
              <a:buNone/>
            </a:pPr>
            <a:endParaRPr lang="en-US" sz="4374" dirty="0"/>
          </a:p>
        </p:txBody>
      </p:sp>
      <p:pic>
        <p:nvPicPr>
          <p:cNvPr id="9" name="Picture 8">
            <a:extLst>
              <a:ext uri="{FF2B5EF4-FFF2-40B4-BE49-F238E27FC236}">
                <a16:creationId xmlns:a16="http://schemas.microsoft.com/office/drawing/2014/main" id="{B3422204-0623-8880-B471-D75C61565118}"/>
              </a:ext>
            </a:extLst>
          </p:cNvPr>
          <p:cNvPicPr>
            <a:picLocks noChangeAspect="1"/>
          </p:cNvPicPr>
          <p:nvPr/>
        </p:nvPicPr>
        <p:blipFill>
          <a:blip r:embed="rId3"/>
          <a:stretch>
            <a:fillRect/>
          </a:stretch>
        </p:blipFill>
        <p:spPr>
          <a:xfrm>
            <a:off x="758536" y="353291"/>
            <a:ext cx="13269191" cy="71952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10391"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Shape 2"/>
          <p:cNvSpPr/>
          <p:nvPr/>
        </p:nvSpPr>
        <p:spPr>
          <a:xfrm>
            <a:off x="1590913" y="897374"/>
            <a:ext cx="2480905" cy="5378735"/>
          </a:xfrm>
          <a:prstGeom prst="roundRect">
            <a:avLst>
              <a:gd name="adj" fmla="val 2107"/>
            </a:avLst>
          </a:prstGeom>
          <a:solidFill>
            <a:srgbClr val="F6E9D5"/>
          </a:solidFill>
          <a:ln/>
        </p:spPr>
      </p:sp>
      <p:sp>
        <p:nvSpPr>
          <p:cNvPr id="6" name="Text 3"/>
          <p:cNvSpPr/>
          <p:nvPr/>
        </p:nvSpPr>
        <p:spPr>
          <a:xfrm>
            <a:off x="1765102" y="1071563"/>
            <a:ext cx="2132528" cy="816888"/>
          </a:xfrm>
          <a:prstGeom prst="rect">
            <a:avLst/>
          </a:prstGeom>
          <a:noFill/>
          <a:ln/>
        </p:spPr>
        <p:txBody>
          <a:bodyPr wrap="square" rtlCol="0" anchor="t"/>
          <a:lstStyle/>
          <a:p>
            <a:pPr marL="0" indent="0">
              <a:lnSpc>
                <a:spcPts val="2144"/>
              </a:lnSpc>
              <a:buNone/>
            </a:pPr>
            <a:r>
              <a:rPr lang="en-US" b="1" dirty="0">
                <a:solidFill>
                  <a:srgbClr val="38512F"/>
                </a:solidFill>
                <a:latin typeface="Lora" pitchFamily="34" charset="0"/>
                <a:ea typeface="Lora" pitchFamily="34" charset="-122"/>
                <a:cs typeface="Lora" pitchFamily="34" charset="-120"/>
              </a:rPr>
              <a:t>High-Temperature Heating and Steam Exposure</a:t>
            </a:r>
            <a:endParaRPr lang="en-US" dirty="0"/>
          </a:p>
        </p:txBody>
      </p:sp>
      <p:sp>
        <p:nvSpPr>
          <p:cNvPr id="7" name="Text 4"/>
          <p:cNvSpPr/>
          <p:nvPr/>
        </p:nvSpPr>
        <p:spPr>
          <a:xfrm>
            <a:off x="1590913" y="2330767"/>
            <a:ext cx="2306717" cy="1056441"/>
          </a:xfrm>
          <a:prstGeom prst="rect">
            <a:avLst/>
          </a:prstGeom>
          <a:noFill/>
          <a:ln/>
        </p:spPr>
        <p:txBody>
          <a:bodyPr wrap="square" rtlCol="0" anchor="t"/>
          <a:lstStyle/>
          <a:p>
            <a:pPr marL="342900" indent="-342900" algn="l">
              <a:lnSpc>
                <a:spcPts val="2196"/>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Cleaned metal scrap is loaded into a packed-bed reactor and heated to high temperatures (about 1150°C).</a:t>
            </a:r>
            <a:endParaRPr lang="en-US" sz="1600" dirty="0"/>
          </a:p>
        </p:txBody>
      </p:sp>
      <p:sp>
        <p:nvSpPr>
          <p:cNvPr id="8" name="Text 5"/>
          <p:cNvSpPr/>
          <p:nvPr/>
        </p:nvSpPr>
        <p:spPr>
          <a:xfrm>
            <a:off x="1765102" y="3491746"/>
            <a:ext cx="2132528" cy="278844"/>
          </a:xfrm>
          <a:prstGeom prst="rect">
            <a:avLst/>
          </a:prstGeom>
          <a:noFill/>
          <a:ln/>
        </p:spPr>
        <p:txBody>
          <a:bodyPr wrap="none" rtlCol="0" anchor="t"/>
          <a:lstStyle/>
          <a:p>
            <a:pPr marL="0" indent="0" algn="l">
              <a:lnSpc>
                <a:spcPts val="2196"/>
              </a:lnSpc>
              <a:buNone/>
            </a:pPr>
            <a:endParaRPr lang="en-US" sz="1372" dirty="0"/>
          </a:p>
        </p:txBody>
      </p:sp>
      <p:sp>
        <p:nvSpPr>
          <p:cNvPr id="9" name="Text 6"/>
          <p:cNvSpPr/>
          <p:nvPr/>
        </p:nvSpPr>
        <p:spPr>
          <a:xfrm>
            <a:off x="1590913" y="4114800"/>
            <a:ext cx="2306717" cy="875704"/>
          </a:xfrm>
          <a:prstGeom prst="rect">
            <a:avLst/>
          </a:prstGeom>
          <a:noFill/>
          <a:ln/>
        </p:spPr>
        <p:txBody>
          <a:bodyPr wrap="square" rtlCol="0" anchor="t"/>
          <a:lstStyle/>
          <a:p>
            <a:pPr marL="342900" indent="-342900" algn="l">
              <a:lnSpc>
                <a:spcPts val="2196"/>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Steam, generated by a pre-heater at 600°C, is passed over the hot metal scrap bed.</a:t>
            </a:r>
            <a:endParaRPr lang="en-US" sz="1600" dirty="0"/>
          </a:p>
        </p:txBody>
      </p:sp>
      <p:sp>
        <p:nvSpPr>
          <p:cNvPr id="10" name="Text 7"/>
          <p:cNvSpPr/>
          <p:nvPr/>
        </p:nvSpPr>
        <p:spPr>
          <a:xfrm>
            <a:off x="1765102" y="5095042"/>
            <a:ext cx="2132528" cy="278844"/>
          </a:xfrm>
          <a:prstGeom prst="rect">
            <a:avLst/>
          </a:prstGeom>
          <a:noFill/>
          <a:ln/>
        </p:spPr>
        <p:txBody>
          <a:bodyPr wrap="none" rtlCol="0" anchor="t"/>
          <a:lstStyle/>
          <a:p>
            <a:pPr marL="0" indent="0" algn="l">
              <a:lnSpc>
                <a:spcPts val="2196"/>
              </a:lnSpc>
              <a:buNone/>
            </a:pPr>
            <a:endParaRPr lang="en-US" sz="1372" dirty="0"/>
          </a:p>
        </p:txBody>
      </p:sp>
      <p:sp>
        <p:nvSpPr>
          <p:cNvPr id="11" name="Text 8"/>
          <p:cNvSpPr/>
          <p:nvPr/>
        </p:nvSpPr>
        <p:spPr>
          <a:xfrm>
            <a:off x="1583293" y="5652731"/>
            <a:ext cx="2314337" cy="941070"/>
          </a:xfrm>
          <a:prstGeom prst="rect">
            <a:avLst/>
          </a:prstGeom>
          <a:noFill/>
          <a:ln/>
        </p:spPr>
        <p:txBody>
          <a:bodyPr wrap="square" rtlCol="0" anchor="t"/>
          <a:lstStyle/>
          <a:p>
            <a:pPr algn="l">
              <a:lnSpc>
                <a:spcPts val="2196"/>
              </a:lnSpc>
              <a:buSzPct val="100000"/>
            </a:pPr>
            <a:endParaRPr lang="en-US" sz="1600" dirty="0"/>
          </a:p>
        </p:txBody>
      </p:sp>
      <p:sp>
        <p:nvSpPr>
          <p:cNvPr id="12" name="Shape 9"/>
          <p:cNvSpPr/>
          <p:nvPr/>
        </p:nvSpPr>
        <p:spPr>
          <a:xfrm>
            <a:off x="4246007" y="897374"/>
            <a:ext cx="2480905" cy="5378736"/>
          </a:xfrm>
          <a:prstGeom prst="roundRect">
            <a:avLst>
              <a:gd name="adj" fmla="val 2107"/>
            </a:avLst>
          </a:prstGeom>
          <a:solidFill>
            <a:srgbClr val="F6E9D5"/>
          </a:solidFill>
          <a:ln/>
        </p:spPr>
      </p:sp>
      <p:sp>
        <p:nvSpPr>
          <p:cNvPr id="13" name="Text 10"/>
          <p:cNvSpPr/>
          <p:nvPr/>
        </p:nvSpPr>
        <p:spPr>
          <a:xfrm>
            <a:off x="4420195" y="1071563"/>
            <a:ext cx="2132528" cy="816888"/>
          </a:xfrm>
          <a:prstGeom prst="rect">
            <a:avLst/>
          </a:prstGeom>
          <a:noFill/>
          <a:ln/>
        </p:spPr>
        <p:txBody>
          <a:bodyPr wrap="square" rtlCol="0" anchor="t"/>
          <a:lstStyle/>
          <a:p>
            <a:pPr marL="0" indent="0" algn="l">
              <a:lnSpc>
                <a:spcPts val="2144"/>
              </a:lnSpc>
              <a:buNone/>
            </a:pPr>
            <a:r>
              <a:rPr lang="en-US" b="1" dirty="0">
                <a:solidFill>
                  <a:srgbClr val="38512F"/>
                </a:solidFill>
                <a:latin typeface="Lora" pitchFamily="34" charset="0"/>
                <a:ea typeface="Lora" pitchFamily="34" charset="-122"/>
                <a:cs typeface="Lora" pitchFamily="34" charset="-120"/>
              </a:rPr>
              <a:t>Hydrogen Generation and Reaction Control</a:t>
            </a:r>
            <a:endParaRPr lang="en-US" dirty="0"/>
          </a:p>
        </p:txBody>
      </p:sp>
      <p:sp>
        <p:nvSpPr>
          <p:cNvPr id="14" name="Text 11"/>
          <p:cNvSpPr/>
          <p:nvPr/>
        </p:nvSpPr>
        <p:spPr>
          <a:xfrm>
            <a:off x="4238387" y="2271831"/>
            <a:ext cx="2488525" cy="1394222"/>
          </a:xfrm>
          <a:prstGeom prst="rect">
            <a:avLst/>
          </a:prstGeom>
          <a:noFill/>
          <a:ln/>
        </p:spPr>
        <p:txBody>
          <a:bodyPr wrap="square" rtlCol="0" anchor="t"/>
          <a:lstStyle/>
          <a:p>
            <a:pPr marL="342900" indent="-342900" algn="l">
              <a:lnSpc>
                <a:spcPts val="2196"/>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As steam moves through the hot metal scrap, water molecules split and oxidize the metal atoms, producing hydrogen</a:t>
            </a:r>
            <a:r>
              <a:rPr lang="en-US" sz="1372" dirty="0">
                <a:solidFill>
                  <a:srgbClr val="3A3630"/>
                </a:solidFill>
                <a:latin typeface="Source Sans Pro" pitchFamily="34" charset="0"/>
                <a:ea typeface="Source Sans Pro" pitchFamily="34" charset="-122"/>
                <a:cs typeface="Source Sans Pro" pitchFamily="34" charset="-120"/>
              </a:rPr>
              <a:t>.</a:t>
            </a:r>
            <a:endParaRPr lang="en-US" sz="1372" dirty="0"/>
          </a:p>
        </p:txBody>
      </p:sp>
      <p:sp>
        <p:nvSpPr>
          <p:cNvPr id="15" name="Text 12"/>
          <p:cNvSpPr/>
          <p:nvPr/>
        </p:nvSpPr>
        <p:spPr>
          <a:xfrm>
            <a:off x="4420195" y="3770590"/>
            <a:ext cx="2132528" cy="278844"/>
          </a:xfrm>
          <a:prstGeom prst="rect">
            <a:avLst/>
          </a:prstGeom>
          <a:noFill/>
          <a:ln/>
        </p:spPr>
        <p:txBody>
          <a:bodyPr wrap="none" rtlCol="0" anchor="t"/>
          <a:lstStyle/>
          <a:p>
            <a:pPr marL="0" indent="0" algn="l">
              <a:lnSpc>
                <a:spcPts val="2196"/>
              </a:lnSpc>
              <a:buNone/>
            </a:pPr>
            <a:endParaRPr lang="en-US" sz="1372" dirty="0"/>
          </a:p>
        </p:txBody>
      </p:sp>
      <p:sp>
        <p:nvSpPr>
          <p:cNvPr id="16" name="Text 13"/>
          <p:cNvSpPr/>
          <p:nvPr/>
        </p:nvSpPr>
        <p:spPr>
          <a:xfrm>
            <a:off x="4246007" y="4153972"/>
            <a:ext cx="2306717" cy="1115378"/>
          </a:xfrm>
          <a:prstGeom prst="rect">
            <a:avLst/>
          </a:prstGeom>
          <a:noFill/>
          <a:ln/>
        </p:spPr>
        <p:txBody>
          <a:bodyPr wrap="square" rtlCol="0" anchor="t"/>
          <a:lstStyle/>
          <a:p>
            <a:pPr algn="l">
              <a:lnSpc>
                <a:spcPts val="2196"/>
              </a:lnSpc>
              <a:buSzPct val="100000"/>
            </a:pPr>
            <a:endParaRPr lang="en-US" sz="1600" dirty="0"/>
          </a:p>
        </p:txBody>
      </p:sp>
      <p:sp>
        <p:nvSpPr>
          <p:cNvPr id="17" name="Text 14"/>
          <p:cNvSpPr/>
          <p:nvPr/>
        </p:nvSpPr>
        <p:spPr>
          <a:xfrm>
            <a:off x="4420195" y="5373886"/>
            <a:ext cx="2132528" cy="278844"/>
          </a:xfrm>
          <a:prstGeom prst="rect">
            <a:avLst/>
          </a:prstGeom>
          <a:noFill/>
          <a:ln/>
        </p:spPr>
        <p:txBody>
          <a:bodyPr wrap="none" rtlCol="0" anchor="t"/>
          <a:lstStyle/>
          <a:p>
            <a:pPr marL="0" indent="0" algn="l">
              <a:lnSpc>
                <a:spcPts val="2196"/>
              </a:lnSpc>
              <a:buNone/>
            </a:pPr>
            <a:endParaRPr lang="en-US" sz="1372" dirty="0"/>
          </a:p>
        </p:txBody>
      </p:sp>
      <p:sp>
        <p:nvSpPr>
          <p:cNvPr id="18" name="Text 15"/>
          <p:cNvSpPr/>
          <p:nvPr/>
        </p:nvSpPr>
        <p:spPr>
          <a:xfrm>
            <a:off x="4238387" y="4153973"/>
            <a:ext cx="2314337" cy="2718672"/>
          </a:xfrm>
          <a:prstGeom prst="rect">
            <a:avLst/>
          </a:prstGeom>
          <a:noFill/>
          <a:ln/>
        </p:spPr>
        <p:txBody>
          <a:bodyPr wrap="square" rtlCol="0" anchor="t"/>
          <a:lstStyle/>
          <a:p>
            <a:pPr marL="342900" indent="-342900" algn="l">
              <a:lnSpc>
                <a:spcPts val="2196"/>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A PID controller is used to regulate the temperature of the furnace for controlled experiments.</a:t>
            </a:r>
            <a:endParaRPr lang="en-US" sz="1600" dirty="0"/>
          </a:p>
        </p:txBody>
      </p:sp>
      <p:sp>
        <p:nvSpPr>
          <p:cNvPr id="19" name="Shape 16"/>
          <p:cNvSpPr/>
          <p:nvPr/>
        </p:nvSpPr>
        <p:spPr>
          <a:xfrm>
            <a:off x="6901101" y="897374"/>
            <a:ext cx="2480905" cy="5378735"/>
          </a:xfrm>
          <a:prstGeom prst="roundRect">
            <a:avLst>
              <a:gd name="adj" fmla="val 2107"/>
            </a:avLst>
          </a:prstGeom>
          <a:solidFill>
            <a:srgbClr val="F6E9D5"/>
          </a:solidFill>
          <a:ln/>
        </p:spPr>
      </p:sp>
      <p:sp>
        <p:nvSpPr>
          <p:cNvPr id="20" name="Text 17"/>
          <p:cNvSpPr/>
          <p:nvPr/>
        </p:nvSpPr>
        <p:spPr>
          <a:xfrm>
            <a:off x="7075289" y="1071563"/>
            <a:ext cx="2132528" cy="544592"/>
          </a:xfrm>
          <a:prstGeom prst="rect">
            <a:avLst/>
          </a:prstGeom>
          <a:noFill/>
          <a:ln/>
        </p:spPr>
        <p:txBody>
          <a:bodyPr wrap="square" rtlCol="0" anchor="t"/>
          <a:lstStyle/>
          <a:p>
            <a:pPr marL="0" indent="0">
              <a:lnSpc>
                <a:spcPts val="2144"/>
              </a:lnSpc>
              <a:buNone/>
            </a:pPr>
            <a:r>
              <a:rPr lang="en-US" b="1" dirty="0">
                <a:solidFill>
                  <a:srgbClr val="38512F"/>
                </a:solidFill>
                <a:latin typeface="Lora" pitchFamily="34" charset="0"/>
                <a:ea typeface="Lora" pitchFamily="34" charset="-122"/>
                <a:cs typeface="Lora" pitchFamily="34" charset="-120"/>
              </a:rPr>
              <a:t>Gas Collection and Analysis</a:t>
            </a:r>
            <a:endParaRPr lang="en-US" dirty="0"/>
          </a:p>
        </p:txBody>
      </p:sp>
      <p:sp>
        <p:nvSpPr>
          <p:cNvPr id="21" name="Text 18"/>
          <p:cNvSpPr/>
          <p:nvPr/>
        </p:nvSpPr>
        <p:spPr>
          <a:xfrm>
            <a:off x="6893482" y="2109355"/>
            <a:ext cx="2314336" cy="1284402"/>
          </a:xfrm>
          <a:prstGeom prst="rect">
            <a:avLst/>
          </a:prstGeom>
          <a:noFill/>
          <a:ln/>
        </p:spPr>
        <p:txBody>
          <a:bodyPr wrap="square" rtlCol="0" anchor="t"/>
          <a:lstStyle/>
          <a:p>
            <a:pPr marL="342900" indent="-342900" algn="l">
              <a:lnSpc>
                <a:spcPts val="2196"/>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The exit gas, which includes unreacted steam, carrier gas, and hydrogen, is passed through a condenser and a moisture trap.</a:t>
            </a:r>
            <a:endParaRPr lang="en-US" sz="1600" dirty="0"/>
          </a:p>
        </p:txBody>
      </p:sp>
      <p:sp>
        <p:nvSpPr>
          <p:cNvPr id="22" name="Text 19"/>
          <p:cNvSpPr/>
          <p:nvPr/>
        </p:nvSpPr>
        <p:spPr>
          <a:xfrm>
            <a:off x="7075289" y="3498294"/>
            <a:ext cx="2132528" cy="278844"/>
          </a:xfrm>
          <a:prstGeom prst="rect">
            <a:avLst/>
          </a:prstGeom>
          <a:noFill/>
          <a:ln/>
        </p:spPr>
        <p:txBody>
          <a:bodyPr wrap="none" rtlCol="0" anchor="t"/>
          <a:lstStyle/>
          <a:p>
            <a:pPr marL="0" indent="0" algn="l">
              <a:lnSpc>
                <a:spcPts val="2196"/>
              </a:lnSpc>
              <a:buNone/>
            </a:pPr>
            <a:endParaRPr lang="en-US" sz="1372" dirty="0"/>
          </a:p>
        </p:txBody>
      </p:sp>
      <p:sp>
        <p:nvSpPr>
          <p:cNvPr id="23" name="Text 20"/>
          <p:cNvSpPr/>
          <p:nvPr/>
        </p:nvSpPr>
        <p:spPr>
          <a:xfrm>
            <a:off x="6901102" y="4153972"/>
            <a:ext cx="2306716" cy="1121926"/>
          </a:xfrm>
          <a:prstGeom prst="rect">
            <a:avLst/>
          </a:prstGeom>
          <a:noFill/>
          <a:ln/>
        </p:spPr>
        <p:txBody>
          <a:bodyPr wrap="square" rtlCol="0" anchor="t"/>
          <a:lstStyle/>
          <a:p>
            <a:pPr algn="l">
              <a:lnSpc>
                <a:spcPts val="2196"/>
              </a:lnSpc>
              <a:buSzPct val="100000"/>
            </a:pPr>
            <a:endParaRPr lang="en-US" sz="1600" dirty="0"/>
          </a:p>
        </p:txBody>
      </p:sp>
      <p:sp>
        <p:nvSpPr>
          <p:cNvPr id="24" name="Text 21"/>
          <p:cNvSpPr/>
          <p:nvPr/>
        </p:nvSpPr>
        <p:spPr>
          <a:xfrm>
            <a:off x="7075289" y="5380434"/>
            <a:ext cx="2132528" cy="278844"/>
          </a:xfrm>
          <a:prstGeom prst="rect">
            <a:avLst/>
          </a:prstGeom>
          <a:noFill/>
          <a:ln/>
        </p:spPr>
        <p:txBody>
          <a:bodyPr wrap="none" rtlCol="0" anchor="t"/>
          <a:lstStyle/>
          <a:p>
            <a:pPr marL="0" indent="0" algn="l">
              <a:lnSpc>
                <a:spcPts val="2196"/>
              </a:lnSpc>
              <a:buNone/>
            </a:pPr>
            <a:endParaRPr lang="en-US" sz="1372" dirty="0"/>
          </a:p>
        </p:txBody>
      </p:sp>
      <p:sp>
        <p:nvSpPr>
          <p:cNvPr id="25" name="Text 22"/>
          <p:cNvSpPr/>
          <p:nvPr/>
        </p:nvSpPr>
        <p:spPr>
          <a:xfrm>
            <a:off x="6893482" y="4153974"/>
            <a:ext cx="2314336" cy="3639208"/>
          </a:xfrm>
          <a:prstGeom prst="rect">
            <a:avLst/>
          </a:prstGeom>
          <a:noFill/>
          <a:ln/>
        </p:spPr>
        <p:txBody>
          <a:bodyPr wrap="square" rtlCol="0" anchor="t"/>
          <a:lstStyle/>
          <a:p>
            <a:pPr marL="342900" indent="-342900" algn="l">
              <a:lnSpc>
                <a:spcPts val="2196"/>
              </a:lnSpc>
              <a:buSzPct val="100000"/>
              <a:buChar char="•"/>
            </a:pPr>
            <a:r>
              <a:rPr lang="en-US" sz="1600" dirty="0">
                <a:solidFill>
                  <a:srgbClr val="3A3630"/>
                </a:solidFill>
                <a:latin typeface="Source Sans Pro" pitchFamily="34" charset="0"/>
                <a:ea typeface="Source Sans Pro" pitchFamily="34" charset="-122"/>
                <a:cs typeface="Source Sans Pro" pitchFamily="34" charset="-120"/>
              </a:rPr>
              <a:t>The hydrogen and carrier gas mixture is analyzed using an online gas chromatograph to ensure quality and purity.</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47965" y="0"/>
            <a:ext cx="14630400" cy="8229600"/>
          </a:xfrm>
          <a:prstGeom prst="rect">
            <a:avLst/>
          </a:prstGeom>
          <a:solidFill>
            <a:srgbClr val="FEF5E7"/>
          </a:solidFill>
          <a:ln/>
        </p:spPr>
        <p:txBody>
          <a:bodyPr/>
          <a:lstStyle/>
          <a:p>
            <a:endParaRPr lang="en-US" dirty="0"/>
          </a:p>
        </p:txBody>
      </p:sp>
      <p:sp>
        <p:nvSpPr>
          <p:cNvPr id="4" name="Text 2"/>
          <p:cNvSpPr/>
          <p:nvPr/>
        </p:nvSpPr>
        <p:spPr>
          <a:xfrm>
            <a:off x="2587336" y="430649"/>
            <a:ext cx="9414164" cy="555146"/>
          </a:xfrm>
          <a:prstGeom prst="rect">
            <a:avLst/>
          </a:prstGeom>
          <a:noFill/>
          <a:ln/>
        </p:spPr>
        <p:txBody>
          <a:bodyPr wrap="none" rtlCol="0" anchor="t"/>
          <a:lstStyle/>
          <a:p>
            <a:pPr marL="0" indent="0">
              <a:lnSpc>
                <a:spcPts val="3847"/>
              </a:lnSpc>
              <a:buNone/>
            </a:pPr>
            <a:r>
              <a:rPr lang="en-US" sz="4000" b="1" dirty="0">
                <a:solidFill>
                  <a:srgbClr val="38512F"/>
                </a:solidFill>
                <a:latin typeface="Lora" pitchFamily="34" charset="0"/>
                <a:ea typeface="Lora" pitchFamily="34" charset="-122"/>
                <a:cs typeface="Lora" pitchFamily="34" charset="-120"/>
              </a:rPr>
              <a:t>Chemical Reactions and Conversion.</a:t>
            </a:r>
            <a:endParaRPr lang="en-US" sz="4000" dirty="0"/>
          </a:p>
        </p:txBody>
      </p:sp>
      <p:sp>
        <p:nvSpPr>
          <p:cNvPr id="5" name="Text 3"/>
          <p:cNvSpPr/>
          <p:nvPr/>
        </p:nvSpPr>
        <p:spPr>
          <a:xfrm>
            <a:off x="860778" y="1687285"/>
            <a:ext cx="6367335" cy="2133601"/>
          </a:xfrm>
          <a:prstGeom prst="rect">
            <a:avLst/>
          </a:prstGeom>
          <a:noFill/>
          <a:ln/>
        </p:spPr>
        <p:txBody>
          <a:bodyPr wrap="square" rtlCol="0" anchor="t"/>
          <a:lstStyle/>
          <a:p>
            <a:pPr marL="0" indent="0">
              <a:lnSpc>
                <a:spcPts val="1970"/>
              </a:lnSpc>
              <a:buNone/>
            </a:pPr>
            <a:r>
              <a:rPr lang="en-US" sz="2000" dirty="0">
                <a:solidFill>
                  <a:srgbClr val="3A3630"/>
                </a:solidFill>
                <a:latin typeface="Sitka Small" pitchFamily="2" charset="0"/>
                <a:ea typeface="Source Sans Pro" pitchFamily="34" charset="-122"/>
                <a:cs typeface="Source Sans Pro" pitchFamily="34" charset="-120"/>
              </a:rPr>
              <a:t>The raw mild steel scrap, primarily containing iron, is loaded into the thermochemical reactor. Upon exposure to steam at 1150°C, the iron oxidizes to form iron oxide (Fe3O4), releasing hydrogen.</a:t>
            </a:r>
            <a:endParaRPr lang="en-US" sz="2000" dirty="0">
              <a:latin typeface="Sitka Small" pitchFamily="2" charset="0"/>
            </a:endParaRPr>
          </a:p>
        </p:txBody>
      </p:sp>
      <p:pic>
        <p:nvPicPr>
          <p:cNvPr id="6" name="Image 0" descr="preencoded.png"/>
          <p:cNvPicPr>
            <a:picLocks noChangeAspect="1"/>
          </p:cNvPicPr>
          <p:nvPr/>
        </p:nvPicPr>
        <p:blipFill>
          <a:blip r:embed="rId3"/>
          <a:stretch>
            <a:fillRect/>
          </a:stretch>
        </p:blipFill>
        <p:spPr>
          <a:xfrm>
            <a:off x="910167" y="3505546"/>
            <a:ext cx="5209103" cy="657918"/>
          </a:xfrm>
          <a:prstGeom prst="rect">
            <a:avLst/>
          </a:prstGeom>
        </p:spPr>
      </p:pic>
      <p:sp>
        <p:nvSpPr>
          <p:cNvPr id="7" name="Text 4"/>
          <p:cNvSpPr/>
          <p:nvPr/>
        </p:nvSpPr>
        <p:spPr>
          <a:xfrm>
            <a:off x="860779" y="4800599"/>
            <a:ext cx="6563278" cy="2405743"/>
          </a:xfrm>
          <a:prstGeom prst="rect">
            <a:avLst/>
          </a:prstGeom>
          <a:noFill/>
          <a:ln/>
        </p:spPr>
        <p:txBody>
          <a:bodyPr wrap="square" rtlCol="0" anchor="t"/>
          <a:lstStyle/>
          <a:p>
            <a:pPr marL="0" indent="0">
              <a:lnSpc>
                <a:spcPts val="1970"/>
              </a:lnSpc>
              <a:buNone/>
            </a:pPr>
            <a:r>
              <a:rPr lang="en-US" sz="2000" dirty="0">
                <a:latin typeface="Sitka Small" pitchFamily="2" charset="0"/>
              </a:rPr>
              <a:t>The concentration of hydrogen gas at the reactor outlet and the cumulative production of hydrogen gas is plotted as a function of collection time in. The release of hydrogen gas is noted from the thermochemical reactor after the in duction period of about 50 min, which is quantitatively measured using an online gas chromatograph</a:t>
            </a:r>
          </a:p>
        </p:txBody>
      </p:sp>
      <p:pic>
        <p:nvPicPr>
          <p:cNvPr id="8" name="Image 1" descr="preencoded.png"/>
          <p:cNvPicPr>
            <a:picLocks noChangeAspect="1"/>
          </p:cNvPicPr>
          <p:nvPr/>
        </p:nvPicPr>
        <p:blipFill>
          <a:blip r:embed="rId4"/>
          <a:stretch>
            <a:fillRect/>
          </a:stretch>
        </p:blipFill>
        <p:spPr>
          <a:xfrm>
            <a:off x="8338585" y="2071747"/>
            <a:ext cx="5431036" cy="4086106"/>
          </a:xfrm>
          <a:prstGeom prst="rect">
            <a:avLst/>
          </a:prstGeom>
        </p:spPr>
      </p:pic>
      <p:sp>
        <p:nvSpPr>
          <p:cNvPr id="9" name="Text 5"/>
          <p:cNvSpPr/>
          <p:nvPr/>
        </p:nvSpPr>
        <p:spPr>
          <a:xfrm>
            <a:off x="3820597" y="7548920"/>
            <a:ext cx="6989088" cy="250031"/>
          </a:xfrm>
          <a:prstGeom prst="rect">
            <a:avLst/>
          </a:prstGeom>
          <a:noFill/>
          <a:ln/>
        </p:spPr>
        <p:txBody>
          <a:bodyPr wrap="none" rtlCol="0" anchor="t"/>
          <a:lstStyle/>
          <a:p>
            <a:pPr marL="0" indent="0">
              <a:lnSpc>
                <a:spcPts val="1970"/>
              </a:lnSpc>
              <a:buNone/>
            </a:pPr>
            <a:endParaRPr lang="en-US" sz="123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10758"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2032040"/>
            <a:ext cx="55549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Data Insights </a:t>
            </a:r>
            <a:endParaRPr lang="en-US" sz="4374" dirty="0"/>
          </a:p>
        </p:txBody>
      </p:sp>
      <p:sp>
        <p:nvSpPr>
          <p:cNvPr id="6" name="Shape 3"/>
          <p:cNvSpPr/>
          <p:nvPr/>
        </p:nvSpPr>
        <p:spPr>
          <a:xfrm>
            <a:off x="4490799" y="3059668"/>
            <a:ext cx="4542115" cy="1635562"/>
          </a:xfrm>
          <a:prstGeom prst="roundRect">
            <a:avLst>
              <a:gd name="adj" fmla="val 4076"/>
            </a:avLst>
          </a:prstGeom>
          <a:solidFill>
            <a:srgbClr val="F6E9D5"/>
          </a:solidFill>
          <a:ln/>
        </p:spPr>
      </p:sp>
      <p:sp>
        <p:nvSpPr>
          <p:cNvPr id="7" name="Text 4"/>
          <p:cNvSpPr/>
          <p:nvPr/>
        </p:nvSpPr>
        <p:spPr>
          <a:xfrm>
            <a:off x="4712970" y="3281839"/>
            <a:ext cx="3478173"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Availability of Scrap Metal  </a:t>
            </a:r>
            <a:endParaRPr lang="en-US" sz="2187" dirty="0"/>
          </a:p>
        </p:txBody>
      </p:sp>
      <p:sp>
        <p:nvSpPr>
          <p:cNvPr id="8" name="Text 5"/>
          <p:cNvSpPr/>
          <p:nvPr/>
        </p:nvSpPr>
        <p:spPr>
          <a:xfrm>
            <a:off x="4712970" y="3762256"/>
            <a:ext cx="4097774"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India generates around 27-30 million tonnes of scrap metal annually.  </a:t>
            </a:r>
            <a:endParaRPr lang="en-US" sz="1750" dirty="0"/>
          </a:p>
        </p:txBody>
      </p:sp>
      <p:sp>
        <p:nvSpPr>
          <p:cNvPr id="9" name="Shape 6"/>
          <p:cNvSpPr/>
          <p:nvPr/>
        </p:nvSpPr>
        <p:spPr>
          <a:xfrm>
            <a:off x="9255085" y="3059668"/>
            <a:ext cx="4542115" cy="1635562"/>
          </a:xfrm>
          <a:prstGeom prst="roundRect">
            <a:avLst>
              <a:gd name="adj" fmla="val 4076"/>
            </a:avLst>
          </a:prstGeom>
          <a:solidFill>
            <a:srgbClr val="F6E9D5"/>
          </a:solidFill>
          <a:ln/>
        </p:spPr>
      </p:sp>
      <p:sp>
        <p:nvSpPr>
          <p:cNvPr id="10" name="Text 7"/>
          <p:cNvSpPr/>
          <p:nvPr/>
        </p:nvSpPr>
        <p:spPr>
          <a:xfrm>
            <a:off x="9477256" y="3281839"/>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Production Rate </a:t>
            </a:r>
            <a:endParaRPr lang="en-US" sz="2187" dirty="0"/>
          </a:p>
        </p:txBody>
      </p:sp>
      <p:sp>
        <p:nvSpPr>
          <p:cNvPr id="11" name="Text 8"/>
          <p:cNvSpPr/>
          <p:nvPr/>
        </p:nvSpPr>
        <p:spPr>
          <a:xfrm>
            <a:off x="9477256" y="3762256"/>
            <a:ext cx="4097774"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5 Lakh liters of Hydrogen from 1 Tonne of metal only. </a:t>
            </a:r>
            <a:endParaRPr lang="en-US" sz="1750" dirty="0"/>
          </a:p>
        </p:txBody>
      </p:sp>
      <p:sp>
        <p:nvSpPr>
          <p:cNvPr id="12" name="Shape 9"/>
          <p:cNvSpPr/>
          <p:nvPr/>
        </p:nvSpPr>
        <p:spPr>
          <a:xfrm>
            <a:off x="4490799" y="4917400"/>
            <a:ext cx="9306401" cy="1280160"/>
          </a:xfrm>
          <a:prstGeom prst="roundRect">
            <a:avLst>
              <a:gd name="adj" fmla="val 5207"/>
            </a:avLst>
          </a:prstGeom>
          <a:solidFill>
            <a:srgbClr val="F6E9D5"/>
          </a:solidFill>
          <a:ln/>
        </p:spPr>
      </p:sp>
      <p:sp>
        <p:nvSpPr>
          <p:cNvPr id="13" name="Text 10"/>
          <p:cNvSpPr/>
          <p:nvPr/>
        </p:nvSpPr>
        <p:spPr>
          <a:xfrm>
            <a:off x="4712970" y="5139571"/>
            <a:ext cx="2828568"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Conversion Efficiency</a:t>
            </a:r>
            <a:endParaRPr lang="en-US" sz="2187" dirty="0"/>
          </a:p>
        </p:txBody>
      </p:sp>
      <p:sp>
        <p:nvSpPr>
          <p:cNvPr id="14" name="Text 11"/>
          <p:cNvSpPr/>
          <p:nvPr/>
        </p:nvSpPr>
        <p:spPr>
          <a:xfrm>
            <a:off x="4712970" y="5619988"/>
            <a:ext cx="8862060"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Impressive Efficiency of approximately 94%.</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10758"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10983558" y="0"/>
            <a:ext cx="3657600" cy="8229600"/>
          </a:xfrm>
          <a:prstGeom prst="rect">
            <a:avLst/>
          </a:prstGeom>
        </p:spPr>
      </p:pic>
      <p:sp>
        <p:nvSpPr>
          <p:cNvPr id="5" name="Text 2"/>
          <p:cNvSpPr/>
          <p:nvPr/>
        </p:nvSpPr>
        <p:spPr>
          <a:xfrm>
            <a:off x="7048982" y="1027628"/>
            <a:ext cx="2013995" cy="824321"/>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 </a:t>
            </a:r>
            <a:endParaRPr lang="en-US" sz="4374" dirty="0"/>
          </a:p>
        </p:txBody>
      </p:sp>
      <p:sp>
        <p:nvSpPr>
          <p:cNvPr id="7" name="Text 4"/>
          <p:cNvSpPr/>
          <p:nvPr/>
        </p:nvSpPr>
        <p:spPr>
          <a:xfrm>
            <a:off x="4712970" y="3281839"/>
            <a:ext cx="3478173"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  </a:t>
            </a:r>
            <a:endParaRPr lang="en-US" sz="2187" dirty="0"/>
          </a:p>
        </p:txBody>
      </p:sp>
      <p:sp>
        <p:nvSpPr>
          <p:cNvPr id="8" name="Text 5"/>
          <p:cNvSpPr/>
          <p:nvPr/>
        </p:nvSpPr>
        <p:spPr>
          <a:xfrm>
            <a:off x="4712970" y="3762256"/>
            <a:ext cx="4097774" cy="710803"/>
          </a:xfrm>
          <a:prstGeom prst="rect">
            <a:avLst/>
          </a:prstGeom>
          <a:noFill/>
          <a:ln/>
        </p:spPr>
        <p:txBody>
          <a:bodyPr wrap="square" rtlCol="0" anchor="t"/>
          <a:lstStyle/>
          <a:p>
            <a:pPr marL="0" indent="0">
              <a:lnSpc>
                <a:spcPts val="2799"/>
              </a:lnSpc>
              <a:buNone/>
            </a:pPr>
            <a:endParaRPr lang="en-US" sz="1750" dirty="0"/>
          </a:p>
        </p:txBody>
      </p:sp>
      <p:sp>
        <p:nvSpPr>
          <p:cNvPr id="10" name="Text 7"/>
          <p:cNvSpPr/>
          <p:nvPr/>
        </p:nvSpPr>
        <p:spPr>
          <a:xfrm>
            <a:off x="9477256" y="3281839"/>
            <a:ext cx="2777490"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9477256" y="3762256"/>
            <a:ext cx="4097774" cy="710803"/>
          </a:xfrm>
          <a:prstGeom prst="rect">
            <a:avLst/>
          </a:prstGeom>
          <a:noFill/>
          <a:ln/>
        </p:spPr>
        <p:txBody>
          <a:bodyPr wrap="square" rtlCol="0" anchor="t"/>
          <a:lstStyle/>
          <a:p>
            <a:pPr marL="0" indent="0">
              <a:lnSpc>
                <a:spcPts val="2799"/>
              </a:lnSpc>
              <a:buNone/>
            </a:pPr>
            <a:endParaRPr lang="en-US" sz="1750" dirty="0"/>
          </a:p>
        </p:txBody>
      </p:sp>
      <p:sp>
        <p:nvSpPr>
          <p:cNvPr id="13" name="Text 10"/>
          <p:cNvSpPr/>
          <p:nvPr/>
        </p:nvSpPr>
        <p:spPr>
          <a:xfrm>
            <a:off x="4712970" y="5139571"/>
            <a:ext cx="2828568" cy="347186"/>
          </a:xfrm>
          <a:prstGeom prst="rect">
            <a:avLst/>
          </a:prstGeom>
          <a:noFill/>
          <a:ln/>
        </p:spPr>
        <p:txBody>
          <a:bodyPr wrap="none" rtlCol="0" anchor="t"/>
          <a:lstStyle/>
          <a:p>
            <a:pPr marL="0" indent="0">
              <a:lnSpc>
                <a:spcPts val="2734"/>
              </a:lnSpc>
              <a:buNone/>
            </a:pPr>
            <a:endParaRPr lang="en-US" sz="2187" dirty="0"/>
          </a:p>
        </p:txBody>
      </p:sp>
      <p:sp>
        <p:nvSpPr>
          <p:cNvPr id="14" name="Text 11"/>
          <p:cNvSpPr/>
          <p:nvPr/>
        </p:nvSpPr>
        <p:spPr>
          <a:xfrm>
            <a:off x="4712970" y="5619988"/>
            <a:ext cx="8862060" cy="355402"/>
          </a:xfrm>
          <a:prstGeom prst="rect">
            <a:avLst/>
          </a:prstGeom>
          <a:noFill/>
          <a:ln/>
        </p:spPr>
        <p:txBody>
          <a:bodyPr wrap="none" rtlCol="0" anchor="t"/>
          <a:lstStyle/>
          <a:p>
            <a:pPr marL="0" indent="0">
              <a:lnSpc>
                <a:spcPts val="2799"/>
              </a:lnSpc>
              <a:buNone/>
            </a:pPr>
            <a:endParaRPr lang="en-US" sz="1750" dirty="0"/>
          </a:p>
        </p:txBody>
      </p:sp>
      <p:pic>
        <p:nvPicPr>
          <p:cNvPr id="16" name="Picture 15">
            <a:extLst>
              <a:ext uri="{FF2B5EF4-FFF2-40B4-BE49-F238E27FC236}">
                <a16:creationId xmlns:a16="http://schemas.microsoft.com/office/drawing/2014/main" id="{579B913F-BF1B-5C8C-9F35-317A9AF01D2F}"/>
              </a:ext>
            </a:extLst>
          </p:cNvPr>
          <p:cNvPicPr>
            <a:picLocks noChangeAspect="1"/>
          </p:cNvPicPr>
          <p:nvPr/>
        </p:nvPicPr>
        <p:blipFill>
          <a:blip r:embed="rId4"/>
          <a:stretch>
            <a:fillRect/>
          </a:stretch>
        </p:blipFill>
        <p:spPr>
          <a:xfrm>
            <a:off x="1068702" y="551883"/>
            <a:ext cx="8859486" cy="6420746"/>
          </a:xfrm>
          <a:prstGeom prst="rect">
            <a:avLst/>
          </a:prstGeom>
        </p:spPr>
      </p:pic>
    </p:spTree>
    <p:extLst>
      <p:ext uri="{BB962C8B-B14F-4D97-AF65-F5344CB8AC3E}">
        <p14:creationId xmlns:p14="http://schemas.microsoft.com/office/powerpoint/2010/main" val="4270213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984</TotalTime>
  <Words>671</Words>
  <Application>Microsoft Office PowerPoint</Application>
  <PresentationFormat>Custom</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Lora</vt:lpstr>
      <vt:lpstr>Sitka Small</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bhavya saini</cp:lastModifiedBy>
  <cp:revision>11</cp:revision>
  <dcterms:created xsi:type="dcterms:W3CDTF">2024-05-29T15:48:37Z</dcterms:created>
  <dcterms:modified xsi:type="dcterms:W3CDTF">2024-06-19T10:39:13Z</dcterms:modified>
</cp:coreProperties>
</file>