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60" r:id="rId4"/>
    <p:sldId id="258" r:id="rId5"/>
    <p:sldId id="261" r:id="rId6"/>
    <p:sldId id="262" r:id="rId7"/>
    <p:sldId id="291" r:id="rId8"/>
    <p:sldId id="263" r:id="rId9"/>
    <p:sldId id="267" r:id="rId10"/>
    <p:sldId id="283" r:id="rId11"/>
    <p:sldId id="286" r:id="rId12"/>
    <p:sldId id="276" r:id="rId13"/>
    <p:sldId id="277" r:id="rId14"/>
    <p:sldId id="29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C5C5"/>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03" autoAdjust="0"/>
    <p:restoredTop sz="94660"/>
  </p:normalViewPr>
  <p:slideViewPr>
    <p:cSldViewPr snapToGrid="0">
      <p:cViewPr varScale="1">
        <p:scale>
          <a:sx n="74" d="100"/>
          <a:sy n="74" d="100"/>
        </p:scale>
        <p:origin x="63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1E22A61-5015-46E9-8902-82ECD90974DD}" type="datetimeFigureOut">
              <a:rPr lang="en-IN" smtClean="0"/>
              <a:t>12-03-2024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AC53B9-E6BB-4ABF-9390-0A7A84DDF6AC}" type="slidenum">
              <a:rPr lang="en-IN" smtClean="0"/>
              <a:t>‹#›</a:t>
            </a:fld>
            <a:endParaRPr lang="en-IN"/>
          </a:p>
        </p:txBody>
      </p:sp>
    </p:spTree>
    <p:extLst>
      <p:ext uri="{BB962C8B-B14F-4D97-AF65-F5344CB8AC3E}">
        <p14:creationId xmlns:p14="http://schemas.microsoft.com/office/powerpoint/2010/main" val="10247626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E22A61-5015-46E9-8902-82ECD90974DD}" type="datetimeFigureOut">
              <a:rPr lang="en-IN" smtClean="0"/>
              <a:t>12-03-2024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AC53B9-E6BB-4ABF-9390-0A7A84DDF6AC}" type="slidenum">
              <a:rPr lang="en-IN" smtClean="0"/>
              <a:t>‹#›</a:t>
            </a:fld>
            <a:endParaRPr lang="en-IN"/>
          </a:p>
        </p:txBody>
      </p:sp>
    </p:spTree>
    <p:extLst>
      <p:ext uri="{BB962C8B-B14F-4D97-AF65-F5344CB8AC3E}">
        <p14:creationId xmlns:p14="http://schemas.microsoft.com/office/powerpoint/2010/main" val="3778181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E22A61-5015-46E9-8902-82ECD90974DD}" type="datetimeFigureOut">
              <a:rPr lang="en-IN" smtClean="0"/>
              <a:t>12-03-2024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AC53B9-E6BB-4ABF-9390-0A7A84DDF6AC}"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830358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E22A61-5015-46E9-8902-82ECD90974DD}" type="datetimeFigureOut">
              <a:rPr lang="en-IN" smtClean="0"/>
              <a:t>12-03-2024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AC53B9-E6BB-4ABF-9390-0A7A84DDF6AC}" type="slidenum">
              <a:rPr lang="en-IN" smtClean="0"/>
              <a:t>‹#›</a:t>
            </a:fld>
            <a:endParaRPr lang="en-IN"/>
          </a:p>
        </p:txBody>
      </p:sp>
    </p:spTree>
    <p:extLst>
      <p:ext uri="{BB962C8B-B14F-4D97-AF65-F5344CB8AC3E}">
        <p14:creationId xmlns:p14="http://schemas.microsoft.com/office/powerpoint/2010/main" val="3374170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E22A61-5015-46E9-8902-82ECD90974DD}" type="datetimeFigureOut">
              <a:rPr lang="en-IN" smtClean="0"/>
              <a:t>12-03-2024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AC53B9-E6BB-4ABF-9390-0A7A84DDF6A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597824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E22A61-5015-46E9-8902-82ECD90974DD}" type="datetimeFigureOut">
              <a:rPr lang="en-IN" smtClean="0"/>
              <a:t>12-03-2024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AC53B9-E6BB-4ABF-9390-0A7A84DDF6AC}" type="slidenum">
              <a:rPr lang="en-IN" smtClean="0"/>
              <a:t>‹#›</a:t>
            </a:fld>
            <a:endParaRPr lang="en-IN"/>
          </a:p>
        </p:txBody>
      </p:sp>
    </p:spTree>
    <p:extLst>
      <p:ext uri="{BB962C8B-B14F-4D97-AF65-F5344CB8AC3E}">
        <p14:creationId xmlns:p14="http://schemas.microsoft.com/office/powerpoint/2010/main" val="3979679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E22A61-5015-46E9-8902-82ECD90974DD}" type="datetimeFigureOut">
              <a:rPr lang="en-IN" smtClean="0"/>
              <a:t>12-03-2024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AC53B9-E6BB-4ABF-9390-0A7A84DDF6AC}" type="slidenum">
              <a:rPr lang="en-IN" smtClean="0"/>
              <a:t>‹#›</a:t>
            </a:fld>
            <a:endParaRPr lang="en-IN"/>
          </a:p>
        </p:txBody>
      </p:sp>
    </p:spTree>
    <p:extLst>
      <p:ext uri="{BB962C8B-B14F-4D97-AF65-F5344CB8AC3E}">
        <p14:creationId xmlns:p14="http://schemas.microsoft.com/office/powerpoint/2010/main" val="19626306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E22A61-5015-46E9-8902-82ECD90974DD}" type="datetimeFigureOut">
              <a:rPr lang="en-IN" smtClean="0"/>
              <a:t>12-03-2024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AC53B9-E6BB-4ABF-9390-0A7A84DDF6AC}" type="slidenum">
              <a:rPr lang="en-IN" smtClean="0"/>
              <a:t>‹#›</a:t>
            </a:fld>
            <a:endParaRPr lang="en-IN"/>
          </a:p>
        </p:txBody>
      </p:sp>
    </p:spTree>
    <p:extLst>
      <p:ext uri="{BB962C8B-B14F-4D97-AF65-F5344CB8AC3E}">
        <p14:creationId xmlns:p14="http://schemas.microsoft.com/office/powerpoint/2010/main" val="949319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E22A61-5015-46E9-8902-82ECD90974DD}" type="datetimeFigureOut">
              <a:rPr lang="en-IN" smtClean="0"/>
              <a:t>12-03-2024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AC53B9-E6BB-4ABF-9390-0A7A84DDF6AC}" type="slidenum">
              <a:rPr lang="en-IN" smtClean="0"/>
              <a:t>‹#›</a:t>
            </a:fld>
            <a:endParaRPr lang="en-IN"/>
          </a:p>
        </p:txBody>
      </p:sp>
    </p:spTree>
    <p:extLst>
      <p:ext uri="{BB962C8B-B14F-4D97-AF65-F5344CB8AC3E}">
        <p14:creationId xmlns:p14="http://schemas.microsoft.com/office/powerpoint/2010/main" val="2204221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E22A61-5015-46E9-8902-82ECD90974DD}" type="datetimeFigureOut">
              <a:rPr lang="en-IN" smtClean="0"/>
              <a:t>12-03-2024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AC53B9-E6BB-4ABF-9390-0A7A84DDF6AC}" type="slidenum">
              <a:rPr lang="en-IN" smtClean="0"/>
              <a:t>‹#›</a:t>
            </a:fld>
            <a:endParaRPr lang="en-IN"/>
          </a:p>
        </p:txBody>
      </p:sp>
    </p:spTree>
    <p:extLst>
      <p:ext uri="{BB962C8B-B14F-4D97-AF65-F5344CB8AC3E}">
        <p14:creationId xmlns:p14="http://schemas.microsoft.com/office/powerpoint/2010/main" val="2805986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1E22A61-5015-46E9-8902-82ECD90974DD}" type="datetimeFigureOut">
              <a:rPr lang="en-IN" smtClean="0"/>
              <a:t>12-03-2024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AC53B9-E6BB-4ABF-9390-0A7A84DDF6AC}" type="slidenum">
              <a:rPr lang="en-IN" smtClean="0"/>
              <a:t>‹#›</a:t>
            </a:fld>
            <a:endParaRPr lang="en-IN"/>
          </a:p>
        </p:txBody>
      </p:sp>
    </p:spTree>
    <p:extLst>
      <p:ext uri="{BB962C8B-B14F-4D97-AF65-F5344CB8AC3E}">
        <p14:creationId xmlns:p14="http://schemas.microsoft.com/office/powerpoint/2010/main" val="2911263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1E22A61-5015-46E9-8902-82ECD90974DD}" type="datetimeFigureOut">
              <a:rPr lang="en-IN" smtClean="0"/>
              <a:t>12-03-2024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4AC53B9-E6BB-4ABF-9390-0A7A84DDF6AC}" type="slidenum">
              <a:rPr lang="en-IN" smtClean="0"/>
              <a:t>‹#›</a:t>
            </a:fld>
            <a:endParaRPr lang="en-IN"/>
          </a:p>
        </p:txBody>
      </p:sp>
    </p:spTree>
    <p:extLst>
      <p:ext uri="{BB962C8B-B14F-4D97-AF65-F5344CB8AC3E}">
        <p14:creationId xmlns:p14="http://schemas.microsoft.com/office/powerpoint/2010/main" val="1345900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1E22A61-5015-46E9-8902-82ECD90974DD}" type="datetimeFigureOut">
              <a:rPr lang="en-IN" smtClean="0"/>
              <a:t>12-03-2024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4AC53B9-E6BB-4ABF-9390-0A7A84DDF6AC}" type="slidenum">
              <a:rPr lang="en-IN" smtClean="0"/>
              <a:t>‹#›</a:t>
            </a:fld>
            <a:endParaRPr lang="en-IN"/>
          </a:p>
        </p:txBody>
      </p:sp>
    </p:spTree>
    <p:extLst>
      <p:ext uri="{BB962C8B-B14F-4D97-AF65-F5344CB8AC3E}">
        <p14:creationId xmlns:p14="http://schemas.microsoft.com/office/powerpoint/2010/main" val="2273463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E22A61-5015-46E9-8902-82ECD90974DD}" type="datetimeFigureOut">
              <a:rPr lang="en-IN" smtClean="0"/>
              <a:t>12-03-2024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4AC53B9-E6BB-4ABF-9390-0A7A84DDF6AC}" type="slidenum">
              <a:rPr lang="en-IN" smtClean="0"/>
              <a:t>‹#›</a:t>
            </a:fld>
            <a:endParaRPr lang="en-IN"/>
          </a:p>
        </p:txBody>
      </p:sp>
    </p:spTree>
    <p:extLst>
      <p:ext uri="{BB962C8B-B14F-4D97-AF65-F5344CB8AC3E}">
        <p14:creationId xmlns:p14="http://schemas.microsoft.com/office/powerpoint/2010/main" val="558018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E22A61-5015-46E9-8902-82ECD90974DD}" type="datetimeFigureOut">
              <a:rPr lang="en-IN" smtClean="0"/>
              <a:t>12-03-2024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AC53B9-E6BB-4ABF-9390-0A7A84DDF6AC}" type="slidenum">
              <a:rPr lang="en-IN" smtClean="0"/>
              <a:t>‹#›</a:t>
            </a:fld>
            <a:endParaRPr lang="en-IN"/>
          </a:p>
        </p:txBody>
      </p:sp>
    </p:spTree>
    <p:extLst>
      <p:ext uri="{BB962C8B-B14F-4D97-AF65-F5344CB8AC3E}">
        <p14:creationId xmlns:p14="http://schemas.microsoft.com/office/powerpoint/2010/main" val="4058588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E22A61-5015-46E9-8902-82ECD90974DD}" type="datetimeFigureOut">
              <a:rPr lang="en-IN" smtClean="0"/>
              <a:t>12-03-2024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AC53B9-E6BB-4ABF-9390-0A7A84DDF6AC}" type="slidenum">
              <a:rPr lang="en-IN" smtClean="0"/>
              <a:t>‹#›</a:t>
            </a:fld>
            <a:endParaRPr lang="en-IN"/>
          </a:p>
        </p:txBody>
      </p:sp>
    </p:spTree>
    <p:extLst>
      <p:ext uri="{BB962C8B-B14F-4D97-AF65-F5344CB8AC3E}">
        <p14:creationId xmlns:p14="http://schemas.microsoft.com/office/powerpoint/2010/main" val="2068121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1E22A61-5015-46E9-8902-82ECD90974DD}" type="datetimeFigureOut">
              <a:rPr lang="en-IN" smtClean="0"/>
              <a:t>12-03-2024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4AC53B9-E6BB-4ABF-9390-0A7A84DDF6AC}" type="slidenum">
              <a:rPr lang="en-IN" smtClean="0"/>
              <a:t>‹#›</a:t>
            </a:fld>
            <a:endParaRPr lang="en-IN"/>
          </a:p>
        </p:txBody>
      </p:sp>
    </p:spTree>
    <p:extLst>
      <p:ext uri="{BB962C8B-B14F-4D97-AF65-F5344CB8AC3E}">
        <p14:creationId xmlns:p14="http://schemas.microsoft.com/office/powerpoint/2010/main" val="2876723815"/>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atri.edu.i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A55352C0-CC7A-09DB-FF2C-88BF3C78AAE5}"/>
              </a:ext>
            </a:extLst>
          </p:cNvPr>
          <p:cNvSpPr>
            <a:spLocks noGrp="1"/>
          </p:cNvSpPr>
          <p:nvPr>
            <p:ph type="subTitle" idx="1"/>
          </p:nvPr>
        </p:nvSpPr>
        <p:spPr>
          <a:xfrm>
            <a:off x="7149858" y="4254742"/>
            <a:ext cx="4292235" cy="1075384"/>
          </a:xfrm>
        </p:spPr>
        <p:txBody>
          <a:bodyPr>
            <a:normAutofit/>
          </a:bodyPr>
          <a:lstStyle/>
          <a:p>
            <a:r>
              <a:rPr lang="en-AU" sz="2400" cap="none" dirty="0">
                <a:solidFill>
                  <a:schemeClr val="tx1"/>
                </a:solidFill>
                <a:latin typeface="Times New Roman" panose="02020603050405020304" pitchFamily="18" charset="0"/>
                <a:cs typeface="Times New Roman" panose="02020603050405020304" pitchFamily="18" charset="0"/>
              </a:rPr>
              <a:t>Presented By</a:t>
            </a:r>
            <a:r>
              <a:rPr lang="en-AU" sz="2900" cap="none" dirty="0">
                <a:solidFill>
                  <a:schemeClr val="tx1"/>
                </a:solidFill>
                <a:latin typeface="Times New Roman" panose="02020603050405020304" pitchFamily="18" charset="0"/>
                <a:cs typeface="Times New Roman" panose="02020603050405020304" pitchFamily="18" charset="0"/>
              </a:rPr>
              <a:t>,</a:t>
            </a:r>
          </a:p>
          <a:p>
            <a:r>
              <a:rPr lang="en-AU" sz="2400" cap="none" dirty="0" smtClean="0">
                <a:solidFill>
                  <a:schemeClr val="tx1"/>
                </a:solidFill>
                <a:latin typeface="Times New Roman" panose="02020603050405020304" pitchFamily="18" charset="0"/>
                <a:cs typeface="Times New Roman" panose="02020603050405020304" pitchFamily="18" charset="0"/>
              </a:rPr>
              <a:t>B. BHAVYADHARSHINI</a:t>
            </a:r>
            <a:endParaRPr lang="en-AU" sz="2400" cap="none" dirty="0">
              <a:solidFill>
                <a:schemeClr val="tx1"/>
              </a:solidFill>
              <a:latin typeface="Times New Roman" panose="02020603050405020304" pitchFamily="18" charset="0"/>
              <a:cs typeface="Times New Roman" panose="02020603050405020304" pitchFamily="18" charset="0"/>
            </a:endParaRPr>
          </a:p>
          <a:p>
            <a:endParaRPr lang="en-AU" dirty="0">
              <a:solidFill>
                <a:srgbClr val="002060"/>
              </a:solidFill>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 xmlns:a16="http://schemas.microsoft.com/office/drawing/2014/main" id="{F8E3DF74-4155-9973-16B5-374A1212E7E8}"/>
              </a:ext>
            </a:extLst>
          </p:cNvPr>
          <p:cNvSpPr txBox="1">
            <a:spLocks/>
          </p:cNvSpPr>
          <p:nvPr/>
        </p:nvSpPr>
        <p:spPr>
          <a:xfrm>
            <a:off x="975360" y="1521840"/>
            <a:ext cx="10241280" cy="1251705"/>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pPr algn="ctr"/>
            <a:r>
              <a:rPr lang="en-GB" sz="2800" b="1" dirty="0" smtClean="0">
                <a:solidFill>
                  <a:srgbClr val="FF0000"/>
                </a:solidFill>
                <a:latin typeface="Times New Roman" panose="02020603050405020304" pitchFamily="18" charset="0"/>
                <a:cs typeface="Times New Roman" panose="02020603050405020304" pitchFamily="18" charset="0"/>
              </a:rPr>
              <a:t>RECOGNIZING EMOTIONAL STATES WITH WEARABLES WHILE PLAYING A SERIOUS GAME</a:t>
            </a:r>
            <a:endParaRPr lang="en-IN" sz="2800" b="1" dirty="0">
              <a:solidFill>
                <a:srgbClr val="FF0000"/>
              </a:solidFill>
              <a:latin typeface="Times New Roman" panose="02020603050405020304" pitchFamily="18" charset="0"/>
              <a:cs typeface="Times New Roman" panose="02020603050405020304" pitchFamily="18" charset="0"/>
              <a:hlinkClick r:id="rId2">
                <a:extLst>
                  <a:ext uri="{A12FA001-AC4F-418D-AE19-62706E023703}">
                    <ahyp:hlinkClr xmlns="" xmlns:ahyp="http://schemas.microsoft.com/office/drawing/2018/hyperlinkcolor" val="tx"/>
                  </a:ext>
                </a:extLst>
              </a:hlinkClick>
            </a:endParaRPr>
          </a:p>
        </p:txBody>
      </p:sp>
      <p:sp>
        <p:nvSpPr>
          <p:cNvPr id="7" name="Subtitle 2">
            <a:extLst>
              <a:ext uri="{FF2B5EF4-FFF2-40B4-BE49-F238E27FC236}">
                <a16:creationId xmlns="" xmlns:a16="http://schemas.microsoft.com/office/drawing/2014/main" id="{2F8C8A1F-DA83-1606-54F3-9319E9C0705F}"/>
              </a:ext>
            </a:extLst>
          </p:cNvPr>
          <p:cNvSpPr txBox="1">
            <a:spLocks/>
          </p:cNvSpPr>
          <p:nvPr/>
        </p:nvSpPr>
        <p:spPr>
          <a:xfrm>
            <a:off x="1260087" y="4254742"/>
            <a:ext cx="5799619" cy="2171816"/>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AU" cap="none" dirty="0">
                <a:solidFill>
                  <a:schemeClr val="tx1"/>
                </a:solidFill>
                <a:latin typeface="Times New Roman" panose="02020603050405020304" pitchFamily="18" charset="0"/>
                <a:cs typeface="Times New Roman" panose="02020603050405020304" pitchFamily="18" charset="0"/>
              </a:rPr>
              <a:t>Guided by, </a:t>
            </a:r>
          </a:p>
          <a:p>
            <a:r>
              <a:rPr lang="en-AU" cap="none" dirty="0" smtClean="0">
                <a:solidFill>
                  <a:schemeClr val="tx1"/>
                </a:solidFill>
                <a:latin typeface="Times New Roman" panose="02020603050405020304" pitchFamily="18" charset="0"/>
                <a:cs typeface="Times New Roman" panose="02020603050405020304" pitchFamily="18" charset="0"/>
              </a:rPr>
              <a:t>V. VASANTHI</a:t>
            </a:r>
            <a:r>
              <a:rPr lang="en-AU" sz="1800" cap="none" dirty="0" smtClean="0">
                <a:solidFill>
                  <a:schemeClr val="tx1"/>
                </a:solidFill>
                <a:latin typeface="Times New Roman" panose="02020603050405020304" pitchFamily="18" charset="0"/>
                <a:cs typeface="Times New Roman" panose="02020603050405020304" pitchFamily="18" charset="0"/>
              </a:rPr>
              <a:t> </a:t>
            </a:r>
            <a:r>
              <a:rPr lang="en-AU" sz="2000" cap="none" dirty="0" smtClean="0">
                <a:solidFill>
                  <a:schemeClr val="tx1"/>
                </a:solidFill>
                <a:latin typeface="Times New Roman" panose="02020603050405020304" pitchFamily="18" charset="0"/>
                <a:cs typeface="Times New Roman" panose="02020603050405020304" pitchFamily="18" charset="0"/>
              </a:rPr>
              <a:t>M.C.A., M.Phil., PhD.,</a:t>
            </a:r>
            <a:endParaRPr lang="en-AU" sz="2000" cap="none" dirty="0">
              <a:solidFill>
                <a:schemeClr val="tx1"/>
              </a:solidFill>
              <a:latin typeface="Times New Roman" panose="02020603050405020304" pitchFamily="18" charset="0"/>
              <a:cs typeface="Times New Roman" panose="02020603050405020304" pitchFamily="18" charset="0"/>
            </a:endParaRPr>
          </a:p>
          <a:p>
            <a:r>
              <a:rPr lang="en-AU" cap="none" dirty="0" smtClean="0">
                <a:solidFill>
                  <a:schemeClr val="tx1"/>
                </a:solidFill>
                <a:latin typeface="Times New Roman" panose="02020603050405020304" pitchFamily="18" charset="0"/>
                <a:cs typeface="Times New Roman" panose="02020603050405020304" pitchFamily="18" charset="0"/>
              </a:rPr>
              <a:t>Associate </a:t>
            </a:r>
            <a:r>
              <a:rPr lang="en-AU" cap="none" dirty="0" smtClean="0">
                <a:solidFill>
                  <a:schemeClr val="tx1"/>
                </a:solidFill>
                <a:latin typeface="Times New Roman" panose="02020603050405020304" pitchFamily="18" charset="0"/>
                <a:cs typeface="Times New Roman" panose="02020603050405020304" pitchFamily="18" charset="0"/>
              </a:rPr>
              <a:t>Professor</a:t>
            </a:r>
            <a:endParaRPr lang="en-AU" cap="none" dirty="0">
              <a:solidFill>
                <a:schemeClr val="tx1"/>
              </a:solidFill>
              <a:latin typeface="Times New Roman" panose="02020603050405020304" pitchFamily="18" charset="0"/>
              <a:cs typeface="Times New Roman" panose="02020603050405020304" pitchFamily="18" charset="0"/>
            </a:endParaRPr>
          </a:p>
          <a:p>
            <a:r>
              <a:rPr lang="en-GB" cap="none" dirty="0" smtClean="0">
                <a:latin typeface="Times New Roman" panose="02020603050405020304" pitchFamily="18" charset="0"/>
                <a:cs typeface="Times New Roman" panose="02020603050405020304" pitchFamily="18" charset="0"/>
              </a:rPr>
              <a:t>Department of </a:t>
            </a:r>
            <a:r>
              <a:rPr lang="en-GB" cap="none" dirty="0">
                <a:latin typeface="Times New Roman" panose="02020603050405020304" pitchFamily="18" charset="0"/>
                <a:cs typeface="Times New Roman" panose="02020603050405020304" pitchFamily="18" charset="0"/>
              </a:rPr>
              <a:t>C</a:t>
            </a:r>
            <a:r>
              <a:rPr lang="en-GB" cap="none" dirty="0" smtClean="0">
                <a:latin typeface="Times New Roman" panose="02020603050405020304" pitchFamily="18" charset="0"/>
                <a:cs typeface="Times New Roman" panose="02020603050405020304" pitchFamily="18" charset="0"/>
              </a:rPr>
              <a:t>omputer Science</a:t>
            </a:r>
            <a:endParaRPr lang="en-IN"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2930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CBD72A2-1CC0-BCFB-6CDE-9B4EA722EAA2}"/>
              </a:ext>
            </a:extLst>
          </p:cNvPr>
          <p:cNvSpPr>
            <a:spLocks noGrp="1"/>
          </p:cNvSpPr>
          <p:nvPr>
            <p:ph type="title"/>
          </p:nvPr>
        </p:nvSpPr>
        <p:spPr>
          <a:xfrm>
            <a:off x="1213451" y="695459"/>
            <a:ext cx="10058400" cy="1293943"/>
          </a:xfrm>
        </p:spPr>
        <p:txBody>
          <a:bodyPr/>
          <a:lstStyle/>
          <a:p>
            <a:pPr algn="ctr"/>
            <a:r>
              <a:rPr lang="en-US" dirty="0" smtClean="0">
                <a:solidFill>
                  <a:srgbClr val="FF0000"/>
                </a:solidFill>
                <a:latin typeface="Times New Roman" panose="02020603050405020304" pitchFamily="18" charset="0"/>
                <a:cs typeface="Times New Roman" panose="02020603050405020304" pitchFamily="18" charset="0"/>
              </a:rPr>
              <a:t>OUTPUT SCREENS</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Rectangle 2"/>
          <p:cNvSpPr>
            <a:spLocks noChangeArrowheads="1"/>
          </p:cNvSpPr>
          <p:nvPr/>
        </p:nvSpPr>
        <p:spPr bwMode="auto">
          <a:xfrm>
            <a:off x="1990165" y="103542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3073" name="image3.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4364" y="2267817"/>
            <a:ext cx="5616575" cy="38766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1990165" y="149262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
            </a:r>
            <a:br>
              <a:rPr kumimoji="0" lang="en-US" altLang="en-US" sz="11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03373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CBD72A2-1CC0-BCFB-6CDE-9B4EA722EAA2}"/>
              </a:ext>
            </a:extLst>
          </p:cNvPr>
          <p:cNvSpPr>
            <a:spLocks noGrp="1"/>
          </p:cNvSpPr>
          <p:nvPr>
            <p:ph type="title"/>
          </p:nvPr>
        </p:nvSpPr>
        <p:spPr>
          <a:xfrm>
            <a:off x="1773140" y="629144"/>
            <a:ext cx="10058400" cy="1450757"/>
          </a:xfrm>
        </p:spPr>
        <p:txBody>
          <a:bodyPr/>
          <a:lstStyle/>
          <a:p>
            <a:pPr algn="ctr"/>
            <a:r>
              <a:rPr lang="en-US" dirty="0" smtClean="0">
                <a:solidFill>
                  <a:srgbClr val="FF0000"/>
                </a:solidFill>
                <a:latin typeface="Times New Roman" panose="02020603050405020304" pitchFamily="18" charset="0"/>
                <a:cs typeface="Times New Roman" panose="02020603050405020304" pitchFamily="18" charset="0"/>
              </a:rPr>
              <a:t>OUTPUT SCREENS</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Rectangle 2"/>
          <p:cNvSpPr>
            <a:spLocks noChangeArrowheads="1"/>
          </p:cNvSpPr>
          <p:nvPr/>
        </p:nvSpPr>
        <p:spPr bwMode="auto">
          <a:xfrm>
            <a:off x="2675965" y="-125057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4097" name="image2.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3970" y="2079902"/>
            <a:ext cx="5738813" cy="39624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2675965" y="-79337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6108699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FF0000"/>
                </a:solidFill>
                <a:latin typeface="Times New Roman" panose="02020603050405020304" pitchFamily="18" charset="0"/>
                <a:cs typeface="Times New Roman" panose="02020603050405020304" pitchFamily="18" charset="0"/>
              </a:rPr>
              <a:t>CONCLUSION</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endParaRPr lang="en-IN" dirty="0"/>
          </a:p>
          <a:p>
            <a:pPr algn="just"/>
            <a:r>
              <a:rPr lang="en-US" dirty="0">
                <a:latin typeface="Times New Roman" panose="02020603050405020304" pitchFamily="18" charset="0"/>
                <a:cs typeface="Times New Roman" panose="02020603050405020304" pitchFamily="18" charset="0"/>
              </a:rPr>
              <a:t>           In conclusion, the implemented system showcases the integration of computer vision and deep learning techniques for real-time facial emotion recognition. By leveraging pre-trained convolutional neural network (CNN) models and </a:t>
            </a:r>
            <a:r>
              <a:rPr lang="en-US" dirty="0" err="1">
                <a:latin typeface="Times New Roman" panose="02020603050405020304" pitchFamily="18" charset="0"/>
                <a:cs typeface="Times New Roman" panose="02020603050405020304" pitchFamily="18" charset="0"/>
              </a:rPr>
              <a:t>Haar</a:t>
            </a:r>
            <a:r>
              <a:rPr lang="en-US" dirty="0">
                <a:latin typeface="Times New Roman" panose="02020603050405020304" pitchFamily="18" charset="0"/>
                <a:cs typeface="Times New Roman" panose="02020603050405020304" pitchFamily="18" charset="0"/>
              </a:rPr>
              <a:t> cascade classifiers, the system can accurately detect faces in live webcam video feeds and predict the corresponding emotions expressed by individuals.</a:t>
            </a:r>
            <a:endParaRPr lang="en-IN"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2633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CBD72A2-1CC0-BCFB-6CDE-9B4EA722EAA2}"/>
              </a:ext>
            </a:extLst>
          </p:cNvPr>
          <p:cNvSpPr>
            <a:spLocks noGrp="1"/>
          </p:cNvSpPr>
          <p:nvPr>
            <p:ph type="title"/>
          </p:nvPr>
        </p:nvSpPr>
        <p:spPr/>
        <p:txBody>
          <a:bodyPr/>
          <a:lstStyle/>
          <a:p>
            <a:pPr algn="ctr"/>
            <a:r>
              <a:rPr lang="en-US" dirty="0" smtClean="0">
                <a:solidFill>
                  <a:srgbClr val="FF0000"/>
                </a:solidFill>
                <a:latin typeface="Times New Roman" panose="02020603050405020304" pitchFamily="18" charset="0"/>
                <a:cs typeface="Times New Roman" panose="02020603050405020304" pitchFamily="18" charset="0"/>
              </a:rPr>
              <a:t>REFERENCES</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D6130683-0BD1-DB72-1D28-9755CAF99C22}"/>
              </a:ext>
            </a:extLst>
          </p:cNvPr>
          <p:cNvSpPr>
            <a:spLocks noGrp="1"/>
          </p:cNvSpPr>
          <p:nvPr>
            <p:ph idx="1"/>
          </p:nvPr>
        </p:nvSpPr>
        <p:spPr/>
        <p:txBody>
          <a:bodyPr>
            <a:normAutofit/>
          </a:bodyPr>
          <a:lstStyle/>
          <a:p>
            <a:pPr lvl="0"/>
            <a:endParaRPr lang="en-US" dirty="0" smtClean="0"/>
          </a:p>
          <a:p>
            <a:pPr lvl="0"/>
            <a:r>
              <a:rPr lang="en-US" dirty="0" smtClean="0"/>
              <a:t>1. </a:t>
            </a:r>
            <a:r>
              <a:rPr lang="en-US" dirty="0" smtClean="0">
                <a:latin typeface="Times New Roman" panose="02020603050405020304" pitchFamily="18" charset="0"/>
                <a:cs typeface="Times New Roman" panose="02020603050405020304" pitchFamily="18" charset="0"/>
              </a:rPr>
              <a:t>Wesley </a:t>
            </a:r>
            <a:r>
              <a:rPr lang="en-US" dirty="0">
                <a:latin typeface="Times New Roman" panose="02020603050405020304" pitchFamily="18" charset="0"/>
                <a:cs typeface="Times New Roman" panose="02020603050405020304" pitchFamily="18" charset="0"/>
              </a:rPr>
              <a:t>J. Chun, “Core Python Programming”, Second Edition, Prentice Hall Publication, </a:t>
            </a:r>
            <a:r>
              <a:rPr lang="en-US" dirty="0" smtClean="0">
                <a:latin typeface="Times New Roman" panose="02020603050405020304" pitchFamily="18" charset="0"/>
                <a:cs typeface="Times New Roman" panose="02020603050405020304" pitchFamily="18" charset="0"/>
              </a:rPr>
              <a:t>  2006</a:t>
            </a:r>
            <a:r>
              <a:rPr lang="en-US" dirty="0">
                <a:latin typeface="Times New Roman" panose="02020603050405020304" pitchFamily="18" charset="0"/>
                <a:cs typeface="Times New Roman" panose="02020603050405020304" pitchFamily="18" charset="0"/>
              </a:rPr>
              <a:t>.</a:t>
            </a:r>
            <a:endParaRPr lang="en-IN" b="1" dirty="0">
              <a:latin typeface="Times New Roman" panose="02020603050405020304" pitchFamily="18" charset="0"/>
              <a:cs typeface="Times New Roman" panose="02020603050405020304" pitchFamily="18" charset="0"/>
            </a:endParaRPr>
          </a:p>
          <a:p>
            <a:pPr lvl="0"/>
            <a:r>
              <a:rPr lang="en-US" dirty="0" smtClean="0">
                <a:latin typeface="Times New Roman" panose="02020603050405020304" pitchFamily="18" charset="0"/>
                <a:cs typeface="Times New Roman" panose="02020603050405020304" pitchFamily="18" charset="0"/>
              </a:rPr>
              <a:t>2. Timothy </a:t>
            </a:r>
            <a:r>
              <a:rPr lang="en-US" dirty="0">
                <a:latin typeface="Times New Roman" panose="02020603050405020304" pitchFamily="18" charset="0"/>
                <a:cs typeface="Times New Roman" panose="02020603050405020304" pitchFamily="18" charset="0"/>
              </a:rPr>
              <a:t>A Budd, “Exploring Python”, Tata McGraw Hill, New Delhi, ISBN:780071321228</a:t>
            </a:r>
            <a:endParaRPr lang="en-IN" b="1" dirty="0">
              <a:latin typeface="Times New Roman" panose="02020603050405020304" pitchFamily="18" charset="0"/>
              <a:cs typeface="Times New Roman" panose="02020603050405020304" pitchFamily="18" charset="0"/>
            </a:endParaRPr>
          </a:p>
          <a:p>
            <a:pPr lvl="0"/>
            <a:r>
              <a:rPr lang="en-US" dirty="0" smtClean="0">
                <a:latin typeface="Times New Roman" panose="02020603050405020304" pitchFamily="18" charset="0"/>
                <a:cs typeface="Times New Roman" panose="02020603050405020304" pitchFamily="18" charset="0"/>
              </a:rPr>
              <a:t>3. “Digital </a:t>
            </a:r>
            <a:r>
              <a:rPr lang="en-US" dirty="0">
                <a:latin typeface="Times New Roman" panose="02020603050405020304" pitchFamily="18" charset="0"/>
                <a:cs typeface="Times New Roman" panose="02020603050405020304" pitchFamily="18" charset="0"/>
              </a:rPr>
              <a:t>Image Processing”, S. Sridhar, Oxford University Press; Second edition, 2016.</a:t>
            </a:r>
            <a:endParaRPr lang="en-IN" b="1"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570871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9306" y="2489262"/>
            <a:ext cx="8827273" cy="1631978"/>
          </a:xfrm>
        </p:spPr>
        <p:txBody>
          <a:bodyPr>
            <a:normAutofit/>
          </a:bodyPr>
          <a:lstStyle/>
          <a:p>
            <a:pPr marL="0" indent="0" algn="ctr">
              <a:buNone/>
            </a:pPr>
            <a:r>
              <a:rPr lang="en-GB" sz="7200" dirty="0" smtClean="0">
                <a:latin typeface="Times New Roman" panose="02020603050405020304" pitchFamily="18" charset="0"/>
                <a:cs typeface="Times New Roman" panose="02020603050405020304" pitchFamily="18" charset="0"/>
              </a:rPr>
              <a:t>THANK YOU!!</a:t>
            </a:r>
            <a:endParaRPr lang="en-IN" sz="7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4036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CBD72A2-1CC0-BCFB-6CDE-9B4EA722EAA2}"/>
              </a:ext>
            </a:extLst>
          </p:cNvPr>
          <p:cNvSpPr>
            <a:spLocks noGrp="1"/>
          </p:cNvSpPr>
          <p:nvPr>
            <p:ph type="title"/>
          </p:nvPr>
        </p:nvSpPr>
        <p:spPr/>
        <p:txBody>
          <a:bodyPr/>
          <a:lstStyle/>
          <a:p>
            <a:pPr algn="ctr"/>
            <a:r>
              <a:rPr lang="en-AU" dirty="0">
                <a:solidFill>
                  <a:srgbClr val="FF0000"/>
                </a:solidFill>
                <a:latin typeface="Times New Roman" panose="02020603050405020304" pitchFamily="18" charset="0"/>
                <a:cs typeface="Times New Roman" panose="02020603050405020304" pitchFamily="18" charset="0"/>
              </a:rPr>
              <a:t>CONTENTS</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D6130683-0BD1-DB72-1D28-9755CAF99C22}"/>
              </a:ext>
            </a:extLst>
          </p:cNvPr>
          <p:cNvSpPr>
            <a:spLocks noGrp="1"/>
          </p:cNvSpPr>
          <p:nvPr>
            <p:ph idx="1"/>
          </p:nvPr>
        </p:nvSpPr>
        <p:spPr/>
        <p:txBody>
          <a:bodyPr>
            <a:normAutofit/>
          </a:bodyPr>
          <a:lstStyle/>
          <a:p>
            <a:pPr>
              <a:buFont typeface="Wingdings" panose="05000000000000000000" pitchFamily="2" charset="2"/>
              <a:buChar char="v"/>
            </a:pPr>
            <a:r>
              <a:rPr lang="en-AU" b="1" dirty="0">
                <a:latin typeface="Times New Roman" panose="02020603050405020304" pitchFamily="18" charset="0"/>
                <a:cs typeface="Times New Roman" panose="02020603050405020304" pitchFamily="18" charset="0"/>
              </a:rPr>
              <a:t>Abstract </a:t>
            </a:r>
          </a:p>
          <a:p>
            <a:pPr>
              <a:buFont typeface="Wingdings" panose="05000000000000000000" pitchFamily="2" charset="2"/>
              <a:buChar char="v"/>
            </a:pPr>
            <a:r>
              <a:rPr lang="en-AU" b="1" dirty="0" smtClean="0">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v"/>
            </a:pPr>
            <a:r>
              <a:rPr lang="en-AU" b="1" dirty="0" smtClean="0">
                <a:latin typeface="Times New Roman" panose="02020603050405020304" pitchFamily="18" charset="0"/>
                <a:cs typeface="Times New Roman" panose="02020603050405020304" pitchFamily="18" charset="0"/>
              </a:rPr>
              <a:t>Literature Survey</a:t>
            </a:r>
            <a:endParaRPr lang="en-AU"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AU" b="1" dirty="0">
                <a:latin typeface="Times New Roman" panose="02020603050405020304" pitchFamily="18" charset="0"/>
                <a:cs typeface="Times New Roman" panose="02020603050405020304" pitchFamily="18" charset="0"/>
              </a:rPr>
              <a:t>Existing system  </a:t>
            </a:r>
          </a:p>
          <a:p>
            <a:pPr>
              <a:buFont typeface="Wingdings" panose="05000000000000000000" pitchFamily="2" charset="2"/>
              <a:buChar char="v"/>
            </a:pPr>
            <a:r>
              <a:rPr lang="en-AU" b="1" dirty="0" smtClean="0">
                <a:latin typeface="Times New Roman" panose="02020603050405020304" pitchFamily="18" charset="0"/>
                <a:cs typeface="Times New Roman" panose="02020603050405020304" pitchFamily="18" charset="0"/>
              </a:rPr>
              <a:t>Proposed </a:t>
            </a:r>
            <a:r>
              <a:rPr lang="en-AU" b="1" dirty="0">
                <a:latin typeface="Times New Roman" panose="02020603050405020304" pitchFamily="18" charset="0"/>
                <a:cs typeface="Times New Roman" panose="02020603050405020304" pitchFamily="18" charset="0"/>
              </a:rPr>
              <a:t>system</a:t>
            </a:r>
            <a:endParaRPr lang="en-IN"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Software </a:t>
            </a:r>
            <a:r>
              <a:rPr lang="en-US" b="1" dirty="0" smtClean="0">
                <a:effectLst/>
                <a:latin typeface="Times New Roman" panose="02020603050405020304" pitchFamily="18" charset="0"/>
                <a:ea typeface="Times New Roman" panose="02020603050405020304" pitchFamily="18" charset="0"/>
                <a:cs typeface="Times New Roman" panose="02020603050405020304" pitchFamily="18" charset="0"/>
              </a:rPr>
              <a:t>Requirements</a:t>
            </a:r>
            <a:endParaRPr lang="en-US"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Hardware Requirements </a:t>
            </a:r>
          </a:p>
          <a:p>
            <a:pPr>
              <a:buFont typeface="Wingdings" panose="05000000000000000000" pitchFamily="2" charset="2"/>
              <a:buChar char="v"/>
            </a:pP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3294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CBD72A2-1CC0-BCFB-6CDE-9B4EA722EAA2}"/>
              </a:ext>
            </a:extLst>
          </p:cNvPr>
          <p:cNvSpPr>
            <a:spLocks noGrp="1"/>
          </p:cNvSpPr>
          <p:nvPr>
            <p:ph type="title"/>
          </p:nvPr>
        </p:nvSpPr>
        <p:spPr>
          <a:xfrm>
            <a:off x="1097280" y="286604"/>
            <a:ext cx="10058400" cy="951182"/>
          </a:xfrm>
        </p:spPr>
        <p:txBody>
          <a:bodyPr/>
          <a:lstStyle/>
          <a:p>
            <a:pPr algn="ctr"/>
            <a:r>
              <a:rPr lang="en-AU" dirty="0">
                <a:solidFill>
                  <a:srgbClr val="FF0000"/>
                </a:solidFill>
                <a:latin typeface="Times New Roman" panose="02020603050405020304" pitchFamily="18" charset="0"/>
                <a:cs typeface="Times New Roman" panose="02020603050405020304" pitchFamily="18" charset="0"/>
              </a:rPr>
              <a:t>ABSTRACT</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D6130683-0BD1-DB72-1D28-9755CAF99C22}"/>
              </a:ext>
            </a:extLst>
          </p:cNvPr>
          <p:cNvSpPr>
            <a:spLocks noGrp="1"/>
          </p:cNvSpPr>
          <p:nvPr>
            <p:ph idx="1"/>
          </p:nvPr>
        </p:nvSpPr>
        <p:spPr>
          <a:xfrm>
            <a:off x="1097280" y="1747819"/>
            <a:ext cx="10058400" cy="4497494"/>
          </a:xfrm>
        </p:spPr>
        <p:txBody>
          <a:bodyPr>
            <a:normAutofit/>
          </a:bodyPr>
          <a:lstStyle/>
          <a:p>
            <a:pPr algn="just"/>
            <a:r>
              <a:rPr lang="en-US" dirty="0" smtClean="0">
                <a:latin typeface="Times New Roman" panose="02020603050405020304" pitchFamily="18" charset="0"/>
                <a:cs typeface="Times New Roman" panose="02020603050405020304" pitchFamily="18" charset="0"/>
              </a:rPr>
              <a:t>           Facial </a:t>
            </a:r>
            <a:r>
              <a:rPr lang="en-US" dirty="0">
                <a:latin typeface="Times New Roman" panose="02020603050405020304" pitchFamily="18" charset="0"/>
                <a:cs typeface="Times New Roman" panose="02020603050405020304" pitchFamily="18" charset="0"/>
              </a:rPr>
              <a:t>emotion recognition is a critical task in computer vision with numerous applications ranging from human-computer interaction to mental health monitoring. This system presents a real- time facial emotion recognition system utilizing a convolutional neural network (CNN) trained on  the FER-2013 dataset. The system captures video frames from a webcam feed, detects faces using </a:t>
            </a:r>
            <a:r>
              <a:rPr lang="en-US" dirty="0" err="1">
                <a:latin typeface="Times New Roman" panose="02020603050405020304" pitchFamily="18" charset="0"/>
                <a:cs typeface="Times New Roman" panose="02020603050405020304" pitchFamily="18" charset="0"/>
              </a:rPr>
              <a:t>Haar</a:t>
            </a:r>
            <a:r>
              <a:rPr lang="en-US" dirty="0">
                <a:latin typeface="Times New Roman" panose="02020603050405020304" pitchFamily="18" charset="0"/>
                <a:cs typeface="Times New Roman" panose="02020603050405020304" pitchFamily="18" charset="0"/>
              </a:rPr>
              <a:t> cascade classifier, and extracts facial regions. These regions are preprocessed and fed into the </a:t>
            </a:r>
            <a:r>
              <a:rPr lang="en-US" dirty="0" smtClean="0">
                <a:latin typeface="Times New Roman" panose="02020603050405020304" pitchFamily="18" charset="0"/>
                <a:cs typeface="Times New Roman" panose="02020603050405020304" pitchFamily="18" charset="0"/>
              </a:rPr>
              <a:t>pre-trained </a:t>
            </a:r>
            <a:r>
              <a:rPr lang="en-US" dirty="0">
                <a:latin typeface="Times New Roman" panose="02020603050405020304" pitchFamily="18" charset="0"/>
                <a:cs typeface="Times New Roman" panose="02020603050405020304" pitchFamily="18" charset="0"/>
              </a:rPr>
              <a:t>CNN model, which predicts the emotion expressed in the face. The model recognizes seven basic emotions: neutral, happiness, surprise, sadness, anger, disgust, and fear. Detected emotions are </a:t>
            </a:r>
            <a:r>
              <a:rPr lang="en-US" dirty="0" err="1">
                <a:latin typeface="Times New Roman" panose="02020603050405020304" pitchFamily="18" charset="0"/>
                <a:cs typeface="Times New Roman" panose="02020603050405020304" pitchFamily="18" charset="0"/>
              </a:rPr>
              <a:t>overlayed</a:t>
            </a:r>
            <a:r>
              <a:rPr lang="en-US" dirty="0">
                <a:latin typeface="Times New Roman" panose="02020603050405020304" pitchFamily="18" charset="0"/>
                <a:cs typeface="Times New Roman" panose="02020603050405020304" pitchFamily="18" charset="0"/>
              </a:rPr>
              <a:t> on the video feed in real-time. This implementation provides a simple yet effective approach for real-time facial emotion recognition, demonstrating the potential of deep learning in understanding human expressions</a:t>
            </a:r>
            <a:r>
              <a:rPr lang="en-US" dirty="0"/>
              <a:t>.</a:t>
            </a:r>
            <a:endParaRPr lang="en-IN" dirty="0"/>
          </a:p>
          <a:p>
            <a:pPr algn="just"/>
            <a:endParaRPr lang="en-AU"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6476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CBD72A2-1CC0-BCFB-6CDE-9B4EA722EAA2}"/>
              </a:ext>
            </a:extLst>
          </p:cNvPr>
          <p:cNvSpPr>
            <a:spLocks noGrp="1"/>
          </p:cNvSpPr>
          <p:nvPr>
            <p:ph type="title"/>
          </p:nvPr>
        </p:nvSpPr>
        <p:spPr/>
        <p:txBody>
          <a:bodyPr/>
          <a:lstStyle/>
          <a:p>
            <a:pPr algn="ctr"/>
            <a:r>
              <a:rPr lang="en-AU" dirty="0">
                <a:solidFill>
                  <a:srgbClr val="FF0000"/>
                </a:solidFill>
                <a:latin typeface="Times New Roman" panose="02020603050405020304" pitchFamily="18" charset="0"/>
                <a:cs typeface="Times New Roman" panose="02020603050405020304" pitchFamily="18" charset="0"/>
              </a:rPr>
              <a:t>INTRODUCTION</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D6130683-0BD1-DB72-1D28-9755CAF99C22}"/>
              </a:ext>
            </a:extLst>
          </p:cNvPr>
          <p:cNvSpPr>
            <a:spLocks noGrp="1"/>
          </p:cNvSpPr>
          <p:nvPr>
            <p:ph idx="1"/>
          </p:nvPr>
        </p:nvSpPr>
        <p:spPr>
          <a:xfrm>
            <a:off x="874059" y="1737360"/>
            <a:ext cx="10147150" cy="4031428"/>
          </a:xfrm>
        </p:spPr>
        <p:txBody>
          <a:bodyPr>
            <a:normAutofit/>
          </a:bodyPr>
          <a:lstStyle/>
          <a:p>
            <a:pPr algn="just"/>
            <a:r>
              <a:rPr lang="en-US" dirty="0"/>
              <a:t> </a:t>
            </a:r>
            <a:r>
              <a:rPr lang="en-US" dirty="0" smtClean="0"/>
              <a:t>          </a:t>
            </a: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problem addressed by the system is real-time facial emotion recognition using computer vision and deep learning techniques. Facial emotion recognition involves the identification and analysis of facial expressions to infer the underlying emotional states of individuals. This problem is crucial in various domains, including human-computer interaction, mental health monitoring, market research, and security surveillance</a:t>
            </a:r>
            <a:r>
              <a:rPr lang="en-US" dirty="0" smtClean="0">
                <a:latin typeface="Times New Roman" panose="02020603050405020304" pitchFamily="18" charset="0"/>
                <a:cs typeface="Times New Roman" panose="02020603050405020304" pitchFamily="18" charset="0"/>
              </a:rPr>
              <a:t>.</a:t>
            </a:r>
          </a:p>
          <a:p>
            <a:pPr>
              <a:lnSpc>
                <a:spcPct val="100000"/>
              </a:lnSpc>
              <a:buFont typeface="Wingdings" panose="05000000000000000000" pitchFamily="2" charset="2"/>
              <a:buChar char="§"/>
            </a:pPr>
            <a:r>
              <a:rPr lang="en-US" b="1" dirty="0" smtClean="0">
                <a:latin typeface="Times New Roman" panose="02020603050405020304" pitchFamily="18" charset="0"/>
                <a:cs typeface="Times New Roman" panose="02020603050405020304" pitchFamily="18" charset="0"/>
              </a:rPr>
              <a:t> Real-time Processing</a:t>
            </a:r>
          </a:p>
          <a:p>
            <a:pPr>
              <a:lnSpc>
                <a:spcPct val="100000"/>
              </a:lnSpc>
              <a:buFont typeface="Wingdings" panose="05000000000000000000" pitchFamily="2" charset="2"/>
              <a:buChar char="§"/>
            </a:pPr>
            <a:r>
              <a:rPr lang="en-US" b="1" dirty="0" smtClean="0">
                <a:latin typeface="Times New Roman" panose="02020603050405020304" pitchFamily="18" charset="0"/>
                <a:cs typeface="Times New Roman" panose="02020603050405020304" pitchFamily="18" charset="0"/>
              </a:rPr>
              <a:t> Face Detection</a:t>
            </a:r>
          </a:p>
          <a:p>
            <a:pPr>
              <a:lnSpc>
                <a:spcPct val="100000"/>
              </a:lnSpc>
              <a:buFont typeface="Wingdings" panose="05000000000000000000" pitchFamily="2" charset="2"/>
              <a:buChar char="§"/>
            </a:pPr>
            <a:r>
              <a:rPr lang="en-US" b="1" dirty="0" smtClean="0">
                <a:latin typeface="Times New Roman" panose="02020603050405020304" pitchFamily="18" charset="0"/>
                <a:ea typeface="Times New Roman" panose="02020603050405020304" pitchFamily="18" charset="0"/>
              </a:rPr>
              <a:t> </a:t>
            </a:r>
            <a:r>
              <a:rPr lang="en-US" b="1" dirty="0" smtClean="0">
                <a:latin typeface="Times New Roman" panose="02020603050405020304" pitchFamily="18" charset="0"/>
                <a:ea typeface="Times New Roman" panose="02020603050405020304" pitchFamily="18" charset="0"/>
                <a:cs typeface="Times New Roman" panose="02020603050405020304" pitchFamily="18" charset="0"/>
              </a:rPr>
              <a:t>Facial</a:t>
            </a:r>
            <a:r>
              <a:rPr lang="en-US" b="1" spc="-35"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b="1" dirty="0">
                <a:latin typeface="Times New Roman" panose="02020603050405020304" pitchFamily="18" charset="0"/>
                <a:ea typeface="Times New Roman" panose="02020603050405020304" pitchFamily="18" charset="0"/>
                <a:cs typeface="Times New Roman" panose="02020603050405020304" pitchFamily="18" charset="0"/>
              </a:rPr>
              <a:t>Region</a:t>
            </a:r>
            <a:r>
              <a:rPr lang="en-US" b="1"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ea typeface="Times New Roman" panose="02020603050405020304" pitchFamily="18" charset="0"/>
                <a:cs typeface="Times New Roman" panose="02020603050405020304" pitchFamily="18" charset="0"/>
              </a:rPr>
              <a:t>Extraction</a:t>
            </a:r>
          </a:p>
          <a:p>
            <a:pPr>
              <a:lnSpc>
                <a:spcPct val="100000"/>
              </a:lnSpc>
              <a:buFont typeface="Wingdings" panose="05000000000000000000" pitchFamily="2" charset="2"/>
              <a:buChar char="§"/>
            </a:pPr>
            <a:r>
              <a:rPr lang="en-US" b="1" dirty="0" smtClean="0">
                <a:latin typeface="Times New Roman" panose="02020603050405020304" pitchFamily="18" charset="0"/>
                <a:cs typeface="Times New Roman" panose="02020603050405020304" pitchFamily="18" charset="0"/>
              </a:rPr>
              <a:t> Preprocessing</a:t>
            </a:r>
          </a:p>
          <a:p>
            <a:pPr>
              <a:lnSpc>
                <a:spcPct val="100000"/>
              </a:lnSpc>
              <a:buFont typeface="Wingdings" panose="05000000000000000000" pitchFamily="2" charset="2"/>
              <a:buChar char="§"/>
            </a:pPr>
            <a:r>
              <a:rPr lang="en-US" b="1" dirty="0" smtClean="0">
                <a:latin typeface="Times New Roman" panose="02020603050405020304" pitchFamily="18" charset="0"/>
                <a:cs typeface="Times New Roman" panose="02020603050405020304" pitchFamily="18" charset="0"/>
              </a:rPr>
              <a:t> Emotion </a:t>
            </a:r>
            <a:r>
              <a:rPr lang="en-US" b="1" dirty="0">
                <a:latin typeface="Times New Roman" panose="02020603050405020304" pitchFamily="18" charset="0"/>
                <a:cs typeface="Times New Roman" panose="02020603050405020304" pitchFamily="18" charset="0"/>
              </a:rPr>
              <a:t>Recognition</a:t>
            </a:r>
            <a:endParaRPr lang="en-IN"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787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CBD72A2-1CC0-BCFB-6CDE-9B4EA722EAA2}"/>
              </a:ext>
            </a:extLst>
          </p:cNvPr>
          <p:cNvSpPr>
            <a:spLocks noGrp="1"/>
          </p:cNvSpPr>
          <p:nvPr>
            <p:ph type="title"/>
          </p:nvPr>
        </p:nvSpPr>
        <p:spPr>
          <a:xfrm>
            <a:off x="1097280" y="457200"/>
            <a:ext cx="10058400" cy="836341"/>
          </a:xfrm>
        </p:spPr>
        <p:txBody>
          <a:bodyPr>
            <a:normAutofit/>
          </a:bodyPr>
          <a:lstStyle/>
          <a:p>
            <a:pPr algn="ctr"/>
            <a:r>
              <a:rPr lang="en-AU" dirty="0">
                <a:solidFill>
                  <a:srgbClr val="FF0000"/>
                </a:solidFill>
                <a:latin typeface="Times New Roman" panose="02020603050405020304" pitchFamily="18" charset="0"/>
                <a:cs typeface="Times New Roman" panose="02020603050405020304" pitchFamily="18" charset="0"/>
              </a:rPr>
              <a:t>EXISTING SYSTEM </a:t>
            </a:r>
            <a:endParaRPr lang="en-AU"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D6130683-0BD1-DB72-1D28-9755CAF99C22}"/>
              </a:ext>
            </a:extLst>
          </p:cNvPr>
          <p:cNvSpPr>
            <a:spLocks noGrp="1"/>
          </p:cNvSpPr>
          <p:nvPr>
            <p:ph idx="1"/>
          </p:nvPr>
        </p:nvSpPr>
        <p:spPr>
          <a:xfrm>
            <a:off x="1097280" y="1817649"/>
            <a:ext cx="10058400" cy="4051445"/>
          </a:xfrm>
        </p:spPr>
        <p:txBody>
          <a:bodyPr>
            <a:normAutofit/>
          </a:bodyPr>
          <a:lstStyle/>
          <a:p>
            <a:pPr algn="just"/>
            <a:r>
              <a:rPr lang="en-US" dirty="0" smtClean="0">
                <a:latin typeface="Times New Roman" panose="02020603050405020304" pitchFamily="18" charset="0"/>
                <a:cs typeface="Times New Roman" panose="02020603050405020304" pitchFamily="18" charset="0"/>
              </a:rPr>
              <a:t>          Face </a:t>
            </a:r>
            <a:r>
              <a:rPr lang="en-US" dirty="0">
                <a:latin typeface="Times New Roman" panose="02020603050405020304" pitchFamily="18" charset="0"/>
                <a:cs typeface="Times New Roman" panose="02020603050405020304" pitchFamily="18" charset="0"/>
              </a:rPr>
              <a:t>detection is commonly performed using methods like </a:t>
            </a:r>
            <a:r>
              <a:rPr lang="en-US" dirty="0" err="1">
                <a:latin typeface="Times New Roman" panose="02020603050405020304" pitchFamily="18" charset="0"/>
                <a:cs typeface="Times New Roman" panose="02020603050405020304" pitchFamily="18" charset="0"/>
              </a:rPr>
              <a:t>Haar</a:t>
            </a:r>
            <a:r>
              <a:rPr lang="en-US" dirty="0">
                <a:latin typeface="Times New Roman" panose="02020603050405020304" pitchFamily="18" charset="0"/>
                <a:cs typeface="Times New Roman" panose="02020603050405020304" pitchFamily="18" charset="0"/>
              </a:rPr>
              <a:t> cascade classifiers. However, these traditional approaches may struggle to accurately capture subtle facial expressions and might require significant domain knowledge for feature engineering.</a:t>
            </a:r>
            <a:endParaRPr lang="en-IN" b="1" dirty="0">
              <a:latin typeface="Times New Roman" panose="02020603050405020304" pitchFamily="18" charset="0"/>
              <a:cs typeface="Times New Roman" panose="02020603050405020304" pitchFamily="18" charset="0"/>
            </a:endParaRPr>
          </a:p>
          <a:p>
            <a:pPr marL="0" indent="0">
              <a:buNone/>
            </a:pPr>
            <a:r>
              <a:rPr lang="en-US" b="1" dirty="0" smtClean="0">
                <a:latin typeface="Times New Roman" panose="02020603050405020304" pitchFamily="18" charset="0"/>
                <a:cs typeface="Times New Roman" panose="02020603050405020304" pitchFamily="18" charset="0"/>
              </a:rPr>
              <a:t>Advantages</a:t>
            </a:r>
            <a:r>
              <a:rPr lang="en-US" b="1" dirty="0" smtClean="0"/>
              <a:t>:</a:t>
            </a:r>
          </a:p>
          <a:p>
            <a:pPr>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 Proven Technology</a:t>
            </a:r>
          </a:p>
          <a:p>
            <a:pPr>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 Real-time Performance</a:t>
            </a:r>
            <a:endParaRPr lang="en-IN"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 Accessibility</a:t>
            </a:r>
            <a:endParaRPr lang="en-US" dirty="0">
              <a:latin typeface="Times New Roman" panose="02020603050405020304" pitchFamily="18" charset="0"/>
              <a:cs typeface="Times New Roman" panose="02020603050405020304" pitchFamily="18" charset="0"/>
            </a:endParaRPr>
          </a:p>
          <a:p>
            <a:pPr marL="0" indent="0">
              <a:buNone/>
            </a:pPr>
            <a:r>
              <a:rPr lang="en-US" b="1" dirty="0" smtClean="0">
                <a:latin typeface="Times New Roman" panose="02020603050405020304" pitchFamily="18" charset="0"/>
                <a:cs typeface="Times New Roman" panose="02020603050405020304" pitchFamily="18" charset="0"/>
              </a:rPr>
              <a:t>Disadvantages</a:t>
            </a:r>
            <a:r>
              <a:rPr lang="en-US" b="1" dirty="0" smtClean="0"/>
              <a:t>:</a:t>
            </a:r>
          </a:p>
          <a:p>
            <a:pPr>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 Limited </a:t>
            </a:r>
            <a:r>
              <a:rPr lang="en-US" dirty="0">
                <a:latin typeface="Times New Roman" panose="02020603050405020304" pitchFamily="18" charset="0"/>
                <a:cs typeface="Times New Roman" panose="02020603050405020304" pitchFamily="18" charset="0"/>
              </a:rPr>
              <a:t>Emotion </a:t>
            </a:r>
            <a:r>
              <a:rPr lang="en-US" dirty="0" smtClean="0">
                <a:latin typeface="Times New Roman" panose="02020603050405020304" pitchFamily="18" charset="0"/>
                <a:cs typeface="Times New Roman" panose="02020603050405020304" pitchFamily="18" charset="0"/>
              </a:rPr>
              <a:t>Recognition</a:t>
            </a:r>
          </a:p>
          <a:p>
            <a:pPr>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 Dependency </a:t>
            </a:r>
            <a:r>
              <a:rPr lang="en-US" dirty="0">
                <a:latin typeface="Times New Roman" panose="02020603050405020304" pitchFamily="18" charset="0"/>
                <a:cs typeface="Times New Roman" panose="02020603050405020304" pitchFamily="18" charset="0"/>
              </a:rPr>
              <a:t>on Lighting and Pose</a:t>
            </a:r>
          </a:p>
        </p:txBody>
      </p:sp>
    </p:spTree>
    <p:extLst>
      <p:ext uri="{BB962C8B-B14F-4D97-AF65-F5344CB8AC3E}">
        <p14:creationId xmlns:p14="http://schemas.microsoft.com/office/powerpoint/2010/main" val="2122747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CBD72A2-1CC0-BCFB-6CDE-9B4EA722EAA2}"/>
              </a:ext>
            </a:extLst>
          </p:cNvPr>
          <p:cNvSpPr>
            <a:spLocks noGrp="1"/>
          </p:cNvSpPr>
          <p:nvPr>
            <p:ph type="title"/>
          </p:nvPr>
        </p:nvSpPr>
        <p:spPr/>
        <p:txBody>
          <a:bodyPr>
            <a:normAutofit/>
          </a:bodyPr>
          <a:lstStyle/>
          <a:p>
            <a:pPr algn="ctr"/>
            <a:r>
              <a:rPr lang="en-AU" sz="3200" dirty="0" smtClean="0">
                <a:solidFill>
                  <a:srgbClr val="FF0000"/>
                </a:solidFill>
                <a:latin typeface="Times New Roman" panose="02020603050405020304" pitchFamily="18" charset="0"/>
                <a:cs typeface="Times New Roman" panose="02020603050405020304" pitchFamily="18" charset="0"/>
              </a:rPr>
              <a:t>PROPOSED SYSTEM</a:t>
            </a:r>
            <a:endParaRPr lang="en-IN" sz="32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D6130683-0BD1-DB72-1D28-9755CAF99C22}"/>
              </a:ext>
            </a:extLst>
          </p:cNvPr>
          <p:cNvSpPr>
            <a:spLocks noGrp="1"/>
          </p:cNvSpPr>
          <p:nvPr>
            <p:ph idx="1"/>
          </p:nvPr>
        </p:nvSpPr>
        <p:spPr/>
        <p:txBody>
          <a:bodyPr>
            <a:normAutofit/>
          </a:bodyPr>
          <a:lstStyle/>
          <a:p>
            <a:r>
              <a:rPr lang="en-US" b="1" dirty="0">
                <a:latin typeface="Times New Roman" panose="02020603050405020304" pitchFamily="18" charset="0"/>
                <a:cs typeface="Times New Roman" panose="02020603050405020304" pitchFamily="18" charset="0"/>
              </a:rPr>
              <a:t>Proposed system</a:t>
            </a:r>
            <a:r>
              <a:rPr lang="en-US" b="1" dirty="0" smtClean="0"/>
              <a:t>:</a:t>
            </a:r>
          </a:p>
          <a:p>
            <a:pPr algn="just"/>
            <a:r>
              <a:rPr lang="en-US" dirty="0">
                <a:latin typeface="Times New Roman" panose="02020603050405020304" pitchFamily="18" charset="0"/>
                <a:cs typeface="Times New Roman" panose="02020603050405020304" pitchFamily="18" charset="0"/>
              </a:rPr>
              <a:t>The proposed system leverages deep learning techniques, particularly convolutional neural networks (CNNs), to address the limitations of traditional methods. CNNs can automatically learn hierarchical features directly from raw pixel data, enabling them to capture complex patterns and nuances in facial expressions more effectively. In the proposed system, video frames are captured from a webcam feed, and faces are detected using a </a:t>
            </a:r>
            <a:r>
              <a:rPr lang="en-US" dirty="0" err="1">
                <a:latin typeface="Times New Roman" panose="02020603050405020304" pitchFamily="18" charset="0"/>
                <a:cs typeface="Times New Roman" panose="02020603050405020304" pitchFamily="18" charset="0"/>
              </a:rPr>
              <a:t>Haar</a:t>
            </a:r>
            <a:r>
              <a:rPr lang="en-US" dirty="0">
                <a:latin typeface="Times New Roman" panose="02020603050405020304" pitchFamily="18" charset="0"/>
                <a:cs typeface="Times New Roman" panose="02020603050405020304" pitchFamily="18" charset="0"/>
              </a:rPr>
              <a:t> cascade classifier. </a:t>
            </a:r>
            <a:endParaRPr lang="en-IN" dirty="0">
              <a:latin typeface="Times New Roman" panose="02020603050405020304" pitchFamily="18" charset="0"/>
              <a:cs typeface="Times New Roman" panose="02020603050405020304" pitchFamily="18" charset="0"/>
            </a:endParaRPr>
          </a:p>
          <a:p>
            <a:pPr marL="0" indent="0">
              <a:buNone/>
            </a:pPr>
            <a:r>
              <a:rPr lang="en-US" b="1" dirty="0" smtClean="0">
                <a:latin typeface="Times New Roman" panose="02020603050405020304" pitchFamily="18" charset="0"/>
                <a:cs typeface="Times New Roman" panose="02020603050405020304" pitchFamily="18" charset="0"/>
              </a:rPr>
              <a:t>Advantages</a:t>
            </a:r>
            <a:r>
              <a:rPr lang="en-US" b="1" dirty="0" smtClean="0"/>
              <a:t>:</a:t>
            </a:r>
          </a:p>
          <a:p>
            <a:pPr>
              <a:lnSpc>
                <a:spcPct val="10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 Improved </a:t>
            </a:r>
            <a:r>
              <a:rPr lang="en-US" dirty="0">
                <a:latin typeface="Times New Roman" panose="02020603050405020304" pitchFamily="18" charset="0"/>
                <a:cs typeface="Times New Roman" panose="02020603050405020304" pitchFamily="18" charset="0"/>
              </a:rPr>
              <a:t>Emotion </a:t>
            </a:r>
            <a:r>
              <a:rPr lang="en-US" dirty="0" smtClean="0">
                <a:latin typeface="Times New Roman" panose="02020603050405020304" pitchFamily="18" charset="0"/>
                <a:cs typeface="Times New Roman" panose="02020603050405020304" pitchFamily="18" charset="0"/>
              </a:rPr>
              <a:t>Recognition</a:t>
            </a:r>
          </a:p>
          <a:p>
            <a:pPr>
              <a:lnSpc>
                <a:spcPct val="10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 Enhanced </a:t>
            </a:r>
            <a:r>
              <a:rPr lang="en-US" dirty="0">
                <a:latin typeface="Times New Roman" panose="02020603050405020304" pitchFamily="18" charset="0"/>
                <a:cs typeface="Times New Roman" panose="02020603050405020304" pitchFamily="18" charset="0"/>
              </a:rPr>
              <a:t>User Experience</a:t>
            </a:r>
            <a:endParaRPr lang="en-US" dirty="0" smtClean="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447779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CBD72A2-1CC0-BCFB-6CDE-9B4EA722EAA2}"/>
              </a:ext>
            </a:extLst>
          </p:cNvPr>
          <p:cNvSpPr>
            <a:spLocks noGrp="1"/>
          </p:cNvSpPr>
          <p:nvPr>
            <p:ph type="title"/>
          </p:nvPr>
        </p:nvSpPr>
        <p:spPr/>
        <p:txBody>
          <a:bodyPr/>
          <a:lstStyle/>
          <a:p>
            <a:pPr algn="ctr"/>
            <a:r>
              <a:rPr lang="en-AU" dirty="0" smtClean="0">
                <a:solidFill>
                  <a:srgbClr val="FF0000"/>
                </a:solidFill>
                <a:latin typeface="Times New Roman" panose="02020603050405020304" pitchFamily="18" charset="0"/>
                <a:cs typeface="Times New Roman" panose="02020603050405020304" pitchFamily="18" charset="0"/>
              </a:rPr>
              <a:t>MODULES</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D6130683-0BD1-DB72-1D28-9755CAF99C22}"/>
              </a:ext>
            </a:extLst>
          </p:cNvPr>
          <p:cNvSpPr>
            <a:spLocks noGrp="1"/>
          </p:cNvSpPr>
          <p:nvPr>
            <p:ph idx="1"/>
          </p:nvPr>
        </p:nvSpPr>
        <p:spPr/>
        <p:txBody>
          <a:bodyPr>
            <a:normAutofit lnSpcReduction="10000"/>
          </a:bodyPr>
          <a:lstStyle/>
          <a:p>
            <a:r>
              <a:rPr lang="en-US" b="1" dirty="0">
                <a:latin typeface="Times New Roman" panose="02020603050405020304" pitchFamily="18" charset="0"/>
                <a:cs typeface="Times New Roman" panose="02020603050405020304" pitchFamily="18" charset="0"/>
              </a:rPr>
              <a:t>1.Load Dataset: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Load data set using pandas </a:t>
            </a:r>
            <a:r>
              <a:rPr lang="en-US" dirty="0" err="1">
                <a:latin typeface="Times New Roman" panose="02020603050405020304" pitchFamily="18" charset="0"/>
                <a:cs typeface="Times New Roman" panose="02020603050405020304" pitchFamily="18" charset="0"/>
              </a:rPr>
              <a:t>read_csv</a:t>
            </a:r>
            <a:r>
              <a:rPr lang="en-US" dirty="0">
                <a:latin typeface="Times New Roman" panose="02020603050405020304" pitchFamily="18" charset="0"/>
                <a:cs typeface="Times New Roman" panose="02020603050405020304" pitchFamily="18" charset="0"/>
              </a:rPr>
              <a:t>() method</a:t>
            </a:r>
            <a:r>
              <a:rPr lang="en-US" dirty="0" smtClean="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2.Split Data Set: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Split the data set to two types. One is train data test and another one is test data set</a:t>
            </a: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p>
          <a:p>
            <a:r>
              <a:rPr lang="en-US" b="1" dirty="0">
                <a:latin typeface="Times New Roman" panose="02020603050405020304" pitchFamily="18" charset="0"/>
                <a:cs typeface="Times New Roman" panose="02020603050405020304" pitchFamily="18" charset="0"/>
              </a:rPr>
              <a:t>3.Train data set: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Train data set will train our data set using fit method</a:t>
            </a:r>
            <a:r>
              <a:rPr lang="en-US" dirty="0" smtClean="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4.Test data set: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Test data set will test the data set using algorithm</a:t>
            </a:r>
            <a:r>
              <a:rPr lang="en-US" dirty="0" smtClean="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5.Predict data set: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Predict() method will predict the results.</a:t>
            </a:r>
          </a:p>
        </p:txBody>
      </p:sp>
    </p:spTree>
    <p:extLst>
      <p:ext uri="{BB962C8B-B14F-4D97-AF65-F5344CB8AC3E}">
        <p14:creationId xmlns:p14="http://schemas.microsoft.com/office/powerpoint/2010/main" val="3418915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CBD72A2-1CC0-BCFB-6CDE-9B4EA722EAA2}"/>
              </a:ext>
            </a:extLst>
          </p:cNvPr>
          <p:cNvSpPr>
            <a:spLocks noGrp="1"/>
          </p:cNvSpPr>
          <p:nvPr>
            <p:ph type="title"/>
          </p:nvPr>
        </p:nvSpPr>
        <p:spPr/>
        <p:txBody>
          <a:bodyPr/>
          <a:lstStyle/>
          <a:p>
            <a:pPr algn="ctr"/>
            <a:r>
              <a:rPr lang="en-AU" dirty="0" smtClean="0">
                <a:solidFill>
                  <a:srgbClr val="FF0000"/>
                </a:solidFill>
                <a:latin typeface="Times New Roman" panose="02020603050405020304" pitchFamily="18" charset="0"/>
                <a:cs typeface="Times New Roman" panose="02020603050405020304" pitchFamily="18" charset="0"/>
              </a:rPr>
              <a:t>SOFTWARE REQUIREMENTS SPECIFICATIONS  </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D6130683-0BD1-DB72-1D28-9755CAF99C22}"/>
              </a:ext>
            </a:extLst>
          </p:cNvPr>
          <p:cNvSpPr>
            <a:spLocks noGrp="1"/>
          </p:cNvSpPr>
          <p:nvPr>
            <p:ph idx="1"/>
          </p:nvPr>
        </p:nvSpPr>
        <p:spPr/>
        <p:txBody>
          <a:bodyPr>
            <a:normAutofit/>
          </a:bodyPr>
          <a:lstStyle/>
          <a:p>
            <a:pPr>
              <a:buFont typeface="Wingdings" panose="05000000000000000000" pitchFamily="2" charset="2"/>
              <a:buChar char="v"/>
            </a:pPr>
            <a:endParaRPr lang="en-AU" b="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AU" b="1" dirty="0" smtClean="0">
                <a:latin typeface="Times New Roman" panose="02020603050405020304" pitchFamily="18" charset="0"/>
                <a:cs typeface="Times New Roman" panose="02020603050405020304" pitchFamily="18" charset="0"/>
              </a:rPr>
              <a:t> Hardware requirement</a:t>
            </a:r>
            <a:endParaRPr lang="en-AU"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b="1" dirty="0" smtClean="0">
                <a:latin typeface="Times New Roman" panose="02020603050405020304" pitchFamily="18" charset="0"/>
                <a:cs typeface="Times New Roman" panose="02020603050405020304" pitchFamily="18" charset="0"/>
              </a:rPr>
              <a:t> Memory </a:t>
            </a:r>
            <a:r>
              <a:rPr lang="en-US" b="1" dirty="0">
                <a:latin typeface="Times New Roman" panose="02020603050405020304" pitchFamily="18" charset="0"/>
                <a:cs typeface="Times New Roman" panose="02020603050405020304" pitchFamily="18" charset="0"/>
              </a:rPr>
              <a:t>- 8GB RAM</a:t>
            </a:r>
          </a:p>
          <a:p>
            <a:pPr>
              <a:buFont typeface="Wingdings" panose="05000000000000000000" pitchFamily="2" charset="2"/>
              <a:buChar char="v"/>
            </a:pPr>
            <a:r>
              <a:rPr lang="en-US" b="1" dirty="0" smtClean="0">
                <a:latin typeface="Times New Roman" panose="02020603050405020304" pitchFamily="18" charset="0"/>
                <a:cs typeface="Times New Roman" panose="02020603050405020304" pitchFamily="18" charset="0"/>
              </a:rPr>
              <a:t> Intel </a:t>
            </a:r>
            <a:r>
              <a:rPr lang="en-US" b="1" dirty="0">
                <a:latin typeface="Times New Roman" panose="02020603050405020304" pitchFamily="18" charset="0"/>
                <a:cs typeface="Times New Roman" panose="02020603050405020304" pitchFamily="18" charset="0"/>
              </a:rPr>
              <a:t>I5 Core Processor</a:t>
            </a:r>
          </a:p>
          <a:p>
            <a:pPr>
              <a:buFont typeface="Wingdings" panose="05000000000000000000" pitchFamily="2" charset="2"/>
              <a:buChar char="v"/>
            </a:pPr>
            <a:r>
              <a:rPr lang="en-US" b="1" dirty="0" smtClean="0">
                <a:latin typeface="Times New Roman" panose="02020603050405020304" pitchFamily="18" charset="0"/>
                <a:cs typeface="Times New Roman" panose="02020603050405020304" pitchFamily="18" charset="0"/>
              </a:rPr>
              <a:t> Hard </a:t>
            </a:r>
            <a:r>
              <a:rPr lang="en-US" b="1" dirty="0">
                <a:latin typeface="Times New Roman" panose="02020603050405020304" pitchFamily="18" charset="0"/>
                <a:cs typeface="Times New Roman" panose="02020603050405020304" pitchFamily="18" charset="0"/>
              </a:rPr>
              <a:t>Disk : 250 </a:t>
            </a:r>
            <a:r>
              <a:rPr lang="en-US" b="1" dirty="0" smtClean="0">
                <a:latin typeface="Times New Roman" panose="02020603050405020304" pitchFamily="18" charset="0"/>
                <a:cs typeface="Times New Roman" panose="02020603050405020304" pitchFamily="18" charset="0"/>
              </a:rPr>
              <a:t>Gb</a:t>
            </a:r>
            <a:endParaRPr lang="en-AU"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AU" b="1" dirty="0" smtClean="0">
                <a:latin typeface="Times New Roman" panose="02020603050405020304" pitchFamily="18" charset="0"/>
                <a:cs typeface="Times New Roman" panose="02020603050405020304" pitchFamily="18" charset="0"/>
              </a:rPr>
              <a:t> Software </a:t>
            </a:r>
            <a:r>
              <a:rPr lang="en-AU" b="1" dirty="0">
                <a:latin typeface="Times New Roman" panose="02020603050405020304" pitchFamily="18" charset="0"/>
                <a:cs typeface="Times New Roman" panose="02020603050405020304" pitchFamily="18" charset="0"/>
              </a:rPr>
              <a:t>requirement </a:t>
            </a:r>
          </a:p>
          <a:p>
            <a:pPr marL="0" indent="0">
              <a:buNone/>
            </a:pPr>
            <a:r>
              <a:rPr lang="en-US" b="1" dirty="0" smtClean="0">
                <a:latin typeface="Times New Roman" panose="02020603050405020304" pitchFamily="18" charset="0"/>
                <a:cs typeface="Times New Roman" panose="02020603050405020304" pitchFamily="18" charset="0"/>
              </a:rPr>
              <a:t>Operating </a:t>
            </a:r>
            <a:r>
              <a:rPr lang="en-US" b="1" dirty="0">
                <a:latin typeface="Times New Roman" panose="02020603050405020304" pitchFamily="18" charset="0"/>
                <a:cs typeface="Times New Roman" panose="02020603050405020304" pitchFamily="18" charset="0"/>
              </a:rPr>
              <a:t>System: windows, </a:t>
            </a:r>
            <a:r>
              <a:rPr lang="en-US" b="1" dirty="0" err="1">
                <a:latin typeface="Times New Roman" panose="02020603050405020304" pitchFamily="18" charset="0"/>
                <a:cs typeface="Times New Roman" panose="02020603050405020304" pitchFamily="18" charset="0"/>
              </a:rPr>
              <a:t>linux</a:t>
            </a:r>
            <a:endParaRPr lang="en-US" b="1"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Python </a:t>
            </a:r>
            <a:r>
              <a:rPr lang="en-US" b="1" dirty="0" smtClean="0">
                <a:latin typeface="Times New Roman" panose="02020603050405020304" pitchFamily="18" charset="0"/>
                <a:cs typeface="Times New Roman" panose="02020603050405020304" pitchFamily="18" charset="0"/>
              </a:rPr>
              <a:t>i3.7</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108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CBD72A2-1CC0-BCFB-6CDE-9B4EA722EAA2}"/>
              </a:ext>
            </a:extLst>
          </p:cNvPr>
          <p:cNvSpPr>
            <a:spLocks noGrp="1"/>
          </p:cNvSpPr>
          <p:nvPr>
            <p:ph type="title"/>
          </p:nvPr>
        </p:nvSpPr>
        <p:spPr>
          <a:xfrm>
            <a:off x="822102" y="608395"/>
            <a:ext cx="10058400" cy="710586"/>
          </a:xfrm>
        </p:spPr>
        <p:txBody>
          <a:bodyPr/>
          <a:lstStyle/>
          <a:p>
            <a:pPr algn="ctr"/>
            <a:r>
              <a:rPr lang="en-US" dirty="0" smtClean="0">
                <a:solidFill>
                  <a:srgbClr val="FF0000"/>
                </a:solidFill>
                <a:latin typeface="Times New Roman" panose="02020603050405020304" pitchFamily="18" charset="0"/>
                <a:cs typeface="Times New Roman" panose="02020603050405020304" pitchFamily="18" charset="0"/>
              </a:rPr>
              <a:t>PROPOSED MODEL DIAGRAM</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Rectangle 86"/>
          <p:cNvSpPr>
            <a:spLocks noChangeArrowheads="1"/>
          </p:cNvSpPr>
          <p:nvPr/>
        </p:nvSpPr>
        <p:spPr bwMode="auto">
          <a:xfrm>
            <a:off x="4405687" y="1892262"/>
            <a:ext cx="2381250" cy="469862"/>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4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        </a:t>
            </a:r>
            <a:r>
              <a:rPr kumimoji="0" lang="en-GB" altLang="en-US" sz="14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 </a:t>
            </a:r>
            <a:r>
              <a:rPr kumimoji="0" lang="en-GB" altLang="en-US" sz="14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Import trained Model</a:t>
            </a:r>
            <a:endParaRPr kumimoji="0" lang="en-GB" alt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cxnSp>
        <p:nvCxnSpPr>
          <p:cNvPr id="5" name="Straight Arrow Connector 4"/>
          <p:cNvCxnSpPr/>
          <p:nvPr/>
        </p:nvCxnSpPr>
        <p:spPr>
          <a:xfrm>
            <a:off x="5547984" y="2362124"/>
            <a:ext cx="9525" cy="3905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Rectangle 88"/>
          <p:cNvSpPr>
            <a:spLocks noChangeArrowheads="1"/>
          </p:cNvSpPr>
          <p:nvPr/>
        </p:nvSpPr>
        <p:spPr bwMode="auto">
          <a:xfrm>
            <a:off x="4405687" y="2761319"/>
            <a:ext cx="2381250" cy="438150"/>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4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GB" altLang="en-US" sz="1400" b="0" i="0" u="none" strike="noStrike" cap="none" normalizeH="0" baseline="0" dirty="0" err="1"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Preprocess</a:t>
            </a:r>
            <a:r>
              <a:rPr kumimoji="0" lang="en-GB" altLang="en-US" sz="14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GB" altLang="en-US" sz="14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that </a:t>
            </a:r>
            <a:r>
              <a:rPr kumimoji="0" lang="en-GB" altLang="en-US" sz="14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Model</a:t>
            </a:r>
            <a:endParaRPr kumimoji="0" lang="en-GB" alt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cxnSp>
        <p:nvCxnSpPr>
          <p:cNvPr id="7" name="Straight Arrow Connector 6"/>
          <p:cNvCxnSpPr/>
          <p:nvPr/>
        </p:nvCxnSpPr>
        <p:spPr>
          <a:xfrm>
            <a:off x="5523284" y="3228574"/>
            <a:ext cx="9525" cy="3905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90"/>
          <p:cNvSpPr>
            <a:spLocks noChangeArrowheads="1"/>
          </p:cNvSpPr>
          <p:nvPr/>
        </p:nvSpPr>
        <p:spPr bwMode="auto">
          <a:xfrm>
            <a:off x="4405687" y="4541535"/>
            <a:ext cx="2381250" cy="438150"/>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           </a:t>
            </a:r>
            <a:r>
              <a:rPr kumimoji="0" lang="en-GB" altLang="en-US" sz="14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Open </a:t>
            </a:r>
            <a:r>
              <a:rPr kumimoji="0" lang="en-GB" altLang="en-US" sz="14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Live Cam</a:t>
            </a:r>
            <a:endParaRPr kumimoji="0" lang="en-GB" alt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cxnSp>
        <p:nvCxnSpPr>
          <p:cNvPr id="9" name="Straight Arrow Connector 8"/>
          <p:cNvCxnSpPr/>
          <p:nvPr/>
        </p:nvCxnSpPr>
        <p:spPr>
          <a:xfrm>
            <a:off x="5547984" y="3996139"/>
            <a:ext cx="9525" cy="5485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2"/>
          <p:cNvSpPr>
            <a:spLocks noChangeArrowheads="1"/>
          </p:cNvSpPr>
          <p:nvPr/>
        </p:nvSpPr>
        <p:spPr bwMode="auto">
          <a:xfrm>
            <a:off x="4405687" y="5414683"/>
            <a:ext cx="2381250" cy="438150"/>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4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            </a:t>
            </a:r>
            <a:r>
              <a:rPr kumimoji="0" lang="en-GB" altLang="en-US" sz="14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Detect </a:t>
            </a:r>
            <a:r>
              <a:rPr kumimoji="0" lang="en-GB" altLang="en-US" sz="14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face</a:t>
            </a:r>
            <a:endParaRPr kumimoji="0" lang="en-GB" alt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cxnSp>
        <p:nvCxnSpPr>
          <p:cNvPr id="11" name="Straight Arrow Connector 10"/>
          <p:cNvCxnSpPr/>
          <p:nvPr/>
        </p:nvCxnSpPr>
        <p:spPr>
          <a:xfrm>
            <a:off x="5557509" y="5028973"/>
            <a:ext cx="9525" cy="3905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94"/>
          <p:cNvSpPr>
            <a:spLocks noChangeArrowheads="1"/>
          </p:cNvSpPr>
          <p:nvPr/>
        </p:nvSpPr>
        <p:spPr bwMode="auto">
          <a:xfrm>
            <a:off x="4405687" y="3619099"/>
            <a:ext cx="2381250" cy="438150"/>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4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         </a:t>
            </a:r>
            <a:r>
              <a:rPr kumimoji="0" lang="en-GB" altLang="en-US" sz="14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 </a:t>
            </a:r>
            <a:r>
              <a:rPr kumimoji="0" lang="en-GB" altLang="en-US" sz="14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Emotion </a:t>
            </a:r>
            <a:r>
              <a:rPr kumimoji="0" lang="en-GB" altLang="en-US" sz="14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Detection</a:t>
            </a:r>
            <a:endParaRPr kumimoji="0" lang="en-GB" alt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13" name="Rectangle 10"/>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4" name="Rectangle 12"/>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		</a:t>
            </a:r>
            <a:endParaRPr kumimoji="0" lang="en-US" altLang="en-US" sz="11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5" name="Rectangle 16"/>
          <p:cNvSpPr>
            <a:spLocks noChangeArrowheads="1"/>
          </p:cNvSpPr>
          <p:nvPr/>
        </p:nvSpPr>
        <p:spPr bwMode="auto">
          <a:xfrm>
            <a:off x="0" y="58769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865438" algn="ctr"/>
              </a:tabLst>
              <a:defRPr>
                <a:solidFill>
                  <a:schemeClr val="tx1"/>
                </a:solidFill>
                <a:latin typeface="Arial" panose="020B0604020202020204" pitchFamily="34" charset="0"/>
              </a:defRPr>
            </a:lvl1pPr>
            <a:lvl2pPr eaLnBrk="0" fontAlgn="base" hangingPunct="0">
              <a:spcBef>
                <a:spcPct val="0"/>
              </a:spcBef>
              <a:spcAft>
                <a:spcPct val="0"/>
              </a:spcAft>
              <a:tabLst>
                <a:tab pos="2865438" algn="ctr"/>
              </a:tabLst>
              <a:defRPr>
                <a:solidFill>
                  <a:schemeClr val="tx1"/>
                </a:solidFill>
                <a:latin typeface="Arial" panose="020B0604020202020204" pitchFamily="34" charset="0"/>
              </a:defRPr>
            </a:lvl2pPr>
            <a:lvl3pPr eaLnBrk="0" fontAlgn="base" hangingPunct="0">
              <a:spcBef>
                <a:spcPct val="0"/>
              </a:spcBef>
              <a:spcAft>
                <a:spcPct val="0"/>
              </a:spcAft>
              <a:tabLst>
                <a:tab pos="2865438" algn="ctr"/>
              </a:tabLst>
              <a:defRPr>
                <a:solidFill>
                  <a:schemeClr val="tx1"/>
                </a:solidFill>
                <a:latin typeface="Arial" panose="020B0604020202020204" pitchFamily="34" charset="0"/>
              </a:defRPr>
            </a:lvl3pPr>
            <a:lvl4pPr eaLnBrk="0" fontAlgn="base" hangingPunct="0">
              <a:spcBef>
                <a:spcPct val="0"/>
              </a:spcBef>
              <a:spcAft>
                <a:spcPct val="0"/>
              </a:spcAft>
              <a:tabLst>
                <a:tab pos="2865438" algn="ctr"/>
              </a:tabLst>
              <a:defRPr>
                <a:solidFill>
                  <a:schemeClr val="tx1"/>
                </a:solidFill>
                <a:latin typeface="Arial" panose="020B0604020202020204" pitchFamily="34" charset="0"/>
              </a:defRPr>
            </a:lvl4pPr>
            <a:lvl5pPr eaLnBrk="0" fontAlgn="base" hangingPunct="0">
              <a:spcBef>
                <a:spcPct val="0"/>
              </a:spcBef>
              <a:spcAft>
                <a:spcPct val="0"/>
              </a:spcAft>
              <a:tabLst>
                <a:tab pos="2865438" algn="ctr"/>
              </a:tabLst>
              <a:defRPr>
                <a:solidFill>
                  <a:schemeClr val="tx1"/>
                </a:solidFill>
                <a:latin typeface="Arial" panose="020B0604020202020204" pitchFamily="34" charset="0"/>
              </a:defRPr>
            </a:lvl5pPr>
            <a:lvl6pPr eaLnBrk="0" fontAlgn="base" hangingPunct="0">
              <a:spcBef>
                <a:spcPct val="0"/>
              </a:spcBef>
              <a:spcAft>
                <a:spcPct val="0"/>
              </a:spcAft>
              <a:tabLst>
                <a:tab pos="2865438" algn="ctr"/>
              </a:tabLst>
              <a:defRPr>
                <a:solidFill>
                  <a:schemeClr val="tx1"/>
                </a:solidFill>
                <a:latin typeface="Arial" panose="020B0604020202020204" pitchFamily="34" charset="0"/>
              </a:defRPr>
            </a:lvl6pPr>
            <a:lvl7pPr eaLnBrk="0" fontAlgn="base" hangingPunct="0">
              <a:spcBef>
                <a:spcPct val="0"/>
              </a:spcBef>
              <a:spcAft>
                <a:spcPct val="0"/>
              </a:spcAft>
              <a:tabLst>
                <a:tab pos="2865438" algn="ctr"/>
              </a:tabLst>
              <a:defRPr>
                <a:solidFill>
                  <a:schemeClr val="tx1"/>
                </a:solidFill>
                <a:latin typeface="Arial" panose="020B0604020202020204" pitchFamily="34" charset="0"/>
              </a:defRPr>
            </a:lvl7pPr>
            <a:lvl8pPr eaLnBrk="0" fontAlgn="base" hangingPunct="0">
              <a:spcBef>
                <a:spcPct val="0"/>
              </a:spcBef>
              <a:spcAft>
                <a:spcPct val="0"/>
              </a:spcAft>
              <a:tabLst>
                <a:tab pos="2865438" algn="ctr"/>
              </a:tabLst>
              <a:defRPr>
                <a:solidFill>
                  <a:schemeClr val="tx1"/>
                </a:solidFill>
                <a:latin typeface="Arial" panose="020B0604020202020204" pitchFamily="34" charset="0"/>
              </a:defRPr>
            </a:lvl8pPr>
            <a:lvl9pPr eaLnBrk="0" fontAlgn="base" hangingPunct="0">
              <a:spcBef>
                <a:spcPct val="0"/>
              </a:spcBef>
              <a:spcAft>
                <a:spcPct val="0"/>
              </a:spcAft>
              <a:tabLst>
                <a:tab pos="2865438" algn="ct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865438" algn="ctr"/>
              </a:tabLst>
            </a:pPr>
            <a:endParaRPr kumimoji="0" lang="en-US" altLang="en-US" sz="11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865438" algn="ct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r>
            <a:br>
              <a:rPr kumimoji="0" lang="en-US" altLang="en-US" sz="1800" b="0" i="0" u="none" strike="noStrike" cap="none" normalizeH="0" baseline="0" dirty="0" smtClean="0">
                <a:ln>
                  <a:noFill/>
                </a:ln>
                <a:solidFill>
                  <a:schemeClr val="tx1"/>
                </a:solidFill>
                <a:effectLst/>
                <a:latin typeface="Arial" panose="020B0604020202020204" pitchFamily="34"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865438" algn="ctr"/>
              </a:tabLst>
            </a:pPr>
            <a:r>
              <a:rPr kumimoji="0" lang="en-US" altLang="en-US" sz="16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	</a:t>
            </a:r>
            <a:endParaRPr kumimoji="0" lang="en-US" altLang="en-US" sz="11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865438" algn="ct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 name="Rectangle 18"/>
          <p:cNvSpPr>
            <a:spLocks noChangeArrowheads="1"/>
          </p:cNvSpPr>
          <p:nvPr/>
        </p:nvSpPr>
        <p:spPr bwMode="auto">
          <a:xfrm>
            <a:off x="0" y="914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89421737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244</TotalTime>
  <Words>618</Words>
  <Application>Microsoft Office PowerPoint</Application>
  <PresentationFormat>Widescreen</PresentationFormat>
  <Paragraphs>82</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Times New Roman</vt:lpstr>
      <vt:lpstr>Trebuchet MS</vt:lpstr>
      <vt:lpstr>Wingdings</vt:lpstr>
      <vt:lpstr>Wingdings 3</vt:lpstr>
      <vt:lpstr>Facet</vt:lpstr>
      <vt:lpstr>PowerPoint Presentation</vt:lpstr>
      <vt:lpstr>CONTENTS</vt:lpstr>
      <vt:lpstr>ABSTRACT</vt:lpstr>
      <vt:lpstr>INTRODUCTION</vt:lpstr>
      <vt:lpstr>EXISTING SYSTEM </vt:lpstr>
      <vt:lpstr>PROPOSED SYSTEM</vt:lpstr>
      <vt:lpstr>MODULES</vt:lpstr>
      <vt:lpstr>SOFTWARE REQUIREMENTS SPECIFICATIONS  </vt:lpstr>
      <vt:lpstr>PROPOSED MODEL DIAGRAM</vt:lpstr>
      <vt:lpstr>OUTPUT SCREENS</vt:lpstr>
      <vt:lpstr>OUTPUT SCREENS</vt:lpstr>
      <vt:lpstr>CONCLUSION</vt:lpstr>
      <vt:lpstr>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Aurora's Technological &amp; Research Institute Parvathapur, Uppal, Medipally (M), Medchal (D).Hyderabad - 500098</dc:title>
  <dc:creator>Saravanan Matheswaran</dc:creator>
  <cp:lastModifiedBy>LIVEWIRE</cp:lastModifiedBy>
  <cp:revision>83</cp:revision>
  <dcterms:created xsi:type="dcterms:W3CDTF">2022-10-15T04:54:16Z</dcterms:created>
  <dcterms:modified xsi:type="dcterms:W3CDTF">2024-03-12T09:08:27Z</dcterms:modified>
</cp:coreProperties>
</file>