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75" r:id="rId2"/>
    <p:sldId id="260" r:id="rId3"/>
    <p:sldId id="261" r:id="rId4"/>
    <p:sldId id="277" r:id="rId5"/>
    <p:sldId id="257" r:id="rId6"/>
    <p:sldId id="258" r:id="rId7"/>
    <p:sldId id="259" r:id="rId8"/>
    <p:sldId id="264" r:id="rId9"/>
    <p:sldId id="263" r:id="rId10"/>
    <p:sldId id="276" r:id="rId11"/>
    <p:sldId id="262" r:id="rId12"/>
    <p:sldId id="272" r:id="rId13"/>
    <p:sldId id="268" r:id="rId14"/>
    <p:sldId id="269" r:id="rId15"/>
    <p:sldId id="270" r:id="rId16"/>
    <p:sldId id="271" r:id="rId17"/>
    <p:sldId id="265" r:id="rId18"/>
    <p:sldId id="266" r:id="rId19"/>
    <p:sldId id="26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0066"/>
    <a:srgbClr val="FFFDFD"/>
    <a:srgbClr val="008000"/>
    <a:srgbClr val="19A7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12" autoAdjust="0"/>
    <p:restoredTop sz="94662" autoAdjust="0"/>
  </p:normalViewPr>
  <p:slideViewPr>
    <p:cSldViewPr>
      <p:cViewPr varScale="1">
        <p:scale>
          <a:sx n="70" d="100"/>
          <a:sy n="70" d="100"/>
        </p:scale>
        <p:origin x="-1230" y="-90"/>
      </p:cViewPr>
      <p:guideLst>
        <p:guide orient="horz" pos="2160"/>
        <p:guide pos="2880"/>
      </p:guideLst>
    </p:cSldViewPr>
  </p:slideViewPr>
  <p:outlineViewPr>
    <p:cViewPr>
      <p:scale>
        <a:sx n="33" d="100"/>
        <a:sy n="33" d="100"/>
      </p:scale>
      <p:origin x="0" y="5292"/>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5DD479-FE87-4C37-AB17-CC10B0F7E5C9}" type="datetimeFigureOut">
              <a:rPr lang="en-IN" smtClean="0"/>
              <a:t>26-02-2022</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DCA2AD-43E8-47A0-926C-B576BA7AB292}" type="slidenum">
              <a:rPr lang="en-IN" smtClean="0"/>
              <a:t>‹#›</a:t>
            </a:fld>
            <a:endParaRPr lang="en-IN" dirty="0"/>
          </a:p>
        </p:txBody>
      </p:sp>
    </p:spTree>
    <p:extLst>
      <p:ext uri="{BB962C8B-B14F-4D97-AF65-F5344CB8AC3E}">
        <p14:creationId xmlns:p14="http://schemas.microsoft.com/office/powerpoint/2010/main" val="1980170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3DCA2AD-43E8-47A0-926C-B576BA7AB292}" type="slidenum">
              <a:rPr lang="en-IN" smtClean="0"/>
              <a:t>3</a:t>
            </a:fld>
            <a:endParaRPr lang="en-IN" dirty="0"/>
          </a:p>
        </p:txBody>
      </p:sp>
    </p:spTree>
    <p:extLst>
      <p:ext uri="{BB962C8B-B14F-4D97-AF65-F5344CB8AC3E}">
        <p14:creationId xmlns:p14="http://schemas.microsoft.com/office/powerpoint/2010/main" val="1502924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3DCA2AD-43E8-47A0-926C-B576BA7AB292}" type="slidenum">
              <a:rPr lang="en-IN" smtClean="0"/>
              <a:t>19</a:t>
            </a:fld>
            <a:endParaRPr lang="en-IN" dirty="0"/>
          </a:p>
        </p:txBody>
      </p:sp>
    </p:spTree>
    <p:extLst>
      <p:ext uri="{BB962C8B-B14F-4D97-AF65-F5344CB8AC3E}">
        <p14:creationId xmlns:p14="http://schemas.microsoft.com/office/powerpoint/2010/main" val="2287447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3D089665-F051-4465-844D-3CB858B2A560}" type="datetimeFigureOut">
              <a:rPr lang="en-IN" smtClean="0"/>
              <a:t>26-02-2022</a:t>
            </a:fld>
            <a:endParaRPr lang="en-IN"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81D589A-8CA4-43EF-9A99-560299E4A996}"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089665-F051-4465-844D-3CB858B2A560}" type="datetimeFigureOut">
              <a:rPr lang="en-IN" smtClean="0"/>
              <a:t>26-02-2022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81D589A-8CA4-43EF-9A99-560299E4A996}"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089665-F051-4465-844D-3CB858B2A560}" type="datetimeFigureOut">
              <a:rPr lang="en-IN" smtClean="0"/>
              <a:t>26-02-2022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81D589A-8CA4-43EF-9A99-560299E4A996}"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3D089665-F051-4465-844D-3CB858B2A560}" type="datetimeFigureOut">
              <a:rPr lang="en-IN" smtClean="0"/>
              <a:t>26-02-2022</a:t>
            </a:fld>
            <a:endParaRPr lang="en-IN" dirty="0"/>
          </a:p>
        </p:txBody>
      </p:sp>
      <p:sp>
        <p:nvSpPr>
          <p:cNvPr id="9" name="Slide Number Placeholder 8"/>
          <p:cNvSpPr>
            <a:spLocks noGrp="1"/>
          </p:cNvSpPr>
          <p:nvPr>
            <p:ph type="sldNum" sz="quarter" idx="15"/>
          </p:nvPr>
        </p:nvSpPr>
        <p:spPr/>
        <p:txBody>
          <a:bodyPr rtlCol="0"/>
          <a:lstStyle/>
          <a:p>
            <a:fld id="{781D589A-8CA4-43EF-9A99-560299E4A996}" type="slidenum">
              <a:rPr lang="en-IN" smtClean="0"/>
              <a:t>‹#›</a:t>
            </a:fld>
            <a:endParaRPr lang="en-IN" dirty="0"/>
          </a:p>
        </p:txBody>
      </p:sp>
      <p:sp>
        <p:nvSpPr>
          <p:cNvPr id="10" name="Footer Placeholder 9"/>
          <p:cNvSpPr>
            <a:spLocks noGrp="1"/>
          </p:cNvSpPr>
          <p:nvPr>
            <p:ph type="ftr" sz="quarter" idx="16"/>
          </p:nvPr>
        </p:nvSpPr>
        <p:spPr/>
        <p:txBody>
          <a:bodyPr rtlCol="0"/>
          <a:lstStyle/>
          <a:p>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D089665-F051-4465-844D-3CB858B2A560}" type="datetimeFigureOut">
              <a:rPr lang="en-IN" smtClean="0"/>
              <a:t>26-02-2022</a:t>
            </a:fld>
            <a:endParaRPr lang="en-IN"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781D589A-8CA4-43EF-9A99-560299E4A996}"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D089665-F051-4465-844D-3CB858B2A560}" type="datetimeFigureOut">
              <a:rPr lang="en-IN" smtClean="0"/>
              <a:t>26-02-2022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81D589A-8CA4-43EF-9A99-560299E4A996}" type="slidenum">
              <a:rPr lang="en-IN" smtClean="0"/>
              <a:t>‹#›</a:t>
            </a:fld>
            <a:endParaRPr lang="en-IN"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3D089665-F051-4465-844D-3CB858B2A560}" type="datetimeFigureOut">
              <a:rPr lang="en-IN" smtClean="0"/>
              <a:t>26-02-2022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81D589A-8CA4-43EF-9A99-560299E4A996}" type="slidenum">
              <a:rPr lang="en-IN" smtClean="0"/>
              <a:t>‹#›</a:t>
            </a:fld>
            <a:endParaRPr lang="en-IN"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3D089665-F051-4465-844D-3CB858B2A560}" type="datetimeFigureOut">
              <a:rPr lang="en-IN" smtClean="0"/>
              <a:t>26-02-2022</a:t>
            </a:fld>
            <a:endParaRPr lang="en-IN" dirty="0"/>
          </a:p>
        </p:txBody>
      </p:sp>
      <p:sp>
        <p:nvSpPr>
          <p:cNvPr id="7" name="Slide Number Placeholder 6"/>
          <p:cNvSpPr>
            <a:spLocks noGrp="1"/>
          </p:cNvSpPr>
          <p:nvPr>
            <p:ph type="sldNum" sz="quarter" idx="11"/>
          </p:nvPr>
        </p:nvSpPr>
        <p:spPr/>
        <p:txBody>
          <a:bodyPr rtlCol="0"/>
          <a:lstStyle/>
          <a:p>
            <a:fld id="{781D589A-8CA4-43EF-9A99-560299E4A996}" type="slidenum">
              <a:rPr lang="en-IN" smtClean="0"/>
              <a:t>‹#›</a:t>
            </a:fld>
            <a:endParaRPr lang="en-IN" dirty="0"/>
          </a:p>
        </p:txBody>
      </p:sp>
      <p:sp>
        <p:nvSpPr>
          <p:cNvPr id="8" name="Footer Placeholder 7"/>
          <p:cNvSpPr>
            <a:spLocks noGrp="1"/>
          </p:cNvSpPr>
          <p:nvPr>
            <p:ph type="ftr" sz="quarter" idx="12"/>
          </p:nvPr>
        </p:nvSpPr>
        <p:spPr/>
        <p:txBody>
          <a:bodyPr rtlCol="0"/>
          <a:lstStyle/>
          <a:p>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089665-F051-4465-844D-3CB858B2A560}" type="datetimeFigureOut">
              <a:rPr lang="en-IN" smtClean="0"/>
              <a:t>26-02-2022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781D589A-8CA4-43EF-9A99-560299E4A996}"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3D089665-F051-4465-844D-3CB858B2A560}" type="datetimeFigureOut">
              <a:rPr lang="en-IN" smtClean="0"/>
              <a:t>26-02-2022</a:t>
            </a:fld>
            <a:endParaRPr lang="en-IN" dirty="0"/>
          </a:p>
        </p:txBody>
      </p:sp>
      <p:sp>
        <p:nvSpPr>
          <p:cNvPr id="22" name="Slide Number Placeholder 21"/>
          <p:cNvSpPr>
            <a:spLocks noGrp="1"/>
          </p:cNvSpPr>
          <p:nvPr>
            <p:ph type="sldNum" sz="quarter" idx="15"/>
          </p:nvPr>
        </p:nvSpPr>
        <p:spPr/>
        <p:txBody>
          <a:bodyPr rtlCol="0"/>
          <a:lstStyle/>
          <a:p>
            <a:fld id="{781D589A-8CA4-43EF-9A99-560299E4A996}" type="slidenum">
              <a:rPr lang="en-IN" smtClean="0"/>
              <a:t>‹#›</a:t>
            </a:fld>
            <a:endParaRPr lang="en-IN" dirty="0"/>
          </a:p>
        </p:txBody>
      </p:sp>
      <p:sp>
        <p:nvSpPr>
          <p:cNvPr id="23" name="Footer Placeholder 22"/>
          <p:cNvSpPr>
            <a:spLocks noGrp="1"/>
          </p:cNvSpPr>
          <p:nvPr>
            <p:ph type="ftr" sz="quarter" idx="16"/>
          </p:nvPr>
        </p:nvSpPr>
        <p:spPr/>
        <p:txBody>
          <a:bodyPr rtlCol="0"/>
          <a:lstStyle/>
          <a:p>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D089665-F051-4465-844D-3CB858B2A560}" type="datetimeFigureOut">
              <a:rPr lang="en-IN" smtClean="0"/>
              <a:t>26-02-2022</a:t>
            </a:fld>
            <a:endParaRPr lang="en-IN" dirty="0"/>
          </a:p>
        </p:txBody>
      </p:sp>
      <p:sp>
        <p:nvSpPr>
          <p:cNvPr id="18" name="Slide Number Placeholder 17"/>
          <p:cNvSpPr>
            <a:spLocks noGrp="1"/>
          </p:cNvSpPr>
          <p:nvPr>
            <p:ph type="sldNum" sz="quarter" idx="11"/>
          </p:nvPr>
        </p:nvSpPr>
        <p:spPr/>
        <p:txBody>
          <a:bodyPr rtlCol="0"/>
          <a:lstStyle/>
          <a:p>
            <a:fld id="{781D589A-8CA4-43EF-9A99-560299E4A996}" type="slidenum">
              <a:rPr lang="en-IN" smtClean="0"/>
              <a:t>‹#›</a:t>
            </a:fld>
            <a:endParaRPr lang="en-IN" dirty="0"/>
          </a:p>
        </p:txBody>
      </p:sp>
      <p:sp>
        <p:nvSpPr>
          <p:cNvPr id="21" name="Footer Placeholder 20"/>
          <p:cNvSpPr>
            <a:spLocks noGrp="1"/>
          </p:cNvSpPr>
          <p:nvPr>
            <p:ph type="ftr" sz="quarter" idx="12"/>
          </p:nvPr>
        </p:nvSpPr>
        <p:spPr/>
        <p:txBody>
          <a:bodyPr rtlCol="0"/>
          <a:lstStyle/>
          <a:p>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D089665-F051-4465-844D-3CB858B2A560}" type="datetimeFigureOut">
              <a:rPr lang="en-IN" smtClean="0"/>
              <a:t>26-02-2022</a:t>
            </a:fld>
            <a:endParaRPr lang="en-IN"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81D589A-8CA4-43EF-9A99-560299E4A996}"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eg"/><Relationship Id="rId1" Type="http://schemas.openxmlformats.org/officeDocument/2006/relationships/slideLayout" Target="../slideLayouts/slideLayout3.xml"/><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3.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1.jpeg"/><Relationship Id="rId5" Type="http://schemas.microsoft.com/office/2007/relationships/hdphoto" Target="../media/hdphoto2.wdp"/><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20" y="2417"/>
            <a:ext cx="9361040" cy="553998"/>
          </a:xfrm>
          <a:prstGeom prst="rect">
            <a:avLst/>
          </a:prstGeom>
        </p:spPr>
        <p:txBody>
          <a:bodyPr wrap="square">
            <a:spAutoFit/>
          </a:bodyPr>
          <a:lstStyle/>
          <a:p>
            <a:r>
              <a:rPr lang="en-IN" sz="3000" b="1" dirty="0"/>
              <a:t>I.P. COLLEGE, CAMPUS-II, </a:t>
            </a:r>
            <a:r>
              <a:rPr lang="en-IN" sz="3000" b="1" dirty="0" smtClean="0"/>
              <a:t>BULANDSHAHR</a:t>
            </a:r>
            <a:endParaRPr lang="en-IN" sz="3000" dirty="0"/>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9125" y="692695"/>
            <a:ext cx="2084963" cy="1889497"/>
          </a:xfrm>
          <a:prstGeom prst="rect">
            <a:avLst/>
          </a:prstGeom>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987824" y="2656020"/>
            <a:ext cx="2967479" cy="461665"/>
          </a:xfrm>
          <a:prstGeom prst="rect">
            <a:avLst/>
          </a:prstGeom>
        </p:spPr>
        <p:txBody>
          <a:bodyPr wrap="none">
            <a:spAutoFit/>
          </a:bodyPr>
          <a:lstStyle/>
          <a:p>
            <a:pPr algn="ctr"/>
            <a:r>
              <a:rPr lang="en-US" sz="2400" b="1" dirty="0"/>
              <a:t>Batch(2019-2022) </a:t>
            </a:r>
            <a:endParaRPr lang="en-IN" sz="2400" dirty="0"/>
          </a:p>
        </p:txBody>
      </p:sp>
      <p:sp>
        <p:nvSpPr>
          <p:cNvPr id="5" name="Rectangle 4"/>
          <p:cNvSpPr/>
          <p:nvPr/>
        </p:nvSpPr>
        <p:spPr>
          <a:xfrm>
            <a:off x="583131" y="3117685"/>
            <a:ext cx="7776864" cy="738664"/>
          </a:xfrm>
          <a:prstGeom prst="rect">
            <a:avLst/>
          </a:prstGeom>
        </p:spPr>
        <p:txBody>
          <a:bodyPr wrap="square">
            <a:spAutoFit/>
          </a:bodyPr>
          <a:lstStyle/>
          <a:p>
            <a:pPr algn="ctr"/>
            <a:r>
              <a:rPr lang="en-US" sz="2400" b="1" dirty="0"/>
              <a:t>CH. CHARAN SINGH UNIVERSITY, MEERUT</a:t>
            </a:r>
            <a:r>
              <a:rPr lang="en-US" dirty="0"/>
              <a:t/>
            </a:r>
            <a:br>
              <a:rPr lang="en-US" dirty="0"/>
            </a:br>
            <a:endParaRPr lang="en-IN" dirty="0"/>
          </a:p>
        </p:txBody>
      </p:sp>
      <p:sp>
        <p:nvSpPr>
          <p:cNvPr id="13" name="Rectangle 12"/>
          <p:cNvSpPr/>
          <p:nvPr/>
        </p:nvSpPr>
        <p:spPr>
          <a:xfrm>
            <a:off x="112440" y="4342708"/>
            <a:ext cx="3918636" cy="2515292"/>
          </a:xfrm>
          <a:prstGeom prst="rect">
            <a:avLst/>
          </a:prstGeom>
          <a:ln>
            <a:noFill/>
          </a:ln>
          <a:effectLst/>
          <a:scene3d>
            <a:camera prst="orthographicFront">
              <a:rot lat="0" lon="0" rev="0"/>
            </a:camera>
            <a:lightRig rig="contrasting" dir="t">
              <a:rot lat="0" lon="0" rev="7800000"/>
            </a:lightRig>
          </a:scene3d>
          <a:sp3d>
            <a:bevelT w="139700" h="139700"/>
          </a:sp3d>
        </p:spPr>
        <p:style>
          <a:lnRef idx="1">
            <a:schemeClr val="accent1"/>
          </a:lnRef>
          <a:fillRef idx="2">
            <a:schemeClr val="accent1"/>
          </a:fillRef>
          <a:effectRef idx="1">
            <a:schemeClr val="accent1"/>
          </a:effectRef>
          <a:fontRef idx="minor">
            <a:schemeClr val="dk1"/>
          </a:fontRef>
        </p:style>
        <p:txBody>
          <a:bodyPr rtlCol="0" anchor="t"/>
          <a:lstStyle/>
          <a:p>
            <a:pPr algn="ctr">
              <a:lnSpc>
                <a:spcPct val="150000"/>
              </a:lnSpc>
            </a:pPr>
            <a:r>
              <a:rPr lang="en-IN" sz="2200" b="1" dirty="0" smtClean="0"/>
              <a:t>MR.VISHAL SHARMA</a:t>
            </a:r>
          </a:p>
          <a:p>
            <a:pPr algn="ctr">
              <a:lnSpc>
                <a:spcPct val="150000"/>
              </a:lnSpc>
            </a:pPr>
            <a:r>
              <a:rPr lang="en-IN" dirty="0" smtClean="0"/>
              <a:t>ASST. PROFFESSOR</a:t>
            </a:r>
          </a:p>
          <a:p>
            <a:pPr algn="ctr">
              <a:lnSpc>
                <a:spcPct val="150000"/>
              </a:lnSpc>
            </a:pPr>
            <a:r>
              <a:rPr lang="en-IN" dirty="0" smtClean="0"/>
              <a:t>DEPT. OF COMPUTER SCIENCE</a:t>
            </a:r>
          </a:p>
          <a:p>
            <a:pPr algn="ctr">
              <a:lnSpc>
                <a:spcPct val="150000"/>
              </a:lnSpc>
            </a:pPr>
            <a:r>
              <a:rPr lang="en-IN" dirty="0" smtClean="0"/>
              <a:t>I.P. COLLEGE CAMPUS-II</a:t>
            </a:r>
          </a:p>
          <a:p>
            <a:pPr algn="ctr">
              <a:lnSpc>
                <a:spcPct val="150000"/>
              </a:lnSpc>
            </a:pPr>
            <a:r>
              <a:rPr lang="en-IN" dirty="0" smtClean="0"/>
              <a:t>BULANDSHAHR</a:t>
            </a:r>
            <a:endParaRPr lang="en-IN" dirty="0"/>
          </a:p>
        </p:txBody>
      </p:sp>
      <p:sp>
        <p:nvSpPr>
          <p:cNvPr id="6" name="Rectangle 5"/>
          <p:cNvSpPr/>
          <p:nvPr/>
        </p:nvSpPr>
        <p:spPr>
          <a:xfrm>
            <a:off x="77300" y="3914184"/>
            <a:ext cx="8527148" cy="461665"/>
          </a:xfrm>
          <a:prstGeom prst="rect">
            <a:avLst/>
          </a:prstGeom>
        </p:spPr>
        <p:txBody>
          <a:bodyPr wrap="square">
            <a:spAutoFit/>
          </a:bodyPr>
          <a:lstStyle/>
          <a:p>
            <a:r>
              <a:rPr lang="en-IN" sz="2400" dirty="0" smtClean="0"/>
              <a:t>     </a:t>
            </a:r>
            <a:r>
              <a:rPr lang="en-IN" sz="2400" b="1" dirty="0" smtClean="0"/>
              <a:t>SUBMITTED </a:t>
            </a:r>
            <a:r>
              <a:rPr lang="en-IN" sz="2400" b="1" dirty="0"/>
              <a:t>TO:-                      </a:t>
            </a:r>
            <a:r>
              <a:rPr lang="en-IN" sz="2400" b="1" dirty="0" smtClean="0"/>
              <a:t>SUBMITTED </a:t>
            </a:r>
            <a:r>
              <a:rPr lang="en-IN" sz="2400" b="1" dirty="0"/>
              <a:t>BY:- </a:t>
            </a:r>
          </a:p>
        </p:txBody>
      </p:sp>
      <p:sp>
        <p:nvSpPr>
          <p:cNvPr id="14" name="Rectangle 13"/>
          <p:cNvSpPr/>
          <p:nvPr/>
        </p:nvSpPr>
        <p:spPr>
          <a:xfrm>
            <a:off x="4230951" y="4359278"/>
            <a:ext cx="4487213" cy="2482151"/>
          </a:xfrm>
          <a:prstGeom prst="rect">
            <a:avLst/>
          </a:prstGeom>
          <a:ln>
            <a:noFill/>
          </a:ln>
          <a:effectLst/>
          <a:scene3d>
            <a:camera prst="orthographicFront">
              <a:rot lat="0" lon="0" rev="0"/>
            </a:camera>
            <a:lightRig rig="contrasting" dir="t">
              <a:rot lat="0" lon="0" rev="7800000"/>
            </a:lightRig>
          </a:scene3d>
          <a:sp3d>
            <a:bevelT w="139700" h="139700"/>
          </a:sp3d>
        </p:spPr>
        <p:style>
          <a:lnRef idx="1">
            <a:schemeClr val="accent1"/>
          </a:lnRef>
          <a:fillRef idx="2">
            <a:schemeClr val="accent1"/>
          </a:fillRef>
          <a:effectRef idx="1">
            <a:schemeClr val="accent1"/>
          </a:effectRef>
          <a:fontRef idx="minor">
            <a:schemeClr val="dk1"/>
          </a:fontRef>
        </p:style>
        <p:txBody>
          <a:bodyPr rtlCol="0" anchor="t"/>
          <a:lstStyle/>
          <a:p>
            <a:pPr algn="ctr">
              <a:lnSpc>
                <a:spcPct val="150000"/>
              </a:lnSpc>
            </a:pPr>
            <a:r>
              <a:rPr lang="en-IN" dirty="0" smtClean="0"/>
              <a:t>GROUP NO.17</a:t>
            </a:r>
          </a:p>
          <a:p>
            <a:pPr>
              <a:lnSpc>
                <a:spcPct val="150000"/>
              </a:lnSpc>
            </a:pPr>
            <a:r>
              <a:rPr lang="en-IN" dirty="0" smtClean="0"/>
              <a:t>ANJALI  BANSAL (R190955106022)</a:t>
            </a:r>
          </a:p>
          <a:p>
            <a:pPr>
              <a:lnSpc>
                <a:spcPct val="150000"/>
              </a:lnSpc>
            </a:pPr>
            <a:r>
              <a:rPr lang="en-IN" dirty="0" smtClean="0"/>
              <a:t>BHAVYA  JAIN (R190955106039)</a:t>
            </a:r>
          </a:p>
          <a:p>
            <a:pPr>
              <a:lnSpc>
                <a:spcPct val="150000"/>
              </a:lnSpc>
            </a:pPr>
            <a:r>
              <a:rPr lang="en-IN" dirty="0" smtClean="0"/>
              <a:t>CHETANA  TYAGI (R190955106041)</a:t>
            </a:r>
          </a:p>
          <a:p>
            <a:pPr>
              <a:lnSpc>
                <a:spcPct val="150000"/>
              </a:lnSpc>
            </a:pPr>
            <a:r>
              <a:rPr lang="en-IN" dirty="0" smtClean="0"/>
              <a:t>TANISHKA SHARMA (R190955106175)</a:t>
            </a:r>
          </a:p>
          <a:p>
            <a:pPr>
              <a:lnSpc>
                <a:spcPct val="150000"/>
              </a:lnSpc>
            </a:pPr>
            <a:r>
              <a:rPr lang="en-IN" dirty="0" smtClean="0"/>
              <a:t>YASHPREET  KAUR(R190955106192)</a:t>
            </a:r>
          </a:p>
          <a:p>
            <a:pPr algn="ctr">
              <a:lnSpc>
                <a:spcPct val="150000"/>
              </a:lnSpc>
            </a:pPr>
            <a:endParaRPr lang="en-IN" dirty="0" smtClean="0"/>
          </a:p>
          <a:p>
            <a:pPr algn="ctr">
              <a:lnSpc>
                <a:spcPct val="150000"/>
              </a:lnSpc>
            </a:pPr>
            <a:endParaRPr lang="en-IN" dirty="0" smtClean="0"/>
          </a:p>
          <a:p>
            <a:pPr algn="ctr"/>
            <a:endParaRPr lang="en-IN" dirty="0" smtClean="0"/>
          </a:p>
          <a:p>
            <a:pPr algn="ctr"/>
            <a:endParaRPr lang="en-IN" dirty="0"/>
          </a:p>
        </p:txBody>
      </p:sp>
    </p:spTree>
    <p:extLst>
      <p:ext uri="{BB962C8B-B14F-4D97-AF65-F5344CB8AC3E}">
        <p14:creationId xmlns:p14="http://schemas.microsoft.com/office/powerpoint/2010/main" val="3075703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nodeType="click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0" end="0"/>
                                            </p:txEl>
                                          </p:spTgt>
                                        </p:tgtEl>
                                        <p:attrNameLst>
                                          <p:attrName>ppt_w</p:attrName>
                                        </p:attrNameLst>
                                      </p:cBhvr>
                                    </p:anim>
                                    <p:anim by="(#ppt_w*0.50)" calcmode="lin" valueType="num">
                                      <p:cBhvr>
                                        <p:cTn id="8" dur="500" decel="50000" autoRev="1" fill="hold">
                                          <p:stCondLst>
                                            <p:cond delay="0"/>
                                          </p:stCondLst>
                                        </p:cTn>
                                        <p:tgtEl>
                                          <p:spTgt spid="2">
                                            <p:txEl>
                                              <p:pRg st="0" end="0"/>
                                            </p:txEl>
                                          </p:spTgt>
                                        </p:tgtEl>
                                        <p:attrNameLst>
                                          <p:attrName>ppt_x</p:attrName>
                                        </p:attrNameLst>
                                      </p:cBhvr>
                                    </p:anim>
                                    <p:anim from="(-#ppt_h/2)" to="(#ppt_y)" calcmode="lin" valueType="num">
                                      <p:cBhvr>
                                        <p:cTn id="9" dur="1000" fill="hold">
                                          <p:stCondLst>
                                            <p:cond delay="0"/>
                                          </p:stCondLst>
                                        </p:cTn>
                                        <p:tgtEl>
                                          <p:spTgt spid="2">
                                            <p:txEl>
                                              <p:pRg st="0" end="0"/>
                                            </p:txEl>
                                          </p:spTgt>
                                        </p:tgtEl>
                                        <p:attrNameLst>
                                          <p:attrName>ppt_y</p:attrName>
                                        </p:attrNameLst>
                                      </p:cBhvr>
                                    </p:anim>
                                    <p:animRot by="21600000">
                                      <p:cBhvr>
                                        <p:cTn id="10" dur="1000" fill="hold">
                                          <p:stCondLst>
                                            <p:cond delay="0"/>
                                          </p:stCondLst>
                                        </p:cTn>
                                        <p:tgtEl>
                                          <p:spTgt spid="2">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 calcmode="lin" valueType="num">
                                      <p:cBhvr additive="base">
                                        <p:cTn id="20"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 calcmode="lin" valueType="num">
                                      <p:cBhvr additive="base">
                                        <p:cTn id="26"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 calcmode="lin" valueType="num">
                                      <p:cBhvr additive="base">
                                        <p:cTn id="3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box(in)">
                                      <p:cBhvr>
                                        <p:cTn id="38" dur="20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box(in)">
                                      <p:cBhvr>
                                        <p:cTn id="43"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1720" y="0"/>
            <a:ext cx="6172200" cy="936104"/>
          </a:xfrm>
        </p:spPr>
        <p:txBody>
          <a:bodyPr anchor="ctr">
            <a:norm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IN" sz="4000" b="1" cap="none" dirty="0" smtClean="0">
                <a:ln>
                  <a:prstDash val="solid"/>
                </a:ln>
                <a:solidFill>
                  <a:srgbClr val="FF3300"/>
                </a:solidFill>
                <a:effectLst>
                  <a:outerShdw blurRad="88000" dist="50800" dir="5040000" algn="tl">
                    <a:schemeClr val="accent4">
                      <a:tint val="80000"/>
                      <a:satMod val="250000"/>
                      <a:alpha val="45000"/>
                    </a:schemeClr>
                  </a:outerShdw>
                </a:effectLst>
              </a:rPr>
              <a:t>MODES OF PAYMENT</a:t>
            </a:r>
            <a:endParaRPr lang="en-IN" sz="4000" b="1" cap="none" dirty="0">
              <a:ln>
                <a:prstDash val="solid"/>
              </a:ln>
              <a:solidFill>
                <a:srgbClr val="FF3300"/>
              </a:solidFill>
              <a:effectLst>
                <a:outerShdw blurRad="88000" dist="50800" dir="5040000" algn="tl">
                  <a:schemeClr val="accent4">
                    <a:tint val="80000"/>
                    <a:satMod val="250000"/>
                    <a:alpha val="45000"/>
                  </a:schemeClr>
                </a:outerShdw>
              </a:effectLst>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9912" y="3933056"/>
            <a:ext cx="2664296" cy="2450845"/>
          </a:xfrm>
          <a:prstGeom prst="ellipse">
            <a:avLst/>
          </a:prstGeom>
          <a:ln w="6350">
            <a:solidFill>
              <a:schemeClr val="tx1"/>
            </a:solidFill>
          </a:ln>
          <a:effectLst>
            <a:softEdge rad="112500"/>
          </a:effectLst>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2599" y="1340768"/>
            <a:ext cx="3528392" cy="2160241"/>
          </a:xfrm>
          <a:prstGeom prst="roundRect">
            <a:avLst>
              <a:gd name="adj" fmla="val 30202"/>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488" y="1196752"/>
            <a:ext cx="3600400" cy="2160240"/>
          </a:xfrm>
          <a:prstGeom prst="roundRect">
            <a:avLst>
              <a:gd name="adj" fmla="val 1951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88045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908720"/>
            <a:ext cx="8136904" cy="5781747"/>
          </a:xfrm>
          <a:prstGeom prst="rect">
            <a:avLst/>
          </a:prstGeom>
        </p:spPr>
      </p:pic>
      <p:sp>
        <p:nvSpPr>
          <p:cNvPr id="2" name="Title 1"/>
          <p:cNvSpPr>
            <a:spLocks noGrp="1"/>
          </p:cNvSpPr>
          <p:nvPr>
            <p:ph type="title"/>
          </p:nvPr>
        </p:nvSpPr>
        <p:spPr>
          <a:xfrm>
            <a:off x="586172" y="0"/>
            <a:ext cx="7467600" cy="908720"/>
          </a:xfrm>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IN" sz="4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Pr>
              <a:t>DESIGN</a:t>
            </a:r>
            <a:endParaRPr lang="en-IN" sz="4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endParaRPr>
          </a:p>
        </p:txBody>
      </p:sp>
    </p:spTree>
    <p:extLst>
      <p:ext uri="{BB962C8B-B14F-4D97-AF65-F5344CB8AC3E}">
        <p14:creationId xmlns:p14="http://schemas.microsoft.com/office/powerpoint/2010/main" val="583675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flipH="1">
            <a:off x="2483768" y="1196752"/>
            <a:ext cx="6172200" cy="4392488"/>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5"/>
          </a:lnRef>
          <a:fillRef idx="2">
            <a:schemeClr val="accent5"/>
          </a:fillRef>
          <a:effectRef idx="1">
            <a:schemeClr val="accent5"/>
          </a:effectRef>
          <a:fontRef idx="minor">
            <a:schemeClr val="dk1"/>
          </a:fontRef>
        </p:style>
        <p:txBody>
          <a:bodyPr anchor="ctr">
            <a:noAutofit/>
          </a:bodyPr>
          <a:lstStyle/>
          <a:p>
            <a:pPr algn="ctr"/>
            <a:r>
              <a:rPr lang="en-IN" sz="6600" dirty="0" smtClean="0"/>
              <a:t>Screenshots of website</a:t>
            </a:r>
            <a:endParaRPr lang="en-IN" sz="6600" dirty="0"/>
          </a:p>
        </p:txBody>
      </p:sp>
    </p:spTree>
    <p:extLst>
      <p:ext uri="{BB962C8B-B14F-4D97-AF65-F5344CB8AC3E}">
        <p14:creationId xmlns:p14="http://schemas.microsoft.com/office/powerpoint/2010/main" val="61995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599" y="116632"/>
            <a:ext cx="7467600" cy="634082"/>
          </a:xfrm>
        </p:spPr>
        <p:txBody>
          <a:bodyPr>
            <a:normAutofit fontScale="90000"/>
          </a:bodyPr>
          <a:lstStyle/>
          <a:p>
            <a:pPr algn="ctr"/>
            <a:r>
              <a:rPr lang="en-IN" sz="3600" b="1" dirty="0" smtClean="0"/>
              <a:t>homepage</a:t>
            </a:r>
            <a:endParaRPr lang="en-IN" sz="36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001243"/>
            <a:ext cx="7776864" cy="5688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1616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circle(in)">
                                      <p:cBhvr>
                                        <p:cTn id="14"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764704"/>
          </a:xfrm>
        </p:spPr>
        <p:txBody>
          <a:bodyPr>
            <a:normAutofit/>
          </a:bodyPr>
          <a:lstStyle/>
          <a:p>
            <a:pPr algn="ctr"/>
            <a:r>
              <a:rPr lang="en-IN" sz="3200" b="1" dirty="0" smtClean="0"/>
              <a:t>shop</a:t>
            </a:r>
            <a:endParaRPr lang="en-IN" sz="3200"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980728"/>
            <a:ext cx="7776864" cy="5688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076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2050"/>
                                        </p:tgtEl>
                                        <p:attrNameLst>
                                          <p:attrName>style.visibility</p:attrName>
                                        </p:attrNameLst>
                                      </p:cBhvr>
                                      <p:to>
                                        <p:strVal val="visible"/>
                                      </p:to>
                                    </p:set>
                                    <p:animEffect transition="in" filter="circle(in)">
                                      <p:cBhvr>
                                        <p:cTn id="14"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836712"/>
          </a:xfrm>
        </p:spPr>
        <p:txBody>
          <a:bodyPr>
            <a:normAutofit/>
          </a:bodyPr>
          <a:lstStyle/>
          <a:p>
            <a:pPr algn="ctr"/>
            <a:r>
              <a:rPr lang="en-IN" sz="3200" b="1" dirty="0" smtClean="0"/>
              <a:t>shopping cart</a:t>
            </a:r>
            <a:endParaRPr lang="en-IN" sz="3200"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124744"/>
            <a:ext cx="7704856" cy="561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4424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074"/>
                                        </p:tgtEl>
                                        <p:attrNameLst>
                                          <p:attrName>style.visibility</p:attrName>
                                        </p:attrNameLst>
                                      </p:cBhvr>
                                      <p:to>
                                        <p:strVal val="visible"/>
                                      </p:to>
                                    </p:set>
                                    <p:animEffect transition="in" filter="circle(in)">
                                      <p:cBhvr>
                                        <p:cTn id="14"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692696"/>
          </a:xfrm>
        </p:spPr>
        <p:txBody>
          <a:bodyPr>
            <a:normAutofit/>
          </a:bodyPr>
          <a:lstStyle/>
          <a:p>
            <a:pPr algn="ctr"/>
            <a:r>
              <a:rPr lang="en-IN" sz="3200" b="1" dirty="0" smtClean="0"/>
              <a:t>customer registration</a:t>
            </a:r>
            <a:endParaRPr lang="en-IN" sz="3200" b="1"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908720"/>
            <a:ext cx="7776864"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6138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4098"/>
                                        </p:tgtEl>
                                        <p:attrNameLst>
                                          <p:attrName>style.visibility</p:attrName>
                                        </p:attrNameLst>
                                      </p:cBhvr>
                                      <p:to>
                                        <p:strVal val="visible"/>
                                      </p:to>
                                    </p:set>
                                    <p:animEffect transition="in" filter="circle(in)">
                                      <p:cBhvr>
                                        <p:cTn id="14" dur="2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1720" y="-99392"/>
            <a:ext cx="6172200" cy="879376"/>
          </a:xfrm>
        </p:spPr>
        <p:txBody>
          <a:bodyPr/>
          <a:lstStyle/>
          <a:p>
            <a:pPr algn="ctr"/>
            <a:r>
              <a:rPr lang="en-IN" sz="4000" b="1" cap="none" dirty="0" smtClean="0">
                <a:ln w="900" cmpd="sng">
                  <a:solidFill>
                    <a:schemeClr val="accent1">
                      <a:satMod val="190000"/>
                      <a:alpha val="55000"/>
                    </a:schemeClr>
                  </a:solidFill>
                  <a:prstDash val="solid"/>
                </a:ln>
                <a:solidFill>
                  <a:srgbClr val="FF0066"/>
                </a:solidFill>
                <a:effectLst>
                  <a:innerShdw blurRad="101600" dist="76200" dir="5400000">
                    <a:schemeClr val="accent1">
                      <a:satMod val="190000"/>
                      <a:tint val="100000"/>
                      <a:alpha val="74000"/>
                    </a:schemeClr>
                  </a:innerShdw>
                </a:effectLst>
              </a:rPr>
              <a:t>SECURITY</a:t>
            </a:r>
            <a:endParaRPr lang="en-IN" sz="4000" b="1" cap="none" dirty="0">
              <a:ln w="900" cmpd="sng">
                <a:solidFill>
                  <a:schemeClr val="accent1">
                    <a:satMod val="190000"/>
                    <a:alpha val="55000"/>
                  </a:schemeClr>
                </a:solidFill>
                <a:prstDash val="solid"/>
              </a:ln>
              <a:solidFill>
                <a:srgbClr val="FF0066"/>
              </a:solidFill>
              <a:effectLst>
                <a:innerShdw blurRad="101600" dist="76200" dir="5400000">
                  <a:schemeClr val="accent1">
                    <a:satMod val="190000"/>
                    <a:tint val="100000"/>
                    <a:alpha val="74000"/>
                  </a:schemeClr>
                </a:innerShdw>
              </a:effectLst>
            </a:endParaRPr>
          </a:p>
        </p:txBody>
      </p:sp>
      <p:sp>
        <p:nvSpPr>
          <p:cNvPr id="3" name="Content Placeholder 2"/>
          <p:cNvSpPr>
            <a:spLocks noGrp="1"/>
          </p:cNvSpPr>
          <p:nvPr>
            <p:ph type="body" idx="1"/>
          </p:nvPr>
        </p:nvSpPr>
        <p:spPr>
          <a:xfrm>
            <a:off x="2287185" y="980728"/>
            <a:ext cx="6840760" cy="5877272"/>
          </a:xfrm>
        </p:spPr>
        <p:txBody>
          <a:bodyPr>
            <a:noAutofit/>
          </a:bodyPr>
          <a:lstStyle/>
          <a:p>
            <a:pPr marL="285750" indent="-285750">
              <a:lnSpc>
                <a:spcPct val="200000"/>
              </a:lnSpc>
              <a:buFont typeface="Wingdings" pitchFamily="2" charset="2"/>
              <a:buChar char="q"/>
            </a:pPr>
            <a:r>
              <a:rPr lang="en-IN" sz="2200" dirty="0" smtClean="0">
                <a:blipFill>
                  <a:blip r:embed="rId2"/>
                  <a:tile tx="0" ty="0" sx="100000" sy="100000" flip="none" algn="tl"/>
                </a:blipFill>
              </a:rPr>
              <a:t>On the security purpose our website is safe.</a:t>
            </a:r>
          </a:p>
          <a:p>
            <a:pPr marL="285750" indent="-285750">
              <a:lnSpc>
                <a:spcPct val="200000"/>
              </a:lnSpc>
              <a:buFont typeface="Wingdings" pitchFamily="2" charset="2"/>
              <a:buChar char="q"/>
            </a:pPr>
            <a:r>
              <a:rPr lang="en-IN" sz="2200" dirty="0" smtClean="0">
                <a:blipFill>
                  <a:blip r:embed="rId2"/>
                  <a:tile tx="0" ty="0" sx="100000" sy="100000" flip="none" algn="tl"/>
                </a:blipFill>
              </a:rPr>
              <a:t>No virus or Trojan can affect the customer device.</a:t>
            </a:r>
          </a:p>
          <a:p>
            <a:pPr marL="285750" indent="-285750">
              <a:lnSpc>
                <a:spcPct val="200000"/>
              </a:lnSpc>
              <a:buFont typeface="Wingdings" pitchFamily="2" charset="2"/>
              <a:buChar char="q"/>
            </a:pPr>
            <a:r>
              <a:rPr lang="en-IN" sz="2200" dirty="0" smtClean="0">
                <a:blipFill>
                  <a:blip r:embed="rId2"/>
                  <a:tile tx="0" ty="0" sx="100000" sy="100000" flip="none" algn="tl"/>
                </a:blipFill>
              </a:rPr>
              <a:t>No harm of privacy of the customer.</a:t>
            </a:r>
          </a:p>
          <a:p>
            <a:pPr marL="285750" indent="-285750">
              <a:lnSpc>
                <a:spcPct val="200000"/>
              </a:lnSpc>
              <a:buFont typeface="Wingdings" pitchFamily="2" charset="2"/>
              <a:buChar char="q"/>
            </a:pPr>
            <a:r>
              <a:rPr lang="en-IN" sz="2200" dirty="0" smtClean="0">
                <a:blipFill>
                  <a:blip r:embed="rId2"/>
                  <a:tile tx="0" ty="0" sx="100000" sy="100000" flip="none" algn="tl"/>
                </a:blipFill>
              </a:rPr>
              <a:t> Keep password private of customer account.</a:t>
            </a:r>
          </a:p>
          <a:p>
            <a:pPr marL="285750" indent="-285750">
              <a:lnSpc>
                <a:spcPct val="200000"/>
              </a:lnSpc>
              <a:buFont typeface="Wingdings" pitchFamily="2" charset="2"/>
              <a:buChar char="q"/>
            </a:pPr>
            <a:r>
              <a:rPr lang="en-IN" sz="2200" dirty="0" smtClean="0">
                <a:blipFill>
                  <a:blip r:embed="rId2"/>
                  <a:tile tx="0" ty="0" sx="100000" sy="100000" flip="none" algn="tl"/>
                </a:blipFill>
              </a:rPr>
              <a:t>Website should be up-to-date.</a:t>
            </a:r>
            <a:endParaRPr lang="en-IN" sz="2200" dirty="0">
              <a:blipFill>
                <a:blip r:embed="rId2"/>
                <a:tile tx="0" ty="0" sx="100000" sy="100000" flip="none" algn="tl"/>
              </a:blipFill>
            </a:endParaRPr>
          </a:p>
        </p:txBody>
      </p:sp>
    </p:spTree>
    <p:extLst>
      <p:ext uri="{BB962C8B-B14F-4D97-AF65-F5344CB8AC3E}">
        <p14:creationId xmlns:p14="http://schemas.microsoft.com/office/powerpoint/2010/main" val="3007334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850"/>
                            </p:stCondLst>
                            <p:childTnLst>
                              <p:par>
                                <p:cTn id="13" presetID="2" presetClass="entr" presetSubtype="4" fill="hold" grpId="0" nodeType="afterEffect">
                                  <p:stCondLst>
                                    <p:cond delay="50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7" fill="hold">
                            <p:stCondLst>
                              <p:cond delay="1850"/>
                            </p:stCondLst>
                            <p:childTnLst>
                              <p:par>
                                <p:cTn id="18" presetID="2" presetClass="entr" presetSubtype="4" fill="hold" grpId="0" nodeType="afterEffect">
                                  <p:stCondLst>
                                    <p:cond delay="50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850"/>
                            </p:stCondLst>
                            <p:childTnLst>
                              <p:par>
                                <p:cTn id="23" presetID="2" presetClass="entr" presetSubtype="4" fill="hold" grpId="0" nodeType="afterEffect">
                                  <p:stCondLst>
                                    <p:cond delay="50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7" fill="hold">
                            <p:stCondLst>
                              <p:cond delay="3850"/>
                            </p:stCondLst>
                            <p:childTnLst>
                              <p:par>
                                <p:cTn id="28" presetID="2" presetClass="entr" presetSubtype="4" fill="hold" grpId="0" nodeType="afterEffect">
                                  <p:stCondLst>
                                    <p:cond delay="50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32" fill="hold">
                            <p:stCondLst>
                              <p:cond delay="4850"/>
                            </p:stCondLst>
                            <p:childTnLst>
                              <p:par>
                                <p:cTn id="33" presetID="2" presetClass="entr" presetSubtype="4" fill="hold" grpId="0" nodeType="afterEffect">
                                  <p:stCondLst>
                                    <p:cond delay="50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dvAuto="50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0"/>
            <a:ext cx="6172200" cy="1052736"/>
          </a:xfrm>
        </p:spPr>
        <p:txBody>
          <a:bodyPr>
            <a:scene3d>
              <a:camera prst="orthographicFront"/>
              <a:lightRig rig="soft" dir="t">
                <a:rot lat="0" lon="0" rev="10800000"/>
              </a:lightRig>
            </a:scene3d>
            <a:sp3d>
              <a:bevelT w="27940" h="12700"/>
              <a:contourClr>
                <a:srgbClr val="DDDDDD"/>
              </a:contourClr>
            </a:sp3d>
          </a:bodyPr>
          <a:lstStyle/>
          <a:p>
            <a:pPr algn="ctr"/>
            <a:r>
              <a:rPr lang="en-IN" sz="4800" cap="none" spc="150" dirty="0" smtClean="0">
                <a:ln w="11430"/>
                <a:solidFill>
                  <a:srgbClr val="008000"/>
                </a:solidFill>
                <a:effectLst>
                  <a:outerShdw blurRad="25400" algn="tl" rotWithShape="0">
                    <a:srgbClr val="000000">
                      <a:alpha val="43000"/>
                    </a:srgbClr>
                  </a:outerShdw>
                </a:effectLst>
              </a:rPr>
              <a:t>CONCLUSION</a:t>
            </a:r>
            <a:endParaRPr lang="en-IN" sz="4800" cap="none" spc="150" dirty="0">
              <a:ln w="11430"/>
              <a:solidFill>
                <a:srgbClr val="008000"/>
              </a:solidFill>
              <a:effectLst>
                <a:outerShdw blurRad="25400" algn="tl" rotWithShape="0">
                  <a:srgbClr val="000000">
                    <a:alpha val="43000"/>
                  </a:srgbClr>
                </a:outerShdw>
              </a:effectLst>
            </a:endParaRPr>
          </a:p>
        </p:txBody>
      </p:sp>
      <p:sp>
        <p:nvSpPr>
          <p:cNvPr id="3" name="Text Placeholder 2"/>
          <p:cNvSpPr>
            <a:spLocks noGrp="1"/>
          </p:cNvSpPr>
          <p:nvPr>
            <p:ph type="body" idx="1"/>
          </p:nvPr>
        </p:nvSpPr>
        <p:spPr>
          <a:xfrm>
            <a:off x="2195736" y="1196752"/>
            <a:ext cx="6768752" cy="5400600"/>
          </a:xfrm>
        </p:spPr>
        <p:txBody>
          <a:bodyPr>
            <a:normAutofit lnSpcReduction="10000"/>
          </a:bodyPr>
          <a:lstStyle/>
          <a:p>
            <a:pPr>
              <a:lnSpc>
                <a:spcPct val="150000"/>
              </a:lnSpc>
            </a:pPr>
            <a:r>
              <a:rPr lang="en-IN" sz="2400" dirty="0" smtClean="0">
                <a:solidFill>
                  <a:srgbClr val="0070C0"/>
                </a:solidFill>
              </a:rPr>
              <a:t>On the basis of data analysis it can be conclude that customer buy goods from the website in the basis of factors like offer and discounts, variety of product available, free home delivery, cash of delivery payment option. From the above data analysis it can be determined that most of respondent would agree to buy products online rather than shopping product with the tradition method.</a:t>
            </a:r>
            <a:endParaRPr lang="en-IN" sz="2400" dirty="0">
              <a:solidFill>
                <a:srgbClr val="0070C0"/>
              </a:solidFill>
            </a:endParaRPr>
          </a:p>
        </p:txBody>
      </p:sp>
    </p:spTree>
    <p:extLst>
      <p:ext uri="{BB962C8B-B14F-4D97-AF65-F5344CB8AC3E}">
        <p14:creationId xmlns:p14="http://schemas.microsoft.com/office/powerpoint/2010/main" val="3115095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par>
                          <p:cTn id="11" fill="hold">
                            <p:stCondLst>
                              <p:cond delay="1900"/>
                            </p:stCondLst>
                            <p:childTnLst>
                              <p:par>
                                <p:cTn id="12" presetID="23" presetClass="entr" presetSubtype="16" fill="hold" grpId="0" nodeType="afterEffect">
                                  <p:stCondLst>
                                    <p:cond delay="50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dvAuto="50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tretch>
            <a:fillRect/>
          </a:stretch>
        </p:blipFill>
        <p:spPr>
          <a:xfrm>
            <a:off x="2051720" y="620688"/>
            <a:ext cx="6768752" cy="5481786"/>
          </a:xfrm>
          <a:prstGeom prst="ellipse">
            <a:avLst/>
          </a:prstGeom>
          <a:ln>
            <a:noFill/>
          </a:ln>
          <a:effectLst>
            <a:glow rad="101600">
              <a:schemeClr val="bg2">
                <a:alpha val="60000"/>
              </a:schemeClr>
            </a:glow>
            <a:softEdge rad="112500"/>
          </a:effectLst>
        </p:spPr>
      </p:pic>
    </p:spTree>
    <p:extLst>
      <p:ext uri="{BB962C8B-B14F-4D97-AF65-F5344CB8AC3E}">
        <p14:creationId xmlns:p14="http://schemas.microsoft.com/office/powerpoint/2010/main" val="3068101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flipH="1">
            <a:off x="1043608" y="1390223"/>
            <a:ext cx="7488832" cy="4104456"/>
          </a:xfrm>
          <a:prstGeom prst="roundRect">
            <a:avLst>
              <a:gd name="adj" fmla="val 24980"/>
            </a:avLst>
          </a:prstGeom>
          <a:ln>
            <a:noFill/>
          </a:ln>
          <a:effectLst/>
          <a:scene3d>
            <a:camera prst="isometricOffAxis1Right"/>
            <a:lightRig rig="contrasting" dir="t">
              <a:rot lat="0" lon="0" rev="7800000"/>
            </a:lightRig>
          </a:scene3d>
          <a:sp3d>
            <a:bevelT w="139700" h="139700"/>
          </a:sp3d>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2" name="Title 1"/>
          <p:cNvSpPr>
            <a:spLocks noGrp="1"/>
          </p:cNvSpPr>
          <p:nvPr>
            <p:ph type="title"/>
          </p:nvPr>
        </p:nvSpPr>
        <p:spPr>
          <a:xfrm rot="21403783">
            <a:off x="864514" y="1252515"/>
            <a:ext cx="7467600" cy="4032448"/>
          </a:xfrm>
          <a:scene3d>
            <a:camera prst="isometricOffAxis1Right"/>
            <a:lightRig rig="threePt" dir="t"/>
          </a:scene3d>
        </p:spPr>
        <p:txBody>
          <a:bodyPr>
            <a:normAutofit/>
          </a:bodyPr>
          <a:lstStyle/>
          <a:p>
            <a:pPr algn="ctr">
              <a:lnSpc>
                <a:spcPct val="200000"/>
              </a:lnSpc>
            </a:pPr>
            <a:r>
              <a:rPr lang="de-DE" sz="4000" b="1" cap="none" dirty="0" smtClean="0">
                <a:ln w="19050">
                  <a:solidFill>
                    <a:schemeClr val="accent3">
                      <a:lumMod val="50000"/>
                    </a:schemeClr>
                  </a:solidFill>
                  <a:prstDash val="solid"/>
                </a:ln>
                <a:solidFill>
                  <a:schemeClr val="accent3"/>
                </a:solidFill>
              </a:rPr>
              <a:t>PROJECT   </a:t>
            </a:r>
            <a:r>
              <a:rPr lang="de-DE" sz="4000" b="1" cap="none" dirty="0">
                <a:ln w="19050">
                  <a:solidFill>
                    <a:schemeClr val="accent3">
                      <a:lumMod val="50000"/>
                    </a:schemeClr>
                  </a:solidFill>
                  <a:prstDash val="solid"/>
                </a:ln>
                <a:solidFill>
                  <a:schemeClr val="accent3"/>
                </a:solidFill>
              </a:rPr>
              <a:t>TYPE</a:t>
            </a:r>
            <a:br>
              <a:rPr lang="de-DE" sz="4000" b="1" cap="none" dirty="0">
                <a:ln w="19050">
                  <a:solidFill>
                    <a:schemeClr val="accent3">
                      <a:lumMod val="50000"/>
                    </a:schemeClr>
                  </a:solidFill>
                  <a:prstDash val="solid"/>
                </a:ln>
                <a:solidFill>
                  <a:schemeClr val="accent3"/>
                </a:solidFill>
              </a:rPr>
            </a:br>
            <a:r>
              <a:rPr lang="de-DE" sz="4000" b="1" cap="none" dirty="0">
                <a:ln w="19050">
                  <a:solidFill>
                    <a:schemeClr val="accent3">
                      <a:lumMod val="50000"/>
                    </a:schemeClr>
                  </a:solidFill>
                  <a:prstDash val="solid"/>
                </a:ln>
                <a:solidFill>
                  <a:schemeClr val="accent3"/>
                </a:solidFill>
              </a:rPr>
              <a:t> BULANDSHAHR </a:t>
            </a:r>
            <a:r>
              <a:rPr lang="de-DE" sz="4000" b="1" cap="none" dirty="0" smtClean="0">
                <a:ln w="19050">
                  <a:solidFill>
                    <a:schemeClr val="accent3">
                      <a:lumMod val="50000"/>
                    </a:schemeClr>
                  </a:solidFill>
                  <a:prstDash val="solid"/>
                </a:ln>
                <a:solidFill>
                  <a:schemeClr val="accent3"/>
                </a:solidFill>
              </a:rPr>
              <a:t> KART</a:t>
            </a:r>
            <a:r>
              <a:rPr lang="de-DE" sz="4000" b="1" cap="none" dirty="0">
                <a:ln w="19050">
                  <a:solidFill>
                    <a:schemeClr val="accent3">
                      <a:lumMod val="50000"/>
                    </a:schemeClr>
                  </a:solidFill>
                  <a:prstDash val="solid"/>
                </a:ln>
                <a:solidFill>
                  <a:schemeClr val="accent3"/>
                </a:solidFill>
              </a:rPr>
              <a:t/>
            </a:r>
            <a:br>
              <a:rPr lang="de-DE" sz="4000" b="1" cap="none" dirty="0">
                <a:ln w="19050">
                  <a:solidFill>
                    <a:schemeClr val="accent3">
                      <a:lumMod val="50000"/>
                    </a:schemeClr>
                  </a:solidFill>
                  <a:prstDash val="solid"/>
                </a:ln>
                <a:solidFill>
                  <a:schemeClr val="accent3"/>
                </a:solidFill>
              </a:rPr>
            </a:br>
            <a:r>
              <a:rPr lang="de-DE" sz="4000" b="1" cap="none" dirty="0">
                <a:ln w="19050">
                  <a:solidFill>
                    <a:schemeClr val="accent3">
                      <a:lumMod val="50000"/>
                    </a:schemeClr>
                  </a:solidFill>
                  <a:prstDash val="solid"/>
                </a:ln>
                <a:solidFill>
                  <a:schemeClr val="accent3"/>
                </a:solidFill>
              </a:rPr>
              <a:t> (WEBSITE)</a:t>
            </a:r>
            <a:endParaRPr lang="en-IN" sz="4000" b="1" cap="none" dirty="0">
              <a:ln w="19050">
                <a:solidFill>
                  <a:schemeClr val="accent3">
                    <a:lumMod val="50000"/>
                  </a:schemeClr>
                </a:solidFill>
                <a:prstDash val="solid"/>
              </a:ln>
              <a:solidFill>
                <a:schemeClr val="accent3"/>
              </a:solidFill>
            </a:endParaRPr>
          </a:p>
        </p:txBody>
      </p:sp>
    </p:spTree>
    <p:extLst>
      <p:ext uri="{BB962C8B-B14F-4D97-AF65-F5344CB8AC3E}">
        <p14:creationId xmlns:p14="http://schemas.microsoft.com/office/powerpoint/2010/main" val="3685949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7467600" cy="792088"/>
          </a:xfrm>
        </p:spPr>
        <p:txBody>
          <a:bodyPr>
            <a:noAutofit/>
          </a:bodyPr>
          <a:lstStyle/>
          <a:p>
            <a:pPr algn="ctr"/>
            <a:r>
              <a:rPr lang="en-IN" sz="4800" dirty="0" smtClean="0"/>
              <a:t>introduction</a:t>
            </a:r>
            <a:endParaRPr lang="en-IN" sz="4800" dirty="0"/>
          </a:p>
        </p:txBody>
      </p:sp>
      <p:sp>
        <p:nvSpPr>
          <p:cNvPr id="3" name="Content Placeholder 2"/>
          <p:cNvSpPr>
            <a:spLocks noGrp="1"/>
          </p:cNvSpPr>
          <p:nvPr>
            <p:ph sz="quarter" idx="1"/>
          </p:nvPr>
        </p:nvSpPr>
        <p:spPr>
          <a:xfrm>
            <a:off x="323528" y="1124744"/>
            <a:ext cx="8280920" cy="5349208"/>
          </a:xfrm>
        </p:spPr>
        <p:txBody>
          <a:bodyPr>
            <a:normAutofit fontScale="92500"/>
          </a:bodyPr>
          <a:lstStyle/>
          <a:p>
            <a:r>
              <a:rPr lang="en-IN" dirty="0" smtClean="0"/>
              <a:t>It is multivendor e-commerce website made at city level.</a:t>
            </a:r>
          </a:p>
          <a:p>
            <a:r>
              <a:rPr lang="en-IN" dirty="0" smtClean="0"/>
              <a:t>It is named as “</a:t>
            </a:r>
            <a:r>
              <a:rPr lang="en-IN" b="1" dirty="0" smtClean="0"/>
              <a:t>Bulandshahr Kart</a:t>
            </a:r>
            <a:r>
              <a:rPr lang="en-IN" dirty="0" smtClean="0"/>
              <a:t>”.</a:t>
            </a:r>
          </a:p>
          <a:p>
            <a:r>
              <a:rPr lang="en-IN" dirty="0" smtClean="0"/>
              <a:t>The main motive behind this website is to provide the benefit both the customer and shopkeeper of the city.</a:t>
            </a:r>
          </a:p>
          <a:p>
            <a:r>
              <a:rPr lang="en-IN" dirty="0" smtClean="0"/>
              <a:t>Over their customers find many stores of the city selling different product under one roof and buying products from multiple seller via internet.</a:t>
            </a:r>
          </a:p>
          <a:p>
            <a:r>
              <a:rPr lang="en-IN" dirty="0" smtClean="0"/>
              <a:t>Vendor upload their product virtually at the websites.</a:t>
            </a:r>
          </a:p>
          <a:p>
            <a:r>
              <a:rPr lang="en-US" dirty="0"/>
              <a:t>The website is designed into two modules </a:t>
            </a:r>
            <a:r>
              <a:rPr lang="en-US" dirty="0" smtClean="0"/>
              <a:t>–First </a:t>
            </a:r>
            <a:r>
              <a:rPr lang="en-US" dirty="0"/>
              <a:t>is for the shopkeepers who sell their products </a:t>
            </a:r>
            <a:r>
              <a:rPr lang="en-US" dirty="0" smtClean="0"/>
              <a:t>virtually. Second </a:t>
            </a:r>
            <a:r>
              <a:rPr lang="en-US" dirty="0"/>
              <a:t>is for the customers who can purchase the products at reasonable rate at their comfort zone</a:t>
            </a:r>
            <a:r>
              <a:rPr lang="en-US" dirty="0" smtClean="0"/>
              <a:t>.</a:t>
            </a:r>
          </a:p>
          <a:p>
            <a:r>
              <a:rPr lang="en-US" dirty="0"/>
              <a:t>The Server processes the customers and the items are shipped to the address submitted by </a:t>
            </a:r>
            <a:r>
              <a:rPr lang="en-US" dirty="0" smtClean="0"/>
              <a:t>them.</a:t>
            </a:r>
          </a:p>
          <a:p>
            <a:pPr marL="0" indent="0">
              <a:buNone/>
            </a:pPr>
            <a:endParaRPr lang="en-US" dirty="0" smtClean="0"/>
          </a:p>
          <a:p>
            <a:pPr>
              <a:buFont typeface="Arial" pitchFamily="34" charset="0"/>
              <a:buChar char="•"/>
            </a:pPr>
            <a:endParaRPr lang="en-US" dirty="0"/>
          </a:p>
        </p:txBody>
      </p:sp>
    </p:spTree>
    <p:extLst>
      <p:ext uri="{BB962C8B-B14F-4D97-AF65-F5344CB8AC3E}">
        <p14:creationId xmlns:p14="http://schemas.microsoft.com/office/powerpoint/2010/main" val="67508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 presetClass="entr" presetSubtype="4" fill="hold" grpId="0" nodeType="afterEffect">
                                  <p:stCondLst>
                                    <p:cond delay="50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500"/>
                            </p:stCondLst>
                            <p:childTnLst>
                              <p:par>
                                <p:cTn id="14" presetID="2" presetClass="entr" presetSubtype="4" fill="hold" grpId="0" nodeType="afterEffect">
                                  <p:stCondLst>
                                    <p:cond delay="50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2500"/>
                            </p:stCondLst>
                            <p:childTnLst>
                              <p:par>
                                <p:cTn id="19" presetID="2" presetClass="entr" presetSubtype="4" fill="hold" grpId="0" nodeType="afterEffect">
                                  <p:stCondLst>
                                    <p:cond delay="50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3" fill="hold">
                            <p:stCondLst>
                              <p:cond delay="3500"/>
                            </p:stCondLst>
                            <p:childTnLst>
                              <p:par>
                                <p:cTn id="24" presetID="2" presetClass="entr" presetSubtype="4" fill="hold" grpId="0" nodeType="afterEffect">
                                  <p:stCondLst>
                                    <p:cond delay="50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8" fill="hold">
                            <p:stCondLst>
                              <p:cond delay="4500"/>
                            </p:stCondLst>
                            <p:childTnLst>
                              <p:par>
                                <p:cTn id="29" presetID="2" presetClass="entr" presetSubtype="4" fill="hold" grpId="0" nodeType="afterEffect">
                                  <p:stCondLst>
                                    <p:cond delay="50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33" fill="hold">
                            <p:stCondLst>
                              <p:cond delay="5500"/>
                            </p:stCondLst>
                            <p:childTnLst>
                              <p:par>
                                <p:cTn id="34" presetID="2" presetClass="entr" presetSubtype="4" fill="hold" grpId="0" nodeType="afterEffect">
                                  <p:stCondLst>
                                    <p:cond delay="50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additive="base">
                                        <p:cTn id="3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8" fill="hold">
                            <p:stCondLst>
                              <p:cond delay="6500"/>
                            </p:stCondLst>
                            <p:childTnLst>
                              <p:par>
                                <p:cTn id="39" presetID="2" presetClass="entr" presetSubtype="4" fill="hold" grpId="0" nodeType="afterEffect">
                                  <p:stCondLst>
                                    <p:cond delay="50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dvAuto="50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908720"/>
          </a:xfrm>
        </p:spPr>
        <p:txBody>
          <a:bodyPr>
            <a:normAutofit/>
          </a:bodyPr>
          <a:lstStyle/>
          <a:p>
            <a:pPr algn="ctr"/>
            <a:r>
              <a:rPr lang="en-IN" sz="4800" dirty="0" smtClean="0"/>
              <a:t>objective</a:t>
            </a:r>
            <a:endParaRPr lang="en-IN" sz="4800" dirty="0"/>
          </a:p>
        </p:txBody>
      </p:sp>
      <p:sp>
        <p:nvSpPr>
          <p:cNvPr id="3" name="Content Placeholder 2"/>
          <p:cNvSpPr>
            <a:spLocks noGrp="1"/>
          </p:cNvSpPr>
          <p:nvPr>
            <p:ph sz="quarter" idx="1"/>
          </p:nvPr>
        </p:nvSpPr>
        <p:spPr>
          <a:xfrm>
            <a:off x="251520" y="1052736"/>
            <a:ext cx="8568952" cy="5616624"/>
          </a:xfrm>
        </p:spPr>
        <p:txBody>
          <a:bodyPr/>
          <a:lstStyle/>
          <a:p>
            <a:endParaRPr lang="en-IN" dirty="0"/>
          </a:p>
        </p:txBody>
      </p:sp>
    </p:spTree>
    <p:extLst>
      <p:ext uri="{BB962C8B-B14F-4D97-AF65-F5344CB8AC3E}">
        <p14:creationId xmlns:p14="http://schemas.microsoft.com/office/powerpoint/2010/main" val="309350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7467600" cy="778098"/>
          </a:xfrm>
        </p:spPr>
        <p:txBody>
          <a:bodyPr>
            <a:normAutofit fontScale="90000"/>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4400" b="1" cap="none"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TOOLS / PLATFORM USED</a:t>
            </a:r>
            <a:endParaRPr lang="en-IN" sz="4400" b="1"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sz="quarter" idx="1"/>
          </p:nvPr>
        </p:nvSpPr>
        <p:spPr>
          <a:xfrm>
            <a:off x="539552" y="1052736"/>
            <a:ext cx="7467600" cy="4873752"/>
          </a:xfrm>
        </p:spPr>
        <p:txBody>
          <a:bodyP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r>
              <a:rPr lang="en-IN" b="1" dirty="0" smtClean="0">
                <a:ln/>
                <a:solidFill>
                  <a:schemeClr val="accent3"/>
                </a:solidFill>
              </a:rPr>
              <a:t>FRONT END</a:t>
            </a:r>
          </a:p>
          <a:p>
            <a:endParaRPr lang="en-IN" b="1" dirty="0">
              <a:ln/>
              <a:solidFill>
                <a:schemeClr val="accent3"/>
              </a:solidFill>
            </a:endParaRPr>
          </a:p>
          <a:p>
            <a:pPr marL="0" indent="0">
              <a:buNone/>
            </a:pPr>
            <a:endParaRPr lang="en-IN" b="1" dirty="0" smtClean="0">
              <a:ln/>
              <a:solidFill>
                <a:schemeClr val="accent3"/>
              </a:solidFill>
            </a:endParaRPr>
          </a:p>
          <a:p>
            <a:endParaRPr lang="en-IN" b="1" dirty="0">
              <a:ln/>
              <a:solidFill>
                <a:schemeClr val="accent3"/>
              </a:solidFill>
            </a:endParaRPr>
          </a:p>
          <a:p>
            <a:endParaRPr lang="en-IN" b="1" dirty="0" smtClean="0">
              <a:ln/>
              <a:solidFill>
                <a:schemeClr val="accent3"/>
              </a:solidFill>
            </a:endParaRPr>
          </a:p>
          <a:p>
            <a:endParaRPr lang="en-IN" b="1" dirty="0">
              <a:ln/>
              <a:solidFill>
                <a:schemeClr val="accent3"/>
              </a:solidFill>
            </a:endParaRPr>
          </a:p>
          <a:p>
            <a:r>
              <a:rPr lang="en-IN" b="1" dirty="0" smtClean="0">
                <a:ln/>
                <a:solidFill>
                  <a:schemeClr val="accent3"/>
                </a:solidFill>
              </a:rPr>
              <a:t>BACKEND</a:t>
            </a:r>
          </a:p>
          <a:p>
            <a:pPr marL="0" indent="0">
              <a:buNone/>
            </a:pPr>
            <a:r>
              <a:rPr lang="en-IN" b="1" dirty="0">
                <a:ln/>
                <a:solidFill>
                  <a:schemeClr val="accent3"/>
                </a:solidFill>
              </a:rPr>
              <a:t> </a:t>
            </a:r>
            <a:r>
              <a:rPr lang="en-IN" b="1" dirty="0" smtClean="0">
                <a:ln/>
                <a:solidFill>
                  <a:schemeClr val="accent3"/>
                </a:solidFill>
              </a:rPr>
              <a:t>     </a:t>
            </a:r>
          </a:p>
          <a:p>
            <a:pPr marL="0" indent="0">
              <a:buNone/>
            </a:pPr>
            <a:r>
              <a:rPr lang="en-IN" b="1" dirty="0" smtClean="0">
                <a:ln/>
                <a:solidFill>
                  <a:schemeClr val="accent3"/>
                </a:solidFill>
              </a:rPr>
              <a:t>         </a:t>
            </a:r>
            <a:endParaRPr lang="en-IN" b="1" dirty="0">
              <a:ln/>
              <a:solidFill>
                <a:schemeClr val="accent3"/>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749" y="1752720"/>
            <a:ext cx="1264987" cy="160427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1840" y="1738986"/>
            <a:ext cx="1512168" cy="161800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96136" y="1792054"/>
            <a:ext cx="1440160" cy="1564938"/>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5288" y="4451743"/>
            <a:ext cx="3137195" cy="1366932"/>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0032" y="4451743"/>
            <a:ext cx="2880320" cy="1352301"/>
          </a:xfrm>
          <a:prstGeom prst="rect">
            <a:avLst/>
          </a:prstGeom>
        </p:spPr>
      </p:pic>
    </p:spTree>
    <p:extLst>
      <p:ext uri="{BB962C8B-B14F-4D97-AF65-F5344CB8AC3E}">
        <p14:creationId xmlns:p14="http://schemas.microsoft.com/office/powerpoint/2010/main" val="392438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750" fill="hold"/>
                                        <p:tgtEl>
                                          <p:spTgt spid="6"/>
                                        </p:tgtEl>
                                        <p:attrNameLst>
                                          <p:attrName>ppt_x</p:attrName>
                                        </p:attrNameLst>
                                      </p:cBhvr>
                                      <p:tavLst>
                                        <p:tav tm="0">
                                          <p:val>
                                            <p:strVal val="#ppt_x"/>
                                          </p:val>
                                        </p:tav>
                                        <p:tav tm="100000">
                                          <p:val>
                                            <p:strVal val="#ppt_x"/>
                                          </p:val>
                                        </p:tav>
                                      </p:tavLst>
                                    </p:anim>
                                    <p:anim calcmode="lin" valueType="num">
                                      <p:cBhvr additive="base">
                                        <p:cTn id="32" dur="75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 calcmode="lin" valueType="num">
                                      <p:cBhvr additive="base">
                                        <p:cTn id="44" dur="500" fill="hold"/>
                                        <p:tgtEl>
                                          <p:spTgt spid="7"/>
                                        </p:tgtEl>
                                        <p:attrNameLst>
                                          <p:attrName>ppt_x</p:attrName>
                                        </p:attrNameLst>
                                      </p:cBhvr>
                                      <p:tavLst>
                                        <p:tav tm="0">
                                          <p:val>
                                            <p:strVal val="#ppt_x"/>
                                          </p:val>
                                        </p:tav>
                                        <p:tav tm="100000">
                                          <p:val>
                                            <p:strVal val="#ppt_x"/>
                                          </p:val>
                                        </p:tav>
                                      </p:tavLst>
                                    </p:anim>
                                    <p:anim calcmode="lin" valueType="num">
                                      <p:cBhvr additive="base">
                                        <p:cTn id="4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8"/>
                                        </p:tgtEl>
                                        <p:attrNameLst>
                                          <p:attrName>style.visibility</p:attrName>
                                        </p:attrNameLst>
                                      </p:cBhvr>
                                      <p:to>
                                        <p:strVal val="visible"/>
                                      </p:to>
                                    </p:set>
                                    <p:anim calcmode="lin" valueType="num">
                                      <p:cBhvr additive="base">
                                        <p:cTn id="50" dur="500" fill="hold"/>
                                        <p:tgtEl>
                                          <p:spTgt spid="8"/>
                                        </p:tgtEl>
                                        <p:attrNameLst>
                                          <p:attrName>ppt_x</p:attrName>
                                        </p:attrNameLst>
                                      </p:cBhvr>
                                      <p:tavLst>
                                        <p:tav tm="0">
                                          <p:val>
                                            <p:strVal val="#ppt_x"/>
                                          </p:val>
                                        </p:tav>
                                        <p:tav tm="100000">
                                          <p:val>
                                            <p:strVal val="#ppt_x"/>
                                          </p:val>
                                        </p:tav>
                                      </p:tavLst>
                                    </p:anim>
                                    <p:anim calcmode="lin" valueType="num">
                                      <p:cBhvr additive="base">
                                        <p:cTn id="5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243408"/>
            <a:ext cx="8640960" cy="1556792"/>
          </a:xfrm>
        </p:spPr>
        <p:txBody>
          <a:bodyPr anchor="ctr">
            <a:noAutofit/>
          </a:bodyPr>
          <a:lstStyle/>
          <a:p>
            <a:pPr algn="ctr"/>
            <a:r>
              <a:rPr lang="en-IN" sz="3600" b="1" cap="none"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chemeClr val="accent1"/>
                </a:solidFill>
                <a:effectLst>
                  <a:outerShdw blurRad="41275" dist="12700" dir="12000000" algn="tl" rotWithShape="0">
                    <a:srgbClr val="000000">
                      <a:alpha val="40000"/>
                    </a:srgbClr>
                  </a:outerShdw>
                </a:effectLst>
              </a:rPr>
              <a:t>HARDWARE REQUIREMENT</a:t>
            </a:r>
            <a:endParaRPr lang="en-IN" sz="3600" b="1" cap="none"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chemeClr val="accent1"/>
              </a:solidFill>
              <a:effectLst>
                <a:outerShdw blurRad="41275" dist="12700" dir="12000000" algn="tl" rotWithShape="0">
                  <a:srgbClr val="000000">
                    <a:alpha val="40000"/>
                  </a:srgbClr>
                </a:outerShdw>
              </a:effectLst>
            </a:endParaRPr>
          </a:p>
        </p:txBody>
      </p:sp>
      <p:sp>
        <p:nvSpPr>
          <p:cNvPr id="3" name="Content Placeholder 2"/>
          <p:cNvSpPr>
            <a:spLocks noGrp="1"/>
          </p:cNvSpPr>
          <p:nvPr>
            <p:ph type="body" idx="1"/>
          </p:nvPr>
        </p:nvSpPr>
        <p:spPr>
          <a:xfrm>
            <a:off x="2339752" y="1196752"/>
            <a:ext cx="6984776" cy="5400600"/>
          </a:xfrm>
        </p:spPr>
        <p:txBody>
          <a:bodyPr>
            <a:normAutofit/>
          </a:bodyPr>
          <a:lstStyle/>
          <a:p>
            <a:pPr>
              <a:lnSpc>
                <a:spcPct val="250000"/>
              </a:lnSpc>
              <a:buFont typeface="Wingdings" pitchFamily="2" charset="2"/>
              <a:buChar char="v"/>
            </a:pPr>
            <a:r>
              <a:rPr lang="en-IN" sz="2400" dirty="0" smtClean="0">
                <a:solidFill>
                  <a:schemeClr val="accent5">
                    <a:lumMod val="50000"/>
                  </a:schemeClr>
                </a:solidFill>
              </a:rPr>
              <a:t>CPU: 1.5 GHz processor speed or more</a:t>
            </a:r>
          </a:p>
          <a:p>
            <a:pPr>
              <a:lnSpc>
                <a:spcPct val="250000"/>
              </a:lnSpc>
              <a:buFont typeface="Wingdings" pitchFamily="2" charset="2"/>
              <a:buChar char="v"/>
            </a:pPr>
            <a:r>
              <a:rPr lang="en-IN" sz="2400" dirty="0" smtClean="0">
                <a:solidFill>
                  <a:schemeClr val="accent5">
                    <a:lumMod val="50000"/>
                  </a:schemeClr>
                </a:solidFill>
              </a:rPr>
              <a:t>RAM: 2 GB or more</a:t>
            </a:r>
          </a:p>
          <a:p>
            <a:pPr>
              <a:lnSpc>
                <a:spcPct val="250000"/>
              </a:lnSpc>
              <a:buFont typeface="Wingdings" pitchFamily="2" charset="2"/>
              <a:buChar char="v"/>
            </a:pPr>
            <a:r>
              <a:rPr lang="en-IN" sz="2400" dirty="0" smtClean="0">
                <a:solidFill>
                  <a:schemeClr val="accent5">
                    <a:lumMod val="50000"/>
                  </a:schemeClr>
                </a:solidFill>
              </a:rPr>
              <a:t>Hard Disk: 256 GB or more</a:t>
            </a:r>
          </a:p>
          <a:p>
            <a:pPr>
              <a:lnSpc>
                <a:spcPct val="250000"/>
              </a:lnSpc>
              <a:buFont typeface="Wingdings" pitchFamily="2" charset="2"/>
              <a:buChar char="v"/>
            </a:pPr>
            <a:r>
              <a:rPr lang="en-IN" sz="2400" dirty="0" smtClean="0">
                <a:solidFill>
                  <a:schemeClr val="accent5">
                    <a:lumMod val="50000"/>
                  </a:schemeClr>
                </a:solidFill>
              </a:rPr>
              <a:t>Display: Minimum 1028X768 pixel</a:t>
            </a:r>
            <a:endParaRPr lang="en-IN" sz="2400" dirty="0">
              <a:solidFill>
                <a:schemeClr val="accent5">
                  <a:lumMod val="50000"/>
                </a:schemeClr>
              </a:solidFill>
            </a:endParaRPr>
          </a:p>
        </p:txBody>
      </p:sp>
    </p:spTree>
    <p:extLst>
      <p:ext uri="{BB962C8B-B14F-4D97-AF65-F5344CB8AC3E}">
        <p14:creationId xmlns:p14="http://schemas.microsoft.com/office/powerpoint/2010/main" val="556854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par>
                          <p:cTn id="11" fill="hold">
                            <p:stCondLst>
                              <p:cond delay="2800"/>
                            </p:stCondLst>
                            <p:childTnLst>
                              <p:par>
                                <p:cTn id="12" presetID="2" presetClass="entr" presetSubtype="4" fill="hold" grpId="0" nodeType="afterEffect">
                                  <p:stCondLst>
                                    <p:cond delay="50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6" fill="hold">
                            <p:stCondLst>
                              <p:cond delay="3800"/>
                            </p:stCondLst>
                            <p:childTnLst>
                              <p:par>
                                <p:cTn id="17" presetID="2" presetClass="entr" presetSubtype="4" fill="hold" grpId="0" nodeType="afterEffect">
                                  <p:stCondLst>
                                    <p:cond delay="50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21" fill="hold">
                            <p:stCondLst>
                              <p:cond delay="4800"/>
                            </p:stCondLst>
                            <p:childTnLst>
                              <p:par>
                                <p:cTn id="22" presetID="2" presetClass="entr" presetSubtype="4" fill="hold" grpId="0" nodeType="afterEffect">
                                  <p:stCondLst>
                                    <p:cond delay="50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6" fill="hold">
                            <p:stCondLst>
                              <p:cond delay="5800"/>
                            </p:stCondLst>
                            <p:childTnLst>
                              <p:par>
                                <p:cTn id="27" presetID="2" presetClass="entr" presetSubtype="4" fill="hold" grpId="0" nodeType="afterEffect">
                                  <p:stCondLst>
                                    <p:cond delay="50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dvAuto="50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15200" cy="634082"/>
          </a:xfrm>
        </p:spPr>
        <p:txBody>
          <a:bodyPr>
            <a:no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IN" sz="3600" b="1" cap="none" dirty="0" smtClean="0">
                <a:ln>
                  <a:solidFill>
                    <a:schemeClr val="accent3">
                      <a:lumMod val="50000"/>
                    </a:schemeClr>
                  </a:solidFill>
                </a:ln>
                <a:solidFill>
                  <a:schemeClr val="accent3">
                    <a:lumMod val="50000"/>
                  </a:schemeClr>
                </a:solidFill>
              </a:rPr>
              <a:t>SOFTWARE REQUIREMENT</a:t>
            </a:r>
            <a:endParaRPr lang="en-IN" sz="3600" b="1" cap="none" dirty="0">
              <a:ln>
                <a:solidFill>
                  <a:schemeClr val="accent3">
                    <a:lumMod val="50000"/>
                  </a:schemeClr>
                </a:solidFill>
              </a:ln>
              <a:solidFill>
                <a:schemeClr val="accent3">
                  <a:lumMod val="50000"/>
                </a:schemeClr>
              </a:solidFill>
            </a:endParaRPr>
          </a:p>
        </p:txBody>
      </p:sp>
      <p:sp>
        <p:nvSpPr>
          <p:cNvPr id="3" name="Content Placeholder 2"/>
          <p:cNvSpPr>
            <a:spLocks noGrp="1"/>
          </p:cNvSpPr>
          <p:nvPr>
            <p:ph sz="quarter" idx="1"/>
          </p:nvPr>
        </p:nvSpPr>
        <p:spPr>
          <a:xfrm>
            <a:off x="179512" y="1052736"/>
            <a:ext cx="8963891" cy="5256584"/>
          </a:xfrm>
        </p:spPr>
        <p:txBody>
          <a:bodyPr/>
          <a:lstStyle/>
          <a:p>
            <a:pPr>
              <a:lnSpc>
                <a:spcPct val="200000"/>
              </a:lnSpc>
              <a:buFont typeface="Wingdings" pitchFamily="2" charset="2"/>
              <a:buChar char="v"/>
            </a:pPr>
            <a:r>
              <a:rPr lang="en-IN" dirty="0" smtClean="0">
                <a:solidFill>
                  <a:srgbClr val="002060"/>
                </a:solidFill>
              </a:rPr>
              <a:t>Operating System: MS Windows-7/8/10 32/64bit</a:t>
            </a:r>
          </a:p>
          <a:p>
            <a:pPr>
              <a:lnSpc>
                <a:spcPct val="200000"/>
              </a:lnSpc>
              <a:buFont typeface="Wingdings" pitchFamily="2" charset="2"/>
              <a:buChar char="v"/>
            </a:pPr>
            <a:r>
              <a:rPr lang="en-IN" dirty="0" smtClean="0">
                <a:solidFill>
                  <a:srgbClr val="002060"/>
                </a:solidFill>
              </a:rPr>
              <a:t>Browser: Google Chrome/Mozilla Firefox/Internet Explorer</a:t>
            </a:r>
          </a:p>
          <a:p>
            <a:pPr>
              <a:lnSpc>
                <a:spcPct val="200000"/>
              </a:lnSpc>
              <a:buFont typeface="Wingdings" pitchFamily="2" charset="2"/>
              <a:buChar char="v"/>
            </a:pPr>
            <a:r>
              <a:rPr lang="en-IN" dirty="0" smtClean="0">
                <a:solidFill>
                  <a:srgbClr val="002060"/>
                </a:solidFill>
              </a:rPr>
              <a:t>Server: APACHE</a:t>
            </a:r>
          </a:p>
          <a:p>
            <a:pPr>
              <a:lnSpc>
                <a:spcPct val="200000"/>
              </a:lnSpc>
              <a:buFont typeface="Wingdings" pitchFamily="2" charset="2"/>
              <a:buChar char="v"/>
            </a:pPr>
            <a:r>
              <a:rPr lang="en-IN" dirty="0" smtClean="0">
                <a:solidFill>
                  <a:srgbClr val="002060"/>
                </a:solidFill>
              </a:rPr>
              <a:t>Server Side Script: PHP</a:t>
            </a:r>
          </a:p>
          <a:p>
            <a:pPr>
              <a:lnSpc>
                <a:spcPct val="200000"/>
              </a:lnSpc>
              <a:buFont typeface="Wingdings" pitchFamily="2" charset="2"/>
              <a:buChar char="v"/>
            </a:pPr>
            <a:r>
              <a:rPr lang="en-IN" dirty="0" smtClean="0">
                <a:solidFill>
                  <a:srgbClr val="002060"/>
                </a:solidFill>
              </a:rPr>
              <a:t>Database: MySQL</a:t>
            </a:r>
          </a:p>
          <a:p>
            <a:pPr>
              <a:lnSpc>
                <a:spcPct val="200000"/>
              </a:lnSpc>
              <a:buFont typeface="Wingdings" pitchFamily="2" charset="2"/>
              <a:buChar char="v"/>
            </a:pPr>
            <a:r>
              <a:rPr lang="en-IN" dirty="0" smtClean="0">
                <a:solidFill>
                  <a:srgbClr val="002060"/>
                </a:solidFill>
              </a:rPr>
              <a:t>Text Editor: VS Code/Sublime/Notepad</a:t>
            </a:r>
            <a:endParaRPr lang="en-IN" dirty="0">
              <a:solidFill>
                <a:srgbClr val="002060"/>
              </a:solidFill>
            </a:endParaRPr>
          </a:p>
        </p:txBody>
      </p:sp>
    </p:spTree>
    <p:extLst>
      <p:ext uri="{BB962C8B-B14F-4D97-AF65-F5344CB8AC3E}">
        <p14:creationId xmlns:p14="http://schemas.microsoft.com/office/powerpoint/2010/main" val="2270146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par>
                          <p:cTn id="11" fill="hold">
                            <p:stCondLst>
                              <p:cond delay="2800"/>
                            </p:stCondLst>
                            <p:childTnLst>
                              <p:par>
                                <p:cTn id="12" presetID="2" presetClass="entr" presetSubtype="4" fill="hold" grpId="0" nodeType="afterEffect">
                                  <p:stCondLst>
                                    <p:cond delay="50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6" fill="hold">
                            <p:stCondLst>
                              <p:cond delay="3800"/>
                            </p:stCondLst>
                            <p:childTnLst>
                              <p:par>
                                <p:cTn id="17" presetID="2" presetClass="entr" presetSubtype="4" fill="hold" grpId="0" nodeType="afterEffect">
                                  <p:stCondLst>
                                    <p:cond delay="150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800"/>
                            </p:stCondLst>
                            <p:childTnLst>
                              <p:par>
                                <p:cTn id="22" presetID="2" presetClass="entr" presetSubtype="4" fill="hold" grpId="0" nodeType="afterEffect">
                                  <p:stCondLst>
                                    <p:cond delay="150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6" fill="hold">
                            <p:stCondLst>
                              <p:cond delay="7800"/>
                            </p:stCondLst>
                            <p:childTnLst>
                              <p:par>
                                <p:cTn id="27" presetID="2" presetClass="entr" presetSubtype="4" fill="hold" grpId="0" nodeType="afterEffect">
                                  <p:stCondLst>
                                    <p:cond delay="150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31" fill="hold">
                            <p:stCondLst>
                              <p:cond delay="9800"/>
                            </p:stCondLst>
                            <p:childTnLst>
                              <p:par>
                                <p:cTn id="32" presetID="2" presetClass="entr" presetSubtype="4" fill="hold" grpId="0" nodeType="afterEffect">
                                  <p:stCondLst>
                                    <p:cond delay="1500"/>
                                  </p:stCondLst>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additive="base">
                                        <p:cTn id="3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36" fill="hold">
                            <p:stCondLst>
                              <p:cond delay="11800"/>
                            </p:stCondLst>
                            <p:childTnLst>
                              <p:par>
                                <p:cTn id="37" presetID="2" presetClass="entr" presetSubtype="4" fill="hold" grpId="0" nodeType="afterEffect">
                                  <p:stCondLst>
                                    <p:cond delay="1500"/>
                                  </p:stCondLst>
                                  <p:childTnLst>
                                    <p:set>
                                      <p:cBhvr>
                                        <p:cTn id="38" dur="1" fill="hold">
                                          <p:stCondLst>
                                            <p:cond delay="0"/>
                                          </p:stCondLst>
                                        </p:cTn>
                                        <p:tgtEl>
                                          <p:spTgt spid="3">
                                            <p:txEl>
                                              <p:pRg st="5" end="5"/>
                                            </p:txEl>
                                          </p:spTgt>
                                        </p:tgtEl>
                                        <p:attrNameLst>
                                          <p:attrName>style.visibility</p:attrName>
                                        </p:attrNameLst>
                                      </p:cBhvr>
                                      <p:to>
                                        <p:strVal val="visible"/>
                                      </p:to>
                                    </p:set>
                                    <p:anim calcmode="lin" valueType="num">
                                      <p:cBhvr additive="base">
                                        <p:cTn id="3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dvAuto="50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16632"/>
            <a:ext cx="7467600" cy="792088"/>
          </a:xfrm>
        </p:spPr>
        <p:txBody>
          <a:bodyPr>
            <a:normAutofit/>
          </a:bodyPr>
          <a:lstStyle/>
          <a:p>
            <a:pPr algn="ctr"/>
            <a:r>
              <a:rPr lang="en-IN" sz="4000" b="1" cap="none"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OF SHOPPING</a:t>
            </a:r>
            <a:endParaRPr lang="en-IN" sz="4000" b="1" cap="none"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052736"/>
            <a:ext cx="7704856" cy="5544616"/>
          </a:xfrm>
          <a:prstGeom prst="roundRect">
            <a:avLst>
              <a:gd name="adj" fmla="val 16667"/>
            </a:avLst>
          </a:prstGeom>
          <a:ln>
            <a:noFill/>
          </a:ln>
          <a:effectLst>
            <a:outerShdw blurRad="76200" dist="38100" dir="7800000" algn="tl" rotWithShape="0">
              <a:srgbClr val="000000">
                <a:alpha val="40000"/>
              </a:srgbClr>
            </a:outerShdw>
          </a:effectLst>
          <a:scene3d>
            <a:camera prst="obliqueTopRigh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64499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out)">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1720" y="4323"/>
            <a:ext cx="6172200" cy="904397"/>
          </a:xfrm>
        </p:spPr>
        <p:txBody>
          <a:bodyPr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IN" sz="4000" b="1" cap="none" spc="50" dirty="0" smtClean="0">
                <a:ln w="11430"/>
                <a:solidFill>
                  <a:srgbClr val="0070C0"/>
                </a:solidFill>
              </a:rPr>
              <a:t>ADVANTAGES</a:t>
            </a:r>
            <a:endParaRPr lang="en-IN" sz="4000" b="1" cap="none" spc="50" dirty="0">
              <a:ln w="11430"/>
              <a:solidFill>
                <a:srgbClr val="0070C0"/>
              </a:solidFill>
            </a:endParaRPr>
          </a:p>
        </p:txBody>
      </p:sp>
      <p:sp>
        <p:nvSpPr>
          <p:cNvPr id="3" name="Content Placeholder 2"/>
          <p:cNvSpPr>
            <a:spLocks noGrp="1"/>
          </p:cNvSpPr>
          <p:nvPr>
            <p:ph type="body" idx="1"/>
          </p:nvPr>
        </p:nvSpPr>
        <p:spPr>
          <a:xfrm>
            <a:off x="2140706" y="980728"/>
            <a:ext cx="6895789" cy="5744982"/>
          </a:xfrm>
        </p:spPr>
        <p:txBody>
          <a:bodyPr>
            <a:normAutofit/>
          </a:bodyPr>
          <a:lstStyle/>
          <a:p>
            <a:pPr>
              <a:lnSpc>
                <a:spcPct val="200000"/>
              </a:lnSpc>
              <a:buClr>
                <a:schemeClr val="accent1">
                  <a:lumMod val="75000"/>
                </a:schemeClr>
              </a:buClr>
              <a:buSzPct val="76000"/>
              <a:buFont typeface="Wingdings" pitchFamily="2" charset="2"/>
              <a:buChar char="v"/>
            </a:pPr>
            <a:r>
              <a:rPr lang="en-IN" sz="2000" dirty="0" smtClean="0"/>
              <a:t>Comfort of own home</a:t>
            </a:r>
          </a:p>
          <a:p>
            <a:pPr>
              <a:lnSpc>
                <a:spcPct val="200000"/>
              </a:lnSpc>
              <a:buClr>
                <a:schemeClr val="accent1">
                  <a:lumMod val="75000"/>
                </a:schemeClr>
              </a:buClr>
              <a:buSzPct val="76000"/>
              <a:buFont typeface="Wingdings" pitchFamily="2" charset="2"/>
              <a:buChar char="v"/>
            </a:pPr>
            <a:r>
              <a:rPr lang="en-IN" sz="2000" dirty="0"/>
              <a:t>Opportunity to compare as many products </a:t>
            </a:r>
            <a:r>
              <a:rPr lang="en-IN" sz="2000" dirty="0" smtClean="0"/>
              <a:t>ad price</a:t>
            </a:r>
          </a:p>
          <a:p>
            <a:pPr>
              <a:lnSpc>
                <a:spcPct val="200000"/>
              </a:lnSpc>
              <a:buClr>
                <a:schemeClr val="accent1">
                  <a:lumMod val="75000"/>
                </a:schemeClr>
              </a:buClr>
              <a:buSzPct val="76000"/>
              <a:buFont typeface="Wingdings" pitchFamily="2" charset="2"/>
              <a:buChar char="v"/>
            </a:pPr>
            <a:r>
              <a:rPr lang="en-IN" sz="2000" dirty="0" smtClean="0"/>
              <a:t>A lot of stores within a click away</a:t>
            </a:r>
          </a:p>
          <a:p>
            <a:pPr>
              <a:lnSpc>
                <a:spcPct val="200000"/>
              </a:lnSpc>
              <a:buClr>
                <a:schemeClr val="accent1">
                  <a:lumMod val="75000"/>
                </a:schemeClr>
              </a:buClr>
              <a:buSzPct val="76000"/>
              <a:buFont typeface="Wingdings" pitchFamily="2" charset="2"/>
              <a:buChar char="v"/>
            </a:pPr>
            <a:r>
              <a:rPr lang="en-IN" sz="2000" dirty="0" smtClean="0"/>
              <a:t>Infinite choice</a:t>
            </a:r>
          </a:p>
          <a:p>
            <a:pPr>
              <a:lnSpc>
                <a:spcPct val="200000"/>
              </a:lnSpc>
              <a:buClr>
                <a:schemeClr val="accent1">
                  <a:lumMod val="75000"/>
                </a:schemeClr>
              </a:buClr>
              <a:buSzPct val="76000"/>
              <a:buFont typeface="Wingdings" pitchFamily="2" charset="2"/>
              <a:buChar char="v"/>
            </a:pPr>
            <a:r>
              <a:rPr lang="en-IN" sz="2000" dirty="0"/>
              <a:t>24*7 </a:t>
            </a:r>
            <a:r>
              <a:rPr lang="en-IN" sz="2000" dirty="0" smtClean="0"/>
              <a:t>Availability</a:t>
            </a:r>
          </a:p>
          <a:p>
            <a:pPr>
              <a:lnSpc>
                <a:spcPct val="200000"/>
              </a:lnSpc>
              <a:buClr>
                <a:schemeClr val="accent1">
                  <a:lumMod val="75000"/>
                </a:schemeClr>
              </a:buClr>
              <a:buSzPct val="76000"/>
              <a:buFont typeface="Wingdings" pitchFamily="2" charset="2"/>
              <a:buChar char="v"/>
            </a:pPr>
            <a:r>
              <a:rPr lang="en-IN" sz="2000" dirty="0" smtClean="0"/>
              <a:t>No need of waiting in lines</a:t>
            </a:r>
          </a:p>
          <a:p>
            <a:pPr>
              <a:lnSpc>
                <a:spcPct val="200000"/>
              </a:lnSpc>
              <a:buClr>
                <a:schemeClr val="accent1">
                  <a:lumMod val="75000"/>
                </a:schemeClr>
              </a:buClr>
              <a:buSzPct val="76000"/>
              <a:buFont typeface="Wingdings" pitchFamily="2" charset="2"/>
              <a:buChar char="v"/>
            </a:pPr>
            <a:r>
              <a:rPr lang="en-IN" sz="2000" dirty="0" smtClean="0"/>
              <a:t>Savings in time</a:t>
            </a:r>
          </a:p>
        </p:txBody>
      </p:sp>
      <p:pic>
        <p:nvPicPr>
          <p:cNvPr id="4" name="Picture 3"/>
          <p:cNvPicPr>
            <a:picLocks noChangeAspect="1"/>
          </p:cNvPicPr>
          <p:nvPr/>
        </p:nvPicPr>
        <p:blipFill>
          <a:blip r:embed="rId2" cstate="print">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4932040" y="4005064"/>
            <a:ext cx="1008112" cy="937197"/>
          </a:xfrm>
          <a:prstGeom prst="ellipse">
            <a:avLst/>
          </a:prstGeom>
          <a:ln>
            <a:noFill/>
          </a:ln>
          <a:effectLst>
            <a:softEdge rad="112500"/>
          </a:effectLst>
        </p:spPr>
      </p:pic>
      <p:pic>
        <p:nvPicPr>
          <p:cNvPr id="5" name="Picture 4"/>
          <p:cNvPicPr>
            <a:picLocks noChangeAspect="1"/>
          </p:cNvPicPr>
          <p:nvPr/>
        </p:nvPicPr>
        <p:blipFill>
          <a:blip r:embed="rId4" cstate="print">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Lst>
          </a:blip>
          <a:stretch>
            <a:fillRect/>
          </a:stretch>
        </p:blipFill>
        <p:spPr>
          <a:xfrm>
            <a:off x="4715891" y="5812569"/>
            <a:ext cx="827966" cy="922357"/>
          </a:xfrm>
          <a:prstGeom prst="ellipse">
            <a:avLst/>
          </a:prstGeom>
          <a:ln w="3175"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Picture 5"/>
          <p:cNvPicPr>
            <a:picLocks noChangeAspect="1"/>
          </p:cNvPicPr>
          <p:nvPr/>
        </p:nvPicPr>
        <p:blipFill rotWithShape="1">
          <a:blip r:embed="rId6" cstate="print">
            <a:extLst>
              <a:ext uri="{28A0092B-C50C-407E-A947-70E740481C1C}">
                <a14:useLocalDpi xmlns:a14="http://schemas.microsoft.com/office/drawing/2010/main" val="0"/>
              </a:ext>
            </a:extLst>
          </a:blip>
          <a:srcRect l="2599" t="5392" r="2817" b="5908"/>
          <a:stretch/>
        </p:blipFill>
        <p:spPr>
          <a:xfrm rot="1047058">
            <a:off x="8309752" y="2348878"/>
            <a:ext cx="717992" cy="576065"/>
          </a:xfrm>
          <a:prstGeom prst="rect">
            <a:avLst/>
          </a:prstGeom>
        </p:spPr>
      </p:pic>
    </p:spTree>
    <p:extLst>
      <p:ext uri="{BB962C8B-B14F-4D97-AF65-F5344CB8AC3E}">
        <p14:creationId xmlns:p14="http://schemas.microsoft.com/office/powerpoint/2010/main" val="3891147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2000"/>
                                        <p:tgtEl>
                                          <p:spTgt spid="2"/>
                                        </p:tgtEl>
                                      </p:cBhvr>
                                    </p:animEffect>
                                  </p:childTnLst>
                                </p:cTn>
                              </p:par>
                            </p:childTnLst>
                          </p:cTn>
                        </p:par>
                        <p:par>
                          <p:cTn id="8" fill="hold">
                            <p:stCondLst>
                              <p:cond delay="2000"/>
                            </p:stCondLst>
                            <p:childTnLst>
                              <p:par>
                                <p:cTn id="9" presetID="42" presetClass="entr" presetSubtype="0" fill="hold" grpId="0" nodeType="afterEffect">
                                  <p:stCondLst>
                                    <p:cond delay="50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3500"/>
                            </p:stCondLst>
                            <p:childTnLst>
                              <p:par>
                                <p:cTn id="15" presetID="42" presetClass="entr" presetSubtype="0" fill="hold" grpId="0" nodeType="afterEffect">
                                  <p:stCondLst>
                                    <p:cond delay="50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0" fill="hold">
                            <p:stCondLst>
                              <p:cond delay="5000"/>
                            </p:stCondLst>
                            <p:childTnLst>
                              <p:par>
                                <p:cTn id="21" presetID="42" presetClass="entr" presetSubtype="0" fill="hold" grpId="0" nodeType="afterEffect">
                                  <p:stCondLst>
                                    <p:cond delay="50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6" fill="hold">
                            <p:stCondLst>
                              <p:cond delay="6500"/>
                            </p:stCondLst>
                            <p:childTnLst>
                              <p:par>
                                <p:cTn id="27" presetID="42" presetClass="entr" presetSubtype="0" fill="hold" grpId="0" nodeType="afterEffect">
                                  <p:stCondLst>
                                    <p:cond delay="50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2" fill="hold">
                            <p:stCondLst>
                              <p:cond delay="8000"/>
                            </p:stCondLst>
                            <p:childTnLst>
                              <p:par>
                                <p:cTn id="33" presetID="42" presetClass="entr" presetSubtype="0" fill="hold" grpId="0" nodeType="afterEffect">
                                  <p:stCondLst>
                                    <p:cond delay="50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8" fill="hold">
                            <p:stCondLst>
                              <p:cond delay="9500"/>
                            </p:stCondLst>
                            <p:childTnLst>
                              <p:par>
                                <p:cTn id="39" presetID="42" presetClass="entr" presetSubtype="0" fill="hold" grpId="0" nodeType="afterEffect">
                                  <p:stCondLst>
                                    <p:cond delay="50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1000"/>
                                        <p:tgtEl>
                                          <p:spTgt spid="3">
                                            <p:txEl>
                                              <p:pRg st="5" end="5"/>
                                            </p:txEl>
                                          </p:spTgt>
                                        </p:tgtEl>
                                      </p:cBhvr>
                                    </p:animEffect>
                                    <p:anim calcmode="lin" valueType="num">
                                      <p:cBhvr>
                                        <p:cTn id="4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44" fill="hold">
                            <p:stCondLst>
                              <p:cond delay="11000"/>
                            </p:stCondLst>
                            <p:childTnLst>
                              <p:par>
                                <p:cTn id="45" presetID="42" presetClass="entr" presetSubtype="0" fill="hold" grpId="0" nodeType="afterEffect">
                                  <p:stCondLst>
                                    <p:cond delay="50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1000"/>
                                        <p:tgtEl>
                                          <p:spTgt spid="3">
                                            <p:txEl>
                                              <p:pRg st="6" end="6"/>
                                            </p:txEl>
                                          </p:spTgt>
                                        </p:tgtEl>
                                      </p:cBhvr>
                                    </p:animEffect>
                                    <p:anim calcmode="lin" valueType="num">
                                      <p:cBhvr>
                                        <p:cTn id="4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nodeType="click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circle(in)">
                                      <p:cBhvr>
                                        <p:cTn id="54" dur="2000"/>
                                        <p:tgtEl>
                                          <p:spTgt spid="6"/>
                                        </p:tgtEl>
                                      </p:cBhvr>
                                    </p:animEffect>
                                  </p:childTnLst>
                                </p:cTn>
                              </p:par>
                            </p:childTnLst>
                          </p:cTn>
                        </p:par>
                      </p:childTnLst>
                    </p:cTn>
                  </p:par>
                  <p:par>
                    <p:cTn id="55" fill="hold">
                      <p:stCondLst>
                        <p:cond delay="indefinite"/>
                      </p:stCondLst>
                      <p:childTnLst>
                        <p:par>
                          <p:cTn id="56" fill="hold">
                            <p:stCondLst>
                              <p:cond delay="0"/>
                            </p:stCondLst>
                            <p:childTnLst>
                              <p:par>
                                <p:cTn id="57" presetID="6" presetClass="entr" presetSubtype="16" fill="hold" nodeType="click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circle(in)">
                                      <p:cBhvr>
                                        <p:cTn id="59" dur="2000"/>
                                        <p:tgtEl>
                                          <p:spTgt spid="4"/>
                                        </p:tgtEl>
                                      </p:cBhvr>
                                    </p:animEffect>
                                  </p:childTnLst>
                                </p:cTn>
                              </p:par>
                            </p:childTnLst>
                          </p:cTn>
                        </p:par>
                      </p:childTnLst>
                    </p:cTn>
                  </p:par>
                  <p:par>
                    <p:cTn id="60" fill="hold">
                      <p:stCondLst>
                        <p:cond delay="indefinite"/>
                      </p:stCondLst>
                      <p:childTnLst>
                        <p:par>
                          <p:cTn id="61" fill="hold">
                            <p:stCondLst>
                              <p:cond delay="0"/>
                            </p:stCondLst>
                            <p:childTnLst>
                              <p:par>
                                <p:cTn id="62" presetID="6" presetClass="entr" presetSubtype="16" fill="hold" nodeType="click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circle(in)">
                                      <p:cBhvr>
                                        <p:cTn id="6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dvAuto="50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454</TotalTime>
  <Words>423</Words>
  <Application>Microsoft Office PowerPoint</Application>
  <PresentationFormat>On-screen Show (4:3)</PresentationFormat>
  <Paragraphs>75</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Oriel</vt:lpstr>
      <vt:lpstr>PowerPoint Presentation</vt:lpstr>
      <vt:lpstr>PROJECT   TYPE  BULANDSHAHR  KART  (WEBSITE)</vt:lpstr>
      <vt:lpstr>introduction</vt:lpstr>
      <vt:lpstr>objective</vt:lpstr>
      <vt:lpstr>TOOLS / PLATFORM USED</vt:lpstr>
      <vt:lpstr>HARDWARE REQUIREMENT</vt:lpstr>
      <vt:lpstr>SOFTWARE REQUIREMENT</vt:lpstr>
      <vt:lpstr>PROCESS OF SHOPPING</vt:lpstr>
      <vt:lpstr>ADVANTAGES</vt:lpstr>
      <vt:lpstr>MODES OF PAYMENT</vt:lpstr>
      <vt:lpstr>DESIGN</vt:lpstr>
      <vt:lpstr>Screenshots of website</vt:lpstr>
      <vt:lpstr>homepage</vt:lpstr>
      <vt:lpstr>shop</vt:lpstr>
      <vt:lpstr>shopping cart</vt:lpstr>
      <vt:lpstr>customer registration</vt:lpstr>
      <vt:lpstr>SECURITY</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 COLLEGE, CAMPUS-II, BULANDSHAHR      Batch(2019-2022)  CH. CHARAN SINGH UNIVERSITY, MEERUT  SUBMITTED TO:-                                          Submitted By:- Mr. Vishal Sharma                    Anjali Bansal (R190955106022) Asst. Professor                               Bhavya Jain (R190955106039) Dept. of Computer Science              Chetana Tyagi (R190955106041) I.P. College Campus-II                Tanishka Sharma (R190955106175) Bulandshahr                                    Yashpreet Kaur(R190955106192)</dc:title>
  <dc:creator>Windows User</dc:creator>
  <cp:lastModifiedBy>Windows User</cp:lastModifiedBy>
  <cp:revision>63</cp:revision>
  <dcterms:created xsi:type="dcterms:W3CDTF">2021-12-17T08:29:57Z</dcterms:created>
  <dcterms:modified xsi:type="dcterms:W3CDTF">2022-02-26T09:33:30Z</dcterms:modified>
</cp:coreProperties>
</file>