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9" r:id="rId3"/>
    <p:sldId id="257" r:id="rId4"/>
    <p:sldId id="261" r:id="rId5"/>
    <p:sldId id="262" r:id="rId6"/>
    <p:sldId id="260"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12/20/2022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12/20/2022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578818-D745-41FC-C572-96CF43136C6D}"/>
              </a:ext>
            </a:extLst>
          </p:cNvPr>
          <p:cNvSpPr>
            <a:spLocks noGrp="1"/>
          </p:cNvSpPr>
          <p:nvPr>
            <p:ph type="ctrTitle"/>
          </p:nvPr>
        </p:nvSpPr>
        <p:spPr/>
        <p:txBody>
          <a:bodyPr>
            <a:normAutofit/>
          </a:bodyPr>
          <a:lstStyle/>
          <a:p>
            <a:pPr algn="ctr"/>
            <a:r>
              <a:rPr lang="en-US" sz="4800" dirty="0"/>
              <a:t>ARRAYS and STRINGS</a:t>
            </a:r>
          </a:p>
        </p:txBody>
      </p:sp>
    </p:spTree>
    <p:extLst>
      <p:ext uri="{BB962C8B-B14F-4D97-AF65-F5344CB8AC3E}">
        <p14:creationId xmlns:p14="http://schemas.microsoft.com/office/powerpoint/2010/main" val="2666541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538C-8BEE-D7DD-6F2E-9B0FD53CB5E8}"/>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4F3CF02E-2327-5BC3-5476-5C15C556ED50}"/>
              </a:ext>
            </a:extLst>
          </p:cNvPr>
          <p:cNvSpPr>
            <a:spLocks noGrp="1"/>
          </p:cNvSpPr>
          <p:nvPr>
            <p:ph idx="1"/>
          </p:nvPr>
        </p:nvSpPr>
        <p:spPr>
          <a:xfrm>
            <a:off x="581192" y="2180496"/>
            <a:ext cx="11231363" cy="4425577"/>
          </a:xfrm>
        </p:spPr>
        <p:txBody>
          <a:bodyPr>
            <a:normAutofit/>
          </a:bodyPr>
          <a:lstStyle/>
          <a:p>
            <a:r>
              <a:rPr lang="en-US" b="1" dirty="0"/>
              <a:t>Java array</a:t>
            </a:r>
            <a:r>
              <a:rPr lang="en-US" dirty="0"/>
              <a:t> is an object which contains elements of a similar data type.</a:t>
            </a:r>
          </a:p>
          <a:p>
            <a:r>
              <a:rPr lang="en-US" dirty="0"/>
              <a:t>Can be used to store only a fixed set of elements.</a:t>
            </a:r>
          </a:p>
          <a:p>
            <a:r>
              <a:rPr lang="en-US" dirty="0"/>
              <a:t>Array in Java is index-based, the first element of the array is stored at the 0th index, 2nd element is stored on 1st index and so on.</a:t>
            </a:r>
          </a:p>
          <a:p>
            <a:pPr algn="just"/>
            <a:r>
              <a:rPr lang="en-US" b="1" dirty="0"/>
              <a:t>Advantages</a:t>
            </a:r>
          </a:p>
          <a:p>
            <a:pPr lvl="1" algn="just">
              <a:buFont typeface="Arial" panose="020B0604020202020204" pitchFamily="34" charset="0"/>
              <a:buChar char="•"/>
            </a:pPr>
            <a:r>
              <a:rPr lang="en-US" b="1" dirty="0"/>
              <a:t>Code Optimization</a:t>
            </a:r>
            <a:r>
              <a:rPr lang="en-US" dirty="0"/>
              <a:t>: It makes the code optimized, we can retrieve or sort the data efficiently.</a:t>
            </a:r>
          </a:p>
          <a:p>
            <a:pPr lvl="1" algn="just">
              <a:buFont typeface="Arial" panose="020B0604020202020204" pitchFamily="34" charset="0"/>
              <a:buChar char="•"/>
            </a:pPr>
            <a:r>
              <a:rPr lang="en-US" b="1" dirty="0"/>
              <a:t>Random access:</a:t>
            </a:r>
            <a:r>
              <a:rPr lang="en-US" dirty="0"/>
              <a:t> We can get any data located at an index position.</a:t>
            </a:r>
          </a:p>
          <a:p>
            <a:pPr algn="just"/>
            <a:r>
              <a:rPr lang="en-US" b="1" dirty="0"/>
              <a:t>Disadvantages</a:t>
            </a:r>
          </a:p>
          <a:p>
            <a:pPr lvl="1" algn="just">
              <a:buFont typeface="Arial" panose="020B0604020202020204" pitchFamily="34" charset="0"/>
              <a:buChar char="•"/>
            </a:pPr>
            <a:r>
              <a:rPr lang="en-US" b="1" dirty="0"/>
              <a:t>Size Limit</a:t>
            </a:r>
            <a:r>
              <a:rPr lang="en-US" dirty="0"/>
              <a:t>: We can store only the fixed size of elements in the array. It doesn't grow its size at runtime. To solve this problem, collection framework is used in Java which grows automatically.</a:t>
            </a:r>
          </a:p>
          <a:p>
            <a:endParaRPr lang="en-US" dirty="0"/>
          </a:p>
        </p:txBody>
      </p:sp>
    </p:spTree>
    <p:extLst>
      <p:ext uri="{BB962C8B-B14F-4D97-AF65-F5344CB8AC3E}">
        <p14:creationId xmlns:p14="http://schemas.microsoft.com/office/powerpoint/2010/main" val="1202410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9D837-BDFB-B15E-5452-219C7E1BE887}"/>
              </a:ext>
            </a:extLst>
          </p:cNvPr>
          <p:cNvSpPr>
            <a:spLocks noGrp="1"/>
          </p:cNvSpPr>
          <p:nvPr>
            <p:ph type="title"/>
          </p:nvPr>
        </p:nvSpPr>
        <p:spPr/>
        <p:txBody>
          <a:bodyPr/>
          <a:lstStyle/>
          <a:p>
            <a:r>
              <a:rPr lang="en-US" dirty="0"/>
              <a:t>TYPES OF ARRAYS	</a:t>
            </a:r>
          </a:p>
        </p:txBody>
      </p:sp>
      <p:sp>
        <p:nvSpPr>
          <p:cNvPr id="3" name="Content Placeholder 2">
            <a:extLst>
              <a:ext uri="{FF2B5EF4-FFF2-40B4-BE49-F238E27FC236}">
                <a16:creationId xmlns:a16="http://schemas.microsoft.com/office/drawing/2014/main" id="{0903589F-FC8C-FD82-BA55-E27442EC7283}"/>
              </a:ext>
            </a:extLst>
          </p:cNvPr>
          <p:cNvSpPr>
            <a:spLocks noGrp="1"/>
          </p:cNvSpPr>
          <p:nvPr>
            <p:ph idx="1"/>
          </p:nvPr>
        </p:nvSpPr>
        <p:spPr>
          <a:xfrm>
            <a:off x="581192" y="1884784"/>
            <a:ext cx="11417975" cy="4721289"/>
          </a:xfrm>
        </p:spPr>
        <p:txBody>
          <a:bodyPr/>
          <a:lstStyle/>
          <a:p>
            <a:r>
              <a:rPr lang="en-US" b="1" dirty="0"/>
              <a:t>Single dimensional array</a:t>
            </a:r>
          </a:p>
          <a:p>
            <a:pPr lvl="1"/>
            <a:r>
              <a:rPr lang="en-US" dirty="0"/>
              <a:t>An array with one dimension is called one-dimensional array or single dimensional array in java</a:t>
            </a:r>
            <a:r>
              <a:rPr lang="en-US"/>
              <a:t>. </a:t>
            </a:r>
          </a:p>
          <a:p>
            <a:pPr lvl="1"/>
            <a:r>
              <a:rPr lang="en-US"/>
              <a:t>It </a:t>
            </a:r>
            <a:r>
              <a:rPr lang="en-US" dirty="0"/>
              <a:t>is a list of variables (called elements or components) containing values that all have the same type.</a:t>
            </a:r>
          </a:p>
          <a:p>
            <a:r>
              <a:rPr lang="en-US" b="1" dirty="0"/>
              <a:t>Multi dimensional array</a:t>
            </a:r>
          </a:p>
          <a:p>
            <a:pPr lvl="1"/>
            <a:r>
              <a:rPr lang="en-US" dirty="0"/>
              <a:t>The Java multidimensional arrays are arranged as an array of arrays i.e. each element of a multi-dimensional array is another array. </a:t>
            </a:r>
          </a:p>
          <a:p>
            <a:pPr lvl="1"/>
            <a:r>
              <a:rPr lang="en-US" dirty="0"/>
              <a:t>The representation of the elements is in rows and columns. </a:t>
            </a:r>
          </a:p>
          <a:p>
            <a:pPr lvl="1"/>
            <a:r>
              <a:rPr lang="en-US" dirty="0"/>
              <a:t>Thus, you can get a total number of elements in a multidimensional array by multiplying row size with column size.</a:t>
            </a:r>
          </a:p>
        </p:txBody>
      </p:sp>
    </p:spTree>
    <p:extLst>
      <p:ext uri="{BB962C8B-B14F-4D97-AF65-F5344CB8AC3E}">
        <p14:creationId xmlns:p14="http://schemas.microsoft.com/office/powerpoint/2010/main" val="2444893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0F124-F461-7E37-E7EA-E07E2554B4E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F07D92D-D189-46F8-5F5E-7C127DEFBCD9}"/>
              </a:ext>
            </a:extLst>
          </p:cNvPr>
          <p:cNvSpPr>
            <a:spLocks noGrp="1"/>
          </p:cNvSpPr>
          <p:nvPr>
            <p:ph idx="1"/>
          </p:nvPr>
        </p:nvSpPr>
        <p:spPr/>
        <p:txBody>
          <a:bodyPr/>
          <a:lstStyle/>
          <a:p>
            <a:r>
              <a:rPr lang="en-US" b="1" dirty="0"/>
              <a:t>Anonymous Array:</a:t>
            </a:r>
          </a:p>
          <a:p>
            <a:pPr lvl="1"/>
            <a:r>
              <a:rPr lang="en-US" dirty="0"/>
              <a:t>Java supports the feature of an anonymous array, so you don't need to declare the array while passing an array to the method.</a:t>
            </a:r>
          </a:p>
          <a:p>
            <a:r>
              <a:rPr lang="en-US" b="1" dirty="0"/>
              <a:t> </a:t>
            </a:r>
            <a:r>
              <a:rPr lang="en-US" b="1" dirty="0" err="1"/>
              <a:t>ArrayIndexOutOfBoundsException</a:t>
            </a:r>
            <a:r>
              <a:rPr lang="en-US" b="1" dirty="0"/>
              <a:t>:</a:t>
            </a:r>
          </a:p>
          <a:p>
            <a:pPr lvl="1"/>
            <a:r>
              <a:rPr lang="en-US" dirty="0"/>
              <a:t>The Java Virtual Machine (JVM) throws an </a:t>
            </a:r>
            <a:r>
              <a:rPr lang="en-US" dirty="0" err="1"/>
              <a:t>ArrayIndexOutOfBoundsException</a:t>
            </a:r>
            <a:r>
              <a:rPr lang="en-US" dirty="0"/>
              <a:t> if length of the array in negative, equal to the array size or greater than the array size while traversing the array.</a:t>
            </a:r>
          </a:p>
        </p:txBody>
      </p:sp>
    </p:spTree>
    <p:extLst>
      <p:ext uri="{BB962C8B-B14F-4D97-AF65-F5344CB8AC3E}">
        <p14:creationId xmlns:p14="http://schemas.microsoft.com/office/powerpoint/2010/main" val="2993302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11F5C-1B52-466F-A49F-46BD4579D3BC}"/>
              </a:ext>
            </a:extLst>
          </p:cNvPr>
          <p:cNvSpPr>
            <a:spLocks noGrp="1"/>
          </p:cNvSpPr>
          <p:nvPr>
            <p:ph type="title"/>
          </p:nvPr>
        </p:nvSpPr>
        <p:spPr/>
        <p:txBody>
          <a:bodyPr/>
          <a:lstStyle/>
          <a:p>
            <a:r>
              <a:rPr lang="en-US" dirty="0"/>
              <a:t>JAGGED ARRAY	</a:t>
            </a:r>
          </a:p>
        </p:txBody>
      </p:sp>
      <p:sp>
        <p:nvSpPr>
          <p:cNvPr id="3" name="Content Placeholder 2">
            <a:extLst>
              <a:ext uri="{FF2B5EF4-FFF2-40B4-BE49-F238E27FC236}">
                <a16:creationId xmlns:a16="http://schemas.microsoft.com/office/drawing/2014/main" id="{EEEF4D68-D418-2ECA-1E4A-024AE4F91830}"/>
              </a:ext>
            </a:extLst>
          </p:cNvPr>
          <p:cNvSpPr>
            <a:spLocks noGrp="1"/>
          </p:cNvSpPr>
          <p:nvPr>
            <p:ph idx="1"/>
          </p:nvPr>
        </p:nvSpPr>
        <p:spPr/>
        <p:txBody>
          <a:bodyPr/>
          <a:lstStyle/>
          <a:p>
            <a:r>
              <a:rPr lang="en-US" dirty="0"/>
              <a:t>A </a:t>
            </a:r>
            <a:r>
              <a:rPr lang="en-US" b="1" dirty="0"/>
              <a:t>Jagged Array </a:t>
            </a:r>
            <a:r>
              <a:rPr lang="en-US" dirty="0"/>
              <a:t>is an array of arrays such that member arrays can be of different sizes, i.e., we can create a 2-D array but with a variable number of columns in each row. </a:t>
            </a:r>
          </a:p>
          <a:p>
            <a:r>
              <a:rPr lang="en-US" dirty="0"/>
              <a:t>These types of arrays are also known as Jagged arrays</a:t>
            </a:r>
            <a:r>
              <a:rPr lang="en-US" b="0" i="0" dirty="0">
                <a:solidFill>
                  <a:srgbClr val="FFFFFF"/>
                </a:solidFill>
                <a:effectLst/>
                <a:latin typeface="urw-din"/>
              </a:rPr>
              <a:t>..</a:t>
            </a:r>
            <a:endParaRPr lang="en-US" dirty="0"/>
          </a:p>
        </p:txBody>
      </p:sp>
    </p:spTree>
    <p:extLst>
      <p:ext uri="{BB962C8B-B14F-4D97-AF65-F5344CB8AC3E}">
        <p14:creationId xmlns:p14="http://schemas.microsoft.com/office/powerpoint/2010/main" val="3352581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049F-1EA1-BAC8-E729-45261EE862B3}"/>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408D3B9C-D673-74D3-8804-698395FBECE2}"/>
              </a:ext>
            </a:extLst>
          </p:cNvPr>
          <p:cNvSpPr>
            <a:spLocks noGrp="1"/>
          </p:cNvSpPr>
          <p:nvPr>
            <p:ph idx="1"/>
          </p:nvPr>
        </p:nvSpPr>
        <p:spPr/>
        <p:txBody>
          <a:bodyPr/>
          <a:lstStyle/>
          <a:p>
            <a:r>
              <a:rPr lang="en-US" dirty="0"/>
              <a:t>Object that stores a sequence of char values.</a:t>
            </a:r>
          </a:p>
          <a:p>
            <a:r>
              <a:rPr lang="en-US" dirty="0"/>
              <a:t>Java String (</a:t>
            </a:r>
            <a:r>
              <a:rPr lang="en-US" dirty="0" err="1"/>
              <a:t>java.lang.String</a:t>
            </a:r>
            <a:r>
              <a:rPr lang="en-US" dirty="0"/>
              <a:t>) class provides methods to perform operations on strings. This class implements Serializable, Comparable, </a:t>
            </a:r>
            <a:r>
              <a:rPr lang="en-US" dirty="0" err="1"/>
              <a:t>CharSequence</a:t>
            </a:r>
            <a:r>
              <a:rPr lang="en-US" dirty="0"/>
              <a:t> interfaces.</a:t>
            </a:r>
          </a:p>
          <a:p>
            <a:r>
              <a:rPr lang="en-US" dirty="0"/>
              <a:t>The </a:t>
            </a:r>
            <a:r>
              <a:rPr lang="en-US" dirty="0" err="1"/>
              <a:t>CharSequence</a:t>
            </a:r>
            <a:r>
              <a:rPr lang="en-US" dirty="0"/>
              <a:t> interface is used to represent the sequence of characters. String, </a:t>
            </a:r>
            <a:r>
              <a:rPr lang="en-US" dirty="0" err="1"/>
              <a:t>StringBuffer</a:t>
            </a:r>
            <a:r>
              <a:rPr lang="en-US" dirty="0"/>
              <a:t> and StringBuilder classes implement it. It means, we can create strings in Java by using these three classes.</a:t>
            </a:r>
          </a:p>
          <a:p>
            <a:r>
              <a:rPr lang="en-US" dirty="0"/>
              <a:t>The Java String is immutable which means it cannot be changed. Whenever we change any string, a new instance is created. For mutable strings, you can use </a:t>
            </a:r>
            <a:r>
              <a:rPr lang="en-US" dirty="0" err="1"/>
              <a:t>StringBuffer</a:t>
            </a:r>
            <a:r>
              <a:rPr lang="en-US" dirty="0"/>
              <a:t> and StringBuilder classes.</a:t>
            </a:r>
          </a:p>
        </p:txBody>
      </p:sp>
    </p:spTree>
    <p:extLst>
      <p:ext uri="{BB962C8B-B14F-4D97-AF65-F5344CB8AC3E}">
        <p14:creationId xmlns:p14="http://schemas.microsoft.com/office/powerpoint/2010/main" val="51354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A56981F2-287B-4FF9-ADF9-BA62CF2D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71A104-421E-E5EA-20A1-B61246FC65ED}"/>
              </a:ext>
            </a:extLst>
          </p:cNvPr>
          <p:cNvSpPr>
            <a:spLocks noGrp="1"/>
          </p:cNvSpPr>
          <p:nvPr>
            <p:ph type="title"/>
          </p:nvPr>
        </p:nvSpPr>
        <p:spPr>
          <a:xfrm>
            <a:off x="581191" y="723901"/>
            <a:ext cx="10993549" cy="1428750"/>
          </a:xfrm>
        </p:spPr>
        <p:txBody>
          <a:bodyPr vert="horz" lIns="91440" tIns="45720" rIns="91440" bIns="45720" rtlCol="0" anchor="b">
            <a:normAutofit/>
          </a:bodyPr>
          <a:lstStyle/>
          <a:p>
            <a:r>
              <a:rPr lang="en-US" sz="3600">
                <a:solidFill>
                  <a:schemeClr val="accent1"/>
                </a:solidFill>
              </a:rPr>
              <a:t>STRING methods</a:t>
            </a:r>
          </a:p>
        </p:txBody>
      </p:sp>
      <p:pic>
        <p:nvPicPr>
          <p:cNvPr id="5" name="Content Placeholder 4">
            <a:extLst>
              <a:ext uri="{FF2B5EF4-FFF2-40B4-BE49-F238E27FC236}">
                <a16:creationId xmlns:a16="http://schemas.microsoft.com/office/drawing/2014/main" id="{68E37222-9618-D55F-B096-4F25F9F50E31}"/>
              </a:ext>
            </a:extLst>
          </p:cNvPr>
          <p:cNvPicPr>
            <a:picLocks noGrp="1" noChangeAspect="1"/>
          </p:cNvPicPr>
          <p:nvPr>
            <p:ph idx="1"/>
          </p:nvPr>
        </p:nvPicPr>
        <p:blipFill>
          <a:blip r:embed="rId2"/>
          <a:stretch>
            <a:fillRect/>
          </a:stretch>
        </p:blipFill>
        <p:spPr>
          <a:xfrm>
            <a:off x="635457" y="2790605"/>
            <a:ext cx="10916463" cy="2947444"/>
          </a:xfrm>
          <a:prstGeom prst="rect">
            <a:avLst/>
          </a:prstGeom>
        </p:spPr>
      </p:pic>
    </p:spTree>
    <p:extLst>
      <p:ext uri="{BB962C8B-B14F-4D97-AF65-F5344CB8AC3E}">
        <p14:creationId xmlns:p14="http://schemas.microsoft.com/office/powerpoint/2010/main" val="1041409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B00C7-58F2-4631-606C-FF4F77F6F75A}"/>
              </a:ext>
            </a:extLst>
          </p:cNvPr>
          <p:cNvSpPr>
            <a:spLocks noGrp="1"/>
          </p:cNvSpPr>
          <p:nvPr>
            <p:ph type="title"/>
          </p:nvPr>
        </p:nvSpPr>
        <p:spPr/>
        <p:txBody>
          <a:bodyPr/>
          <a:lstStyle/>
          <a:p>
            <a:r>
              <a:rPr lang="en-US" dirty="0"/>
              <a:t>MISC</a:t>
            </a:r>
          </a:p>
        </p:txBody>
      </p:sp>
      <p:sp>
        <p:nvSpPr>
          <p:cNvPr id="3" name="Content Placeholder 2">
            <a:extLst>
              <a:ext uri="{FF2B5EF4-FFF2-40B4-BE49-F238E27FC236}">
                <a16:creationId xmlns:a16="http://schemas.microsoft.com/office/drawing/2014/main" id="{FE282F21-74A4-DE70-0EA4-0DA7DE020C37}"/>
              </a:ext>
            </a:extLst>
          </p:cNvPr>
          <p:cNvSpPr>
            <a:spLocks noGrp="1"/>
          </p:cNvSpPr>
          <p:nvPr>
            <p:ph idx="1"/>
          </p:nvPr>
        </p:nvSpPr>
        <p:spPr/>
        <p:txBody>
          <a:bodyPr/>
          <a:lstStyle/>
          <a:p>
            <a:r>
              <a:rPr lang="en-US" b="1" dirty="0" err="1"/>
              <a:t>UpCasting</a:t>
            </a:r>
            <a:r>
              <a:rPr lang="en-US" b="1" dirty="0"/>
              <a:t> and </a:t>
            </a:r>
            <a:r>
              <a:rPr lang="en-US" b="1" dirty="0" err="1"/>
              <a:t>DownCasting</a:t>
            </a:r>
            <a:endParaRPr lang="en-US" b="1" dirty="0"/>
          </a:p>
          <a:p>
            <a:pPr lvl="1"/>
            <a:r>
              <a:rPr lang="en-US" b="1" dirty="0"/>
              <a:t>Upcasting</a:t>
            </a:r>
            <a:r>
              <a:rPr lang="en-US" dirty="0"/>
              <a:t> is a type of object typecasting in which a child object is typecasted to a parent class object. By using the Upcasting, we can easily access the variables and methods of the parent class to the child class. Here, we don't access all the variables and the method. We access only some specified variables and methods of the child class. Upcasting is also known as Generalization and Widening.</a:t>
            </a:r>
          </a:p>
          <a:p>
            <a:r>
              <a:rPr lang="en-US" b="1" dirty="0" err="1"/>
              <a:t>Downcasting</a:t>
            </a:r>
            <a:r>
              <a:rPr lang="en-US" dirty="0"/>
              <a:t> is used when we need to develop a code that accesses behaviors of the child class.</a:t>
            </a:r>
          </a:p>
        </p:txBody>
      </p:sp>
    </p:spTree>
    <p:extLst>
      <p:ext uri="{BB962C8B-B14F-4D97-AF65-F5344CB8AC3E}">
        <p14:creationId xmlns:p14="http://schemas.microsoft.com/office/powerpoint/2010/main" val="258803722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1818</TotalTime>
  <Words>566</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Gill Sans MT</vt:lpstr>
      <vt:lpstr>urw-din</vt:lpstr>
      <vt:lpstr>Wingdings 2</vt:lpstr>
      <vt:lpstr>Dividend</vt:lpstr>
      <vt:lpstr>ARRAYS and STRINGS</vt:lpstr>
      <vt:lpstr>ARRAYS</vt:lpstr>
      <vt:lpstr>TYPES OF ARRAYS </vt:lpstr>
      <vt:lpstr>PowerPoint Presentation</vt:lpstr>
      <vt:lpstr>JAGGED ARRAY </vt:lpstr>
      <vt:lpstr>STRINGS</vt:lpstr>
      <vt:lpstr>STRING methods</vt:lpstr>
      <vt:lpstr>MISC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Bhavyanth Kondapalli</dc:creator>
  <cp:lastModifiedBy>Bhavyanth Kondapalli</cp:lastModifiedBy>
  <cp:revision>28</cp:revision>
  <dcterms:created xsi:type="dcterms:W3CDTF">2022-11-16T21:36:44Z</dcterms:created>
  <dcterms:modified xsi:type="dcterms:W3CDTF">2022-12-21T00:29:24Z</dcterms:modified>
</cp:coreProperties>
</file>