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12192000" cy="6858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Gill Sans" panose="020B060402020202020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gN3CEqawVsfedY+36p/O1ewO5v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7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7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7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8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2" name="Google Shape;82;p4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9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9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9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9" name="Google Shape;89;p49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9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9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1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05" name="Google Shape;105;p4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8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5" name="Google Shape;25;p38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6" name="Google Shape;26;p3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3" name="Google Shape;33;p3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2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2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3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3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3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6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6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sz="2000" b="0"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6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46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4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7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7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47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4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36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3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3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3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3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3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0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40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5" name="Google Shape;95;p4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6" name="Google Shape;96;p4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7" name="Google Shape;97;p4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40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0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eclipse.org/download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download/ie_manual.j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www.oracle.com/java/technologies/javase/jdk11-archive-download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ill Sans"/>
              <a:buNone/>
            </a:pPr>
            <a:r>
              <a:rPr lang="en-US" sz="4400"/>
              <a:t>CORE JAVA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0"/>
          <p:cNvPicPr preferRelativeResize="0"/>
          <p:nvPr/>
        </p:nvPicPr>
        <p:blipFill rotWithShape="1">
          <a:blip r:embed="rId3">
            <a:alphaModFix/>
          </a:blip>
          <a:srcRect r="41818" b="9090"/>
          <a:stretch/>
        </p:blipFill>
        <p:spPr>
          <a:xfrm>
            <a:off x="4398348" y="2192973"/>
            <a:ext cx="7209452" cy="405531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0"/>
          <p:cNvSpPr txBox="1">
            <a:spLocks noGrp="1"/>
          </p:cNvSpPr>
          <p:nvPr>
            <p:ph type="title"/>
          </p:nvPr>
        </p:nvSpPr>
        <p:spPr>
          <a:xfrm>
            <a:off x="571863" y="820796"/>
            <a:ext cx="3412067" cy="137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ECLIPSE	</a:t>
            </a:r>
            <a:endParaRPr/>
          </a:p>
        </p:txBody>
      </p:sp>
      <p:sp>
        <p:nvSpPr>
          <p:cNvPr id="173" name="Google Shape;173;p10"/>
          <p:cNvSpPr txBox="1">
            <a:spLocks noGrp="1"/>
          </p:cNvSpPr>
          <p:nvPr>
            <p:ph type="body" idx="1"/>
          </p:nvPr>
        </p:nvSpPr>
        <p:spPr>
          <a:xfrm>
            <a:off x="581193" y="2438399"/>
            <a:ext cx="3415074" cy="3564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chemeClr val="dk1"/>
                </a:solidFill>
              </a:rPr>
              <a:t>Download link: </a:t>
            </a:r>
            <a:r>
              <a:rPr lang="en-US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https://www.eclipse.org/downloads/</a:t>
            </a:r>
            <a:endParaRPr>
              <a:solidFill>
                <a:schemeClr val="dk1"/>
              </a:solidFill>
            </a:endParaRPr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RUN THE INSTALLER	</a:t>
            </a:r>
            <a:endParaRPr/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601255" y="1964168"/>
            <a:ext cx="3409782" cy="403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chemeClr val="dk1"/>
                </a:solidFill>
              </a:rPr>
              <a:t>And select Eclipse IDE for Enterprise Java and Web Developers</a:t>
            </a:r>
            <a:endParaRPr/>
          </a:p>
        </p:txBody>
      </p:sp>
      <p:pic>
        <p:nvPicPr>
          <p:cNvPr id="180" name="Google Shape;18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5783" y="1830098"/>
            <a:ext cx="4387665" cy="465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INSTALL</a:t>
            </a:r>
            <a:endParaRPr/>
          </a:p>
        </p:txBody>
      </p:sp>
      <p:sp>
        <p:nvSpPr>
          <p:cNvPr id="186" name="Google Shape;186;p12"/>
          <p:cNvSpPr txBox="1">
            <a:spLocks noGrp="1"/>
          </p:cNvSpPr>
          <p:nvPr>
            <p:ph type="body" idx="1"/>
          </p:nvPr>
        </p:nvSpPr>
        <p:spPr>
          <a:xfrm>
            <a:off x="601255" y="1964168"/>
            <a:ext cx="3409782" cy="403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chemeClr val="dk1"/>
                </a:solidFill>
              </a:rPr>
              <a:t>Leave the settings as default and click Install</a:t>
            </a:r>
            <a:endParaRPr/>
          </a:p>
        </p:txBody>
      </p:sp>
      <p:pic>
        <p:nvPicPr>
          <p:cNvPr id="187" name="Google Shape;18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8802" y="1964168"/>
            <a:ext cx="4376026" cy="465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LAUNCH AND OPEN	</a:t>
            </a:r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body" idx="1"/>
          </p:nvPr>
        </p:nvSpPr>
        <p:spPr>
          <a:xfrm>
            <a:off x="601255" y="1964168"/>
            <a:ext cx="3409782" cy="403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chemeClr val="dk1"/>
                </a:solidFill>
              </a:rPr>
              <a:t>Click launch to open </a:t>
            </a:r>
            <a:r>
              <a:rPr lang="en-US">
                <a:solidFill>
                  <a:schemeClr val="lt1"/>
                </a:solidFill>
              </a:rPr>
              <a:t>the IDE</a:t>
            </a:r>
            <a:endParaRPr/>
          </a:p>
        </p:txBody>
      </p:sp>
      <p:pic>
        <p:nvPicPr>
          <p:cNvPr id="194" name="Google Shape;19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6505" y="1964168"/>
            <a:ext cx="4352750" cy="465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ECLIPSE WINDOW	</a:t>
            </a:r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body" idx="1"/>
          </p:nvPr>
        </p:nvSpPr>
        <p:spPr>
          <a:xfrm>
            <a:off x="601255" y="1964168"/>
            <a:ext cx="3409782" cy="403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chemeClr val="dk1"/>
                </a:solidFill>
              </a:rPr>
              <a:t>Once launched, this type of window is seen. 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chemeClr val="dk1"/>
                </a:solidFill>
              </a:rPr>
              <a:t>Projects can be created and imported.</a:t>
            </a:r>
            <a:endParaRPr/>
          </a:p>
        </p:txBody>
      </p:sp>
      <p:pic>
        <p:nvPicPr>
          <p:cNvPr id="201" name="Google Shape;2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0183" y="2262657"/>
            <a:ext cx="6489819" cy="3439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GIT	</a:t>
            </a:r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body" idx="1"/>
          </p:nvPr>
        </p:nvSpPr>
        <p:spPr>
          <a:xfrm>
            <a:off x="601255" y="1964168"/>
            <a:ext cx="3409782" cy="403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chemeClr val="dk1"/>
                </a:solidFill>
              </a:rPr>
              <a:t>Download Link: 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https://git-scm.com/downloads</a:t>
            </a:r>
            <a:endParaRPr>
              <a:solidFill>
                <a:schemeClr val="dk1"/>
              </a:solidFill>
            </a:endParaRP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chemeClr val="dk1"/>
                </a:solidFill>
              </a:rPr>
              <a:t>Choose Windows / Mac / Linux based on operating system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208" name="Google Shape;20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00926" y="2197759"/>
            <a:ext cx="6489819" cy="3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INSTALLERS</a:t>
            </a:r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body" idx="1"/>
          </p:nvPr>
        </p:nvSpPr>
        <p:spPr>
          <a:xfrm>
            <a:off x="601255" y="1964168"/>
            <a:ext cx="3409782" cy="403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chemeClr val="dk1"/>
                </a:solidFill>
              </a:rPr>
              <a:t>For windows – select the configuration of the system and choose the standalone </a:t>
            </a:r>
            <a:r>
              <a:rPr lang="en-US">
                <a:solidFill>
                  <a:schemeClr val="lt1"/>
                </a:solidFill>
              </a:rPr>
              <a:t>installer</a:t>
            </a:r>
            <a:endParaRPr/>
          </a:p>
        </p:txBody>
      </p:sp>
      <p:pic>
        <p:nvPicPr>
          <p:cNvPr id="215" name="Google Shape;2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4036" y="2254210"/>
            <a:ext cx="6489819" cy="36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RUN THE INSTALLER	</a:t>
            </a:r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body" idx="1"/>
          </p:nvPr>
        </p:nvSpPr>
        <p:spPr>
          <a:xfrm>
            <a:off x="601255" y="1964168"/>
            <a:ext cx="3409782" cy="403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chemeClr val="dk1"/>
                </a:solidFill>
              </a:rPr>
              <a:t>Run the installer 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chemeClr val="dk1"/>
                </a:solidFill>
              </a:rPr>
              <a:t>Click install</a:t>
            </a:r>
            <a:endParaRPr/>
          </a:p>
        </p:txBody>
      </p:sp>
      <p:pic>
        <p:nvPicPr>
          <p:cNvPr id="222" name="Google Shape;22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839429"/>
            <a:ext cx="5607799" cy="465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FINISHING INSTALLATION</a:t>
            </a:r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body" idx="1"/>
          </p:nvPr>
        </p:nvSpPr>
        <p:spPr>
          <a:xfrm>
            <a:off x="601255" y="1964168"/>
            <a:ext cx="3409782" cy="403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chemeClr val="dk1"/>
                </a:solidFill>
              </a:rPr>
              <a:t>Click finish to finish </a:t>
            </a:r>
            <a:r>
              <a:rPr lang="en-US">
                <a:solidFill>
                  <a:schemeClr val="lt1"/>
                </a:solidFill>
              </a:rPr>
              <a:t>installation</a:t>
            </a:r>
            <a:endParaRPr/>
          </a:p>
        </p:txBody>
      </p:sp>
      <p:pic>
        <p:nvPicPr>
          <p:cNvPr id="229" name="Google Shape;22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4872" y="1848759"/>
            <a:ext cx="5549486" cy="465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VISUAL STUDIO CODE</a:t>
            </a:r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body" idx="1"/>
          </p:nvPr>
        </p:nvSpPr>
        <p:spPr>
          <a:xfrm>
            <a:off x="601255" y="1964168"/>
            <a:ext cx="3409782" cy="403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chemeClr val="dk1"/>
                </a:solidFill>
              </a:rPr>
              <a:t>Download link: 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endParaRPr>
              <a:solidFill>
                <a:schemeClr val="dk1"/>
              </a:solidFill>
            </a:endParaRP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chemeClr val="dk1"/>
                </a:solidFill>
              </a:rPr>
              <a:t>Download the installer based on PC configurations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236" name="Google Shape;23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39392" y="2139308"/>
            <a:ext cx="6489819" cy="3861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18" name="Google Shape;118;p2"/>
          <p:cNvSpPr txBox="1">
            <a:spLocks noGrp="1"/>
          </p:cNvSpPr>
          <p:nvPr>
            <p:ph type="body" idx="1"/>
          </p:nvPr>
        </p:nvSpPr>
        <p:spPr>
          <a:xfrm>
            <a:off x="581194" y="2358631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Java Installation, IDE Setup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Datatypes and Operators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Control Flow statements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OOPS Concepts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Static, Constructor, Exceptions</a:t>
            </a:r>
            <a:r>
              <a:rPr lang="en-US"/>
              <a:t> 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String, Collections, Serialization</a:t>
            </a:r>
            <a:r>
              <a:rPr lang="en-US"/>
              <a:t> 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Threads and JDBC</a:t>
            </a:r>
            <a:r>
              <a:rPr lang="en-US"/>
              <a:t> 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Agile and DevOps</a:t>
            </a:r>
            <a:r>
              <a:rPr lang="en-US"/>
              <a:t> 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Spring Boot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Git, Source Code Management</a:t>
            </a:r>
            <a:r>
              <a:rPr lang="en-US"/>
              <a:t> 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Jenkins, Jira, DevOps tools</a:t>
            </a:r>
            <a:r>
              <a:rPr lang="en-US"/>
              <a:t> 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HTML, CSS</a:t>
            </a:r>
            <a:r>
              <a:rPr lang="en-US"/>
              <a:t> 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Javascript - (Basics)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Javascript - (Advanced)</a:t>
            </a:r>
            <a:r>
              <a:rPr lang="en-US"/>
              <a:t>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Angular 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Integrating Frontend with Backend</a:t>
            </a:r>
            <a:r>
              <a:rPr lang="en-US"/>
              <a:t>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endParaRPr/>
          </a:p>
        </p:txBody>
      </p:sp>
      <p:pic>
        <p:nvPicPr>
          <p:cNvPr id="242" name="Google Shape;242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4604" y="2009775"/>
            <a:ext cx="4426792" cy="3678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2857" y="1819688"/>
            <a:ext cx="5250635" cy="4336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CLICK INSTALL AND LAUNCH</a:t>
            </a:r>
            <a:endParaRPr/>
          </a:p>
        </p:txBody>
      </p:sp>
      <p:pic>
        <p:nvPicPr>
          <p:cNvPr id="249" name="Google Shape;249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67717" y="2162175"/>
            <a:ext cx="4513015" cy="3678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8077" y="2133059"/>
            <a:ext cx="4513015" cy="3707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NODE JS 	</a:t>
            </a:r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body" idx="1"/>
          </p:nvPr>
        </p:nvSpPr>
        <p:spPr>
          <a:xfrm>
            <a:off x="601255" y="1964168"/>
            <a:ext cx="3409782" cy="403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chemeClr val="dk1"/>
                </a:solidFill>
              </a:rPr>
              <a:t>Download link: 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</a:t>
            </a:r>
            <a:endParaRPr>
              <a:solidFill>
                <a:schemeClr val="dk1"/>
              </a:solidFill>
            </a:endParaRP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chemeClr val="dk1"/>
                </a:solidFill>
              </a:rPr>
              <a:t>Use 18.12.1 LTS version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257" name="Google Shape;25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91522" y="1370686"/>
            <a:ext cx="6489819" cy="4137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RUN THE INSTALLER	</a:t>
            </a:r>
            <a:endParaRPr/>
          </a:p>
        </p:txBody>
      </p:sp>
      <p:pic>
        <p:nvPicPr>
          <p:cNvPr id="263" name="Google Shape;263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63804" y="2122806"/>
            <a:ext cx="4625741" cy="364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41571" y="2145668"/>
            <a:ext cx="4595258" cy="3619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endParaRPr/>
          </a:p>
        </p:txBody>
      </p:sp>
      <p:pic>
        <p:nvPicPr>
          <p:cNvPr id="270" name="Google Shape;270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6094" y="2092327"/>
            <a:ext cx="4633362" cy="3627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3428" y="2084706"/>
            <a:ext cx="4663844" cy="3635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endParaRPr/>
          </a:p>
        </p:txBody>
      </p:sp>
      <p:pic>
        <p:nvPicPr>
          <p:cNvPr id="277" name="Google Shape;277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19888" y="2218058"/>
            <a:ext cx="4656223" cy="360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3398" y="2218058"/>
            <a:ext cx="4648603" cy="3627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FINISHING INSTALLATION</a:t>
            </a:r>
            <a:endParaRPr/>
          </a:p>
        </p:txBody>
      </p:sp>
      <p:pic>
        <p:nvPicPr>
          <p:cNvPr id="284" name="Google Shape;284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779319" y="2214247"/>
            <a:ext cx="4633362" cy="3612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GIT AND SOURCE CODE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GITHUB 	</a:t>
            </a:r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body" idx="1"/>
          </p:nvPr>
        </p:nvSpPr>
        <p:spPr>
          <a:xfrm>
            <a:off x="601255" y="1964168"/>
            <a:ext cx="3409782" cy="403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chemeClr val="dk1"/>
                </a:solidFill>
              </a:rPr>
              <a:t>Open Github at: 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>
              <a:solidFill>
                <a:schemeClr val="dk1"/>
              </a:solidFill>
            </a:endParaRP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chemeClr val="dk1"/>
                </a:solidFill>
              </a:rPr>
              <a:t>Signin – if already registered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chemeClr val="dk1"/>
                </a:solidFill>
              </a:rPr>
              <a:t>Signup – if not registered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chemeClr val="dk1"/>
                </a:solidFill>
              </a:rPr>
              <a:t>Home page is visible upon login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296" name="Google Shape;29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15457" y="2168986"/>
            <a:ext cx="6489819" cy="3212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CREATE REPOSITORY</a:t>
            </a:r>
            <a:endParaRPr/>
          </a:p>
        </p:txBody>
      </p:sp>
      <p:sp>
        <p:nvSpPr>
          <p:cNvPr id="302" name="Google Shape;302;p29"/>
          <p:cNvSpPr txBox="1">
            <a:spLocks noGrp="1"/>
          </p:cNvSpPr>
          <p:nvPr>
            <p:ph type="body" idx="1"/>
          </p:nvPr>
        </p:nvSpPr>
        <p:spPr>
          <a:xfrm>
            <a:off x="601255" y="1964168"/>
            <a:ext cx="3409782" cy="403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chemeClr val="dk1"/>
                </a:solidFill>
              </a:rPr>
              <a:t>Create new repository in the homepage and provide repository name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chemeClr val="dk1"/>
                </a:solidFill>
              </a:rPr>
              <a:t>Click create new repository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303" name="Google Shape;30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0730" y="1964168"/>
            <a:ext cx="6489819" cy="4559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JAVA</a:t>
            </a:r>
            <a:endParaRPr/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lang="en-US"/>
              <a:t>Java is object oriented language </a:t>
            </a:r>
            <a:endParaRPr/>
          </a:p>
          <a:p>
            <a:pPr marL="630000" lvl="1" indent="-306000" algn="l" rtl="0">
              <a:spcBef>
                <a:spcPts val="896"/>
              </a:spcBef>
              <a:spcAft>
                <a:spcPts val="0"/>
              </a:spcAft>
              <a:buSzPct val="92000"/>
              <a:buChar char="◼"/>
            </a:pPr>
            <a:r>
              <a:rPr lang="en-US"/>
              <a:t>James Gosling invented this language at Sun MicroSystems in 1995</a:t>
            </a:r>
            <a:endParaRPr/>
          </a:p>
          <a:p>
            <a:pPr marL="630000" lvl="1" indent="-306000" algn="l" rtl="0">
              <a:spcBef>
                <a:spcPts val="896"/>
              </a:spcBef>
              <a:spcAft>
                <a:spcPts val="0"/>
              </a:spcAft>
              <a:buSzPct val="92000"/>
              <a:buChar char="◼"/>
            </a:pPr>
            <a:r>
              <a:rPr lang="en-US"/>
              <a:t>Platform independence (write once run anywhere (WORA))</a:t>
            </a:r>
            <a:endParaRPr/>
          </a:p>
          <a:p>
            <a:pPr marL="630000" lvl="1" indent="-306000" algn="l" rtl="0">
              <a:spcBef>
                <a:spcPts val="896"/>
              </a:spcBef>
              <a:spcAft>
                <a:spcPts val="0"/>
              </a:spcAft>
              <a:buSzPct val="92000"/>
              <a:buChar char="◼"/>
            </a:pPr>
            <a:r>
              <a:rPr lang="en-US"/>
              <a:t>Architecture neutral</a:t>
            </a:r>
            <a:endParaRPr/>
          </a:p>
          <a:p>
            <a:pPr marL="630000" lvl="1" indent="-306000" algn="l" rtl="0">
              <a:spcBef>
                <a:spcPts val="896"/>
              </a:spcBef>
              <a:spcAft>
                <a:spcPts val="0"/>
              </a:spcAft>
              <a:buSzPct val="92000"/>
              <a:buChar char="◼"/>
            </a:pPr>
            <a:r>
              <a:rPr lang="en-US"/>
              <a:t>Secure (Bytecode, no pointers, security manager)</a:t>
            </a:r>
            <a:endParaRPr/>
          </a:p>
          <a:p>
            <a:pPr marL="630000" lvl="1" indent="-219538" algn="l" rtl="0">
              <a:spcBef>
                <a:spcPts val="896"/>
              </a:spcBef>
              <a:spcAft>
                <a:spcPts val="0"/>
              </a:spcAft>
              <a:buSzPct val="92000"/>
              <a:buNone/>
            </a:pPr>
            <a:endParaRPr/>
          </a:p>
          <a:p>
            <a:pPr marL="0" lvl="0" indent="0" algn="l" rtl="0">
              <a:spcBef>
                <a:spcPts val="951"/>
              </a:spcBef>
              <a:spcAft>
                <a:spcPts val="0"/>
              </a:spcAft>
              <a:buSzPct val="91999"/>
              <a:buNone/>
            </a:pPr>
            <a:r>
              <a:rPr lang="en-US" sz="1900"/>
              <a:t>Java can run:</a:t>
            </a:r>
            <a:endParaRPr/>
          </a:p>
          <a:p>
            <a:pPr marL="630000" lvl="1" indent="-306000" algn="l" rtl="0">
              <a:spcBef>
                <a:spcPts val="896"/>
              </a:spcBef>
              <a:spcAft>
                <a:spcPts val="0"/>
              </a:spcAft>
              <a:buSzPct val="92000"/>
              <a:buChar char="◼"/>
            </a:pPr>
            <a:r>
              <a:rPr lang="en-US"/>
              <a:t>In a browser as an applet</a:t>
            </a:r>
            <a:endParaRPr/>
          </a:p>
          <a:p>
            <a:pPr marL="630000" lvl="1" indent="-306000" algn="l" rtl="0">
              <a:spcBef>
                <a:spcPts val="896"/>
              </a:spcBef>
              <a:spcAft>
                <a:spcPts val="0"/>
              </a:spcAft>
              <a:buSzPct val="92000"/>
              <a:buChar char="◼"/>
            </a:pPr>
            <a:r>
              <a:rPr lang="en-US" sz="1600"/>
              <a:t>On the desktop as an application</a:t>
            </a:r>
            <a:endParaRPr/>
          </a:p>
          <a:p>
            <a:pPr marL="630000" lvl="1" indent="-306000" algn="l" rtl="0">
              <a:spcBef>
                <a:spcPts val="896"/>
              </a:spcBef>
              <a:spcAft>
                <a:spcPts val="0"/>
              </a:spcAft>
              <a:buSzPct val="92000"/>
              <a:buChar char="◼"/>
            </a:pPr>
            <a:r>
              <a:rPr lang="en-US" sz="1600"/>
              <a:t>In a server to provide Services E.g. Database access</a:t>
            </a:r>
            <a:endParaRPr/>
          </a:p>
          <a:p>
            <a:pPr marL="630000" lvl="1" indent="-306000" algn="l" rtl="0">
              <a:spcBef>
                <a:spcPts val="896"/>
              </a:spcBef>
              <a:spcAft>
                <a:spcPts val="0"/>
              </a:spcAft>
              <a:buSzPct val="92000"/>
              <a:buChar char="◼"/>
            </a:pPr>
            <a:r>
              <a:rPr lang="en-US" sz="1600"/>
              <a:t>Embedded in a device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>
            <a:spLocks noGrp="1"/>
          </p:cNvSpPr>
          <p:nvPr>
            <p:ph type="body" idx="1"/>
          </p:nvPr>
        </p:nvSpPr>
        <p:spPr>
          <a:xfrm>
            <a:off x="601255" y="1964168"/>
            <a:ext cx="3409782" cy="403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chemeClr val="dk1"/>
                </a:solidFill>
              </a:rPr>
              <a:t>New link is generated to clone the source code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chemeClr val="dk1"/>
                </a:solidFill>
              </a:rPr>
              <a:t>https://github.com/Bhavyanth/TetraCourse.git</a:t>
            </a:r>
            <a:endParaRPr/>
          </a:p>
        </p:txBody>
      </p:sp>
      <p:pic>
        <p:nvPicPr>
          <p:cNvPr id="309" name="Google Shape;3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861" y="2231865"/>
            <a:ext cx="6489819" cy="318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CLONE SOURCE CODE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body" idx="1"/>
          </p:nvPr>
        </p:nvSpPr>
        <p:spPr>
          <a:xfrm>
            <a:off x="601255" y="1964168"/>
            <a:ext cx="3409782" cy="403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chemeClr val="dk1"/>
                </a:solidFill>
              </a:rPr>
              <a:t>Create a new folder in your desired directory to clone the source code</a:t>
            </a:r>
            <a:endParaRPr/>
          </a:p>
        </p:txBody>
      </p:sp>
      <p:pic>
        <p:nvPicPr>
          <p:cNvPr id="316" name="Google Shape;31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6836" y="2062369"/>
            <a:ext cx="6489819" cy="4153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CLONE</a:t>
            </a:r>
            <a:endParaRPr/>
          </a:p>
        </p:txBody>
      </p:sp>
      <p:sp>
        <p:nvSpPr>
          <p:cNvPr id="322" name="Google Shape;322;p32"/>
          <p:cNvSpPr txBox="1">
            <a:spLocks noGrp="1"/>
          </p:cNvSpPr>
          <p:nvPr>
            <p:ph type="body" idx="1"/>
          </p:nvPr>
        </p:nvSpPr>
        <p:spPr>
          <a:xfrm>
            <a:off x="601255" y="1964168"/>
            <a:ext cx="3409782" cy="403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chemeClr val="dk1"/>
                </a:solidFill>
              </a:rPr>
              <a:t>Open git bash from the list of installed programs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chemeClr val="dk1"/>
                </a:solidFill>
              </a:rPr>
              <a:t>Navigate to newly created folder using ‘</a:t>
            </a:r>
            <a:r>
              <a:rPr lang="en-US" i="1">
                <a:solidFill>
                  <a:schemeClr val="dk1"/>
                </a:solidFill>
              </a:rPr>
              <a:t>cd</a:t>
            </a:r>
            <a:r>
              <a:rPr lang="en-US">
                <a:solidFill>
                  <a:schemeClr val="dk1"/>
                </a:solidFill>
              </a:rPr>
              <a:t>’ command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chemeClr val="dk1"/>
                </a:solidFill>
              </a:rPr>
              <a:t>Use ‘</a:t>
            </a:r>
            <a:r>
              <a:rPr lang="en-US" i="1">
                <a:solidFill>
                  <a:schemeClr val="dk1"/>
                </a:solidFill>
              </a:rPr>
              <a:t>git clone &lt;gitURL&gt;</a:t>
            </a:r>
            <a:r>
              <a:rPr lang="en-US">
                <a:solidFill>
                  <a:schemeClr val="dk1"/>
                </a:solidFill>
              </a:rPr>
              <a:t>’ to clone the source code which we have created in the earlier slide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323" name="Google Shape;32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4016" y="1964168"/>
            <a:ext cx="7472544" cy="28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CREATE A PROJECT</a:t>
            </a:r>
            <a:endParaRPr/>
          </a:p>
        </p:txBody>
      </p:sp>
      <p:sp>
        <p:nvSpPr>
          <p:cNvPr id="329" name="Google Shape;329;p33"/>
          <p:cNvSpPr txBox="1">
            <a:spLocks noGrp="1"/>
          </p:cNvSpPr>
          <p:nvPr>
            <p:ph type="body" idx="1"/>
          </p:nvPr>
        </p:nvSpPr>
        <p:spPr>
          <a:xfrm>
            <a:off x="601255" y="1964168"/>
            <a:ext cx="3409782" cy="403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chemeClr val="dk1"/>
                </a:solidFill>
              </a:rPr>
              <a:t>Open eclipse and click on create new java project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330" name="Google Shape;33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0853" y="1964168"/>
            <a:ext cx="6489819" cy="352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body" idx="1"/>
          </p:nvPr>
        </p:nvSpPr>
        <p:spPr>
          <a:xfrm>
            <a:off x="601255" y="1964168"/>
            <a:ext cx="3409782" cy="403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chemeClr val="dk1"/>
                </a:solidFill>
              </a:rPr>
              <a:t>Provide a project name and click finish to create </a:t>
            </a:r>
            <a:r>
              <a:rPr lang="en-US">
                <a:solidFill>
                  <a:schemeClr val="lt1"/>
                </a:solidFill>
              </a:rPr>
              <a:t>a project</a:t>
            </a:r>
            <a:endParaRPr/>
          </a:p>
        </p:txBody>
      </p:sp>
      <p:pic>
        <p:nvPicPr>
          <p:cNvPr id="336" name="Google Shape;33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876751"/>
            <a:ext cx="4562241" cy="465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"/>
          <p:cNvSpPr txBox="1">
            <a:spLocks noGrp="1"/>
          </p:cNvSpPr>
          <p:nvPr>
            <p:ph type="title"/>
          </p:nvPr>
        </p:nvSpPr>
        <p:spPr>
          <a:xfrm>
            <a:off x="581191" y="1020431"/>
            <a:ext cx="10993549" cy="66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/>
              <a:t>CREATING A NEW PACKAGE</a:t>
            </a:r>
            <a:endParaRPr/>
          </a:p>
        </p:txBody>
      </p:sp>
      <p:pic>
        <p:nvPicPr>
          <p:cNvPr id="342" name="Google Shape;342;p35"/>
          <p:cNvPicPr preferRelativeResize="0"/>
          <p:nvPr/>
        </p:nvPicPr>
        <p:blipFill rotWithShape="1">
          <a:blip r:embed="rId3">
            <a:alphaModFix/>
          </a:blip>
          <a:srcRect r="1" b="37794"/>
          <a:stretch/>
        </p:blipFill>
        <p:spPr>
          <a:xfrm>
            <a:off x="1095418" y="3089664"/>
            <a:ext cx="6334622" cy="2797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5"/>
          <p:cNvPicPr preferRelativeResize="0"/>
          <p:nvPr/>
        </p:nvPicPr>
        <p:blipFill rotWithShape="1">
          <a:blip r:embed="rId4">
            <a:alphaModFix/>
          </a:blip>
          <a:srcRect r="1" b="4629"/>
          <a:stretch/>
        </p:blipFill>
        <p:spPr>
          <a:xfrm>
            <a:off x="8036240" y="3081867"/>
            <a:ext cx="3673160" cy="3310466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5"/>
          <p:cNvSpPr txBox="1">
            <a:spLocks noGrp="1"/>
          </p:cNvSpPr>
          <p:nvPr>
            <p:ph type="body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 sz="1600" cap="none">
                <a:solidFill>
                  <a:schemeClr val="accent2"/>
                </a:solidFill>
              </a:rPr>
              <a:t>RIGHT CLICK ON SRC AND CREATE A NEW PACKAGE AS SHOWN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JAVA EDITIONS</a:t>
            </a:r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ct val="92000"/>
              <a:buChar char="◼"/>
            </a:pPr>
            <a:r>
              <a:rPr lang="en-US" sz="1600"/>
              <a:t>Java Standard Edition (J2SE or JSE)</a:t>
            </a:r>
            <a:endParaRPr/>
          </a:p>
          <a:p>
            <a:pPr marL="630000" lvl="1" indent="-306000" algn="l" rtl="0">
              <a:spcBef>
                <a:spcPts val="859"/>
              </a:spcBef>
              <a:spcAft>
                <a:spcPts val="0"/>
              </a:spcAft>
              <a:buSzPct val="92000"/>
              <a:buChar char="◼"/>
            </a:pPr>
            <a:r>
              <a:rPr lang="en-US" sz="1400"/>
              <a:t>Basic tools and libraries to build applications and applets (Standalone applications)</a:t>
            </a:r>
            <a:endParaRPr/>
          </a:p>
          <a:p>
            <a:pPr marL="630000" lvl="1" indent="-306000" algn="l" rtl="0">
              <a:spcBef>
                <a:spcPts val="859"/>
              </a:spcBef>
              <a:spcAft>
                <a:spcPts val="0"/>
              </a:spcAft>
              <a:buSzPct val="92000"/>
              <a:buChar char="◼"/>
            </a:pPr>
            <a:r>
              <a:rPr lang="en-US" sz="1400"/>
              <a:t>It is used to create programs for a desktop computer</a:t>
            </a:r>
            <a:endParaRPr/>
          </a:p>
          <a:p>
            <a:pPr marL="306000" lvl="0" indent="-219538" algn="l" rtl="0">
              <a:spcBef>
                <a:spcPts val="896"/>
              </a:spcBef>
              <a:spcAft>
                <a:spcPts val="0"/>
              </a:spcAft>
              <a:buSzPct val="92000"/>
              <a:buNone/>
            </a:pPr>
            <a:endParaRPr sz="1600"/>
          </a:p>
          <a:p>
            <a:pPr marL="306000" lvl="0" indent="-306000" algn="l" rtl="0">
              <a:spcBef>
                <a:spcPts val="896"/>
              </a:spcBef>
              <a:spcAft>
                <a:spcPts val="0"/>
              </a:spcAft>
              <a:buSzPct val="92000"/>
              <a:buChar char="◼"/>
            </a:pPr>
            <a:r>
              <a:rPr lang="en-US" sz="1600"/>
              <a:t>Java Enterprise Edition (J2EE or JEE)</a:t>
            </a:r>
            <a:endParaRPr/>
          </a:p>
          <a:p>
            <a:pPr marL="630000" lvl="1" indent="-306000" algn="l" rtl="0">
              <a:spcBef>
                <a:spcPts val="859"/>
              </a:spcBef>
              <a:spcAft>
                <a:spcPts val="0"/>
              </a:spcAft>
              <a:buSzPct val="92000"/>
              <a:buChar char="◼"/>
            </a:pPr>
            <a:r>
              <a:rPr lang="en-US" sz="1400"/>
              <a:t>Tools and libraries to create servlets, javaServerPages, server based applications  etc (Web Applications, can be used by multiple users at a time)</a:t>
            </a:r>
            <a:endParaRPr/>
          </a:p>
          <a:p>
            <a:pPr marL="630000" lvl="1" indent="-306000" algn="l" rtl="0">
              <a:spcBef>
                <a:spcPts val="859"/>
              </a:spcBef>
              <a:spcAft>
                <a:spcPts val="0"/>
              </a:spcAft>
              <a:buSzPct val="92000"/>
              <a:buChar char="◼"/>
            </a:pPr>
            <a:r>
              <a:rPr lang="en-US" sz="1400"/>
              <a:t>It is used to create large programs that run on the server and manages heavy traffic and complex transactions</a:t>
            </a:r>
            <a:endParaRPr/>
          </a:p>
          <a:p>
            <a:pPr marL="306000" lvl="0" indent="-219538" algn="l" rtl="0">
              <a:spcBef>
                <a:spcPts val="896"/>
              </a:spcBef>
              <a:spcAft>
                <a:spcPts val="0"/>
              </a:spcAft>
              <a:buSzPct val="92000"/>
              <a:buNone/>
            </a:pPr>
            <a:endParaRPr sz="1600"/>
          </a:p>
          <a:p>
            <a:pPr marL="306000" lvl="0" indent="-306000" algn="l" rtl="0">
              <a:spcBef>
                <a:spcPts val="896"/>
              </a:spcBef>
              <a:spcAft>
                <a:spcPts val="0"/>
              </a:spcAft>
              <a:buSzPct val="92000"/>
              <a:buChar char="◼"/>
            </a:pPr>
            <a:r>
              <a:rPr lang="en-US" sz="1600"/>
              <a:t>Java Micro Edition (J2ME or JME)</a:t>
            </a:r>
            <a:endParaRPr/>
          </a:p>
          <a:p>
            <a:pPr marL="630000" lvl="1" indent="-306000" algn="l" rtl="0">
              <a:spcBef>
                <a:spcPts val="859"/>
              </a:spcBef>
              <a:spcAft>
                <a:spcPts val="0"/>
              </a:spcAft>
              <a:buSzPct val="92000"/>
              <a:buChar char="◼"/>
            </a:pPr>
            <a:r>
              <a:rPr lang="en-US" sz="1400"/>
              <a:t>Libraries to create application to run in hand-held devices such as PDAs and cellular phones. (Device programs and mobile applications)</a:t>
            </a:r>
            <a:endParaRPr/>
          </a:p>
          <a:p>
            <a:pPr marL="630000" lvl="1" indent="-306000" algn="l" rtl="0">
              <a:spcBef>
                <a:spcPts val="859"/>
              </a:spcBef>
              <a:spcAft>
                <a:spcPts val="0"/>
              </a:spcAft>
              <a:buSzPct val="92000"/>
              <a:buChar char="◼"/>
            </a:pPr>
            <a:r>
              <a:rPr lang="en-US" sz="1400"/>
              <a:t> It is used to develop applications for small devices such as set-top boxes, phone, and appliances.	</a:t>
            </a:r>
            <a:endParaRPr/>
          </a:p>
          <a:p>
            <a:pPr marL="306000" lvl="0" indent="-208730" algn="l" rtl="0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JDK </a:t>
            </a:r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306000" algn="l" rtl="0">
              <a:spcBef>
                <a:spcPts val="980"/>
              </a:spcBef>
              <a:spcAft>
                <a:spcPts val="0"/>
              </a:spcAft>
              <a:buSzPts val="1748"/>
              <a:buChar char="◼"/>
            </a:pPr>
            <a:r>
              <a:rPr lang="en-US" sz="1900"/>
              <a:t>JDK: A jdk is a program development environment for writing java applets and applications</a:t>
            </a:r>
            <a:endParaRPr/>
          </a:p>
          <a:p>
            <a:pPr marL="630000" lvl="1" indent="-306000" algn="l" rtl="0"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 sz="1700"/>
              <a:t>JDK consists of a runtime environment called JRE, which sits in top of the operating system and the tools like interpreter (java) and compiler (javac)</a:t>
            </a:r>
            <a:endParaRPr/>
          </a:p>
          <a:p>
            <a:pPr marL="630000" lvl="1" indent="-306000" algn="l" rtl="0"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 sz="1700"/>
              <a:t>Java programs are translated into an intermediate code called the byte code with the help of a java compiler (javac)</a:t>
            </a:r>
            <a:endParaRPr/>
          </a:p>
          <a:p>
            <a:pPr marL="630000" lvl="1" indent="-306000" algn="l" rtl="0"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 sz="1700"/>
              <a:t>This byte code is platform independent and can run on any operating system.</a:t>
            </a:r>
            <a:endParaRPr/>
          </a:p>
          <a:p>
            <a:pPr marL="630000" lvl="1" indent="-306000" algn="l" rtl="0"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 sz="1700"/>
              <a:t>So to compile and execute, we need JDK, but to run the bytecode alone, JRE is enough, therefore JRE is a subset of JDK</a:t>
            </a:r>
            <a:endParaRPr/>
          </a:p>
          <a:p>
            <a:pPr marL="306000" lvl="0" indent="-195002" algn="l" rtl="0">
              <a:spcBef>
                <a:spcPts val="980"/>
              </a:spcBef>
              <a:spcAft>
                <a:spcPts val="0"/>
              </a:spcAft>
              <a:buSzPts val="1748"/>
              <a:buNone/>
            </a:pPr>
            <a:endParaRPr sz="1900"/>
          </a:p>
          <a:p>
            <a:pPr marL="306000" lvl="0" indent="-306000" algn="l" rtl="0">
              <a:spcBef>
                <a:spcPts val="980"/>
              </a:spcBef>
              <a:spcAft>
                <a:spcPts val="0"/>
              </a:spcAft>
              <a:buSzPts val="1748"/>
              <a:buChar char="◼"/>
            </a:pPr>
            <a:r>
              <a:rPr lang="en-US" sz="1900"/>
              <a:t>Source file(.java) 🡪 compiler  🡪 converts to .class file  (bytecode)</a:t>
            </a:r>
            <a:endParaRPr/>
          </a:p>
          <a:p>
            <a:pPr marL="0" lvl="0" indent="0" algn="l" rtl="0">
              <a:spcBef>
                <a:spcPts val="980"/>
              </a:spcBef>
              <a:spcAft>
                <a:spcPts val="0"/>
              </a:spcAft>
              <a:buSzPts val="1748"/>
              <a:buNone/>
            </a:pP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JRE</a:t>
            </a:r>
            <a:endParaRPr/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 sz="1700"/>
              <a:t>JRE 🡪 This is a part of JDK.</a:t>
            </a:r>
            <a:endParaRPr/>
          </a:p>
          <a:p>
            <a:pPr marL="306000" lvl="0" indent="-306000" algn="l" rtl="0"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 sz="1700"/>
              <a:t>JRE consists of Java virtual machine (JVM), core classes called libraries (Java API) and supporting files.</a:t>
            </a:r>
            <a:endParaRPr/>
          </a:p>
          <a:p>
            <a:pPr marL="306000" lvl="0" indent="-306000" algn="l" rtl="0"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 sz="1700"/>
              <a:t>JVM converts java byte code into machine language and executes it (depending on OS and target device)</a:t>
            </a:r>
            <a:endParaRPr/>
          </a:p>
          <a:p>
            <a:pPr marL="306000" lvl="0" indent="-306000" algn="l" rtl="0"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 sz="1700"/>
              <a:t>JVM is a runtime interpreter , because it becomes an instance of JRE at run time. Bytecode executed by JVM is platform independent, but JVM is platform dependent</a:t>
            </a:r>
            <a:endParaRPr/>
          </a:p>
          <a:p>
            <a:pPr marL="306000" lvl="0" indent="-306000" algn="l" rtl="0"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 sz="1700"/>
              <a:t>JVM is a subset of JRE</a:t>
            </a:r>
            <a:endParaRPr/>
          </a:p>
          <a:p>
            <a:pPr marL="306000" lvl="0" indent="-206686" algn="l" rtl="0"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 sz="1700"/>
          </a:p>
          <a:p>
            <a:pPr marL="306000" lvl="0" indent="-206686" algn="l" rtl="0"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 sz="1700"/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4284" y="4295907"/>
            <a:ext cx="3086191" cy="231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INSTALLATION</a:t>
            </a:r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Java and Environment variables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Eclipse / IntelliJ IDEA for Java Applications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Visual Studio Code for Frontend applications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Gill Sans"/>
              <a:buNone/>
            </a:pPr>
            <a:r>
              <a:rPr lang="en-US" sz="4800"/>
              <a:t>INSTALLATIONS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1" name="Google Shape;161;p9"/>
          <p:cNvSpPr/>
          <p:nvPr/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lang="en-US">
                <a:solidFill>
                  <a:srgbClr val="FFFFFF"/>
                </a:solidFill>
              </a:rPr>
              <a:t>JAVA INSTALLATION</a:t>
            </a:r>
            <a:endParaRPr/>
          </a:p>
        </p:txBody>
      </p:sp>
      <p:sp>
        <p:nvSpPr>
          <p:cNvPr id="163" name="Google Shape;163;p9"/>
          <p:cNvSpPr/>
          <p:nvPr/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"/>
          <p:cNvSpPr/>
          <p:nvPr/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1"/>
          </p:nvPr>
        </p:nvSpPr>
        <p:spPr>
          <a:xfrm>
            <a:off x="783387" y="2254102"/>
            <a:ext cx="4947221" cy="3650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rgbClr val="FFFFFF"/>
                </a:solidFill>
              </a:rPr>
              <a:t>Download Java from below website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https://www.java.com/download/ie_manual.jsp</a:t>
            </a:r>
            <a:endParaRPr>
              <a:solidFill>
                <a:schemeClr val="lt1"/>
              </a:solidFill>
            </a:endParaRP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rgbClr val="FFFFFF"/>
                </a:solidFill>
              </a:rPr>
              <a:t>JDK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https://www.oracle.com/java/technologies/javase/jdk11-archive-downloads.html</a:t>
            </a:r>
            <a:endParaRPr>
              <a:solidFill>
                <a:schemeClr val="lt1"/>
              </a:solidFill>
            </a:endParaRP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rgbClr val="FFFFFF"/>
                </a:solidFill>
              </a:rPr>
              <a:t>Environment Variables</a:t>
            </a:r>
            <a:endParaRPr/>
          </a:p>
          <a:p>
            <a:pPr marL="630000" lvl="1" indent="-212528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66" name="Google Shape;166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94048" y="960723"/>
            <a:ext cx="4500546" cy="4945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879</Words>
  <Application>Microsoft Office PowerPoint</Application>
  <PresentationFormat>Widescreen</PresentationFormat>
  <Paragraphs>122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Noto Sans Symbols</vt:lpstr>
      <vt:lpstr>Calibri</vt:lpstr>
      <vt:lpstr>Arial</vt:lpstr>
      <vt:lpstr>Gill Sans</vt:lpstr>
      <vt:lpstr>Dividend</vt:lpstr>
      <vt:lpstr>Dividend</vt:lpstr>
      <vt:lpstr>CORE JAVA</vt:lpstr>
      <vt:lpstr>CONTENTS</vt:lpstr>
      <vt:lpstr>JAVA</vt:lpstr>
      <vt:lpstr>JAVA EDITIONS</vt:lpstr>
      <vt:lpstr>JDK </vt:lpstr>
      <vt:lpstr>JRE</vt:lpstr>
      <vt:lpstr>INSTALLATION</vt:lpstr>
      <vt:lpstr>INSTALLATIONS</vt:lpstr>
      <vt:lpstr>JAVA INSTALLATION</vt:lpstr>
      <vt:lpstr>ECLIPSE </vt:lpstr>
      <vt:lpstr>RUN THE INSTALLER </vt:lpstr>
      <vt:lpstr>INSTALL</vt:lpstr>
      <vt:lpstr>LAUNCH AND OPEN </vt:lpstr>
      <vt:lpstr>ECLIPSE WINDOW </vt:lpstr>
      <vt:lpstr>GIT </vt:lpstr>
      <vt:lpstr>INSTALLERS</vt:lpstr>
      <vt:lpstr>RUN THE INSTALLER </vt:lpstr>
      <vt:lpstr>FINISHING INSTALLATION</vt:lpstr>
      <vt:lpstr>VISUAL STUDIO CODE</vt:lpstr>
      <vt:lpstr>PowerPoint Presentation</vt:lpstr>
      <vt:lpstr>CLICK INSTALL AND LAUNCH</vt:lpstr>
      <vt:lpstr>NODE JS  </vt:lpstr>
      <vt:lpstr>RUN THE INSTALLER </vt:lpstr>
      <vt:lpstr>PowerPoint Presentation</vt:lpstr>
      <vt:lpstr>PowerPoint Presentation</vt:lpstr>
      <vt:lpstr>FINISHING INSTALLATION</vt:lpstr>
      <vt:lpstr>GIT AND SOURCE CODE</vt:lpstr>
      <vt:lpstr>GITHUB  </vt:lpstr>
      <vt:lpstr>CREATE REPOSITORY</vt:lpstr>
      <vt:lpstr>PowerPoint Presentation</vt:lpstr>
      <vt:lpstr>CLONE SOURCE CODE</vt:lpstr>
      <vt:lpstr>CLONE</vt:lpstr>
      <vt:lpstr>CREATE A PROJECT</vt:lpstr>
      <vt:lpstr>PowerPoint Presentation</vt:lpstr>
      <vt:lpstr>CREATING A NEW 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Bhavyanth Kondapalli</dc:creator>
  <cp:lastModifiedBy>Kondapalli, Bhavyanth</cp:lastModifiedBy>
  <cp:revision>1</cp:revision>
  <dcterms:created xsi:type="dcterms:W3CDTF">2022-11-07T22:58:28Z</dcterms:created>
  <dcterms:modified xsi:type="dcterms:W3CDTF">2023-11-04T18:45:51Z</dcterms:modified>
</cp:coreProperties>
</file>