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11/21/2022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11/21/2022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D1FB6-1156-1575-445E-E0744AF69EA6}"/>
              </a:ext>
            </a:extLst>
          </p:cNvPr>
          <p:cNvSpPr>
            <a:spLocks noGrp="1"/>
          </p:cNvSpPr>
          <p:nvPr>
            <p:ph type="ctrTitle"/>
          </p:nvPr>
        </p:nvSpPr>
        <p:spPr/>
        <p:txBody>
          <a:bodyPr>
            <a:normAutofit/>
          </a:bodyPr>
          <a:lstStyle/>
          <a:p>
            <a:pPr algn="ctr"/>
            <a:r>
              <a:rPr lang="en-US" sz="5400" dirty="0"/>
              <a:t>JAVA THREADS</a:t>
            </a:r>
          </a:p>
        </p:txBody>
      </p:sp>
    </p:spTree>
    <p:extLst>
      <p:ext uri="{BB962C8B-B14F-4D97-AF65-F5344CB8AC3E}">
        <p14:creationId xmlns:p14="http://schemas.microsoft.com/office/powerpoint/2010/main" val="4217563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66D28-AD51-C9E6-6016-E8126F097B65}"/>
              </a:ext>
            </a:extLst>
          </p:cNvPr>
          <p:cNvSpPr>
            <a:spLocks noGrp="1"/>
          </p:cNvSpPr>
          <p:nvPr>
            <p:ph type="title"/>
          </p:nvPr>
        </p:nvSpPr>
        <p:spPr/>
        <p:txBody>
          <a:bodyPr/>
          <a:lstStyle/>
          <a:p>
            <a:r>
              <a:rPr lang="en-US" dirty="0"/>
              <a:t>THREAD scheduler</a:t>
            </a:r>
          </a:p>
        </p:txBody>
      </p:sp>
      <p:sp>
        <p:nvSpPr>
          <p:cNvPr id="3" name="Content Placeholder 2">
            <a:extLst>
              <a:ext uri="{FF2B5EF4-FFF2-40B4-BE49-F238E27FC236}">
                <a16:creationId xmlns:a16="http://schemas.microsoft.com/office/drawing/2014/main" id="{1F3473B7-2580-59D6-BEFE-7F4EDAC25174}"/>
              </a:ext>
            </a:extLst>
          </p:cNvPr>
          <p:cNvSpPr>
            <a:spLocks noGrp="1"/>
          </p:cNvSpPr>
          <p:nvPr>
            <p:ph idx="1"/>
          </p:nvPr>
        </p:nvSpPr>
        <p:spPr/>
        <p:txBody>
          <a:bodyPr/>
          <a:lstStyle/>
          <a:p>
            <a:pPr marL="0" indent="0">
              <a:buNone/>
            </a:pPr>
            <a:endParaRPr lang="en-US" dirty="0"/>
          </a:p>
          <a:p>
            <a:r>
              <a:rPr lang="en-US" dirty="0"/>
              <a:t>A component of Java that decides which thread to run or execute and which thread to wait is called a </a:t>
            </a:r>
            <a:r>
              <a:rPr lang="en-US" b="1" dirty="0"/>
              <a:t>thread scheduler.</a:t>
            </a:r>
          </a:p>
          <a:p>
            <a:pPr algn="just"/>
            <a:r>
              <a:rPr lang="en-US" dirty="0"/>
              <a:t>There are two factors for scheduling a thread i.e., </a:t>
            </a:r>
            <a:r>
              <a:rPr lang="en-US" b="1" dirty="0"/>
              <a:t>Priority and Time of arrival</a:t>
            </a:r>
            <a:r>
              <a:rPr lang="en-US" dirty="0"/>
              <a:t>.</a:t>
            </a:r>
          </a:p>
          <a:p>
            <a:pPr algn="just"/>
            <a:r>
              <a:rPr lang="en-US" b="1" dirty="0"/>
              <a:t>Priority</a:t>
            </a:r>
            <a:r>
              <a:rPr lang="en-US" dirty="0"/>
              <a:t>: Priority of each thread lies between 1 to 10. If a thread has a higher priority, it means that thread has got a better chance of getting picked up by the thread scheduler.</a:t>
            </a:r>
          </a:p>
          <a:p>
            <a:pPr algn="just"/>
            <a:r>
              <a:rPr lang="en-US" b="1" dirty="0"/>
              <a:t>Time of Arrival</a:t>
            </a:r>
            <a:r>
              <a:rPr lang="en-US" dirty="0"/>
              <a:t>: Suppose two threads of the same priority enter the runnable state, then priority cannot be the factor to pick a thread from these two threads.</a:t>
            </a:r>
          </a:p>
          <a:p>
            <a:endParaRPr lang="en-US" b="1" dirty="0"/>
          </a:p>
        </p:txBody>
      </p:sp>
    </p:spTree>
    <p:extLst>
      <p:ext uri="{BB962C8B-B14F-4D97-AF65-F5344CB8AC3E}">
        <p14:creationId xmlns:p14="http://schemas.microsoft.com/office/powerpoint/2010/main" val="3515817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ACFF8-1A0C-2FE6-4E89-720423C2328B}"/>
              </a:ext>
            </a:extLst>
          </p:cNvPr>
          <p:cNvSpPr>
            <a:spLocks noGrp="1"/>
          </p:cNvSpPr>
          <p:nvPr>
            <p:ph type="title"/>
          </p:nvPr>
        </p:nvSpPr>
        <p:spPr/>
        <p:txBody>
          <a:bodyPr/>
          <a:lstStyle/>
          <a:p>
            <a:r>
              <a:rPr lang="en-US" dirty="0"/>
              <a:t>Joining a thread</a:t>
            </a:r>
          </a:p>
        </p:txBody>
      </p:sp>
      <p:sp>
        <p:nvSpPr>
          <p:cNvPr id="3" name="Content Placeholder 2">
            <a:extLst>
              <a:ext uri="{FF2B5EF4-FFF2-40B4-BE49-F238E27FC236}">
                <a16:creationId xmlns:a16="http://schemas.microsoft.com/office/drawing/2014/main" id="{ED85C2DB-C6EC-0DE1-83E3-AFE13B5CF3EC}"/>
              </a:ext>
            </a:extLst>
          </p:cNvPr>
          <p:cNvSpPr>
            <a:spLocks noGrp="1"/>
          </p:cNvSpPr>
          <p:nvPr>
            <p:ph idx="1"/>
          </p:nvPr>
        </p:nvSpPr>
        <p:spPr/>
        <p:txBody>
          <a:bodyPr/>
          <a:lstStyle/>
          <a:p>
            <a:pPr marL="0" indent="0">
              <a:buNone/>
            </a:pPr>
            <a:endParaRPr lang="en-US" dirty="0"/>
          </a:p>
          <a:p>
            <a:r>
              <a:rPr lang="en-US" b="1" dirty="0"/>
              <a:t>join()</a:t>
            </a:r>
            <a:r>
              <a:rPr lang="en-US" dirty="0"/>
              <a:t>: When the join() method is invoked, the current thread stops its execution and the thread goes into the wait state. The current thread remains in the wait state until the thread on which the join() method is invoked has achieved its dead state. If interruption of the thread occurs, then it throws the </a:t>
            </a:r>
            <a:r>
              <a:rPr lang="en-US" dirty="0" err="1"/>
              <a:t>InterruptedException</a:t>
            </a:r>
            <a:r>
              <a:rPr lang="en-US" dirty="0"/>
              <a:t>.</a:t>
            </a:r>
          </a:p>
        </p:txBody>
      </p:sp>
    </p:spTree>
    <p:extLst>
      <p:ext uri="{BB962C8B-B14F-4D97-AF65-F5344CB8AC3E}">
        <p14:creationId xmlns:p14="http://schemas.microsoft.com/office/powerpoint/2010/main" val="184109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EA9F-95B9-59B4-66D9-8A5F15E8D6AD}"/>
              </a:ext>
            </a:extLst>
          </p:cNvPr>
          <p:cNvSpPr>
            <a:spLocks noGrp="1"/>
          </p:cNvSpPr>
          <p:nvPr>
            <p:ph type="title"/>
          </p:nvPr>
        </p:nvSpPr>
        <p:spPr/>
        <p:txBody>
          <a:bodyPr/>
          <a:lstStyle/>
          <a:p>
            <a:r>
              <a:rPr lang="en-US" dirty="0"/>
              <a:t>THREAD POOLS</a:t>
            </a:r>
          </a:p>
        </p:txBody>
      </p:sp>
      <p:sp>
        <p:nvSpPr>
          <p:cNvPr id="3" name="Content Placeholder 2">
            <a:extLst>
              <a:ext uri="{FF2B5EF4-FFF2-40B4-BE49-F238E27FC236}">
                <a16:creationId xmlns:a16="http://schemas.microsoft.com/office/drawing/2014/main" id="{AC73C3E0-7357-F9F5-2804-0826D91DA6ED}"/>
              </a:ext>
            </a:extLst>
          </p:cNvPr>
          <p:cNvSpPr>
            <a:spLocks noGrp="1"/>
          </p:cNvSpPr>
          <p:nvPr>
            <p:ph idx="1"/>
          </p:nvPr>
        </p:nvSpPr>
        <p:spPr/>
        <p:txBody>
          <a:bodyPr/>
          <a:lstStyle/>
          <a:p>
            <a:pPr marL="0" indent="0">
              <a:buNone/>
            </a:pPr>
            <a:endParaRPr lang="en-US" dirty="0"/>
          </a:p>
          <a:p>
            <a:pPr algn="just"/>
            <a:r>
              <a:rPr lang="en-US" b="1" dirty="0"/>
              <a:t>Java Thread pool</a:t>
            </a:r>
            <a:r>
              <a:rPr lang="en-US" dirty="0"/>
              <a:t> represents a group of worker threads that are waiting for the job and reused many times.</a:t>
            </a:r>
          </a:p>
          <a:p>
            <a:pPr algn="just"/>
            <a:r>
              <a:rPr lang="en-US" dirty="0"/>
              <a:t>In the case of a thread pool, a group of fixed-size threads is created. A thread from the thread pool is pulled out and assigned a job by the service provider. After completion of the job, the thread is contained in the thread pool again.</a:t>
            </a:r>
          </a:p>
          <a:p>
            <a:endParaRPr lang="en-US" dirty="0"/>
          </a:p>
        </p:txBody>
      </p:sp>
    </p:spTree>
    <p:extLst>
      <p:ext uri="{BB962C8B-B14F-4D97-AF65-F5344CB8AC3E}">
        <p14:creationId xmlns:p14="http://schemas.microsoft.com/office/powerpoint/2010/main" val="3769777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5029F-F8C1-FBBC-2924-A8FF85807465}"/>
              </a:ext>
            </a:extLst>
          </p:cNvPr>
          <p:cNvSpPr>
            <a:spLocks noGrp="1"/>
          </p:cNvSpPr>
          <p:nvPr>
            <p:ph type="title"/>
          </p:nvPr>
        </p:nvSpPr>
        <p:spPr/>
        <p:txBody>
          <a:bodyPr/>
          <a:lstStyle/>
          <a:p>
            <a:r>
              <a:rPr lang="en-US" dirty="0"/>
              <a:t>RISKS in thread pools</a:t>
            </a:r>
          </a:p>
        </p:txBody>
      </p:sp>
      <p:sp>
        <p:nvSpPr>
          <p:cNvPr id="3" name="Content Placeholder 2">
            <a:extLst>
              <a:ext uri="{FF2B5EF4-FFF2-40B4-BE49-F238E27FC236}">
                <a16:creationId xmlns:a16="http://schemas.microsoft.com/office/drawing/2014/main" id="{B19986CB-6D27-D975-03DA-C3E50ECAB99F}"/>
              </a:ext>
            </a:extLst>
          </p:cNvPr>
          <p:cNvSpPr>
            <a:spLocks noGrp="1"/>
          </p:cNvSpPr>
          <p:nvPr>
            <p:ph idx="1"/>
          </p:nvPr>
        </p:nvSpPr>
        <p:spPr/>
        <p:txBody>
          <a:bodyPr/>
          <a:lstStyle/>
          <a:p>
            <a:r>
              <a:rPr lang="en-US" b="1" dirty="0"/>
              <a:t>Deadlock</a:t>
            </a:r>
            <a:r>
              <a:rPr lang="en-US" dirty="0"/>
              <a:t>: It is a known fact that deadlock can come in any program that involves multithreading, and a thread pool introduces another scenario of deadlock.</a:t>
            </a:r>
          </a:p>
          <a:p>
            <a:r>
              <a:rPr lang="en-US" b="1" dirty="0"/>
              <a:t>Thread Leakage</a:t>
            </a:r>
            <a:r>
              <a:rPr lang="en-US" dirty="0"/>
              <a:t>: Leakage of threads occurs when a thread is being removed from the pool to execute a task but is not returning to it after the completion of the task. </a:t>
            </a:r>
          </a:p>
          <a:p>
            <a:r>
              <a:rPr lang="en-US" b="1" dirty="0"/>
              <a:t>Resource Thrashing</a:t>
            </a:r>
            <a:r>
              <a:rPr lang="en-US" dirty="0"/>
              <a:t>: A lot of time is wasted in context switching among threads when the size of the thread pool is very large.</a:t>
            </a:r>
          </a:p>
        </p:txBody>
      </p:sp>
    </p:spTree>
    <p:extLst>
      <p:ext uri="{BB962C8B-B14F-4D97-AF65-F5344CB8AC3E}">
        <p14:creationId xmlns:p14="http://schemas.microsoft.com/office/powerpoint/2010/main" val="1450719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FDADA-0196-C350-CA2F-B9AAB12C66B0}"/>
              </a:ext>
            </a:extLst>
          </p:cNvPr>
          <p:cNvSpPr>
            <a:spLocks noGrp="1"/>
          </p:cNvSpPr>
          <p:nvPr>
            <p:ph type="title"/>
          </p:nvPr>
        </p:nvSpPr>
        <p:spPr/>
        <p:txBody>
          <a:bodyPr/>
          <a:lstStyle/>
          <a:p>
            <a:r>
              <a:rPr lang="en-US" dirty="0"/>
              <a:t>GARBAGE </a:t>
            </a:r>
            <a:r>
              <a:rPr lang="en-US" dirty="0" err="1"/>
              <a:t>COllection</a:t>
            </a:r>
            <a:endParaRPr lang="en-US" dirty="0"/>
          </a:p>
        </p:txBody>
      </p:sp>
      <p:sp>
        <p:nvSpPr>
          <p:cNvPr id="3" name="Content Placeholder 2">
            <a:extLst>
              <a:ext uri="{FF2B5EF4-FFF2-40B4-BE49-F238E27FC236}">
                <a16:creationId xmlns:a16="http://schemas.microsoft.com/office/drawing/2014/main" id="{73AA0F6B-7880-4FB3-C6F0-4AC1275A6A8B}"/>
              </a:ext>
            </a:extLst>
          </p:cNvPr>
          <p:cNvSpPr>
            <a:spLocks noGrp="1"/>
          </p:cNvSpPr>
          <p:nvPr>
            <p:ph idx="1"/>
          </p:nvPr>
        </p:nvSpPr>
        <p:spPr/>
        <p:txBody>
          <a:bodyPr/>
          <a:lstStyle/>
          <a:p>
            <a:endParaRPr lang="en-US" dirty="0"/>
          </a:p>
          <a:p>
            <a:r>
              <a:rPr lang="en-US" dirty="0"/>
              <a:t>Garbage Collection is process of reclaiming the runtime unused memory automatically. In other words, it is a way to destroy the unused objects.</a:t>
            </a:r>
          </a:p>
          <a:p>
            <a:pPr algn="just"/>
            <a:r>
              <a:rPr lang="en-US" dirty="0"/>
              <a:t>Advantage of Garbage Collection</a:t>
            </a:r>
          </a:p>
          <a:p>
            <a:pPr lvl="1" algn="just">
              <a:buFont typeface="Arial" panose="020B0604020202020204" pitchFamily="34" charset="0"/>
              <a:buChar char="•"/>
            </a:pPr>
            <a:r>
              <a:rPr lang="en-US" dirty="0"/>
              <a:t>It makes java memory efficient because garbage collector removes the unreferenced objects from heap memory.</a:t>
            </a:r>
          </a:p>
          <a:p>
            <a:pPr lvl="1" algn="just">
              <a:buFont typeface="Arial" panose="020B0604020202020204" pitchFamily="34" charset="0"/>
              <a:buChar char="•"/>
            </a:pPr>
            <a:r>
              <a:rPr lang="en-US" dirty="0"/>
              <a:t>It is automatically done by the garbage collector(a part of JVM) so we don't need to make extra efforts.</a:t>
            </a:r>
          </a:p>
          <a:p>
            <a:endParaRPr lang="en-US" dirty="0"/>
          </a:p>
        </p:txBody>
      </p:sp>
    </p:spTree>
    <p:extLst>
      <p:ext uri="{BB962C8B-B14F-4D97-AF65-F5344CB8AC3E}">
        <p14:creationId xmlns:p14="http://schemas.microsoft.com/office/powerpoint/2010/main" val="4096862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11E11-E8A5-959D-F405-2FE1AA7D4B76}"/>
              </a:ext>
            </a:extLst>
          </p:cNvPr>
          <p:cNvSpPr>
            <a:spLocks noGrp="1"/>
          </p:cNvSpPr>
          <p:nvPr>
            <p:ph type="title"/>
          </p:nvPr>
        </p:nvSpPr>
        <p:spPr/>
        <p:txBody>
          <a:bodyPr/>
          <a:lstStyle/>
          <a:p>
            <a:r>
              <a:rPr lang="en-US" dirty="0"/>
              <a:t>HOW to </a:t>
            </a:r>
            <a:r>
              <a:rPr lang="en-US" dirty="0" err="1"/>
              <a:t>unreference</a:t>
            </a:r>
            <a:endParaRPr lang="en-US" dirty="0"/>
          </a:p>
        </p:txBody>
      </p:sp>
      <p:sp>
        <p:nvSpPr>
          <p:cNvPr id="3" name="Content Placeholder 2">
            <a:extLst>
              <a:ext uri="{FF2B5EF4-FFF2-40B4-BE49-F238E27FC236}">
                <a16:creationId xmlns:a16="http://schemas.microsoft.com/office/drawing/2014/main" id="{9DE222F5-76DF-D8F7-91EA-CC39970F95F7}"/>
              </a:ext>
            </a:extLst>
          </p:cNvPr>
          <p:cNvSpPr>
            <a:spLocks noGrp="1"/>
          </p:cNvSpPr>
          <p:nvPr>
            <p:ph idx="1"/>
          </p:nvPr>
        </p:nvSpPr>
        <p:spPr/>
        <p:txBody>
          <a:bodyPr/>
          <a:lstStyle/>
          <a:p>
            <a:pPr algn="just">
              <a:buFont typeface="Arial" panose="020B0604020202020204" pitchFamily="34" charset="0"/>
              <a:buChar char="•"/>
            </a:pPr>
            <a:r>
              <a:rPr lang="en-US" dirty="0"/>
              <a:t>By nulling the reference</a:t>
            </a:r>
          </a:p>
          <a:p>
            <a:pPr algn="just">
              <a:buFont typeface="Arial" panose="020B0604020202020204" pitchFamily="34" charset="0"/>
              <a:buChar char="•"/>
            </a:pPr>
            <a:r>
              <a:rPr lang="en-US" dirty="0"/>
              <a:t>By assigning a reference to another</a:t>
            </a:r>
          </a:p>
          <a:p>
            <a:pPr algn="just">
              <a:buFont typeface="Arial" panose="020B0604020202020204" pitchFamily="34" charset="0"/>
              <a:buChar char="•"/>
            </a:pPr>
            <a:r>
              <a:rPr lang="en-US" dirty="0"/>
              <a:t>By anonymous object etc.</a:t>
            </a:r>
          </a:p>
          <a:p>
            <a:r>
              <a:rPr lang="en-US" dirty="0"/>
              <a:t>The finalize() method is invoked each time before the object is garbage collected. This method can be used to perform cleanup processing.</a:t>
            </a:r>
          </a:p>
          <a:p>
            <a:r>
              <a:rPr lang="en-US" dirty="0"/>
              <a:t>The </a:t>
            </a:r>
            <a:r>
              <a:rPr lang="en-US" dirty="0" err="1"/>
              <a:t>gc</a:t>
            </a:r>
            <a:r>
              <a:rPr lang="en-US" dirty="0"/>
              <a:t>() method is used to invoke the garbage collector to perform cleanup processing. The </a:t>
            </a:r>
            <a:r>
              <a:rPr lang="en-US" dirty="0" err="1"/>
              <a:t>gc</a:t>
            </a:r>
            <a:r>
              <a:rPr lang="en-US" dirty="0"/>
              <a:t>() is found in System and Runtime classes.</a:t>
            </a:r>
          </a:p>
        </p:txBody>
      </p:sp>
    </p:spTree>
    <p:extLst>
      <p:ext uri="{BB962C8B-B14F-4D97-AF65-F5344CB8AC3E}">
        <p14:creationId xmlns:p14="http://schemas.microsoft.com/office/powerpoint/2010/main" val="835773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BA98F-68FE-D545-BE95-F915177C407D}"/>
              </a:ext>
            </a:extLst>
          </p:cNvPr>
          <p:cNvSpPr>
            <a:spLocks noGrp="1"/>
          </p:cNvSpPr>
          <p:nvPr>
            <p:ph type="title"/>
          </p:nvPr>
        </p:nvSpPr>
        <p:spPr/>
        <p:txBody>
          <a:bodyPr/>
          <a:lstStyle/>
          <a:p>
            <a:r>
              <a:rPr lang="en-US" dirty="0"/>
              <a:t>Multi threading	</a:t>
            </a:r>
          </a:p>
        </p:txBody>
      </p:sp>
      <p:sp>
        <p:nvSpPr>
          <p:cNvPr id="3" name="Content Placeholder 2">
            <a:extLst>
              <a:ext uri="{FF2B5EF4-FFF2-40B4-BE49-F238E27FC236}">
                <a16:creationId xmlns:a16="http://schemas.microsoft.com/office/drawing/2014/main" id="{F7AE5D59-291E-9210-59FB-54D7348591D5}"/>
              </a:ext>
            </a:extLst>
          </p:cNvPr>
          <p:cNvSpPr>
            <a:spLocks noGrp="1"/>
          </p:cNvSpPr>
          <p:nvPr>
            <p:ph idx="1"/>
          </p:nvPr>
        </p:nvSpPr>
        <p:spPr/>
        <p:txBody>
          <a:bodyPr/>
          <a:lstStyle/>
          <a:p>
            <a:pPr marL="0" indent="0">
              <a:buNone/>
            </a:pPr>
            <a:endParaRPr lang="en-US" dirty="0"/>
          </a:p>
          <a:p>
            <a:pPr algn="just"/>
            <a:r>
              <a:rPr lang="en-US" b="1" dirty="0"/>
              <a:t>Multithreading in Java </a:t>
            </a:r>
            <a:r>
              <a:rPr lang="en-US" dirty="0"/>
              <a:t>is a process of executing multiple threads simultaneously.</a:t>
            </a:r>
          </a:p>
          <a:p>
            <a:pPr algn="just"/>
            <a:r>
              <a:rPr lang="en-US" dirty="0"/>
              <a:t>A thread is a lightweight sub-process, the smallest unit of processing. Multiprocessing and multithreading, both are used to achieve multitasking.</a:t>
            </a:r>
          </a:p>
          <a:p>
            <a:pPr algn="just"/>
            <a:r>
              <a:rPr lang="en-US" dirty="0"/>
              <a:t>It is the smallest independent unit of a program</a:t>
            </a:r>
          </a:p>
          <a:p>
            <a:pPr algn="just"/>
            <a:r>
              <a:rPr lang="en-US" dirty="0"/>
              <a:t>Contains a separate path of execution</a:t>
            </a:r>
          </a:p>
          <a:p>
            <a:pPr algn="just"/>
            <a:r>
              <a:rPr lang="en-US" dirty="0"/>
              <a:t>Every java program contains </a:t>
            </a:r>
            <a:r>
              <a:rPr lang="en-US" dirty="0" err="1"/>
              <a:t>atleast</a:t>
            </a:r>
            <a:r>
              <a:rPr lang="en-US" dirty="0"/>
              <a:t> one thread</a:t>
            </a:r>
          </a:p>
          <a:p>
            <a:pPr algn="just"/>
            <a:r>
              <a:rPr lang="en-US" dirty="0"/>
              <a:t>Threads are created and controlled by </a:t>
            </a:r>
            <a:r>
              <a:rPr lang="en-US" dirty="0" err="1"/>
              <a:t>java.lang.Thread</a:t>
            </a:r>
            <a:r>
              <a:rPr lang="en-US" dirty="0"/>
              <a:t> class</a:t>
            </a:r>
          </a:p>
          <a:p>
            <a:endParaRPr lang="en-US" dirty="0"/>
          </a:p>
        </p:txBody>
      </p:sp>
    </p:spTree>
    <p:extLst>
      <p:ext uri="{BB962C8B-B14F-4D97-AF65-F5344CB8AC3E}">
        <p14:creationId xmlns:p14="http://schemas.microsoft.com/office/powerpoint/2010/main" val="4168789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CFFD-B231-3475-B041-16B8B1C73E20}"/>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F5C6FB34-D4F7-D815-43D7-FE3879931F66}"/>
              </a:ext>
            </a:extLst>
          </p:cNvPr>
          <p:cNvSpPr>
            <a:spLocks noGrp="1"/>
          </p:cNvSpPr>
          <p:nvPr>
            <p:ph idx="1"/>
          </p:nvPr>
        </p:nvSpPr>
        <p:spPr/>
        <p:txBody>
          <a:bodyPr/>
          <a:lstStyle/>
          <a:p>
            <a:pPr algn="just"/>
            <a:r>
              <a:rPr lang="en-US" dirty="0"/>
              <a:t>Advantages of Java Multithreading</a:t>
            </a:r>
          </a:p>
          <a:p>
            <a:pPr lvl="1" algn="just"/>
            <a:r>
              <a:rPr lang="en-US" dirty="0"/>
              <a:t>It doesn't block the user because threads are independent, and you can perform multiple operations at the same time.</a:t>
            </a:r>
          </a:p>
          <a:p>
            <a:pPr lvl="1" algn="just"/>
            <a:r>
              <a:rPr lang="en-US" dirty="0"/>
              <a:t>You can perform many operations together, so it saves time.</a:t>
            </a:r>
          </a:p>
          <a:p>
            <a:pPr lvl="1" algn="just"/>
            <a:r>
              <a:rPr lang="en-US" dirty="0"/>
              <a:t>Threads are independent, so it doesn't affect other threads if an exception occurs in a single thread.</a:t>
            </a:r>
          </a:p>
          <a:p>
            <a:endParaRPr lang="en-US" dirty="0"/>
          </a:p>
        </p:txBody>
      </p:sp>
    </p:spTree>
    <p:extLst>
      <p:ext uri="{BB962C8B-B14F-4D97-AF65-F5344CB8AC3E}">
        <p14:creationId xmlns:p14="http://schemas.microsoft.com/office/powerpoint/2010/main" val="3361656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4A8C0-CB8E-D040-6DCF-192E0C8A8052}"/>
              </a:ext>
            </a:extLst>
          </p:cNvPr>
          <p:cNvSpPr>
            <a:spLocks noGrp="1"/>
          </p:cNvSpPr>
          <p:nvPr>
            <p:ph type="title"/>
          </p:nvPr>
        </p:nvSpPr>
        <p:spPr/>
        <p:txBody>
          <a:bodyPr/>
          <a:lstStyle/>
          <a:p>
            <a:r>
              <a:rPr lang="en-US" dirty="0"/>
              <a:t>Lifecycle of threads</a:t>
            </a:r>
          </a:p>
        </p:txBody>
      </p:sp>
      <p:sp>
        <p:nvSpPr>
          <p:cNvPr id="3" name="Content Placeholder 2">
            <a:extLst>
              <a:ext uri="{FF2B5EF4-FFF2-40B4-BE49-F238E27FC236}">
                <a16:creationId xmlns:a16="http://schemas.microsoft.com/office/drawing/2014/main" id="{9E6B443D-CA9E-2F64-9B32-4F742AF331A9}"/>
              </a:ext>
            </a:extLst>
          </p:cNvPr>
          <p:cNvSpPr>
            <a:spLocks noGrp="1"/>
          </p:cNvSpPr>
          <p:nvPr>
            <p:ph idx="1"/>
          </p:nvPr>
        </p:nvSpPr>
        <p:spPr/>
        <p:txBody>
          <a:bodyPr/>
          <a:lstStyle/>
          <a:p>
            <a:pPr marL="0" indent="0">
              <a:buNone/>
            </a:pPr>
            <a:endParaRPr lang="en-US" dirty="0"/>
          </a:p>
          <a:p>
            <a:pPr algn="just"/>
            <a:r>
              <a:rPr lang="en-US" b="1" dirty="0"/>
              <a:t>New</a:t>
            </a:r>
            <a:r>
              <a:rPr lang="en-US" dirty="0"/>
              <a:t>: Whenever a new thread is created, it is always in the </a:t>
            </a:r>
            <a:r>
              <a:rPr lang="en-US" b="1" dirty="0"/>
              <a:t>new state</a:t>
            </a:r>
            <a:r>
              <a:rPr lang="en-US" dirty="0"/>
              <a:t>. For a thread in the new state, the code has not been run yet and thus has not begun its execution.</a:t>
            </a:r>
          </a:p>
          <a:p>
            <a:pPr algn="just"/>
            <a:r>
              <a:rPr lang="en-US" b="1" dirty="0"/>
              <a:t>Active</a:t>
            </a:r>
            <a:r>
              <a:rPr lang="en-US" dirty="0"/>
              <a:t>: When a thread invokes the start() method, it moves from the new state to the </a:t>
            </a:r>
            <a:r>
              <a:rPr lang="en-US" b="1" dirty="0"/>
              <a:t>active state</a:t>
            </a:r>
            <a:r>
              <a:rPr lang="en-US" dirty="0"/>
              <a:t>. The active state contains two states within it: one is </a:t>
            </a:r>
            <a:r>
              <a:rPr lang="en-US" b="1" dirty="0"/>
              <a:t>runnable</a:t>
            </a:r>
            <a:r>
              <a:rPr lang="en-US" dirty="0"/>
              <a:t>, and the other is </a:t>
            </a:r>
            <a:r>
              <a:rPr lang="en-US" b="1" dirty="0"/>
              <a:t>running</a:t>
            </a:r>
            <a:r>
              <a:rPr lang="en-US" dirty="0"/>
              <a:t>.</a:t>
            </a:r>
          </a:p>
          <a:p>
            <a:pPr algn="just"/>
            <a:r>
              <a:rPr lang="en-US" b="1" dirty="0"/>
              <a:t>Blocked or Waiting:</a:t>
            </a:r>
            <a:r>
              <a:rPr lang="en-US" dirty="0"/>
              <a:t> Whenever a thread is inactive for a span of time (not permanently) then, either the thread is in the blocked state or is in the waiting state.</a:t>
            </a:r>
          </a:p>
          <a:p>
            <a:endParaRPr lang="en-US" dirty="0"/>
          </a:p>
        </p:txBody>
      </p:sp>
    </p:spTree>
    <p:extLst>
      <p:ext uri="{BB962C8B-B14F-4D97-AF65-F5344CB8AC3E}">
        <p14:creationId xmlns:p14="http://schemas.microsoft.com/office/powerpoint/2010/main" val="136928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09E926-6518-6226-D7AE-07EB0E252A67}"/>
              </a:ext>
            </a:extLst>
          </p:cNvPr>
          <p:cNvSpPr>
            <a:spLocks noGrp="1"/>
          </p:cNvSpPr>
          <p:nvPr>
            <p:ph idx="1"/>
          </p:nvPr>
        </p:nvSpPr>
        <p:spPr>
          <a:xfrm>
            <a:off x="581192" y="2180496"/>
            <a:ext cx="11334000" cy="4257626"/>
          </a:xfrm>
        </p:spPr>
        <p:txBody>
          <a:bodyPr/>
          <a:lstStyle/>
          <a:p>
            <a:r>
              <a:rPr lang="en-US" b="1" dirty="0"/>
              <a:t>Timed Waiting</a:t>
            </a:r>
            <a:r>
              <a:rPr lang="en-US" dirty="0"/>
              <a:t>: Waiting leads to starvation. If thread A is taking time to complete a critical piece of code, thread B has to wait for A leading to starvation. </a:t>
            </a:r>
          </a:p>
          <a:p>
            <a:r>
              <a:rPr lang="en-US" dirty="0"/>
              <a:t>To avoid this, thread B is given a timed waiting state.</a:t>
            </a:r>
          </a:p>
          <a:p>
            <a:r>
              <a:rPr lang="en-US" dirty="0" err="1"/>
              <a:t>Thread.sleep</a:t>
            </a:r>
            <a:r>
              <a:rPr lang="en-US" dirty="0"/>
              <a:t>() </a:t>
            </a:r>
            <a:r>
              <a:rPr lang="en-US" dirty="0">
                <a:sym typeface="Wingdings" panose="05000000000000000000" pitchFamily="2" charset="2"/>
              </a:rPr>
              <a:t> will put a thread in timed waiting.</a:t>
            </a:r>
          </a:p>
          <a:p>
            <a:endParaRPr lang="en-US" dirty="0">
              <a:sym typeface="Wingdings" panose="05000000000000000000" pitchFamily="2" charset="2"/>
            </a:endParaRPr>
          </a:p>
          <a:p>
            <a:pPr algn="just"/>
            <a:r>
              <a:rPr lang="en-US" b="1" dirty="0"/>
              <a:t>Terminated</a:t>
            </a:r>
            <a:r>
              <a:rPr lang="en-US" dirty="0"/>
              <a:t>: A thread reaches the termination state because of the following reasons:</a:t>
            </a:r>
          </a:p>
          <a:p>
            <a:pPr lvl="1" algn="just">
              <a:buFont typeface="Arial" panose="020B0604020202020204" pitchFamily="34" charset="0"/>
              <a:buChar char="•"/>
            </a:pPr>
            <a:r>
              <a:rPr lang="en-US" dirty="0"/>
              <a:t>When a thread has finished its job, then it exists or terminates normally.</a:t>
            </a:r>
          </a:p>
          <a:p>
            <a:pPr lvl="1" algn="just">
              <a:buFont typeface="Arial" panose="020B0604020202020204" pitchFamily="34" charset="0"/>
              <a:buChar char="•"/>
            </a:pPr>
            <a:r>
              <a:rPr lang="en-US" b="1" dirty="0"/>
              <a:t>Abnormal termination</a:t>
            </a:r>
            <a:r>
              <a:rPr lang="en-US" dirty="0"/>
              <a:t>: It occurs when some unusual events such as an unhandled exception or segmentation fault.</a:t>
            </a:r>
          </a:p>
          <a:p>
            <a:endParaRPr lang="en-US" dirty="0"/>
          </a:p>
        </p:txBody>
      </p:sp>
    </p:spTree>
    <p:extLst>
      <p:ext uri="{BB962C8B-B14F-4D97-AF65-F5344CB8AC3E}">
        <p14:creationId xmlns:p14="http://schemas.microsoft.com/office/powerpoint/2010/main" val="67739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A47DC-86FA-07F4-2F9D-CE09D72F3101}"/>
              </a:ext>
            </a:extLst>
          </p:cNvPr>
          <p:cNvSpPr>
            <a:spLocks noGrp="1"/>
          </p:cNvSpPr>
          <p:nvPr>
            <p:ph type="title"/>
          </p:nvPr>
        </p:nvSpPr>
        <p:spPr/>
        <p:txBody>
          <a:bodyPr/>
          <a:lstStyle/>
          <a:p>
            <a:r>
              <a:rPr lang="en-US" dirty="0"/>
              <a:t>THREAD CREATION</a:t>
            </a:r>
          </a:p>
        </p:txBody>
      </p:sp>
      <p:sp>
        <p:nvSpPr>
          <p:cNvPr id="3" name="Content Placeholder 2">
            <a:extLst>
              <a:ext uri="{FF2B5EF4-FFF2-40B4-BE49-F238E27FC236}">
                <a16:creationId xmlns:a16="http://schemas.microsoft.com/office/drawing/2014/main" id="{604B66E3-D4E9-FAFD-1DA2-62652D218EEC}"/>
              </a:ext>
            </a:extLst>
          </p:cNvPr>
          <p:cNvSpPr>
            <a:spLocks noGrp="1"/>
          </p:cNvSpPr>
          <p:nvPr>
            <p:ph idx="1"/>
          </p:nvPr>
        </p:nvSpPr>
        <p:spPr/>
        <p:txBody>
          <a:bodyPr/>
          <a:lstStyle/>
          <a:p>
            <a:r>
              <a:rPr lang="en-US" dirty="0"/>
              <a:t>Thread can be created in 2 ways.</a:t>
            </a:r>
          </a:p>
          <a:p>
            <a:pPr lvl="1"/>
            <a:r>
              <a:rPr lang="en-US" dirty="0"/>
              <a:t>By thread class </a:t>
            </a:r>
          </a:p>
          <a:p>
            <a:pPr lvl="1"/>
            <a:r>
              <a:rPr lang="en-US" dirty="0"/>
              <a:t>Runnable interface </a:t>
            </a:r>
            <a:r>
              <a:rPr lang="en-US" dirty="0">
                <a:sym typeface="Wingdings" panose="05000000000000000000" pitchFamily="2" charset="2"/>
              </a:rPr>
              <a:t> public interface Runnable</a:t>
            </a:r>
            <a:endParaRPr lang="en-US" dirty="0"/>
          </a:p>
        </p:txBody>
      </p:sp>
    </p:spTree>
    <p:extLst>
      <p:ext uri="{BB962C8B-B14F-4D97-AF65-F5344CB8AC3E}">
        <p14:creationId xmlns:p14="http://schemas.microsoft.com/office/powerpoint/2010/main" val="1712224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16744-7B70-021E-24B3-2A5D1DA3D848}"/>
              </a:ext>
            </a:extLst>
          </p:cNvPr>
          <p:cNvSpPr>
            <a:spLocks noGrp="1"/>
          </p:cNvSpPr>
          <p:nvPr>
            <p:ph type="title"/>
          </p:nvPr>
        </p:nvSpPr>
        <p:spPr/>
        <p:txBody>
          <a:bodyPr/>
          <a:lstStyle/>
          <a:p>
            <a:r>
              <a:rPr lang="en-US" dirty="0"/>
              <a:t>METHODS in thread class	</a:t>
            </a:r>
          </a:p>
        </p:txBody>
      </p:sp>
      <p:sp>
        <p:nvSpPr>
          <p:cNvPr id="3" name="Content Placeholder 2">
            <a:extLst>
              <a:ext uri="{FF2B5EF4-FFF2-40B4-BE49-F238E27FC236}">
                <a16:creationId xmlns:a16="http://schemas.microsoft.com/office/drawing/2014/main" id="{870190DC-7422-EF33-5538-7B09E7906501}"/>
              </a:ext>
            </a:extLst>
          </p:cNvPr>
          <p:cNvSpPr>
            <a:spLocks noGrp="1"/>
          </p:cNvSpPr>
          <p:nvPr>
            <p:ph idx="1"/>
          </p:nvPr>
        </p:nvSpPr>
        <p:spPr/>
        <p:txBody>
          <a:bodyPr/>
          <a:lstStyle/>
          <a:p>
            <a:r>
              <a:rPr lang="en-US" b="1" dirty="0"/>
              <a:t>run()</a:t>
            </a:r>
            <a:r>
              <a:rPr lang="en-US" dirty="0"/>
              <a:t>:  i</a:t>
            </a:r>
            <a:r>
              <a:rPr lang="en-US" b="0" i="0" dirty="0">
                <a:solidFill>
                  <a:srgbClr val="000000"/>
                </a:solidFill>
                <a:effectLst/>
                <a:latin typeface="inter-regular"/>
              </a:rPr>
              <a:t>s used to perform action for a thread</a:t>
            </a:r>
          </a:p>
          <a:p>
            <a:r>
              <a:rPr lang="en-US" b="1" dirty="0"/>
              <a:t>start()</a:t>
            </a:r>
            <a:r>
              <a:rPr lang="en-US" dirty="0"/>
              <a:t>: starts the execution of the </a:t>
            </a:r>
            <a:r>
              <a:rPr lang="en-US" dirty="0" err="1"/>
              <a:t>thread.JVM</a:t>
            </a:r>
            <a:r>
              <a:rPr lang="en-US" dirty="0"/>
              <a:t> calls the run() method on the thread.</a:t>
            </a:r>
          </a:p>
          <a:p>
            <a:r>
              <a:rPr lang="en-US" b="1" dirty="0"/>
              <a:t>sleep(long milliseconds)</a:t>
            </a:r>
            <a:r>
              <a:rPr lang="en-US" dirty="0"/>
              <a:t>: Causes the currently executing thread to sleep (temporarily cease execution) for the specified number of milliseconds.</a:t>
            </a:r>
          </a:p>
          <a:p>
            <a:r>
              <a:rPr lang="en-US" b="1" dirty="0"/>
              <a:t>join()</a:t>
            </a:r>
            <a:r>
              <a:rPr lang="en-US" dirty="0"/>
              <a:t>: waits for a thread to die.</a:t>
            </a:r>
          </a:p>
          <a:p>
            <a:r>
              <a:rPr lang="en-US" b="1" dirty="0"/>
              <a:t>join(long milliseconds)</a:t>
            </a:r>
            <a:r>
              <a:rPr lang="en-US" dirty="0"/>
              <a:t>: waits for a thread to die for the specified milliseconds.</a:t>
            </a:r>
          </a:p>
          <a:p>
            <a:r>
              <a:rPr lang="en-US" b="1" dirty="0" err="1"/>
              <a:t>getPriority</a:t>
            </a:r>
            <a:r>
              <a:rPr lang="en-US" b="1" dirty="0"/>
              <a:t>()</a:t>
            </a:r>
            <a:r>
              <a:rPr lang="en-US" dirty="0"/>
              <a:t>: returns the priority of the thread.</a:t>
            </a:r>
          </a:p>
          <a:p>
            <a:r>
              <a:rPr lang="en-US" b="1" i="0" dirty="0" err="1">
                <a:solidFill>
                  <a:srgbClr val="000000"/>
                </a:solidFill>
                <a:effectLst/>
                <a:latin typeface="inter-bold"/>
              </a:rPr>
              <a:t>setPriority</a:t>
            </a:r>
            <a:r>
              <a:rPr lang="en-US" b="1" i="0" dirty="0">
                <a:solidFill>
                  <a:srgbClr val="000000"/>
                </a:solidFill>
                <a:effectLst/>
                <a:latin typeface="inter-bold"/>
              </a:rPr>
              <a:t>(int priority):</a:t>
            </a:r>
            <a:r>
              <a:rPr lang="en-US" b="0" i="0" dirty="0">
                <a:solidFill>
                  <a:srgbClr val="000000"/>
                </a:solidFill>
                <a:effectLst/>
                <a:latin typeface="inter-regular"/>
              </a:rPr>
              <a:t> changes the priority of the thread.</a:t>
            </a:r>
            <a:r>
              <a:rPr lang="en-US" dirty="0"/>
              <a:t>: changes the priority of the thread.</a:t>
            </a:r>
          </a:p>
          <a:p>
            <a:r>
              <a:rPr lang="en-US" b="1" dirty="0" err="1">
                <a:solidFill>
                  <a:srgbClr val="000000"/>
                </a:solidFill>
                <a:latin typeface="inter-regular"/>
              </a:rPr>
              <a:t>getName</a:t>
            </a:r>
            <a:r>
              <a:rPr lang="en-US" b="1" dirty="0">
                <a:solidFill>
                  <a:srgbClr val="000000"/>
                </a:solidFill>
                <a:latin typeface="inter-regular"/>
              </a:rPr>
              <a:t>()</a:t>
            </a:r>
            <a:r>
              <a:rPr lang="en-US" dirty="0">
                <a:solidFill>
                  <a:srgbClr val="000000"/>
                </a:solidFill>
                <a:latin typeface="inter-regular"/>
              </a:rPr>
              <a:t>: returns the name of the thread.</a:t>
            </a:r>
          </a:p>
        </p:txBody>
      </p:sp>
    </p:spTree>
    <p:extLst>
      <p:ext uri="{BB962C8B-B14F-4D97-AF65-F5344CB8AC3E}">
        <p14:creationId xmlns:p14="http://schemas.microsoft.com/office/powerpoint/2010/main" val="4213326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5C461-A1C8-1DDB-92FC-0861B9D466A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C388C7-A3A9-132F-B663-294FBF91CD9A}"/>
              </a:ext>
            </a:extLst>
          </p:cNvPr>
          <p:cNvSpPr>
            <a:spLocks noGrp="1"/>
          </p:cNvSpPr>
          <p:nvPr>
            <p:ph idx="1"/>
          </p:nvPr>
        </p:nvSpPr>
        <p:spPr/>
        <p:txBody>
          <a:bodyPr/>
          <a:lstStyle/>
          <a:p>
            <a:pPr marL="0" indent="0">
              <a:buNone/>
            </a:pPr>
            <a:endParaRPr lang="en-US" dirty="0"/>
          </a:p>
          <a:p>
            <a:r>
              <a:rPr lang="en-US" b="1" dirty="0" err="1"/>
              <a:t>currentThread</a:t>
            </a:r>
            <a:r>
              <a:rPr lang="en-US" b="1" dirty="0"/>
              <a:t>()</a:t>
            </a:r>
            <a:r>
              <a:rPr lang="en-US" dirty="0"/>
              <a:t>: returns the reference of currently executing thread.</a:t>
            </a:r>
          </a:p>
          <a:p>
            <a:r>
              <a:rPr lang="en-US" b="1" dirty="0" err="1"/>
              <a:t>getId</a:t>
            </a:r>
            <a:r>
              <a:rPr lang="en-US" b="1" dirty="0"/>
              <a:t>():</a:t>
            </a:r>
            <a:r>
              <a:rPr lang="en-US" dirty="0"/>
              <a:t> returns the id of the thread.</a:t>
            </a:r>
          </a:p>
          <a:p>
            <a:r>
              <a:rPr lang="en-US" b="1" dirty="0" err="1"/>
              <a:t>getState</a:t>
            </a:r>
            <a:r>
              <a:rPr lang="en-US" b="1" dirty="0"/>
              <a:t>()</a:t>
            </a:r>
            <a:r>
              <a:rPr lang="en-US" dirty="0"/>
              <a:t>: returns the state of the thread.</a:t>
            </a:r>
          </a:p>
          <a:p>
            <a:r>
              <a:rPr lang="en-US" b="1" dirty="0" err="1"/>
              <a:t>isAlive</a:t>
            </a:r>
            <a:r>
              <a:rPr lang="en-US" b="1" dirty="0"/>
              <a:t>()</a:t>
            </a:r>
            <a:r>
              <a:rPr lang="en-US" dirty="0"/>
              <a:t>: tests if the thread is alive.</a:t>
            </a:r>
          </a:p>
          <a:p>
            <a:r>
              <a:rPr lang="en-US" b="1" dirty="0"/>
              <a:t>suspend()</a:t>
            </a:r>
            <a:r>
              <a:rPr lang="en-US" dirty="0"/>
              <a:t>: is used to suspend the thread(</a:t>
            </a:r>
            <a:r>
              <a:rPr lang="en-US" dirty="0" err="1"/>
              <a:t>depricated</a:t>
            </a:r>
            <a:r>
              <a:rPr lang="en-US" dirty="0"/>
              <a:t>).</a:t>
            </a:r>
          </a:p>
          <a:p>
            <a:r>
              <a:rPr lang="en-US" b="1" dirty="0"/>
              <a:t>resume()</a:t>
            </a:r>
            <a:r>
              <a:rPr lang="en-US" dirty="0"/>
              <a:t>: is used to resume the suspended thread(</a:t>
            </a:r>
            <a:r>
              <a:rPr lang="en-US" dirty="0" err="1"/>
              <a:t>depricated</a:t>
            </a:r>
            <a:r>
              <a:rPr lang="en-US" dirty="0"/>
              <a:t>).</a:t>
            </a:r>
          </a:p>
          <a:p>
            <a:r>
              <a:rPr lang="en-US" b="1" dirty="0"/>
              <a:t>stop():</a:t>
            </a:r>
            <a:r>
              <a:rPr lang="en-US" dirty="0"/>
              <a:t> is used to stop the thread(</a:t>
            </a:r>
            <a:r>
              <a:rPr lang="en-US" dirty="0" err="1"/>
              <a:t>depricated</a:t>
            </a:r>
            <a:r>
              <a:rPr lang="en-US" dirty="0"/>
              <a:t>).</a:t>
            </a:r>
          </a:p>
          <a:p>
            <a:r>
              <a:rPr lang="en-US" b="1" dirty="0" err="1"/>
              <a:t>isDaemon</a:t>
            </a:r>
            <a:r>
              <a:rPr lang="en-US" b="1" dirty="0"/>
              <a:t>()</a:t>
            </a:r>
            <a:r>
              <a:rPr lang="en-US" dirty="0"/>
              <a:t>: tests if the thread is a daemon thread.</a:t>
            </a:r>
          </a:p>
        </p:txBody>
      </p:sp>
    </p:spTree>
    <p:extLst>
      <p:ext uri="{BB962C8B-B14F-4D97-AF65-F5344CB8AC3E}">
        <p14:creationId xmlns:p14="http://schemas.microsoft.com/office/powerpoint/2010/main" val="3321510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C15AB-6FA5-BB77-6560-677073F62FE8}"/>
              </a:ext>
            </a:extLst>
          </p:cNvPr>
          <p:cNvSpPr>
            <a:spLocks noGrp="1"/>
          </p:cNvSpPr>
          <p:nvPr>
            <p:ph type="title"/>
          </p:nvPr>
        </p:nvSpPr>
        <p:spPr/>
        <p:txBody>
          <a:bodyPr/>
          <a:lstStyle/>
          <a:p>
            <a:r>
              <a:rPr lang="en-US" dirty="0"/>
              <a:t>Runnable interface	</a:t>
            </a:r>
          </a:p>
        </p:txBody>
      </p:sp>
      <p:sp>
        <p:nvSpPr>
          <p:cNvPr id="3" name="Content Placeholder 2">
            <a:extLst>
              <a:ext uri="{FF2B5EF4-FFF2-40B4-BE49-F238E27FC236}">
                <a16:creationId xmlns:a16="http://schemas.microsoft.com/office/drawing/2014/main" id="{0E7C3E90-83B3-399C-2AC2-584731D446F6}"/>
              </a:ext>
            </a:extLst>
          </p:cNvPr>
          <p:cNvSpPr>
            <a:spLocks noGrp="1"/>
          </p:cNvSpPr>
          <p:nvPr>
            <p:ph idx="1"/>
          </p:nvPr>
        </p:nvSpPr>
        <p:spPr/>
        <p:txBody>
          <a:bodyPr/>
          <a:lstStyle/>
          <a:p>
            <a:pPr marL="0" indent="0">
              <a:buNone/>
            </a:pPr>
            <a:endParaRPr lang="en-US" dirty="0"/>
          </a:p>
          <a:p>
            <a:pPr algn="just"/>
            <a:r>
              <a:rPr lang="en-US" dirty="0"/>
              <a:t>The Runnable interface should be implemented by any class whose instances are intended to be executed by a thread. Runnable interface have only one method named run().</a:t>
            </a:r>
          </a:p>
          <a:p>
            <a:pPr algn="just">
              <a:buFont typeface="+mj-lt"/>
              <a:buAutoNum type="arabicPeriod"/>
            </a:pPr>
            <a:r>
              <a:rPr lang="en-US" dirty="0"/>
              <a:t>public void </a:t>
            </a:r>
            <a:r>
              <a:rPr lang="en-US" b="1" dirty="0"/>
              <a:t>run()</a:t>
            </a:r>
            <a:r>
              <a:rPr lang="en-US" dirty="0"/>
              <a:t>: is used to perform action for a thread.</a:t>
            </a:r>
          </a:p>
          <a:p>
            <a:endParaRPr lang="en-US" dirty="0"/>
          </a:p>
        </p:txBody>
      </p:sp>
    </p:spTree>
    <p:extLst>
      <p:ext uri="{BB962C8B-B14F-4D97-AF65-F5344CB8AC3E}">
        <p14:creationId xmlns:p14="http://schemas.microsoft.com/office/powerpoint/2010/main" val="390995987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387</TotalTime>
  <Words>1104</Words>
  <Application>Microsoft Office PowerPoint</Application>
  <PresentationFormat>Widescreen</PresentationFormat>
  <Paragraphs>81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Gill Sans MT</vt:lpstr>
      <vt:lpstr>inter-bold</vt:lpstr>
      <vt:lpstr>inter-regular</vt:lpstr>
      <vt:lpstr>Wingdings 2</vt:lpstr>
      <vt:lpstr>Dividend</vt:lpstr>
      <vt:lpstr>JAVA THREADS</vt:lpstr>
      <vt:lpstr>Multi threading </vt:lpstr>
      <vt:lpstr>ADVANTAGES</vt:lpstr>
      <vt:lpstr>Lifecycle of threads</vt:lpstr>
      <vt:lpstr>PowerPoint Presentation</vt:lpstr>
      <vt:lpstr>THREAD CREATION</vt:lpstr>
      <vt:lpstr>METHODS in thread class </vt:lpstr>
      <vt:lpstr>PowerPoint Presentation</vt:lpstr>
      <vt:lpstr>Runnable interface </vt:lpstr>
      <vt:lpstr>THREAD scheduler</vt:lpstr>
      <vt:lpstr>Joining a thread</vt:lpstr>
      <vt:lpstr>THREAD POOLS</vt:lpstr>
      <vt:lpstr>RISKS in thread pools</vt:lpstr>
      <vt:lpstr>GARBAGE COllection</vt:lpstr>
      <vt:lpstr>HOW to unreference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THREADS</dc:title>
  <dc:creator>Bhavyanth Kondapalli</dc:creator>
  <cp:lastModifiedBy>Bhavyanth Kondapalli</cp:lastModifiedBy>
  <cp:revision>43</cp:revision>
  <dcterms:created xsi:type="dcterms:W3CDTF">2022-11-18T19:02:46Z</dcterms:created>
  <dcterms:modified xsi:type="dcterms:W3CDTF">2022-11-21T21:49:53Z</dcterms:modified>
</cp:coreProperties>
</file>