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jvM3l8HNP4Z7LGyYgiuDwyEfS/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647adc5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8647adc5d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5"/>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8" name="Google Shape;18;p1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5"/>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5"/>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25"/>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6"/>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5" name="Google Shape;25;p16"/>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7"/>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7"/>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18"/>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1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19"/>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19"/>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19"/>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1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20"/>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2"/>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2"/>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22"/>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2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3"/>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p:nvPr>
            <p:ph idx="2" type="pic"/>
          </p:nvPr>
        </p:nvSpPr>
        <p:spPr>
          <a:xfrm>
            <a:off x="447817" y="599725"/>
            <a:ext cx="11290859" cy="3557252"/>
          </a:xfrm>
          <a:prstGeom prst="rect">
            <a:avLst/>
          </a:prstGeom>
          <a:noFill/>
          <a:ln>
            <a:noFill/>
          </a:ln>
        </p:spPr>
      </p:sp>
      <p:sp>
        <p:nvSpPr>
          <p:cNvPr id="74" name="Google Shape;74;p23"/>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2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4"/>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4"/>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4"/>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 ORIENTED PROGRAMMING - OOPS</a:t>
            </a:r>
            <a:endParaRPr/>
          </a:p>
        </p:txBody>
      </p:sp>
      <p:sp>
        <p:nvSpPr>
          <p:cNvPr id="97" name="Google Shape;97;p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spcBef>
                <a:spcPts val="0"/>
              </a:spcBef>
              <a:spcAft>
                <a:spcPts val="0"/>
              </a:spcAft>
              <a:buSzPct val="91999"/>
              <a:buNone/>
            </a:pPr>
            <a:r>
              <a:t/>
            </a:r>
            <a:endParaRPr/>
          </a:p>
          <a:p>
            <a:pPr indent="-306000" lvl="0" marL="306000" rtl="0" algn="l">
              <a:spcBef>
                <a:spcPts val="933"/>
              </a:spcBef>
              <a:spcAft>
                <a:spcPts val="0"/>
              </a:spcAft>
              <a:buSzPct val="91999"/>
              <a:buChar char="◼"/>
            </a:pPr>
            <a:r>
              <a:rPr lang="en-US"/>
              <a:t>Object means a real-world entity such as a pen, chair, table, computer, watch, etc. </a:t>
            </a:r>
            <a:endParaRPr/>
          </a:p>
          <a:p>
            <a:pPr indent="-306000" lvl="0" marL="306000" rtl="0" algn="l">
              <a:spcBef>
                <a:spcPts val="933"/>
              </a:spcBef>
              <a:spcAft>
                <a:spcPts val="0"/>
              </a:spcAft>
              <a:buSzPct val="91999"/>
              <a:buChar char="◼"/>
            </a:pPr>
            <a:r>
              <a:rPr lang="en-US"/>
              <a:t>Object-Oriented Programming is a methodology or paradigm to design a program using classes and objects. It simplifies software development and maintenance by providing some concepts:</a:t>
            </a:r>
            <a:endParaRPr/>
          </a:p>
          <a:p>
            <a:pPr indent="-306000" lvl="0" marL="306000" rtl="0" algn="just">
              <a:spcBef>
                <a:spcPts val="933"/>
              </a:spcBef>
              <a:spcAft>
                <a:spcPts val="0"/>
              </a:spcAft>
              <a:buSzPct val="91999"/>
              <a:buFont typeface="Arial"/>
              <a:buChar char="•"/>
            </a:pPr>
            <a:r>
              <a:rPr lang="en-US"/>
              <a:t>Object</a:t>
            </a:r>
            <a:endParaRPr/>
          </a:p>
          <a:p>
            <a:pPr indent="-306000" lvl="0" marL="306000" rtl="0" algn="just">
              <a:spcBef>
                <a:spcPts val="933"/>
              </a:spcBef>
              <a:spcAft>
                <a:spcPts val="0"/>
              </a:spcAft>
              <a:buSzPct val="91999"/>
              <a:buFont typeface="Arial"/>
              <a:buChar char="•"/>
            </a:pPr>
            <a:r>
              <a:rPr lang="en-US"/>
              <a:t>Class</a:t>
            </a:r>
            <a:endParaRPr/>
          </a:p>
          <a:p>
            <a:pPr indent="-306000" lvl="0" marL="306000" rtl="0" algn="just">
              <a:spcBef>
                <a:spcPts val="933"/>
              </a:spcBef>
              <a:spcAft>
                <a:spcPts val="0"/>
              </a:spcAft>
              <a:buSzPct val="91999"/>
              <a:buFont typeface="Arial"/>
              <a:buChar char="•"/>
            </a:pPr>
            <a:r>
              <a:rPr lang="en-US"/>
              <a:t>Inheritance</a:t>
            </a:r>
            <a:endParaRPr/>
          </a:p>
          <a:p>
            <a:pPr indent="-306000" lvl="0" marL="306000" rtl="0" algn="just">
              <a:spcBef>
                <a:spcPts val="933"/>
              </a:spcBef>
              <a:spcAft>
                <a:spcPts val="0"/>
              </a:spcAft>
              <a:buSzPct val="91999"/>
              <a:buFont typeface="Arial"/>
              <a:buChar char="•"/>
            </a:pPr>
            <a:r>
              <a:rPr lang="en-US"/>
              <a:t>Polymorphism</a:t>
            </a:r>
            <a:endParaRPr/>
          </a:p>
          <a:p>
            <a:pPr indent="-306000" lvl="0" marL="306000" rtl="0" algn="just">
              <a:spcBef>
                <a:spcPts val="933"/>
              </a:spcBef>
              <a:spcAft>
                <a:spcPts val="0"/>
              </a:spcAft>
              <a:buSzPct val="91999"/>
              <a:buFont typeface="Arial"/>
              <a:buChar char="•"/>
            </a:pPr>
            <a:r>
              <a:rPr lang="en-US"/>
              <a:t>Abstraction</a:t>
            </a:r>
            <a:endParaRPr/>
          </a:p>
          <a:p>
            <a:pPr indent="-306000" lvl="0" marL="306000" rtl="0" algn="just">
              <a:spcBef>
                <a:spcPts val="933"/>
              </a:spcBef>
              <a:spcAft>
                <a:spcPts val="0"/>
              </a:spcAft>
              <a:buSzPct val="91999"/>
              <a:buFont typeface="Arial"/>
              <a:buChar char="•"/>
            </a:pPr>
            <a:r>
              <a:rPr lang="en-US"/>
              <a:t>Encapsulation</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DATA HIDING IN JAVA</a:t>
            </a:r>
            <a:endParaRPr/>
          </a:p>
        </p:txBody>
      </p:sp>
      <p:sp>
        <p:nvSpPr>
          <p:cNvPr id="157" name="Google Shape;157;p1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t/>
            </a:r>
            <a:endParaRPr/>
          </a:p>
          <a:p>
            <a:pPr indent="-306000" lvl="0" marL="306000" rtl="0" algn="l">
              <a:spcBef>
                <a:spcPts val="960"/>
              </a:spcBef>
              <a:spcAft>
                <a:spcPts val="0"/>
              </a:spcAft>
              <a:buSzPts val="1656"/>
              <a:buChar char="◼"/>
            </a:pPr>
            <a:r>
              <a:rPr lang="en-US"/>
              <a:t>Data hiding is a procedure done to avoid access to the data members and data methods and their logical implementation.</a:t>
            </a:r>
            <a:endParaRPr/>
          </a:p>
          <a:p>
            <a:pPr indent="-306000" lvl="0" marL="306000" rtl="0" algn="l">
              <a:spcBef>
                <a:spcPts val="960"/>
              </a:spcBef>
              <a:spcAft>
                <a:spcPts val="0"/>
              </a:spcAft>
              <a:buSzPts val="1656"/>
              <a:buChar char="◼"/>
            </a:pPr>
            <a:r>
              <a:rPr lang="en-US"/>
              <a:t>Data hiding can be done by using the access specifiers. </a:t>
            </a:r>
            <a:endParaRPr/>
          </a:p>
          <a:p>
            <a:pPr indent="-306000" lvl="0" marL="306000" rtl="0" algn="l">
              <a:spcBef>
                <a:spcPts val="960"/>
              </a:spcBef>
              <a:spcAft>
                <a:spcPts val="0"/>
              </a:spcAft>
              <a:buSzPts val="1656"/>
              <a:buChar char="◼"/>
            </a:pPr>
            <a:r>
              <a:rPr lang="en-US"/>
              <a:t>Default, public, private, protected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DEFAULT AND PUBLIC</a:t>
            </a:r>
            <a:endParaRPr/>
          </a:p>
        </p:txBody>
      </p:sp>
      <p:sp>
        <p:nvSpPr>
          <p:cNvPr id="163" name="Google Shape;163;p1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t/>
            </a:r>
            <a:endParaRPr/>
          </a:p>
          <a:p>
            <a:pPr indent="-306000" lvl="0" marL="306000" rtl="0" algn="l">
              <a:spcBef>
                <a:spcPts val="960"/>
              </a:spcBef>
              <a:spcAft>
                <a:spcPts val="0"/>
              </a:spcAft>
              <a:buSzPts val="1656"/>
              <a:buChar char="◼"/>
            </a:pPr>
            <a:r>
              <a:rPr b="1" lang="en-US"/>
              <a:t>Default</a:t>
            </a:r>
            <a:r>
              <a:rPr lang="en-US"/>
              <a:t> is the first line of data hiding. If any class in Java is not mentioned with an access specifier, then the compiler will set ‘default’ as the access specifier. </a:t>
            </a:r>
            <a:endParaRPr/>
          </a:p>
          <a:p>
            <a:pPr indent="-306000" lvl="0" marL="306000" rtl="0" algn="l">
              <a:spcBef>
                <a:spcPts val="960"/>
              </a:spcBef>
              <a:spcAft>
                <a:spcPts val="0"/>
              </a:spcAft>
              <a:buSzPts val="1656"/>
              <a:buChar char="◼"/>
            </a:pPr>
            <a:r>
              <a:rPr lang="en-US"/>
              <a:t>The access specifications of default are extremely similar to that of the public access specifier.</a:t>
            </a:r>
            <a:endParaRPr/>
          </a:p>
          <a:p>
            <a:pPr indent="-200844" lvl="0" marL="306000" rtl="0" algn="l">
              <a:spcBef>
                <a:spcPts val="960"/>
              </a:spcBef>
              <a:spcAft>
                <a:spcPts val="0"/>
              </a:spcAft>
              <a:buSzPts val="1656"/>
              <a:buNone/>
            </a:pPr>
            <a:r>
              <a:t/>
            </a:r>
            <a:endParaRPr b="1"/>
          </a:p>
          <a:p>
            <a:pPr indent="-306000" lvl="0" marL="306000" rtl="0" algn="l">
              <a:spcBef>
                <a:spcPts val="960"/>
              </a:spcBef>
              <a:spcAft>
                <a:spcPts val="0"/>
              </a:spcAft>
              <a:buSzPts val="1656"/>
              <a:buChar char="◼"/>
            </a:pPr>
            <a:r>
              <a:rPr b="1" lang="en-US"/>
              <a:t>Public</a:t>
            </a:r>
            <a:endParaRPr/>
          </a:p>
          <a:p>
            <a:pPr indent="-306000" lvl="0" marL="306000" rtl="0" algn="l">
              <a:spcBef>
                <a:spcPts val="960"/>
              </a:spcBef>
              <a:spcAft>
                <a:spcPts val="0"/>
              </a:spcAft>
              <a:buSzPts val="1656"/>
              <a:buChar char="◼"/>
            </a:pPr>
            <a:r>
              <a:rPr lang="en-US"/>
              <a:t>The public access specifier provides the access specifications to a class so that it can be accessed from anywhere within the program.</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PRIVATE AND PROTECTED</a:t>
            </a:r>
            <a:endParaRPr/>
          </a:p>
        </p:txBody>
      </p:sp>
      <p:sp>
        <p:nvSpPr>
          <p:cNvPr id="169" name="Google Shape;169;p1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t/>
            </a:r>
            <a:endParaRPr/>
          </a:p>
          <a:p>
            <a:pPr indent="-306000" lvl="0" marL="306000" rtl="0" algn="l">
              <a:spcBef>
                <a:spcPts val="960"/>
              </a:spcBef>
              <a:spcAft>
                <a:spcPts val="0"/>
              </a:spcAft>
              <a:buSzPts val="1656"/>
              <a:buChar char="◼"/>
            </a:pPr>
            <a:r>
              <a:rPr b="1" lang="en-US"/>
              <a:t>Private</a:t>
            </a:r>
            <a:endParaRPr/>
          </a:p>
          <a:p>
            <a:pPr indent="-306000" lvl="0" marL="306000" rtl="0" algn="l">
              <a:spcBef>
                <a:spcPts val="960"/>
              </a:spcBef>
              <a:spcAft>
                <a:spcPts val="0"/>
              </a:spcAft>
              <a:buSzPts val="1656"/>
              <a:buChar char="◼"/>
            </a:pPr>
            <a:r>
              <a:rPr lang="en-US"/>
              <a:t>The private access specifier provides access to the data members, and the data methods limit to the class itself.</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b="1" lang="en-US"/>
              <a:t>Protected</a:t>
            </a:r>
            <a:endParaRPr/>
          </a:p>
          <a:p>
            <a:pPr indent="-306000" lvl="0" marL="306000" rtl="0" algn="l">
              <a:spcBef>
                <a:spcPts val="960"/>
              </a:spcBef>
              <a:spcAft>
                <a:spcPts val="0"/>
              </a:spcAft>
              <a:buSzPts val="1656"/>
              <a:buChar char="◼"/>
            </a:pPr>
            <a:r>
              <a:rPr lang="en-US"/>
              <a:t>The protected access specifier protects the class methods and members similar to the private access specifier. The main difference is that the access is limited to the entire package, unlike only a class with the private access specifier.</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0" y="723900"/>
            <a:ext cx="12192000" cy="6134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79" name="Google Shape;179;p13"/>
          <p:cNvPicPr preferRelativeResize="0"/>
          <p:nvPr>
            <p:ph idx="1" type="body"/>
          </p:nvPr>
        </p:nvPicPr>
        <p:blipFill rotWithShape="1">
          <a:blip r:embed="rId3">
            <a:alphaModFix/>
          </a:blip>
          <a:srcRect b="0" l="0" r="0" t="0"/>
          <a:stretch/>
        </p:blipFill>
        <p:spPr>
          <a:xfrm>
            <a:off x="619735" y="2194418"/>
            <a:ext cx="10916463" cy="31930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g28647adc5d6_0_6"/>
          <p:cNvSpPr/>
          <p:nvPr/>
        </p:nvSpPr>
        <p:spPr>
          <a:xfrm>
            <a:off x="446534" y="457200"/>
            <a:ext cx="3703200" cy="9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8647adc5d6_0_6"/>
          <p:cNvSpPr/>
          <p:nvPr/>
        </p:nvSpPr>
        <p:spPr>
          <a:xfrm>
            <a:off x="8042147" y="453643"/>
            <a:ext cx="3703200" cy="98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8647adc5d6_0_6"/>
          <p:cNvSpPr/>
          <p:nvPr/>
        </p:nvSpPr>
        <p:spPr>
          <a:xfrm>
            <a:off x="4241830" y="457200"/>
            <a:ext cx="37032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8647adc5d6_0_6"/>
          <p:cNvSpPr/>
          <p:nvPr/>
        </p:nvSpPr>
        <p:spPr>
          <a:xfrm>
            <a:off x="446534" y="3085765"/>
            <a:ext cx="11262900"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8647adc5d6_0_6"/>
          <p:cNvSpPr/>
          <p:nvPr/>
        </p:nvSpPr>
        <p:spPr>
          <a:xfrm>
            <a:off x="0" y="723900"/>
            <a:ext cx="12192000" cy="6134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89" name="Google Shape;189;g28647adc5d6_0_6"/>
          <p:cNvPicPr preferRelativeResize="0"/>
          <p:nvPr/>
        </p:nvPicPr>
        <p:blipFill>
          <a:blip r:embed="rId3">
            <a:alphaModFix/>
          </a:blip>
          <a:stretch>
            <a:fillRect/>
          </a:stretch>
        </p:blipFill>
        <p:spPr>
          <a:xfrm>
            <a:off x="488000" y="1247800"/>
            <a:ext cx="11262901" cy="43806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2"/>
          <p:cNvSpPr/>
          <p:nvPr/>
        </p:nvSpPr>
        <p:spPr>
          <a:xfrm>
            <a:off x="0" y="614406"/>
            <a:ext cx="12192000" cy="62435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3" name="Google Shape;103;p2"/>
          <p:cNvSpPr/>
          <p:nvPr/>
        </p:nvSpPr>
        <p:spPr>
          <a:xfrm>
            <a:off x="442377" y="614407"/>
            <a:ext cx="3707477" cy="561177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ph type="title"/>
          </p:nvPr>
        </p:nvSpPr>
        <p:spPr>
          <a:xfrm>
            <a:off x="601255" y="702156"/>
            <a:ext cx="3409783"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OOPS DESIGN</a:t>
            </a:r>
            <a:endParaRPr/>
          </a:p>
        </p:txBody>
      </p:sp>
      <p:sp>
        <p:nvSpPr>
          <p:cNvPr id="105" name="Google Shape;105;p2"/>
          <p:cNvSpPr txBox="1"/>
          <p:nvPr>
            <p:ph idx="1" type="body"/>
          </p:nvPr>
        </p:nvSpPr>
        <p:spPr>
          <a:xfrm>
            <a:off x="601255" y="1964168"/>
            <a:ext cx="3409782" cy="4036582"/>
          </a:xfrm>
          <a:prstGeom prst="rect">
            <a:avLst/>
          </a:prstGeom>
          <a:noFill/>
          <a:ln>
            <a:noFill/>
          </a:ln>
        </p:spPr>
        <p:txBody>
          <a:bodyPr anchorCtr="0" anchor="ctr" bIns="45700" lIns="91425" spcFirstLastPara="1" rIns="91425" wrap="square" tIns="45700">
            <a:normAutofit/>
          </a:bodyPr>
          <a:lstStyle/>
          <a:p>
            <a:pPr indent="-200844" lvl="0" marL="306000" rtl="0" algn="l">
              <a:spcBef>
                <a:spcPts val="0"/>
              </a:spcBef>
              <a:spcAft>
                <a:spcPts val="0"/>
              </a:spcAft>
              <a:buSzPts val="1656"/>
              <a:buNone/>
            </a:pPr>
            <a:r>
              <a:t/>
            </a:r>
            <a:endParaRPr>
              <a:solidFill>
                <a:schemeClr val="lt1"/>
              </a:solidFill>
            </a:endParaRPr>
          </a:p>
        </p:txBody>
      </p:sp>
      <p:pic>
        <p:nvPicPr>
          <p:cNvPr id="106" name="Google Shape;106;p2"/>
          <p:cNvPicPr preferRelativeResize="0"/>
          <p:nvPr/>
        </p:nvPicPr>
        <p:blipFill rotWithShape="1">
          <a:blip r:embed="rId3">
            <a:alphaModFix/>
          </a:blip>
          <a:srcRect b="0" l="0" r="0" t="0"/>
          <a:stretch/>
        </p:blipFill>
        <p:spPr>
          <a:xfrm>
            <a:off x="5281788" y="1111641"/>
            <a:ext cx="5509287" cy="46553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CLASS AND OBJECT	</a:t>
            </a:r>
            <a:endParaRPr/>
          </a:p>
        </p:txBody>
      </p:sp>
      <p:sp>
        <p:nvSpPr>
          <p:cNvPr id="112" name="Google Shape;112;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b="1" lang="en-US"/>
              <a:t>Object</a:t>
            </a:r>
            <a:endParaRPr/>
          </a:p>
          <a:p>
            <a:pPr indent="-306000" lvl="1" marL="630000" rtl="0" algn="l">
              <a:spcBef>
                <a:spcPts val="920"/>
              </a:spcBef>
              <a:spcAft>
                <a:spcPts val="0"/>
              </a:spcAft>
              <a:buSzPts val="1472"/>
              <a:buChar char="◼"/>
            </a:pPr>
            <a:r>
              <a:rPr lang="en-US"/>
              <a:t>Any entity that has state and behavior is known as an object. For example, a chair, pen, table, keyboard, bike, etc. It can be physical or logical.</a:t>
            </a:r>
            <a:endParaRPr/>
          </a:p>
          <a:p>
            <a:pPr indent="-200844" lvl="0" marL="306000" rtl="0" algn="just">
              <a:spcBef>
                <a:spcPts val="960"/>
              </a:spcBef>
              <a:spcAft>
                <a:spcPts val="0"/>
              </a:spcAft>
              <a:buSzPts val="1656"/>
              <a:buNone/>
            </a:pPr>
            <a:r>
              <a:t/>
            </a:r>
            <a:endParaRPr b="1"/>
          </a:p>
          <a:p>
            <a:pPr indent="-306000" lvl="0" marL="306000" rtl="0" algn="just">
              <a:spcBef>
                <a:spcPts val="960"/>
              </a:spcBef>
              <a:spcAft>
                <a:spcPts val="0"/>
              </a:spcAft>
              <a:buSzPts val="1656"/>
              <a:buChar char="◼"/>
            </a:pPr>
            <a:r>
              <a:rPr b="1" lang="en-US"/>
              <a:t>Class</a:t>
            </a:r>
            <a:endParaRPr/>
          </a:p>
          <a:p>
            <a:pPr indent="-306000" lvl="1" marL="630000" rtl="0" algn="just">
              <a:spcBef>
                <a:spcPts val="920"/>
              </a:spcBef>
              <a:spcAft>
                <a:spcPts val="0"/>
              </a:spcAft>
              <a:buSzPts val="1472"/>
              <a:buChar char="◼"/>
            </a:pPr>
            <a:r>
              <a:rPr lang="en-US"/>
              <a:t>Collection of objects is called class. It is a logical entity.</a:t>
            </a:r>
            <a:endParaRPr/>
          </a:p>
          <a:p>
            <a:pPr indent="-306000" lvl="1" marL="630000" rtl="0" algn="just">
              <a:spcBef>
                <a:spcPts val="920"/>
              </a:spcBef>
              <a:spcAft>
                <a:spcPts val="0"/>
              </a:spcAft>
              <a:buSzPts val="1472"/>
              <a:buChar char="◼"/>
            </a:pPr>
            <a:r>
              <a:rPr lang="en-US"/>
              <a:t>A class can also be defined as a blueprint from which you can create an individual object. Class doesn't consume any space.</a:t>
            </a:r>
            <a:endParaRPr/>
          </a:p>
          <a:p>
            <a:pPr indent="0" lvl="0" marL="0" rtl="0" algn="l">
              <a:spcBef>
                <a:spcPts val="960"/>
              </a:spcBef>
              <a:spcAft>
                <a:spcPts val="0"/>
              </a:spcAft>
              <a:buSzPts val="1656"/>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INHERITANCE</a:t>
            </a:r>
            <a:endParaRPr/>
          </a:p>
        </p:txBody>
      </p:sp>
      <p:sp>
        <p:nvSpPr>
          <p:cNvPr id="118" name="Google Shape;118;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t/>
            </a:r>
            <a:endParaRPr/>
          </a:p>
          <a:p>
            <a:pPr indent="-306000" lvl="0" marL="306000" rtl="0" algn="l">
              <a:spcBef>
                <a:spcPts val="960"/>
              </a:spcBef>
              <a:spcAft>
                <a:spcPts val="0"/>
              </a:spcAft>
              <a:buSzPts val="1656"/>
              <a:buChar char="◼"/>
            </a:pPr>
            <a:r>
              <a:rPr lang="en-US"/>
              <a:t>When one object acquires all the properties and behaviors of a parent object, it is known as inheritance. </a:t>
            </a:r>
            <a:endParaRPr/>
          </a:p>
          <a:p>
            <a:pPr indent="-306000" lvl="0" marL="306000" rtl="0" algn="l">
              <a:spcBef>
                <a:spcPts val="960"/>
              </a:spcBef>
              <a:spcAft>
                <a:spcPts val="0"/>
              </a:spcAft>
              <a:buSzPts val="1656"/>
              <a:buChar char="◼"/>
            </a:pPr>
            <a:r>
              <a:rPr lang="en-US"/>
              <a:t>It provides code reusability. It is used to achieve runtime polymorphism.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ABSTRACTION	</a:t>
            </a:r>
            <a:endParaRPr/>
          </a:p>
        </p:txBody>
      </p:sp>
      <p:sp>
        <p:nvSpPr>
          <p:cNvPr id="124" name="Google Shape;124;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1" lang="en-US"/>
              <a:t>Abstraction</a:t>
            </a:r>
            <a:endParaRPr/>
          </a:p>
          <a:p>
            <a:pPr indent="-306000" lvl="0" marL="306000" rtl="0" algn="just">
              <a:spcBef>
                <a:spcPts val="960"/>
              </a:spcBef>
              <a:spcAft>
                <a:spcPts val="0"/>
              </a:spcAft>
              <a:buSzPts val="1656"/>
              <a:buChar char="◼"/>
            </a:pPr>
            <a:r>
              <a:rPr lang="en-US"/>
              <a:t>Hiding internal details and showing functionality is known as abstraction.</a:t>
            </a:r>
            <a:endParaRPr/>
          </a:p>
          <a:p>
            <a:pPr indent="-306000" lvl="0" marL="306000" rtl="0" algn="l">
              <a:spcBef>
                <a:spcPts val="960"/>
              </a:spcBef>
              <a:spcAft>
                <a:spcPts val="0"/>
              </a:spcAft>
              <a:buSzPts val="1656"/>
              <a:buChar char="◼"/>
            </a:pPr>
            <a:r>
              <a:rPr lang="en-US"/>
              <a:t>It is the process of hiding certain details and showing only essential information to the user.</a:t>
            </a:r>
            <a:br>
              <a:rPr lang="en-US"/>
            </a:br>
            <a:r>
              <a:rPr lang="en-US"/>
              <a:t>Abstraction can be achieved with either abstract classes or interfaces.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ABSTRACTION</a:t>
            </a:r>
            <a:endParaRPr/>
          </a:p>
        </p:txBody>
      </p:sp>
      <p:sp>
        <p:nvSpPr>
          <p:cNvPr id="130" name="Google Shape;130;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Must be declared with an abstract keyword</a:t>
            </a:r>
            <a:endParaRPr/>
          </a:p>
          <a:p>
            <a:pPr indent="-306000" lvl="0" marL="306000" rtl="0" algn="l">
              <a:spcBef>
                <a:spcPts val="960"/>
              </a:spcBef>
              <a:spcAft>
                <a:spcPts val="0"/>
              </a:spcAft>
              <a:buSzPts val="1656"/>
              <a:buChar char="◼"/>
            </a:pPr>
            <a:r>
              <a:rPr lang="en-US"/>
              <a:t>Can have abstract and non-abstract methods</a:t>
            </a:r>
            <a:endParaRPr/>
          </a:p>
          <a:p>
            <a:pPr indent="-306000" lvl="0" marL="306000" rtl="0" algn="l">
              <a:spcBef>
                <a:spcPts val="960"/>
              </a:spcBef>
              <a:spcAft>
                <a:spcPts val="0"/>
              </a:spcAft>
              <a:buSzPts val="1656"/>
              <a:buChar char="◼"/>
            </a:pPr>
            <a:r>
              <a:rPr lang="en-US"/>
              <a:t>Classes cannot be instantiated</a:t>
            </a:r>
            <a:endParaRPr/>
          </a:p>
          <a:p>
            <a:pPr indent="-306000" lvl="0" marL="306000" rtl="0" algn="l">
              <a:spcBef>
                <a:spcPts val="960"/>
              </a:spcBef>
              <a:spcAft>
                <a:spcPts val="0"/>
              </a:spcAft>
              <a:buSzPts val="1656"/>
              <a:buChar char="◼"/>
            </a:pPr>
            <a:r>
              <a:rPr lang="en-US"/>
              <a:t>They can have constructors and static methods</a:t>
            </a:r>
            <a:endParaRPr/>
          </a:p>
          <a:p>
            <a:pPr indent="-306000" lvl="0" marL="306000" rtl="0" algn="l">
              <a:spcBef>
                <a:spcPts val="960"/>
              </a:spcBef>
              <a:spcAft>
                <a:spcPts val="0"/>
              </a:spcAft>
              <a:buSzPts val="1656"/>
              <a:buChar char="◼"/>
            </a:pPr>
            <a:r>
              <a:rPr lang="en-US"/>
              <a:t>They can have final methods</a:t>
            </a:r>
            <a:endParaRPr/>
          </a:p>
          <a:p>
            <a:pPr indent="-306000" lvl="0" marL="306000" rtl="0" algn="l">
              <a:spcBef>
                <a:spcPts val="960"/>
              </a:spcBef>
              <a:spcAft>
                <a:spcPts val="0"/>
              </a:spcAft>
              <a:buSzPts val="1656"/>
              <a:buChar char="◼"/>
            </a:pPr>
            <a:r>
              <a:rPr lang="en-US"/>
              <a:t>A </a:t>
            </a:r>
            <a:r>
              <a:rPr b="1" lang="en-US"/>
              <a:t>class</a:t>
            </a:r>
            <a:r>
              <a:rPr lang="en-US"/>
              <a:t> can </a:t>
            </a:r>
            <a:r>
              <a:rPr b="1" lang="en-US"/>
              <a:t>extend</a:t>
            </a:r>
            <a:r>
              <a:rPr lang="en-US"/>
              <a:t> a </a:t>
            </a:r>
            <a:r>
              <a:rPr b="1" lang="en-US"/>
              <a:t>class</a:t>
            </a:r>
            <a:endParaRPr/>
          </a:p>
          <a:p>
            <a:pPr indent="-306000" lvl="0" marL="306000" rtl="0" algn="l">
              <a:spcBef>
                <a:spcPts val="960"/>
              </a:spcBef>
              <a:spcAft>
                <a:spcPts val="0"/>
              </a:spcAft>
              <a:buSzPts val="1656"/>
              <a:buChar char="◼"/>
            </a:pPr>
            <a:r>
              <a:rPr lang="en-US"/>
              <a:t>An </a:t>
            </a:r>
            <a:r>
              <a:rPr b="1" lang="en-US"/>
              <a:t>interface</a:t>
            </a:r>
            <a:r>
              <a:rPr lang="en-US"/>
              <a:t> </a:t>
            </a:r>
            <a:r>
              <a:rPr b="1" lang="en-US"/>
              <a:t>extends</a:t>
            </a:r>
            <a:r>
              <a:rPr lang="en-US"/>
              <a:t> an </a:t>
            </a:r>
            <a:r>
              <a:rPr b="1" lang="en-US"/>
              <a:t>interface</a:t>
            </a:r>
            <a:endParaRPr/>
          </a:p>
          <a:p>
            <a:pPr indent="-306000" lvl="0" marL="306000" rtl="0" algn="l">
              <a:spcBef>
                <a:spcPts val="960"/>
              </a:spcBef>
              <a:spcAft>
                <a:spcPts val="0"/>
              </a:spcAft>
              <a:buSzPts val="1656"/>
              <a:buChar char="◼"/>
            </a:pPr>
            <a:r>
              <a:rPr lang="en-US"/>
              <a:t>A </a:t>
            </a:r>
            <a:r>
              <a:rPr b="1" lang="en-US"/>
              <a:t>class</a:t>
            </a:r>
            <a:r>
              <a:rPr lang="en-US"/>
              <a:t> can </a:t>
            </a:r>
            <a:r>
              <a:rPr b="1" lang="en-US"/>
              <a:t>implement</a:t>
            </a:r>
            <a:r>
              <a:rPr lang="en-US"/>
              <a:t> an </a:t>
            </a:r>
            <a:r>
              <a:rPr b="1" lang="en-US"/>
              <a:t>interface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CONSTRUCTORS	</a:t>
            </a:r>
            <a:endParaRPr/>
          </a:p>
        </p:txBody>
      </p:sp>
      <p:sp>
        <p:nvSpPr>
          <p:cNvPr id="136" name="Google Shape;136;p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A constructor in Java is a special method that is used to initialize objects. </a:t>
            </a:r>
            <a:endParaRPr/>
          </a:p>
          <a:p>
            <a:pPr indent="-306000" lvl="0" marL="306000" rtl="0" algn="l">
              <a:spcBef>
                <a:spcPts val="960"/>
              </a:spcBef>
              <a:spcAft>
                <a:spcPts val="0"/>
              </a:spcAft>
              <a:buSzPts val="1656"/>
              <a:buChar char="◼"/>
            </a:pPr>
            <a:r>
              <a:rPr lang="en-US"/>
              <a:t>The constructor is called when an object of a class is created. It can be used to set initial values for object attributes. </a:t>
            </a:r>
            <a:endParaRPr/>
          </a:p>
          <a:p>
            <a:pPr indent="-306000" lvl="0" marL="306000" rtl="0" algn="l">
              <a:spcBef>
                <a:spcPts val="960"/>
              </a:spcBef>
              <a:spcAft>
                <a:spcPts val="0"/>
              </a:spcAft>
              <a:buSzPts val="1656"/>
              <a:buChar char="◼"/>
            </a:pPr>
            <a:r>
              <a:rPr lang="en-US"/>
              <a:t>Rules:</a:t>
            </a:r>
            <a:endParaRPr/>
          </a:p>
          <a:p>
            <a:pPr indent="-306000" lvl="1" marL="630000" rtl="0" algn="l">
              <a:spcBef>
                <a:spcPts val="920"/>
              </a:spcBef>
              <a:spcAft>
                <a:spcPts val="0"/>
              </a:spcAft>
              <a:buSzPts val="1472"/>
              <a:buFont typeface="Arial"/>
              <a:buChar char="•"/>
            </a:pPr>
            <a:r>
              <a:rPr lang="en-US"/>
              <a:t>Constructors must have the same name as the class within which it is defined while it is not necessary for the method in Java.</a:t>
            </a:r>
            <a:endParaRPr/>
          </a:p>
          <a:p>
            <a:pPr indent="-306000" lvl="1" marL="630000" rtl="0" algn="l">
              <a:spcBef>
                <a:spcPts val="920"/>
              </a:spcBef>
              <a:spcAft>
                <a:spcPts val="0"/>
              </a:spcAft>
              <a:buSzPts val="1472"/>
              <a:buFont typeface="Arial"/>
              <a:buChar char="•"/>
            </a:pPr>
            <a:r>
              <a:rPr lang="en-US"/>
              <a:t>Constructors do not return any type while method(s) have the return type or void if does not return any value.</a:t>
            </a:r>
            <a:endParaRPr/>
          </a:p>
          <a:p>
            <a:pPr indent="-306000" lvl="1" marL="630000" rtl="0" algn="l">
              <a:spcBef>
                <a:spcPts val="920"/>
              </a:spcBef>
              <a:spcAft>
                <a:spcPts val="0"/>
              </a:spcAft>
              <a:buSzPts val="1472"/>
              <a:buFont typeface="Arial"/>
              <a:buChar char="•"/>
            </a:pPr>
            <a:r>
              <a:rPr lang="en-US"/>
              <a:t>Constructors are called only once at the time of Object creation while method(s) can be called any number of times.</a:t>
            </a:r>
            <a:endParaRPr/>
          </a:p>
          <a:p>
            <a:pPr indent="-306000" lvl="1" marL="630000" rtl="0" algn="l">
              <a:spcBef>
                <a:spcPts val="920"/>
              </a:spcBef>
              <a:spcAft>
                <a:spcPts val="0"/>
              </a:spcAft>
              <a:buSzPts val="1472"/>
              <a:buFont typeface="Arial"/>
              <a:buChar char="•"/>
            </a:pPr>
            <a:r>
              <a:rPr lang="en-US"/>
              <a:t>A constructor in Java can not be abstract, final, static, or Synchronized</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POLYMORPHISM	</a:t>
            </a:r>
            <a:endParaRPr/>
          </a:p>
        </p:txBody>
      </p:sp>
      <p:sp>
        <p:nvSpPr>
          <p:cNvPr id="142" name="Google Shape;142;p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SzPts val="1656"/>
              <a:buNone/>
            </a:pPr>
            <a:r>
              <a:rPr lang="en-US"/>
              <a:t>Polymorphism</a:t>
            </a:r>
            <a:endParaRPr/>
          </a:p>
          <a:p>
            <a:pPr indent="-306000" lvl="0" marL="306000" rtl="0" algn="just">
              <a:spcBef>
                <a:spcPts val="960"/>
              </a:spcBef>
              <a:spcAft>
                <a:spcPts val="0"/>
              </a:spcAft>
              <a:buSzPts val="1656"/>
              <a:buChar char="◼"/>
            </a:pPr>
            <a:r>
              <a:rPr lang="en-US"/>
              <a:t>If one task is performed in different ways, it is known as polymorphism. </a:t>
            </a:r>
            <a:endParaRPr/>
          </a:p>
          <a:p>
            <a:pPr indent="-306000" lvl="0" marL="306000" rtl="0" algn="l">
              <a:spcBef>
                <a:spcPts val="960"/>
              </a:spcBef>
              <a:spcAft>
                <a:spcPts val="0"/>
              </a:spcAft>
              <a:buSzPts val="1656"/>
              <a:buChar char="◼"/>
            </a:pPr>
            <a:r>
              <a:rPr lang="en-US"/>
              <a:t>Ex: Speak something – dogs bark, cats meow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9"/>
          <p:cNvSpPr/>
          <p:nvPr/>
        </p:nvSpPr>
        <p:spPr>
          <a:xfrm>
            <a:off x="0" y="614406"/>
            <a:ext cx="12192000" cy="62435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8" name="Google Shape;148;p9"/>
          <p:cNvSpPr/>
          <p:nvPr/>
        </p:nvSpPr>
        <p:spPr>
          <a:xfrm>
            <a:off x="442377" y="614407"/>
            <a:ext cx="3707477" cy="561177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txBox="1"/>
          <p:nvPr>
            <p:ph type="title"/>
          </p:nvPr>
        </p:nvSpPr>
        <p:spPr>
          <a:xfrm>
            <a:off x="601255" y="702156"/>
            <a:ext cx="3409783"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ENCAPSULATION</a:t>
            </a:r>
            <a:endParaRPr/>
          </a:p>
        </p:txBody>
      </p:sp>
      <p:sp>
        <p:nvSpPr>
          <p:cNvPr id="150" name="Google Shape;150;p9"/>
          <p:cNvSpPr txBox="1"/>
          <p:nvPr>
            <p:ph idx="1" type="body"/>
          </p:nvPr>
        </p:nvSpPr>
        <p:spPr>
          <a:xfrm>
            <a:off x="601255" y="1964168"/>
            <a:ext cx="3409782" cy="4036582"/>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solidFill>
                  <a:schemeClr val="lt1"/>
                </a:solidFill>
              </a:rPr>
              <a:t>Binding (or wrapping) code and data together into a single unit are known as encapsulation. </a:t>
            </a:r>
            <a:endParaRPr/>
          </a:p>
          <a:p>
            <a:pPr indent="-306000" lvl="1" marL="630000" rtl="0" algn="l">
              <a:spcBef>
                <a:spcPts val="920"/>
              </a:spcBef>
              <a:spcAft>
                <a:spcPts val="0"/>
              </a:spcAft>
              <a:buSzPts val="1472"/>
              <a:buChar char="◼"/>
            </a:pPr>
            <a:r>
              <a:rPr lang="en-US">
                <a:solidFill>
                  <a:schemeClr val="lt1"/>
                </a:solidFill>
              </a:rPr>
              <a:t>For example, a capsule, it is wrapped with different medicines.</a:t>
            </a:r>
            <a:endParaRPr/>
          </a:p>
          <a:p>
            <a:pPr indent="-306000" lvl="0" marL="306000" rtl="0" algn="l">
              <a:spcBef>
                <a:spcPts val="960"/>
              </a:spcBef>
              <a:spcAft>
                <a:spcPts val="0"/>
              </a:spcAft>
              <a:buSzPts val="1656"/>
              <a:buChar char="◼"/>
            </a:pPr>
            <a:r>
              <a:rPr lang="en-US">
                <a:solidFill>
                  <a:schemeClr val="lt1"/>
                </a:solidFill>
              </a:rPr>
              <a:t>A java class is the example of encapsulation. Java bean is the fully encapsulated class because all the data members are private here.</a:t>
            </a:r>
            <a:endParaRPr/>
          </a:p>
          <a:p>
            <a:pPr indent="-200844" lvl="0" marL="306000" rtl="0" algn="l">
              <a:spcBef>
                <a:spcPts val="960"/>
              </a:spcBef>
              <a:spcAft>
                <a:spcPts val="0"/>
              </a:spcAft>
              <a:buSzPts val="1656"/>
              <a:buNone/>
            </a:pPr>
            <a:r>
              <a:t/>
            </a:r>
            <a:endParaRPr>
              <a:solidFill>
                <a:schemeClr val="lt1"/>
              </a:solidFill>
            </a:endParaRPr>
          </a:p>
          <a:p>
            <a:pPr indent="-200844" lvl="0" marL="306000" rtl="0" algn="l">
              <a:spcBef>
                <a:spcPts val="960"/>
              </a:spcBef>
              <a:spcAft>
                <a:spcPts val="0"/>
              </a:spcAft>
              <a:buSzPts val="1656"/>
              <a:buNone/>
            </a:pPr>
            <a:r>
              <a:t/>
            </a:r>
            <a:endParaRPr>
              <a:solidFill>
                <a:schemeClr val="lt1"/>
              </a:solidFill>
            </a:endParaRPr>
          </a:p>
        </p:txBody>
      </p:sp>
      <p:pic>
        <p:nvPicPr>
          <p:cNvPr id="151" name="Google Shape;151;p9"/>
          <p:cNvPicPr preferRelativeResize="0"/>
          <p:nvPr/>
        </p:nvPicPr>
        <p:blipFill rotWithShape="1">
          <a:blip r:embed="rId3">
            <a:alphaModFix/>
          </a:blip>
          <a:srcRect b="0" l="0" r="0" t="0"/>
          <a:stretch/>
        </p:blipFill>
        <p:spPr>
          <a:xfrm>
            <a:off x="4791522" y="1622166"/>
            <a:ext cx="6489819" cy="36342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2022-11-11T18:57:01Z</dcterms:created>
  <dc:creator>Bhavyanth Kondapalli</dc:creator>
</cp:coreProperties>
</file>