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int-keyword-in-java" TargetMode="External"/><Relationship Id="rId3" Type="http://schemas.openxmlformats.org/officeDocument/2006/relationships/hyperlink" Target="https://www.javatpoint.com/java-for-loop" TargetMode="External"/><Relationship Id="rId7" Type="http://schemas.openxmlformats.org/officeDocument/2006/relationships/hyperlink" Target="https://www.javatpoint.com/downcasting-with-instanceof-operator" TargetMode="External"/><Relationship Id="rId2" Type="http://schemas.openxmlformats.org/officeDocument/2006/relationships/hyperlink" Target="https://www.javatpoint.com/float-keyword-in-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tpoint.com/package" TargetMode="External"/><Relationship Id="rId5" Type="http://schemas.openxmlformats.org/officeDocument/2006/relationships/hyperlink" Target="https://www.javatpoint.com/interface-in-java" TargetMode="External"/><Relationship Id="rId4" Type="http://schemas.openxmlformats.org/officeDocument/2006/relationships/hyperlink" Target="https://www.javatpoint.com/java-if-else" TargetMode="External"/><Relationship Id="rId9" Type="http://schemas.openxmlformats.org/officeDocument/2006/relationships/hyperlink" Target="https://www.javatpoint.com/long-keyword-in-java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return-keyword-in-java" TargetMode="External"/><Relationship Id="rId3" Type="http://schemas.openxmlformats.org/officeDocument/2006/relationships/hyperlink" Target="https://www.javatpoint.com/null-keyword-in-java" TargetMode="External"/><Relationship Id="rId7" Type="http://schemas.openxmlformats.org/officeDocument/2006/relationships/hyperlink" Target="https://www.javatpoint.com/public-keyword-in-java" TargetMode="External"/><Relationship Id="rId12" Type="http://schemas.openxmlformats.org/officeDocument/2006/relationships/hyperlink" Target="https://www.javatpoint.com/super-keyword" TargetMode="External"/><Relationship Id="rId2" Type="http://schemas.openxmlformats.org/officeDocument/2006/relationships/hyperlink" Target="https://www.javatpoint.com/new-keyword-in-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tpoint.com/protected-keyword-in-java" TargetMode="External"/><Relationship Id="rId11" Type="http://schemas.openxmlformats.org/officeDocument/2006/relationships/hyperlink" Target="https://www.javatpoint.com/strictfp-keyword" TargetMode="External"/><Relationship Id="rId5" Type="http://schemas.openxmlformats.org/officeDocument/2006/relationships/hyperlink" Target="https://www.javatpoint.com/private-keyword-in-java" TargetMode="External"/><Relationship Id="rId10" Type="http://schemas.openxmlformats.org/officeDocument/2006/relationships/hyperlink" Target="https://www.javatpoint.com/static-keyword-in-java" TargetMode="External"/><Relationship Id="rId4" Type="http://schemas.openxmlformats.org/officeDocument/2006/relationships/hyperlink" Target="https://www.javatpoint.com/package" TargetMode="External"/><Relationship Id="rId9" Type="http://schemas.openxmlformats.org/officeDocument/2006/relationships/hyperlink" Target="https://www.javatpoint.com/short-keyword-in-java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try-catch-block" TargetMode="External"/><Relationship Id="rId3" Type="http://schemas.openxmlformats.org/officeDocument/2006/relationships/hyperlink" Target="https://www.javatpoint.com/synchronization-in-java" TargetMode="External"/><Relationship Id="rId7" Type="http://schemas.openxmlformats.org/officeDocument/2006/relationships/hyperlink" Target="https://www.javatpoint.com/transient-keyword" TargetMode="External"/><Relationship Id="rId2" Type="http://schemas.openxmlformats.org/officeDocument/2006/relationships/hyperlink" Target="https://www.javatpoint.com/java-switc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tpoint.com/throws-keyword-and-difference-between-throw-and-throws" TargetMode="External"/><Relationship Id="rId5" Type="http://schemas.openxmlformats.org/officeDocument/2006/relationships/hyperlink" Target="https://www.javatpoint.com/throw-keyword" TargetMode="External"/><Relationship Id="rId10" Type="http://schemas.openxmlformats.org/officeDocument/2006/relationships/hyperlink" Target="https://www.javatpoint.com/java-while-loop" TargetMode="External"/><Relationship Id="rId4" Type="http://schemas.openxmlformats.org/officeDocument/2006/relationships/hyperlink" Target="https://www.javatpoint.com/this-keyword" TargetMode="External"/><Relationship Id="rId9" Type="http://schemas.openxmlformats.org/officeDocument/2006/relationships/hyperlink" Target="https://www.javatpoint.com/volatile-keyword-in-java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06BEC-A892-3954-DFD1-75F5A91EFD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682610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D5E99-77ED-9293-4E88-043FC9FD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F1F9C-562D-ABAE-A6F1-37D472B6A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1567544"/>
            <a:ext cx="11971175" cy="56076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Operator in Java is a symbol that is used to perform operations. For example: +, -, *, / etc.</a:t>
            </a:r>
          </a:p>
          <a:p>
            <a:r>
              <a:rPr lang="en-US" dirty="0"/>
              <a:t>There are many types of operators in Java which are given below:</a:t>
            </a:r>
          </a:p>
          <a:p>
            <a:pPr lvl="1"/>
            <a:r>
              <a:rPr lang="en-US" dirty="0"/>
              <a:t>Unary Operator,</a:t>
            </a:r>
          </a:p>
          <a:p>
            <a:pPr lvl="1"/>
            <a:r>
              <a:rPr lang="en-US" dirty="0"/>
              <a:t>Arithmetic Operator,</a:t>
            </a:r>
          </a:p>
          <a:p>
            <a:pPr lvl="1"/>
            <a:r>
              <a:rPr lang="en-US" dirty="0"/>
              <a:t>Shift Operator,</a:t>
            </a:r>
          </a:p>
          <a:p>
            <a:pPr lvl="1"/>
            <a:r>
              <a:rPr lang="en-US" dirty="0"/>
              <a:t>Relational Operator,</a:t>
            </a:r>
          </a:p>
          <a:p>
            <a:pPr lvl="1"/>
            <a:r>
              <a:rPr lang="en-US" dirty="0"/>
              <a:t>Bitwise Operator,</a:t>
            </a:r>
          </a:p>
          <a:p>
            <a:pPr lvl="1"/>
            <a:r>
              <a:rPr lang="en-US" dirty="0"/>
              <a:t>Logical Operator,</a:t>
            </a:r>
          </a:p>
          <a:p>
            <a:pPr lvl="1"/>
            <a:r>
              <a:rPr lang="en-US" dirty="0"/>
              <a:t>Ternary Operator and</a:t>
            </a:r>
          </a:p>
          <a:p>
            <a:pPr lvl="1"/>
            <a:r>
              <a:rPr lang="en-US" dirty="0"/>
              <a:t>Assignment Operator.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597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4E1E-E3D7-7A58-9FB2-9935927DC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01BF8-9D55-6B97-D849-83B1678B6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Unary Operators: </a:t>
            </a:r>
            <a:r>
              <a:rPr lang="en-US" dirty="0"/>
              <a:t>The Java unary operators require only one operand. Unary operators are used to perform various operations i.e.: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incrementing/decrementing a value by one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negating an expression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inverting the value of a Boolean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Arithmetic Operators: </a:t>
            </a:r>
            <a:r>
              <a:rPr lang="en-US" dirty="0"/>
              <a:t>Java arithmetic operators are used to perform addition, subtraction, multiplication, and division. They act as basic mathematical operations.</a:t>
            </a:r>
          </a:p>
        </p:txBody>
      </p:sp>
    </p:spTree>
    <p:extLst>
      <p:ext uri="{BB962C8B-B14F-4D97-AF65-F5344CB8AC3E}">
        <p14:creationId xmlns:p14="http://schemas.microsoft.com/office/powerpoint/2010/main" val="2107232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0B45F-76A6-E949-4269-6374B2CE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3C54-31C7-2C7F-95DB-3777E6902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Java keywords are also known as reserved words. </a:t>
            </a:r>
          </a:p>
          <a:p>
            <a:r>
              <a:rPr lang="en-US" dirty="0"/>
              <a:t>Keywords are particular words that act as a key to a code. These are predefined words by Java so they cannot be used as a variable or object name or class name.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80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1BEB-A624-E4A8-4E7F-CA2A4BE6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5DF68-A782-352B-78C0-AD3312622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08" y="1922106"/>
            <a:ext cx="11181599" cy="39366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algn="just">
              <a:buFont typeface="+mj-lt"/>
              <a:buAutoNum type="arabicPeriod"/>
            </a:pPr>
            <a:r>
              <a:rPr lang="en-US" dirty="0"/>
              <a:t>abstract: Java abstract keyword is used to declare an abstract class. An abstract class can provide the implementation of the interface. It can have abstract and non-abstract methods.</a:t>
            </a:r>
          </a:p>
          <a:p>
            <a:pPr algn="just">
              <a:buFont typeface="+mj-lt"/>
              <a:buAutoNum type="arabicPeriod"/>
            </a:pPr>
            <a:r>
              <a:rPr lang="en-US" dirty="0" err="1"/>
              <a:t>boolean</a:t>
            </a:r>
            <a:r>
              <a:rPr lang="en-US" dirty="0"/>
              <a:t>: Java </a:t>
            </a:r>
            <a:r>
              <a:rPr lang="en-US" dirty="0" err="1"/>
              <a:t>boolean</a:t>
            </a:r>
            <a:r>
              <a:rPr lang="en-US" dirty="0"/>
              <a:t> keyword is used to declare a variable as a </a:t>
            </a:r>
            <a:r>
              <a:rPr lang="en-US" dirty="0" err="1"/>
              <a:t>boolean</a:t>
            </a:r>
            <a:r>
              <a:rPr lang="en-US" dirty="0"/>
              <a:t> type. It can hold True and False values only.</a:t>
            </a:r>
          </a:p>
          <a:p>
            <a:pPr algn="just">
              <a:buFont typeface="+mj-lt"/>
              <a:buAutoNum type="arabicPeriod"/>
            </a:pPr>
            <a:r>
              <a:rPr lang="en-US" dirty="0"/>
              <a:t>break: Java break keyword is used to break the loop or switch statement. It breaks the current flow of the program at specified conditions.</a:t>
            </a:r>
          </a:p>
          <a:p>
            <a:pPr algn="just">
              <a:buFont typeface="+mj-lt"/>
              <a:buAutoNum type="arabicPeriod"/>
            </a:pPr>
            <a:r>
              <a:rPr lang="en-US" dirty="0"/>
              <a:t>Byte: Java byte keyword is used to declare a variable that can hold 8-bit data values.</a:t>
            </a:r>
          </a:p>
          <a:p>
            <a:pPr algn="just">
              <a:buFont typeface="+mj-lt"/>
              <a:buAutoNum type="arabicPeriod"/>
            </a:pPr>
            <a:r>
              <a:rPr lang="en-US" dirty="0"/>
              <a:t>case: Java case keyword is used with the switch statements to mark blocks of text.</a:t>
            </a:r>
          </a:p>
          <a:p>
            <a:pPr algn="just">
              <a:buFont typeface="+mj-lt"/>
              <a:buAutoNum type="arabicPeriod"/>
            </a:pPr>
            <a:r>
              <a:rPr lang="en-US" dirty="0"/>
              <a:t>catch: Java catch keyword is used to catch the exceptions generated by try statements. It must be used after the try block only.</a:t>
            </a:r>
          </a:p>
          <a:p>
            <a:pPr algn="just">
              <a:buFont typeface="+mj-lt"/>
              <a:buAutoNum type="arabicPeriod"/>
            </a:pPr>
            <a:r>
              <a:rPr lang="en-US" dirty="0"/>
              <a:t>char: Java char keyword is used to declare a variable that can hold unsigned 16-bit Unicode characters</a:t>
            </a:r>
          </a:p>
          <a:p>
            <a:pPr algn="just">
              <a:buFont typeface="+mj-lt"/>
              <a:buAutoNum type="arabicPeriod"/>
            </a:pPr>
            <a:r>
              <a:rPr lang="en-US" dirty="0"/>
              <a:t>class: Java class keyword is used to declare a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12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8E19F-4A76-4754-5521-BF559C426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02454-E9AD-73EB-0BE9-95D5987EF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algn="just">
              <a:buFont typeface="+mj-lt"/>
              <a:buAutoNum type="arabicPeriod"/>
            </a:pPr>
            <a:r>
              <a:rPr lang="en-US" dirty="0"/>
              <a:t>Continue: Java continue keyword is used to continue the loop. It continues the current flow of the program and skips the remaining code at the specified condition.</a:t>
            </a:r>
          </a:p>
          <a:p>
            <a:pPr algn="just">
              <a:buFont typeface="+mj-lt"/>
              <a:buAutoNum type="arabicPeriod"/>
            </a:pPr>
            <a:r>
              <a:rPr lang="en-US" dirty="0"/>
              <a:t>default: Java default keyword is used to specify the default block of code in a switch statement.</a:t>
            </a:r>
          </a:p>
          <a:p>
            <a:pPr algn="just">
              <a:buFont typeface="+mj-lt"/>
              <a:buAutoNum type="arabicPeriod"/>
            </a:pPr>
            <a:r>
              <a:rPr lang="en-US" dirty="0"/>
              <a:t>do: Java do keyword is used in the control statement to declare a loop. It can iterate a part of the program several times.</a:t>
            </a:r>
          </a:p>
          <a:p>
            <a:pPr algn="just">
              <a:buFont typeface="+mj-lt"/>
              <a:buAutoNum type="arabicPeriod"/>
            </a:pPr>
            <a:r>
              <a:rPr lang="en-US" dirty="0"/>
              <a:t>double: Java double keyword is used to declare a variable that can hold 64-bit floating-point number.</a:t>
            </a:r>
          </a:p>
          <a:p>
            <a:pPr algn="just">
              <a:buFont typeface="+mj-lt"/>
              <a:buAutoNum type="arabicPeriod"/>
            </a:pPr>
            <a:r>
              <a:rPr lang="en-US" dirty="0"/>
              <a:t>else: Java else keyword is used to indicate the alternative branches in an if statement.</a:t>
            </a:r>
          </a:p>
          <a:p>
            <a:pPr algn="just">
              <a:buFont typeface="+mj-lt"/>
              <a:buAutoNum type="arabicPeriod"/>
            </a:pPr>
            <a:r>
              <a:rPr lang="en-US" dirty="0" err="1"/>
              <a:t>enum</a:t>
            </a:r>
            <a:r>
              <a:rPr lang="en-US" dirty="0"/>
              <a:t>: Java </a:t>
            </a:r>
            <a:r>
              <a:rPr lang="en-US" dirty="0" err="1"/>
              <a:t>enum</a:t>
            </a:r>
            <a:r>
              <a:rPr lang="en-US" dirty="0"/>
              <a:t> keyword is used to define a fixed set of constants. Enum constructors are always private or default.</a:t>
            </a:r>
          </a:p>
          <a:p>
            <a:pPr algn="just">
              <a:buFont typeface="+mj-lt"/>
              <a:buAutoNum type="arabicPeriod"/>
            </a:pPr>
            <a:r>
              <a:rPr lang="en-US" dirty="0"/>
              <a:t>extends: Java extends keyword is used to indicate that a class is derived from another class or interface.</a:t>
            </a:r>
          </a:p>
          <a:p>
            <a:pPr algn="just">
              <a:buFont typeface="+mj-lt"/>
              <a:buAutoNum type="arabicPeriod"/>
            </a:pPr>
            <a:r>
              <a:rPr lang="en-US" dirty="0"/>
              <a:t>final: Java final keyword is used to indicate that a variable holds a constant value. It is used with a variable. It is used to restrict the user from updating the value of the variable.</a:t>
            </a:r>
          </a:p>
          <a:p>
            <a:pPr algn="just">
              <a:buFont typeface="+mj-lt"/>
              <a:buAutoNum type="arabicPeriod"/>
            </a:pPr>
            <a:r>
              <a:rPr lang="en-US" dirty="0"/>
              <a:t>finally: Java finally keyword indicates a block of code in a try-catch structure. This block is always executed whether an exception is handled or not.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707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219CA-9DE4-5592-FB5F-BF5482532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EEB2D-637E-4747-AFD5-7EEA0AB0F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862" y="1903446"/>
            <a:ext cx="11134946" cy="395535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algn="just">
              <a:buFont typeface="+mj-lt"/>
              <a:buAutoNum type="arabicPeriod"/>
            </a:pP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float</a:t>
            </a:r>
            <a:r>
              <a:rPr lang="en-US" dirty="0"/>
              <a:t>: Java float keyword is used to declare a variable that can hold a 32-bit floating-point number.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</a:t>
            </a:r>
            <a:r>
              <a:rPr lang="en-US" dirty="0"/>
              <a:t>: Java for keyword is used to start a for loop. It is used to execute a set of instructions/functions repeatedly when some condition becomes true. If the number of iteration is fixed, it is recommended to use for loop.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if</a:t>
            </a:r>
            <a:r>
              <a:rPr lang="en-US" dirty="0"/>
              <a:t>: Java if keyword tests the condition. It executes the if block if the condition is true.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implements</a:t>
            </a:r>
            <a:r>
              <a:rPr lang="en-US" dirty="0"/>
              <a:t>: Java implements keyword is used to implement an interface.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import</a:t>
            </a:r>
            <a:r>
              <a:rPr lang="en-US" dirty="0"/>
              <a:t>: Java import keyword makes classes and interfaces available and accessible to the current source code.</a:t>
            </a:r>
          </a:p>
          <a:p>
            <a:pPr algn="just">
              <a:buFont typeface="+mj-lt"/>
              <a:buAutoNum type="arabicPeriod"/>
            </a:pPr>
            <a:r>
              <a:rPr lang="en-US" dirty="0" err="1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instanceof</a:t>
            </a:r>
            <a:r>
              <a:rPr lang="en-US" dirty="0"/>
              <a:t>: Java </a:t>
            </a:r>
            <a:r>
              <a:rPr lang="en-US" dirty="0" err="1"/>
              <a:t>instanceof</a:t>
            </a:r>
            <a:r>
              <a:rPr lang="en-US" dirty="0"/>
              <a:t> keyword is used to test whether the object is an instance of the specified class or implements an interface.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</a:t>
            </a:r>
            <a:r>
              <a:rPr lang="en-US" dirty="0"/>
              <a:t>: Java int keyword is used to declare a variable that can hold a 32-bit signed integer.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interface</a:t>
            </a:r>
            <a:r>
              <a:rPr lang="en-US" dirty="0"/>
              <a:t>: Java interface keyword is used to declare an interface. It can have only abstract methods.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long</a:t>
            </a:r>
            <a:r>
              <a:rPr lang="en-US" dirty="0"/>
              <a:t>: Java long keyword is used to declare a variable that can hold a 64-bit integer.</a:t>
            </a:r>
          </a:p>
          <a:p>
            <a:pPr algn="just">
              <a:buFont typeface="+mj-lt"/>
              <a:buAutoNum type="arabicPeriod"/>
            </a:pPr>
            <a:r>
              <a:rPr lang="en-US" dirty="0"/>
              <a:t>native: Java native keyword is used to specify that a method is implemented in native code using JNI (Java Native Interface).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6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7444D-9A38-ACB7-1076-691619DBB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5C059-B537-8D60-C86D-F41BC7E1A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22" y="1931438"/>
            <a:ext cx="11513976" cy="47306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algn="just">
              <a:buFont typeface="+mj-lt"/>
              <a:buAutoNum type="arabicPeriod"/>
            </a:pP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</a:t>
            </a:r>
            <a:r>
              <a:rPr lang="en-US" dirty="0"/>
              <a:t>: Java new keyword is used to create new objects.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null</a:t>
            </a:r>
            <a:r>
              <a:rPr lang="en-US" dirty="0"/>
              <a:t>: Java null keyword is used to indicate that a reference does not refer to anything. It removes the garbage value.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package</a:t>
            </a:r>
            <a:r>
              <a:rPr lang="en-US" dirty="0"/>
              <a:t>: Java package keyword is used to declare a Java package that includes the classes.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private</a:t>
            </a:r>
            <a:r>
              <a:rPr lang="en-US" dirty="0"/>
              <a:t>: Java private keyword is an access modifier. It is used to indicate that a method or variable may be accessed only in the class in which it is declared.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protected</a:t>
            </a:r>
            <a:r>
              <a:rPr lang="en-US" dirty="0"/>
              <a:t>: Java protected keyword is an access modifier. It can be accessible within the package and outside the package but through inheritance only. It can't be applied with the class.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public</a:t>
            </a:r>
            <a:r>
              <a:rPr lang="en-US" dirty="0"/>
              <a:t>: Java public keyword is an access modifier. It is used to indicate that an item is accessible anywhere. It has the widest scope among all other modifiers.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return</a:t>
            </a:r>
            <a:r>
              <a:rPr lang="en-US" dirty="0"/>
              <a:t>: Java return keyword is used to return from a method when its execution is complete.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short</a:t>
            </a:r>
            <a:r>
              <a:rPr lang="en-US" dirty="0"/>
              <a:t>: Java short keyword is used to declare a variable that can hold a 16-bit integer.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static</a:t>
            </a:r>
            <a:r>
              <a:rPr lang="en-US" dirty="0"/>
              <a:t>: Java static keyword is used to indicate that a variable or method is a class method. The static keyword in Java is mainly used for memory management.</a:t>
            </a:r>
          </a:p>
          <a:p>
            <a:pPr algn="just">
              <a:buFont typeface="+mj-lt"/>
              <a:buAutoNum type="arabicPeriod"/>
            </a:pPr>
            <a:r>
              <a:rPr lang="en-US" dirty="0" err="1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strictfp</a:t>
            </a:r>
            <a:r>
              <a:rPr lang="en-US" dirty="0"/>
              <a:t>: Java </a:t>
            </a:r>
            <a:r>
              <a:rPr lang="en-US" dirty="0" err="1"/>
              <a:t>strictfp</a:t>
            </a:r>
            <a:r>
              <a:rPr lang="en-US" dirty="0"/>
              <a:t> is used to restrict the floating-point calculations to ensure portability.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super</a:t>
            </a:r>
            <a:r>
              <a:rPr lang="en-US" dirty="0"/>
              <a:t>: Java super keyword is a reference variable that is used to refer to parent class objects. It can be used to invoke the immediate parent class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64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1C9E-26BC-CB8F-818A-A6073C8CB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90F96-A07A-B4C0-646E-237DC7911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78" y="1922106"/>
            <a:ext cx="11190930" cy="470262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algn="just">
              <a:buFont typeface="+mj-lt"/>
              <a:buAutoNum type="arabicPeriod"/>
            </a:pPr>
            <a:r>
              <a:rPr lang="en-US" sz="19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switch</a:t>
            </a:r>
            <a:r>
              <a:rPr lang="en-US" sz="1900" dirty="0"/>
              <a:t>: The Java switch keyword contains a switch statement that executes code based on test value. The switch statement tests the equality of a variable against multiple values.</a:t>
            </a:r>
          </a:p>
          <a:p>
            <a:pPr algn="just">
              <a:buFont typeface="+mj-lt"/>
              <a:buAutoNum type="arabicPeriod"/>
            </a:pPr>
            <a:r>
              <a:rPr lang="en-US" sz="19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synchronized</a:t>
            </a:r>
            <a:r>
              <a:rPr lang="en-US" sz="1900" dirty="0"/>
              <a:t>: Java synchronized keyword is used to specify the critical sections or methods in multithreaded code.</a:t>
            </a:r>
          </a:p>
          <a:p>
            <a:pPr algn="just">
              <a:buFont typeface="+mj-lt"/>
              <a:buAutoNum type="arabicPeriod"/>
            </a:pPr>
            <a:r>
              <a:rPr lang="en-US" sz="19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</a:t>
            </a:r>
            <a:r>
              <a:rPr lang="en-US" sz="1900" dirty="0"/>
              <a:t>: Java this keyword can be used to refer the current object in a method or constructor.</a:t>
            </a:r>
          </a:p>
          <a:p>
            <a:pPr algn="just">
              <a:buFont typeface="+mj-lt"/>
              <a:buAutoNum type="arabicPeriod"/>
            </a:pPr>
            <a:r>
              <a:rPr lang="en-US" sz="19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throw</a:t>
            </a:r>
            <a:r>
              <a:rPr lang="en-US" sz="1900" dirty="0"/>
              <a:t>: The Java throw keyword is used to explicitly throw an exception. The throw keyword is mainly used to throw custom exceptions. It is followed by an instance.</a:t>
            </a:r>
          </a:p>
          <a:p>
            <a:pPr algn="just">
              <a:buFont typeface="+mj-lt"/>
              <a:buAutoNum type="arabicPeriod"/>
            </a:pPr>
            <a:r>
              <a:rPr lang="en-US" sz="19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throws</a:t>
            </a:r>
            <a:r>
              <a:rPr lang="en-US" sz="1900" dirty="0"/>
              <a:t>: The Java throws keyword is used to declare an exception. Checked exceptions can be propagated with throws.</a:t>
            </a:r>
          </a:p>
          <a:p>
            <a:pPr algn="just">
              <a:buFont typeface="+mj-lt"/>
              <a:buAutoNum type="arabicPeriod"/>
            </a:pPr>
            <a:r>
              <a:rPr lang="en-US" sz="19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transient</a:t>
            </a:r>
            <a:r>
              <a:rPr lang="en-US" sz="1900" dirty="0"/>
              <a:t>: Java transient keyword is used in serialization. If you define any data member as transient, it will not be serialized.</a:t>
            </a:r>
          </a:p>
          <a:p>
            <a:pPr algn="just">
              <a:buFont typeface="+mj-lt"/>
              <a:buAutoNum type="arabicPeriod"/>
            </a:pPr>
            <a:r>
              <a:rPr lang="en-US" sz="19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try</a:t>
            </a:r>
            <a:r>
              <a:rPr lang="en-US" sz="1900" dirty="0"/>
              <a:t>: Java try keyword is used to start a block of code that will be tested for exceptions. The try block must be followed by either catch or finally block.</a:t>
            </a:r>
          </a:p>
          <a:p>
            <a:pPr algn="just">
              <a:buFont typeface="+mj-lt"/>
              <a:buAutoNum type="arabicPeriod"/>
            </a:pPr>
            <a:r>
              <a:rPr lang="en-US" sz="1900" dirty="0"/>
              <a:t>void: Java void keyword is used to specify that a method does not have a return value.</a:t>
            </a:r>
          </a:p>
          <a:p>
            <a:pPr algn="just">
              <a:buFont typeface="+mj-lt"/>
              <a:buAutoNum type="arabicPeriod"/>
            </a:pPr>
            <a:r>
              <a:rPr lang="en-US" sz="19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volatile</a:t>
            </a:r>
            <a:r>
              <a:rPr lang="en-US" sz="1900" dirty="0"/>
              <a:t>: Java volatile keyword is used to indicate that a variable may change asynchronously.</a:t>
            </a:r>
          </a:p>
          <a:p>
            <a:pPr algn="just">
              <a:buFont typeface="+mj-lt"/>
              <a:buAutoNum type="arabicPeriod"/>
            </a:pPr>
            <a:r>
              <a:rPr lang="en-US" sz="1900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while</a:t>
            </a:r>
            <a:r>
              <a:rPr lang="en-US" sz="1900" dirty="0"/>
              <a:t>: Java while keyword is used to start a while loop. This loop iterates a part of the program several times. If the number of iteration is not fixed, it is recommended to use the while loop.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20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EF23-60D4-27D0-6EAD-147605BCE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4C6B3-4E82-E85B-5BFD-2766FDDBD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Java compiler executes the code from top to bottom. </a:t>
            </a:r>
          </a:p>
          <a:p>
            <a:r>
              <a:rPr lang="en-US" dirty="0"/>
              <a:t>The statements in the code are executed according to the order in which they appear. However, Java provides statements that can be used to control the flow of Java code. </a:t>
            </a:r>
          </a:p>
          <a:p>
            <a:r>
              <a:rPr lang="en-US" dirty="0"/>
              <a:t>Such statements are called control flow statements. It is one of the fundamental features of Java, which provides a smooth flow of program.</a:t>
            </a:r>
          </a:p>
        </p:txBody>
      </p:sp>
    </p:spTree>
    <p:extLst>
      <p:ext uri="{BB962C8B-B14F-4D97-AF65-F5344CB8AC3E}">
        <p14:creationId xmlns:p14="http://schemas.microsoft.com/office/powerpoint/2010/main" val="1211514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C0F5-6C26-760A-049F-B8596735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DA1C7-5E21-2D45-9685-1012C14FA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531" y="1940768"/>
            <a:ext cx="11597951" cy="47119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/>
              <a:t>Java provides three types of control flow statements.</a:t>
            </a:r>
          </a:p>
          <a:p>
            <a:pPr lvl="1" algn="just"/>
            <a:r>
              <a:rPr lang="en-US" dirty="0"/>
              <a:t>Decision Making statements</a:t>
            </a:r>
          </a:p>
          <a:p>
            <a:pPr marL="1012950" lvl="2" indent="-285750" algn="just"/>
            <a:r>
              <a:rPr lang="en-US" sz="1600" dirty="0"/>
              <a:t>if statements</a:t>
            </a:r>
          </a:p>
          <a:p>
            <a:pPr marL="1012950" lvl="2" indent="-285750" algn="just"/>
            <a:r>
              <a:rPr lang="en-US" sz="1600" dirty="0"/>
              <a:t>switch statement</a:t>
            </a:r>
          </a:p>
          <a:p>
            <a:pPr lvl="1" algn="just"/>
            <a:r>
              <a:rPr lang="en-US" dirty="0"/>
              <a:t>Loop statements</a:t>
            </a:r>
          </a:p>
          <a:p>
            <a:pPr marL="1012950" lvl="2" indent="-285750" algn="just"/>
            <a:r>
              <a:rPr lang="en-US" sz="1600" dirty="0"/>
              <a:t>do while loop</a:t>
            </a:r>
          </a:p>
          <a:p>
            <a:pPr marL="1012950" lvl="2" indent="-285750" algn="just"/>
            <a:r>
              <a:rPr lang="en-US" sz="1600" dirty="0"/>
              <a:t>while loop</a:t>
            </a:r>
          </a:p>
          <a:p>
            <a:pPr marL="1012950" lvl="2" indent="-285750" algn="just"/>
            <a:r>
              <a:rPr lang="en-US" sz="1800" dirty="0"/>
              <a:t>for loop</a:t>
            </a:r>
          </a:p>
          <a:p>
            <a:pPr marL="1012950" lvl="2" indent="-285750" algn="just"/>
            <a:r>
              <a:rPr lang="en-US" sz="1800" dirty="0"/>
              <a:t>for-each loop</a:t>
            </a:r>
          </a:p>
          <a:p>
            <a:pPr lvl="1" algn="just"/>
            <a:r>
              <a:rPr lang="en-US" dirty="0"/>
              <a:t>Jump statements</a:t>
            </a:r>
          </a:p>
          <a:p>
            <a:pPr marL="1012950" lvl="2" indent="-285750" algn="just"/>
            <a:r>
              <a:rPr lang="en-US" sz="1600" dirty="0"/>
              <a:t>break statement</a:t>
            </a:r>
          </a:p>
          <a:p>
            <a:pPr marL="1012950" lvl="2" indent="-285750" algn="just"/>
            <a:r>
              <a:rPr lang="en-US" sz="1800" dirty="0"/>
              <a:t>continue statement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63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5F7CE-6E14-258D-CD86-ABFC2244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0590B-B781-4C3E-4DED-A9B661FB1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315339" cy="4248296"/>
          </a:xfrm>
        </p:spPr>
        <p:txBody>
          <a:bodyPr/>
          <a:lstStyle/>
          <a:p>
            <a:r>
              <a:rPr lang="en-US"/>
              <a:t>A variable </a:t>
            </a:r>
            <a:r>
              <a:rPr lang="en-US" dirty="0"/>
              <a:t>is a container, which holds the value when the java </a:t>
            </a:r>
            <a:r>
              <a:rPr lang="en-US"/>
              <a:t>program executes</a:t>
            </a:r>
            <a:endParaRPr lang="en-US" dirty="0"/>
          </a:p>
          <a:p>
            <a:r>
              <a:rPr lang="en-US" dirty="0"/>
              <a:t>We have 3 types of variables</a:t>
            </a:r>
          </a:p>
          <a:p>
            <a:pPr lvl="1"/>
            <a:r>
              <a:rPr lang="en-US" dirty="0"/>
              <a:t>Local, Static, Instance variables</a:t>
            </a:r>
          </a:p>
          <a:p>
            <a:r>
              <a:rPr lang="en-US" dirty="0"/>
              <a:t>Variable is the name of the reserved area allocated in the memory.</a:t>
            </a:r>
          </a:p>
          <a:p>
            <a:r>
              <a:rPr lang="en-US" dirty="0"/>
              <a:t>Local Variables: A variable declared inside the body of the method is called local variable.</a:t>
            </a:r>
          </a:p>
          <a:p>
            <a:r>
              <a:rPr lang="en-US" dirty="0"/>
              <a:t>Instance Variable: A variable declared inside the class but outside the body of the method, is called an instance variable. It is not declared as static.</a:t>
            </a:r>
          </a:p>
          <a:p>
            <a:r>
              <a:rPr lang="en-US" dirty="0"/>
              <a:t>Static Variable: A variable that is declared as static is called a static variable. It cannot be local. You can create a single copy of the static variable and share it among all the instances of the class.</a:t>
            </a:r>
          </a:p>
        </p:txBody>
      </p:sp>
    </p:spTree>
    <p:extLst>
      <p:ext uri="{BB962C8B-B14F-4D97-AF65-F5344CB8AC3E}">
        <p14:creationId xmlns:p14="http://schemas.microsoft.com/office/powerpoint/2010/main" val="1123468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50C71-0D46-6959-5126-1A75F087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AEF59-4689-258C-AE11-9F5A334ED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80496"/>
            <a:ext cx="11153607" cy="43416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have 3 types of comments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Comments are used to make the program more readable by adding the details of the code.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It makes easy to maintain the code and to find the errors easily.</a:t>
            </a:r>
          </a:p>
          <a:p>
            <a:pPr algn="just"/>
            <a:r>
              <a:rPr lang="en-US" dirty="0"/>
              <a:t>There are three types of comments in Java.</a:t>
            </a:r>
          </a:p>
          <a:p>
            <a:pPr lvl="1" algn="just"/>
            <a:r>
              <a:rPr lang="en-US" dirty="0"/>
              <a:t>Single Line Comment</a:t>
            </a:r>
          </a:p>
          <a:p>
            <a:pPr lvl="2" algn="just"/>
            <a:r>
              <a:rPr lang="en-US" dirty="0"/>
              <a:t>// this is a single line comment</a:t>
            </a:r>
          </a:p>
          <a:p>
            <a:pPr lvl="1" algn="just"/>
            <a:r>
              <a:rPr lang="en-US" dirty="0"/>
              <a:t>Multi Line Comment</a:t>
            </a:r>
          </a:p>
          <a:p>
            <a:pPr lvl="2" algn="just"/>
            <a:r>
              <a:rPr lang="en-US" dirty="0"/>
              <a:t>/*  This is multi-line comment */</a:t>
            </a:r>
          </a:p>
          <a:p>
            <a:pPr lvl="1" algn="just"/>
            <a:r>
              <a:rPr lang="en-US" dirty="0"/>
              <a:t>Documentation Comment</a:t>
            </a:r>
          </a:p>
          <a:p>
            <a:pPr lvl="2" algn="just"/>
            <a:r>
              <a:rPr lang="en-US" dirty="0"/>
              <a:t>/** This is a documentation comment */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712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E8A5F-B19E-0DD2-9181-63E86FD7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27B45-0330-1082-AAF0-44378B6C9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Data types specify the different sizes and values that can be stored in the variable. There are two types of data types in Java: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Primitive data types: The primitive data types include </a:t>
            </a:r>
            <a:r>
              <a:rPr lang="en-US" dirty="0" err="1"/>
              <a:t>boolean</a:t>
            </a:r>
            <a:r>
              <a:rPr lang="en-US" dirty="0"/>
              <a:t>, char, byte, short, int, long, float and double.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Non-primitive data types: The non-primitive data types include Classes, Interfaces, and Arrays.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Primitive data types are the building blocks of data manipulation.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65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BCA576-7A25-9A9E-B477-A81215734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315" y="765255"/>
            <a:ext cx="9085370" cy="574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97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F24E56-13E4-2444-49C4-FFE45B53E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083" y="2015413"/>
            <a:ext cx="8199831" cy="400846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C47710-86D8-24DE-A0DD-509849200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And their sizes</a:t>
            </a:r>
          </a:p>
        </p:txBody>
      </p:sp>
    </p:spTree>
    <p:extLst>
      <p:ext uri="{BB962C8B-B14F-4D97-AF65-F5344CB8AC3E}">
        <p14:creationId xmlns:p14="http://schemas.microsoft.com/office/powerpoint/2010/main" val="2571683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EEB2-46E8-2526-D533-9861DB33E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46F12-2CF9-79E5-3855-92B439C39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Boolean data type</a:t>
            </a:r>
            <a:r>
              <a:rPr lang="en-US" dirty="0"/>
              <a:t>: The Boolean data type is used to store only two possible values: true and false.	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x = true;</a:t>
            </a:r>
          </a:p>
          <a:p>
            <a:r>
              <a:rPr lang="en-US" b="1" dirty="0"/>
              <a:t>Byte data type:</a:t>
            </a:r>
            <a:r>
              <a:rPr lang="en-US" dirty="0"/>
              <a:t>  The byte data type is an example of primitive data type. It is an 8-bit signed two's complement integer. </a:t>
            </a:r>
          </a:p>
          <a:p>
            <a:pPr lvl="1"/>
            <a:r>
              <a:rPr lang="en-US" dirty="0"/>
              <a:t>Range lies between -128 to 127 (inclusive). </a:t>
            </a:r>
          </a:p>
          <a:p>
            <a:pPr lvl="1"/>
            <a:r>
              <a:rPr lang="en-US" dirty="0"/>
              <a:t>Minimum value: -128 </a:t>
            </a:r>
          </a:p>
          <a:p>
            <a:pPr lvl="1"/>
            <a:r>
              <a:rPr lang="en-US" dirty="0"/>
              <a:t>Maximum value is 127. </a:t>
            </a:r>
          </a:p>
          <a:p>
            <a:pPr lvl="1"/>
            <a:r>
              <a:rPr lang="en-US" dirty="0"/>
              <a:t>Default value is 0.</a:t>
            </a:r>
          </a:p>
          <a:p>
            <a:pPr lvl="2"/>
            <a:r>
              <a:rPr lang="en-US" dirty="0"/>
              <a:t>Byte p = 10;</a:t>
            </a:r>
          </a:p>
        </p:txBody>
      </p:sp>
    </p:spTree>
    <p:extLst>
      <p:ext uri="{BB962C8B-B14F-4D97-AF65-F5344CB8AC3E}">
        <p14:creationId xmlns:p14="http://schemas.microsoft.com/office/powerpoint/2010/main" val="3224093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929E-696F-C660-68C7-B2FB5B89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7AAAA-15E2-1F1F-0F80-9EAB06CC2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Short data type</a:t>
            </a:r>
            <a:r>
              <a:rPr lang="en-US" dirty="0"/>
              <a:t>: The short data type is a 16-bit signed two's complement integer. </a:t>
            </a:r>
          </a:p>
          <a:p>
            <a:pPr lvl="1"/>
            <a:r>
              <a:rPr lang="en-US" dirty="0"/>
              <a:t>Range lies between -32,768 to 32,767 (inclusive). </a:t>
            </a:r>
          </a:p>
          <a:p>
            <a:pPr lvl="1"/>
            <a:r>
              <a:rPr lang="en-US" dirty="0"/>
              <a:t>Minimum value is -32,768 </a:t>
            </a:r>
          </a:p>
          <a:p>
            <a:pPr lvl="1"/>
            <a:r>
              <a:rPr lang="en-US" dirty="0"/>
              <a:t>Maximum value is 32,767. </a:t>
            </a:r>
          </a:p>
          <a:p>
            <a:pPr lvl="1"/>
            <a:r>
              <a:rPr lang="en-US" dirty="0"/>
              <a:t>Its default value is 0.</a:t>
            </a:r>
          </a:p>
          <a:p>
            <a:pPr lvl="2"/>
            <a:r>
              <a:rPr lang="en-US" dirty="0"/>
              <a:t>short a = 1000;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445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EB748-37F4-BB5F-53FB-BBF34E0A5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9A2D6-5C79-EA8B-A1CC-18C9E8FFD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</a:t>
            </a:r>
            <a:r>
              <a:rPr lang="en-US" dirty="0"/>
              <a:t> data type: The int data type is a 32-bit signed two's complement integer. Its value-range lies between - 2,147,483,648 (-2^31) to 2,147,483,647 (2^31 -1) (inclusive). </a:t>
            </a:r>
          </a:p>
          <a:p>
            <a:pPr lvl="1"/>
            <a:r>
              <a:rPr lang="en-US" dirty="0"/>
              <a:t>Minimum value is - 2,147,483,648</a:t>
            </a:r>
          </a:p>
          <a:p>
            <a:pPr lvl="1"/>
            <a:r>
              <a:rPr lang="en-US" dirty="0"/>
              <a:t>Maximum value is 2,147,483,647. </a:t>
            </a:r>
          </a:p>
          <a:p>
            <a:pPr lvl="1"/>
            <a:r>
              <a:rPr lang="en-US" dirty="0"/>
              <a:t>Default value is 0.</a:t>
            </a:r>
          </a:p>
          <a:p>
            <a:pPr lvl="2"/>
            <a:r>
              <a:rPr lang="en-US" dirty="0"/>
              <a:t>int number = 100000</a:t>
            </a:r>
          </a:p>
          <a:p>
            <a:pPr lvl="2"/>
            <a:r>
              <a:rPr lang="en-US" dirty="0"/>
              <a:t>int num = -200000</a:t>
            </a:r>
          </a:p>
        </p:txBody>
      </p:sp>
    </p:spTree>
    <p:extLst>
      <p:ext uri="{BB962C8B-B14F-4D97-AF65-F5344CB8AC3E}">
        <p14:creationId xmlns:p14="http://schemas.microsoft.com/office/powerpoint/2010/main" val="1122547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E8BA6-644D-86E1-D858-9E112ED5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E4CB7-07BF-9971-70D2-1A95176A7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data type: The long data type is a 64-bit two's complement integer. Its value-range lies between -9,223,372,036,854,775,808(-2^63) to 9,223,372,036,854,775,807(2^63 -1)(inclusive). </a:t>
            </a:r>
          </a:p>
          <a:p>
            <a:pPr lvl="1"/>
            <a:r>
              <a:rPr lang="en-US" dirty="0"/>
              <a:t>Minimum value is - 9,223,372,036,854,775,808</a:t>
            </a:r>
          </a:p>
          <a:p>
            <a:pPr lvl="1"/>
            <a:r>
              <a:rPr lang="en-US" dirty="0"/>
              <a:t>Maximum value is 9,223,372,036,854,775,807. </a:t>
            </a:r>
          </a:p>
          <a:p>
            <a:pPr lvl="1"/>
            <a:r>
              <a:rPr lang="en-US" dirty="0"/>
              <a:t>Its default value is 0</a:t>
            </a:r>
          </a:p>
        </p:txBody>
      </p:sp>
    </p:spTree>
    <p:extLst>
      <p:ext uri="{BB962C8B-B14F-4D97-AF65-F5344CB8AC3E}">
        <p14:creationId xmlns:p14="http://schemas.microsoft.com/office/powerpoint/2010/main" val="383022725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76</TotalTime>
  <Words>1955</Words>
  <Application>Microsoft Office PowerPoint</Application>
  <PresentationFormat>Widescreen</PresentationFormat>
  <Paragraphs>156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Gill Sans MT</vt:lpstr>
      <vt:lpstr>Wingdings</vt:lpstr>
      <vt:lpstr>Wingdings 2</vt:lpstr>
      <vt:lpstr>Dividend</vt:lpstr>
      <vt:lpstr>JAVA</vt:lpstr>
      <vt:lpstr>Variables</vt:lpstr>
      <vt:lpstr>DATA TYPES</vt:lpstr>
      <vt:lpstr>PowerPoint Presentation</vt:lpstr>
      <vt:lpstr>DATA TYPES And their sizes</vt:lpstr>
      <vt:lpstr>DATA TYPES</vt:lpstr>
      <vt:lpstr>DATA TYPES</vt:lpstr>
      <vt:lpstr>DATA TYPES</vt:lpstr>
      <vt:lpstr>DATA TYPES</vt:lpstr>
      <vt:lpstr>OPERATORS</vt:lpstr>
      <vt:lpstr>Operators </vt:lpstr>
      <vt:lpstr>KEYWORDS</vt:lpstr>
      <vt:lpstr>KEYWORDS</vt:lpstr>
      <vt:lpstr>KEYWORDS</vt:lpstr>
      <vt:lpstr>KEYWORDS</vt:lpstr>
      <vt:lpstr>KEYWORDS</vt:lpstr>
      <vt:lpstr>KEYWORDS</vt:lpstr>
      <vt:lpstr>CONTROL STATEMENTS</vt:lpstr>
      <vt:lpstr>CONTROL STATEMENTS</vt:lpstr>
      <vt:lpstr>JAVA 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Bhavyanth Kondapalli</dc:creator>
  <cp:lastModifiedBy>Bhavyanth Kondapalli</cp:lastModifiedBy>
  <cp:revision>67</cp:revision>
  <dcterms:created xsi:type="dcterms:W3CDTF">2022-11-10T22:07:09Z</dcterms:created>
  <dcterms:modified xsi:type="dcterms:W3CDTF">2022-12-13T19:45:25Z</dcterms:modified>
</cp:coreProperties>
</file>