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5A9E-606B-4F3D-B6D0-55EC2F1A0B40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F980-E69B-45DF-82CB-A8C7E4773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51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5A9E-606B-4F3D-B6D0-55EC2F1A0B40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F980-E69B-45DF-82CB-A8C7E4773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1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5A9E-606B-4F3D-B6D0-55EC2F1A0B40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F980-E69B-45DF-82CB-A8C7E4773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97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5A9E-606B-4F3D-B6D0-55EC2F1A0B40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F980-E69B-45DF-82CB-A8C7E4773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34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5A9E-606B-4F3D-B6D0-55EC2F1A0B40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F980-E69B-45DF-82CB-A8C7E4773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95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5A9E-606B-4F3D-B6D0-55EC2F1A0B40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F980-E69B-45DF-82CB-A8C7E4773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04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5A9E-606B-4F3D-B6D0-55EC2F1A0B40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F980-E69B-45DF-82CB-A8C7E4773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29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5A9E-606B-4F3D-B6D0-55EC2F1A0B40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F980-E69B-45DF-82CB-A8C7E4773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61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5A9E-606B-4F3D-B6D0-55EC2F1A0B40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F980-E69B-45DF-82CB-A8C7E4773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49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5A9E-606B-4F3D-B6D0-55EC2F1A0B40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F980-E69B-45DF-82CB-A8C7E4773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12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5A9E-606B-4F3D-B6D0-55EC2F1A0B40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F980-E69B-45DF-82CB-A8C7E4773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25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15A9E-606B-4F3D-B6D0-55EC2F1A0B40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1F980-E69B-45DF-82CB-A8C7E4773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17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172891"/>
          </a:xfrm>
          <a:custGeom>
            <a:avLst/>
            <a:gdLst/>
            <a:ahLst/>
            <a:cxnLst/>
            <a:rect l="l" t="t" r="r" b="b"/>
            <a:pathLst>
              <a:path w="7562850" h="6482715">
                <a:moveTo>
                  <a:pt x="0" y="6482211"/>
                </a:moveTo>
                <a:lnTo>
                  <a:pt x="7562849" y="6482211"/>
                </a:lnTo>
                <a:lnTo>
                  <a:pt x="7562849" y="0"/>
                </a:lnTo>
                <a:lnTo>
                  <a:pt x="0" y="0"/>
                </a:lnTo>
                <a:lnTo>
                  <a:pt x="0" y="6482211"/>
                </a:lnTo>
                <a:close/>
              </a:path>
            </a:pathLst>
          </a:custGeom>
          <a:solidFill>
            <a:srgbClr val="002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5"/>
          <p:cNvSpPr/>
          <p:nvPr/>
        </p:nvSpPr>
        <p:spPr>
          <a:xfrm>
            <a:off x="2908299" y="158247"/>
            <a:ext cx="6446947" cy="45719"/>
          </a:xfrm>
          <a:custGeom>
            <a:avLst/>
            <a:gdLst/>
            <a:ahLst/>
            <a:cxnLst/>
            <a:rect l="l" t="t" r="r" b="b"/>
            <a:pathLst>
              <a:path w="6511290" h="29209">
                <a:moveTo>
                  <a:pt x="0" y="0"/>
                </a:moveTo>
                <a:lnTo>
                  <a:pt x="6511030" y="0"/>
                </a:lnTo>
                <a:lnTo>
                  <a:pt x="6511030" y="28598"/>
                </a:lnTo>
                <a:lnTo>
                  <a:pt x="0" y="2859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5"/>
          <p:cNvSpPr/>
          <p:nvPr/>
        </p:nvSpPr>
        <p:spPr>
          <a:xfrm flipV="1">
            <a:off x="3428999" y="537068"/>
            <a:ext cx="5312655" cy="45719"/>
          </a:xfrm>
          <a:custGeom>
            <a:avLst/>
            <a:gdLst/>
            <a:ahLst/>
            <a:cxnLst/>
            <a:rect l="l" t="t" r="r" b="b"/>
            <a:pathLst>
              <a:path w="6511290" h="29209">
                <a:moveTo>
                  <a:pt x="0" y="0"/>
                </a:moveTo>
                <a:lnTo>
                  <a:pt x="6511030" y="0"/>
                </a:lnTo>
                <a:lnTo>
                  <a:pt x="6511030" y="28598"/>
                </a:lnTo>
                <a:lnTo>
                  <a:pt x="0" y="2859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728391" y="182154"/>
            <a:ext cx="539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Structured Query Language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3143" y="1319349"/>
            <a:ext cx="11234057" cy="1244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04" algn="ctr">
              <a:spcBef>
                <a:spcPts val="335"/>
              </a:spcBef>
            </a:pPr>
            <a:r>
              <a:rPr lang="en-US" spc="-135" dirty="0" smtClean="0">
                <a:solidFill>
                  <a:schemeClr val="bg1"/>
                </a:solidFill>
              </a:rPr>
              <a:t>Business</a:t>
            </a:r>
            <a:r>
              <a:rPr lang="en-US" spc="-110" dirty="0" smtClean="0">
                <a:solidFill>
                  <a:schemeClr val="bg1"/>
                </a:solidFill>
              </a:rPr>
              <a:t> </a:t>
            </a:r>
            <a:r>
              <a:rPr lang="en-US" spc="-85" dirty="0" smtClean="0">
                <a:solidFill>
                  <a:schemeClr val="bg1"/>
                </a:solidFill>
              </a:rPr>
              <a:t>Context</a:t>
            </a:r>
          </a:p>
          <a:p>
            <a:pPr marL="13335" marR="5080" algn="ctr">
              <a:lnSpc>
                <a:spcPct val="101499"/>
              </a:lnSpc>
              <a:spcBef>
                <a:spcPts val="170"/>
              </a:spcBef>
            </a:pPr>
            <a:r>
              <a:rPr lang="en-US" spc="-120" dirty="0">
                <a:solidFill>
                  <a:schemeClr val="bg1"/>
                </a:solidFill>
              </a:rPr>
              <a:t>A  </a:t>
            </a:r>
            <a:r>
              <a:rPr lang="en-US" spc="-15" dirty="0">
                <a:solidFill>
                  <a:schemeClr val="bg1"/>
                </a:solidFill>
              </a:rPr>
              <a:t>retail </a:t>
            </a:r>
            <a:r>
              <a:rPr lang="en-US" spc="-40" dirty="0">
                <a:solidFill>
                  <a:schemeClr val="bg1"/>
                </a:solidFill>
              </a:rPr>
              <a:t>store </a:t>
            </a:r>
            <a:r>
              <a:rPr lang="en-US" spc="-30" dirty="0">
                <a:solidFill>
                  <a:schemeClr val="bg1"/>
                </a:solidFill>
              </a:rPr>
              <a:t>would like </a:t>
            </a:r>
            <a:r>
              <a:rPr lang="en-US" spc="10" dirty="0">
                <a:solidFill>
                  <a:schemeClr val="bg1"/>
                </a:solidFill>
              </a:rPr>
              <a:t>to </a:t>
            </a:r>
            <a:r>
              <a:rPr lang="en-US" spc="-50" dirty="0">
                <a:solidFill>
                  <a:schemeClr val="bg1"/>
                </a:solidFill>
              </a:rPr>
              <a:t>understand </a:t>
            </a:r>
            <a:r>
              <a:rPr lang="en-US" spc="-45" dirty="0">
                <a:solidFill>
                  <a:schemeClr val="bg1"/>
                </a:solidFill>
              </a:rPr>
              <a:t>customer behavior </a:t>
            </a:r>
            <a:r>
              <a:rPr lang="en-US" spc="-70" dirty="0">
                <a:solidFill>
                  <a:schemeClr val="bg1"/>
                </a:solidFill>
              </a:rPr>
              <a:t>using </a:t>
            </a:r>
            <a:r>
              <a:rPr lang="en-US" spc="-5" dirty="0">
                <a:solidFill>
                  <a:schemeClr val="bg1"/>
                </a:solidFill>
              </a:rPr>
              <a:t>their </a:t>
            </a:r>
            <a:r>
              <a:rPr lang="en-US" spc="-10" dirty="0">
                <a:solidFill>
                  <a:schemeClr val="bg1"/>
                </a:solidFill>
              </a:rPr>
              <a:t>point </a:t>
            </a:r>
            <a:r>
              <a:rPr lang="en-US" spc="-5" dirty="0">
                <a:solidFill>
                  <a:schemeClr val="bg1"/>
                </a:solidFill>
              </a:rPr>
              <a:t>of </a:t>
            </a:r>
            <a:r>
              <a:rPr lang="en-US" spc="-85" dirty="0">
                <a:solidFill>
                  <a:schemeClr val="bg1"/>
                </a:solidFill>
              </a:rPr>
              <a:t>sale </a:t>
            </a:r>
            <a:r>
              <a:rPr lang="en-US" spc="-45" dirty="0">
                <a:solidFill>
                  <a:schemeClr val="bg1"/>
                </a:solidFill>
              </a:rPr>
              <a:t>data  </a:t>
            </a:r>
            <a:r>
              <a:rPr lang="en-US" spc="-125" dirty="0">
                <a:solidFill>
                  <a:schemeClr val="bg1"/>
                </a:solidFill>
              </a:rPr>
              <a:t>(POS</a:t>
            </a:r>
            <a:r>
              <a:rPr lang="en-US" spc="-125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 marL="635" algn="ctr"/>
            <a:endParaRPr lang="en-US" sz="1900" dirty="0" smtClean="0">
              <a:solidFill>
                <a:schemeClr val="bg1"/>
              </a:solidFill>
            </a:endParaRPr>
          </a:p>
          <a:p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939143"/>
            <a:ext cx="12192000" cy="391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6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/>
          <p:cNvSpPr/>
          <p:nvPr/>
        </p:nvSpPr>
        <p:spPr>
          <a:xfrm>
            <a:off x="2965267" y="3122023"/>
            <a:ext cx="6191795" cy="3448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787400" dist="50800" dir="5400000" algn="ctr" rotWithShape="0">
              <a:schemeClr val="accent1">
                <a:lumMod val="40000"/>
                <a:lumOff val="60000"/>
                <a:alpha val="92000"/>
              </a:schemeClr>
            </a:outerShdw>
          </a:effectLst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70263" y="587829"/>
            <a:ext cx="11051177" cy="2549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04"/>
            <a:r>
              <a:rPr lang="en-US" spc="-105" dirty="0" smtClean="0">
                <a:solidFill>
                  <a:schemeClr val="tx2"/>
                </a:solidFill>
              </a:rPr>
              <a:t>Data</a:t>
            </a:r>
            <a:r>
              <a:rPr lang="en-US" spc="-110" dirty="0" smtClean="0">
                <a:solidFill>
                  <a:schemeClr val="tx2"/>
                </a:solidFill>
              </a:rPr>
              <a:t> </a:t>
            </a:r>
            <a:r>
              <a:rPr lang="en-US" spc="-65" dirty="0" smtClean="0">
                <a:solidFill>
                  <a:schemeClr val="tx2"/>
                </a:solidFill>
              </a:rPr>
              <a:t>Availability</a:t>
            </a:r>
          </a:p>
          <a:p>
            <a:pPr marL="13335">
              <a:spcBef>
                <a:spcPts val="180"/>
              </a:spcBef>
            </a:pPr>
            <a:r>
              <a:rPr lang="en-US" spc="-95" dirty="0">
                <a:solidFill>
                  <a:srgbClr val="000000"/>
                </a:solidFill>
              </a:rPr>
              <a:t>The </a:t>
            </a:r>
            <a:r>
              <a:rPr lang="en-US" spc="-50" dirty="0">
                <a:solidFill>
                  <a:srgbClr val="000000"/>
                </a:solidFill>
              </a:rPr>
              <a:t>data </a:t>
            </a:r>
            <a:r>
              <a:rPr lang="en-US" spc="-55" dirty="0">
                <a:solidFill>
                  <a:srgbClr val="000000"/>
                </a:solidFill>
              </a:rPr>
              <a:t>set </a:t>
            </a:r>
            <a:r>
              <a:rPr lang="en-US" spc="-50" dirty="0">
                <a:solidFill>
                  <a:srgbClr val="000000"/>
                </a:solidFill>
              </a:rPr>
              <a:t>we </a:t>
            </a:r>
            <a:r>
              <a:rPr lang="en-US" dirty="0">
                <a:solidFill>
                  <a:srgbClr val="000000"/>
                </a:solidFill>
              </a:rPr>
              <a:t>will </a:t>
            </a:r>
            <a:r>
              <a:rPr lang="en-US" spc="-65" dirty="0">
                <a:solidFill>
                  <a:srgbClr val="000000"/>
                </a:solidFill>
              </a:rPr>
              <a:t>be </a:t>
            </a:r>
            <a:r>
              <a:rPr lang="en-US" spc="-70" dirty="0">
                <a:solidFill>
                  <a:srgbClr val="000000"/>
                </a:solidFill>
              </a:rPr>
              <a:t>using </a:t>
            </a:r>
            <a:r>
              <a:rPr lang="en-US" dirty="0">
                <a:solidFill>
                  <a:srgbClr val="000000"/>
                </a:solidFill>
              </a:rPr>
              <a:t>for </a:t>
            </a:r>
            <a:r>
              <a:rPr lang="en-US" spc="-30" dirty="0">
                <a:solidFill>
                  <a:srgbClr val="000000"/>
                </a:solidFill>
              </a:rPr>
              <a:t>this </a:t>
            </a:r>
            <a:r>
              <a:rPr lang="en-US" spc="-65" dirty="0" smtClean="0">
                <a:solidFill>
                  <a:srgbClr val="000000"/>
                </a:solidFill>
              </a:rPr>
              <a:t>project</a:t>
            </a:r>
            <a:r>
              <a:rPr lang="en-US" spc="-70" dirty="0" smtClean="0">
                <a:solidFill>
                  <a:srgbClr val="000000"/>
                </a:solidFill>
              </a:rPr>
              <a:t> </a:t>
            </a:r>
            <a:r>
              <a:rPr lang="en-US" spc="-65" dirty="0">
                <a:solidFill>
                  <a:srgbClr val="000000"/>
                </a:solidFill>
              </a:rPr>
              <a:t>comprises </a:t>
            </a:r>
            <a:r>
              <a:rPr lang="en-US" spc="-5" dirty="0">
                <a:solidFill>
                  <a:srgbClr val="000000"/>
                </a:solidFill>
              </a:rPr>
              <a:t>of</a:t>
            </a:r>
            <a:r>
              <a:rPr lang="en-US" spc="-250" dirty="0">
                <a:solidFill>
                  <a:srgbClr val="000000"/>
                </a:solidFill>
              </a:rPr>
              <a:t> </a:t>
            </a:r>
            <a:r>
              <a:rPr lang="en-US" spc="-70" dirty="0">
                <a:solidFill>
                  <a:srgbClr val="000000"/>
                </a:solidFill>
              </a:rPr>
              <a:t>3 </a:t>
            </a:r>
            <a:r>
              <a:rPr lang="en-US" spc="-45" dirty="0">
                <a:solidFill>
                  <a:srgbClr val="000000"/>
                </a:solidFill>
              </a:rPr>
              <a:t>tables:</a:t>
            </a:r>
            <a:endParaRPr lang="en-US" dirty="0"/>
          </a:p>
          <a:p>
            <a:pPr marL="635">
              <a:spcBef>
                <a:spcPts val="10"/>
              </a:spcBef>
            </a:pPr>
            <a:endParaRPr lang="en-US" sz="1400" dirty="0" smtClean="0"/>
          </a:p>
          <a:p>
            <a:pPr marL="13335"/>
            <a:r>
              <a:rPr lang="en-US" spc="-105" dirty="0">
                <a:solidFill>
                  <a:schemeClr val="accent1">
                    <a:lumMod val="75000"/>
                  </a:schemeClr>
                </a:solidFill>
                <a:cs typeface="Arial"/>
              </a:rPr>
              <a:t>Customer</a:t>
            </a:r>
            <a:r>
              <a:rPr lang="en-US" b="1" spc="-105" dirty="0">
                <a:solidFill>
                  <a:srgbClr val="000000"/>
                </a:solidFill>
                <a:cs typeface="Arial"/>
              </a:rPr>
              <a:t>: </a:t>
            </a:r>
            <a:r>
              <a:rPr lang="en-US" spc="-65" dirty="0">
                <a:solidFill>
                  <a:srgbClr val="000000"/>
                </a:solidFill>
              </a:rPr>
              <a:t>Customer</a:t>
            </a:r>
            <a:r>
              <a:rPr lang="en-US" spc="-40" dirty="0">
                <a:solidFill>
                  <a:srgbClr val="000000"/>
                </a:solidFill>
              </a:rPr>
              <a:t> </a:t>
            </a:r>
            <a:r>
              <a:rPr lang="en-US" spc="-60" dirty="0">
                <a:solidFill>
                  <a:srgbClr val="000000"/>
                </a:solidFill>
              </a:rPr>
              <a:t>demographics</a:t>
            </a:r>
            <a:endParaRPr lang="en-US" dirty="0">
              <a:cs typeface="Arial"/>
            </a:endParaRPr>
          </a:p>
          <a:p>
            <a:pPr marL="13335">
              <a:spcBef>
                <a:spcPts val="25"/>
              </a:spcBef>
            </a:pPr>
            <a:r>
              <a:rPr lang="en-US" spc="-105" dirty="0">
                <a:solidFill>
                  <a:schemeClr val="accent1">
                    <a:lumMod val="75000"/>
                  </a:schemeClr>
                </a:solidFill>
                <a:cs typeface="Arial"/>
              </a:rPr>
              <a:t>Transactions</a:t>
            </a:r>
            <a:r>
              <a:rPr lang="en-US" b="1" spc="-105" dirty="0">
                <a:solidFill>
                  <a:srgbClr val="000000"/>
                </a:solidFill>
                <a:cs typeface="Arial"/>
              </a:rPr>
              <a:t>: </a:t>
            </a:r>
            <a:r>
              <a:rPr lang="en-US" spc="-65" dirty="0">
                <a:solidFill>
                  <a:srgbClr val="000000"/>
                </a:solidFill>
              </a:rPr>
              <a:t>Customer </a:t>
            </a:r>
            <a:r>
              <a:rPr lang="en-US" spc="-40" dirty="0">
                <a:solidFill>
                  <a:srgbClr val="000000"/>
                </a:solidFill>
              </a:rPr>
              <a:t>transaction</a:t>
            </a:r>
            <a:r>
              <a:rPr lang="en-US" spc="-45" dirty="0">
                <a:solidFill>
                  <a:srgbClr val="000000"/>
                </a:solidFill>
              </a:rPr>
              <a:t> details</a:t>
            </a:r>
            <a:endParaRPr lang="en-US" dirty="0">
              <a:cs typeface="Arial"/>
            </a:endParaRPr>
          </a:p>
          <a:p>
            <a:pPr marL="13335">
              <a:spcBef>
                <a:spcPts val="25"/>
              </a:spcBef>
            </a:pPr>
            <a:r>
              <a:rPr lang="en-US" spc="-100" dirty="0">
                <a:solidFill>
                  <a:schemeClr val="accent1">
                    <a:lumMod val="75000"/>
                  </a:schemeClr>
                </a:solidFill>
                <a:cs typeface="Arial"/>
              </a:rPr>
              <a:t>Product</a:t>
            </a:r>
            <a:r>
              <a:rPr lang="en-US" b="1" spc="-100" dirty="0">
                <a:solidFill>
                  <a:srgbClr val="000000"/>
                </a:solidFill>
                <a:cs typeface="Arial"/>
              </a:rPr>
              <a:t> </a:t>
            </a:r>
            <a:r>
              <a:rPr lang="en-US" spc="-95" dirty="0">
                <a:solidFill>
                  <a:schemeClr val="accent1">
                    <a:lumMod val="75000"/>
                  </a:schemeClr>
                </a:solidFill>
                <a:cs typeface="Arial"/>
              </a:rPr>
              <a:t>category</a:t>
            </a:r>
            <a:r>
              <a:rPr lang="en-US" b="1" spc="-95" dirty="0">
                <a:solidFill>
                  <a:srgbClr val="000000"/>
                </a:solidFill>
                <a:cs typeface="Arial"/>
              </a:rPr>
              <a:t>: </a:t>
            </a:r>
            <a:r>
              <a:rPr lang="en-US" spc="-50" dirty="0">
                <a:solidFill>
                  <a:srgbClr val="000000"/>
                </a:solidFill>
              </a:rPr>
              <a:t>Product </a:t>
            </a:r>
            <a:r>
              <a:rPr lang="en-US" spc="-55" dirty="0">
                <a:solidFill>
                  <a:srgbClr val="000000"/>
                </a:solidFill>
              </a:rPr>
              <a:t>category </a:t>
            </a:r>
            <a:r>
              <a:rPr lang="en-US" spc="-65" dirty="0">
                <a:solidFill>
                  <a:srgbClr val="000000"/>
                </a:solidFill>
              </a:rPr>
              <a:t>and </a:t>
            </a:r>
            <a:r>
              <a:rPr lang="en-US" spc="-80" dirty="0">
                <a:solidFill>
                  <a:srgbClr val="000000"/>
                </a:solidFill>
              </a:rPr>
              <a:t>sub </a:t>
            </a:r>
            <a:r>
              <a:rPr lang="en-US" spc="-55" dirty="0">
                <a:solidFill>
                  <a:srgbClr val="000000"/>
                </a:solidFill>
              </a:rPr>
              <a:t>category</a:t>
            </a:r>
            <a:r>
              <a:rPr lang="en-US" spc="-25" dirty="0">
                <a:solidFill>
                  <a:srgbClr val="000000"/>
                </a:solidFill>
              </a:rPr>
              <a:t> </a:t>
            </a:r>
            <a:r>
              <a:rPr lang="en-US" spc="-20" dirty="0">
                <a:solidFill>
                  <a:srgbClr val="000000"/>
                </a:solidFill>
              </a:rPr>
              <a:t>information</a:t>
            </a:r>
            <a:endParaRPr lang="en-US" dirty="0">
              <a:cs typeface="Arial"/>
            </a:endParaRPr>
          </a:p>
          <a:p>
            <a:endParaRPr lang="en-US" spc="-95" dirty="0" smtClean="0">
              <a:solidFill>
                <a:srgbClr val="000000"/>
              </a:solidFill>
            </a:endParaRPr>
          </a:p>
          <a:p>
            <a:r>
              <a:rPr lang="en-US" spc="-95" dirty="0" smtClean="0">
                <a:solidFill>
                  <a:srgbClr val="000000"/>
                </a:solidFill>
              </a:rPr>
              <a:t>The </a:t>
            </a:r>
            <a:r>
              <a:rPr lang="en-US" spc="-25" dirty="0">
                <a:solidFill>
                  <a:srgbClr val="000000"/>
                </a:solidFill>
              </a:rPr>
              <a:t>following </a:t>
            </a:r>
            <a:r>
              <a:rPr lang="en-US" spc="-55" dirty="0">
                <a:solidFill>
                  <a:srgbClr val="000000"/>
                </a:solidFill>
              </a:rPr>
              <a:t>diagram </a:t>
            </a:r>
            <a:r>
              <a:rPr lang="en-US" spc="-65" dirty="0">
                <a:solidFill>
                  <a:srgbClr val="000000"/>
                </a:solidFill>
              </a:rPr>
              <a:t>explains </a:t>
            </a:r>
            <a:r>
              <a:rPr lang="en-US" spc="-20" dirty="0">
                <a:solidFill>
                  <a:srgbClr val="000000"/>
                </a:solidFill>
              </a:rPr>
              <a:t>the </a:t>
            </a:r>
            <a:r>
              <a:rPr lang="en-US" spc="-35" dirty="0">
                <a:solidFill>
                  <a:srgbClr val="000000"/>
                </a:solidFill>
              </a:rPr>
              <a:t>relationship </a:t>
            </a:r>
            <a:r>
              <a:rPr lang="en-US" spc="-40" dirty="0">
                <a:solidFill>
                  <a:srgbClr val="000000"/>
                </a:solidFill>
              </a:rPr>
              <a:t>between</a:t>
            </a:r>
            <a:r>
              <a:rPr lang="en-US" spc="-200" dirty="0">
                <a:solidFill>
                  <a:srgbClr val="000000"/>
                </a:solidFill>
              </a:rPr>
              <a:t> </a:t>
            </a:r>
            <a:r>
              <a:rPr lang="en-US" spc="-50" dirty="0">
                <a:solidFill>
                  <a:srgbClr val="000000"/>
                </a:solidFill>
              </a:rPr>
              <a:t>tables.</a:t>
            </a:r>
            <a:endParaRPr lang="en-US" dirty="0"/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0424160" y="6534834"/>
            <a:ext cx="25472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spc="55" dirty="0">
                <a:solidFill>
                  <a:srgbClr val="002E72"/>
                </a:solidFill>
                <a:latin typeface="Verdana"/>
                <a:cs typeface="Verdana"/>
              </a:rPr>
              <a:t>PROJECT </a:t>
            </a:r>
            <a:r>
              <a:rPr lang="en-IN" sz="1200" spc="55" dirty="0" smtClean="0">
                <a:solidFill>
                  <a:srgbClr val="002E72"/>
                </a:solidFill>
                <a:latin typeface="Verdana"/>
                <a:cs typeface="Verdana"/>
              </a:rPr>
              <a:t>DATA |</a:t>
            </a:r>
            <a:r>
              <a:rPr lang="en-IN" sz="1200" spc="-375" dirty="0" smtClean="0">
                <a:solidFill>
                  <a:srgbClr val="002E72"/>
                </a:solidFill>
                <a:latin typeface="Verdana"/>
                <a:cs typeface="Verdana"/>
              </a:rPr>
              <a:t> </a:t>
            </a:r>
            <a:r>
              <a:rPr lang="en-IN" sz="1200" spc="-15" dirty="0" smtClean="0">
                <a:solidFill>
                  <a:srgbClr val="002E72"/>
                </a:solidFill>
                <a:latin typeface="Verdana"/>
                <a:cs typeface="Verdana"/>
              </a:rPr>
              <a:t>SQL</a:t>
            </a:r>
            <a:endParaRPr lang="en-IN" sz="1200" dirty="0">
              <a:latin typeface="Verdana"/>
              <a:cs typeface="Verdan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675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5132" y="483325"/>
            <a:ext cx="11782698" cy="26495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-150" dirty="0" smtClean="0">
                <a:solidFill>
                  <a:schemeClr val="accent1">
                    <a:lumMod val="75000"/>
                  </a:schemeClr>
                </a:solidFill>
                <a:cs typeface="Arial"/>
              </a:rPr>
              <a:t>DATA </a:t>
            </a:r>
            <a:r>
              <a:rPr spc="-160" dirty="0">
                <a:solidFill>
                  <a:schemeClr val="accent1">
                    <a:lumMod val="75000"/>
                  </a:schemeClr>
                </a:solidFill>
                <a:cs typeface="Arial"/>
              </a:rPr>
              <a:t>PREPARATION </a:t>
            </a:r>
            <a:r>
              <a:rPr spc="-125" dirty="0">
                <a:solidFill>
                  <a:schemeClr val="accent1">
                    <a:lumMod val="75000"/>
                  </a:schemeClr>
                </a:solidFill>
                <a:cs typeface="Arial"/>
              </a:rPr>
              <a:t>AND</a:t>
            </a:r>
            <a:r>
              <a:rPr spc="-100" dirty="0">
                <a:solidFill>
                  <a:schemeClr val="accent1">
                    <a:lumMod val="75000"/>
                  </a:schemeClr>
                </a:solidFill>
                <a:cs typeface="Arial"/>
              </a:rPr>
              <a:t> </a:t>
            </a:r>
            <a:r>
              <a:rPr spc="-140" dirty="0" smtClean="0">
                <a:solidFill>
                  <a:schemeClr val="accent1">
                    <a:lumMod val="75000"/>
                  </a:schemeClr>
                </a:solidFill>
                <a:cs typeface="Arial"/>
              </a:rPr>
              <a:t>UNDERSTANDING</a:t>
            </a:r>
            <a:endParaRPr lang="en-IN" spc="-140" dirty="0" smtClean="0">
              <a:solidFill>
                <a:schemeClr val="accent1">
                  <a:lumMod val="75000"/>
                </a:schemeClr>
              </a:solidFill>
              <a:cs typeface="Arial"/>
            </a:endParaRPr>
          </a:p>
          <a:p>
            <a:pPr marL="12700">
              <a:lnSpc>
                <a:spcPct val="100000"/>
              </a:lnSpc>
            </a:pPr>
            <a:endParaRPr dirty="0">
              <a:solidFill>
                <a:schemeClr val="accent1">
                  <a:lumMod val="75000"/>
                </a:schemeClr>
              </a:solidFill>
              <a:cs typeface="Arial"/>
            </a:endParaRPr>
          </a:p>
          <a:p>
            <a:pPr marL="469900" indent="-228600" algn="just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469900" algn="l"/>
              </a:tabLst>
            </a:pPr>
            <a:r>
              <a:rPr spc="-40" dirty="0">
                <a:cs typeface="Arial"/>
              </a:rPr>
              <a:t>What</a:t>
            </a:r>
            <a:r>
              <a:rPr spc="-80" dirty="0">
                <a:cs typeface="Arial"/>
              </a:rPr>
              <a:t> </a:t>
            </a:r>
            <a:r>
              <a:rPr spc="-70" dirty="0">
                <a:cs typeface="Arial"/>
              </a:rPr>
              <a:t>is</a:t>
            </a:r>
            <a:r>
              <a:rPr spc="-65" dirty="0">
                <a:cs typeface="Arial"/>
              </a:rPr>
              <a:t> </a:t>
            </a:r>
            <a:r>
              <a:rPr spc="-20" dirty="0">
                <a:cs typeface="Arial"/>
              </a:rPr>
              <a:t>the</a:t>
            </a:r>
            <a:r>
              <a:rPr spc="-60" dirty="0">
                <a:cs typeface="Arial"/>
              </a:rPr>
              <a:t> </a:t>
            </a:r>
            <a:r>
              <a:rPr spc="-5" dirty="0">
                <a:cs typeface="Arial"/>
              </a:rPr>
              <a:t>total</a:t>
            </a:r>
            <a:r>
              <a:rPr spc="-70" dirty="0">
                <a:cs typeface="Arial"/>
              </a:rPr>
              <a:t> </a:t>
            </a:r>
            <a:r>
              <a:rPr spc="-40" dirty="0">
                <a:cs typeface="Arial"/>
              </a:rPr>
              <a:t>number</a:t>
            </a:r>
            <a:r>
              <a:rPr spc="-70" dirty="0">
                <a:cs typeface="Arial"/>
              </a:rPr>
              <a:t> </a:t>
            </a:r>
            <a:r>
              <a:rPr spc="-5" dirty="0">
                <a:cs typeface="Arial"/>
              </a:rPr>
              <a:t>of</a:t>
            </a:r>
            <a:r>
              <a:rPr spc="-75" dirty="0">
                <a:cs typeface="Arial"/>
              </a:rPr>
              <a:t> </a:t>
            </a:r>
            <a:r>
              <a:rPr spc="-45" dirty="0">
                <a:cs typeface="Arial"/>
              </a:rPr>
              <a:t>rows</a:t>
            </a:r>
            <a:r>
              <a:rPr spc="-75" dirty="0">
                <a:cs typeface="Arial"/>
              </a:rPr>
              <a:t> </a:t>
            </a:r>
            <a:r>
              <a:rPr spc="-20" dirty="0">
                <a:cs typeface="Arial"/>
              </a:rPr>
              <a:t>in</a:t>
            </a:r>
            <a:r>
              <a:rPr spc="-70" dirty="0">
                <a:cs typeface="Arial"/>
              </a:rPr>
              <a:t> </a:t>
            </a:r>
            <a:r>
              <a:rPr spc="-85" dirty="0">
                <a:cs typeface="Arial"/>
              </a:rPr>
              <a:t>each</a:t>
            </a:r>
            <a:r>
              <a:rPr spc="-60" dirty="0">
                <a:cs typeface="Arial"/>
              </a:rPr>
              <a:t> </a:t>
            </a:r>
            <a:r>
              <a:rPr spc="-5" dirty="0">
                <a:cs typeface="Arial"/>
              </a:rPr>
              <a:t>of</a:t>
            </a:r>
            <a:r>
              <a:rPr spc="-75" dirty="0">
                <a:cs typeface="Arial"/>
              </a:rPr>
              <a:t> </a:t>
            </a:r>
            <a:r>
              <a:rPr spc="-15" dirty="0">
                <a:cs typeface="Arial"/>
              </a:rPr>
              <a:t>the</a:t>
            </a:r>
            <a:r>
              <a:rPr spc="-70" dirty="0">
                <a:cs typeface="Arial"/>
              </a:rPr>
              <a:t> 3 </a:t>
            </a:r>
            <a:r>
              <a:rPr spc="-50" dirty="0">
                <a:cs typeface="Arial"/>
              </a:rPr>
              <a:t>tables</a:t>
            </a:r>
            <a:r>
              <a:rPr spc="-65" dirty="0">
                <a:cs typeface="Arial"/>
              </a:rPr>
              <a:t> </a:t>
            </a:r>
            <a:r>
              <a:rPr spc="-20" dirty="0">
                <a:cs typeface="Arial"/>
              </a:rPr>
              <a:t>in</a:t>
            </a:r>
            <a:r>
              <a:rPr spc="-70" dirty="0">
                <a:cs typeface="Arial"/>
              </a:rPr>
              <a:t> </a:t>
            </a:r>
            <a:r>
              <a:rPr spc="-20" dirty="0">
                <a:cs typeface="Arial"/>
              </a:rPr>
              <a:t>the</a:t>
            </a:r>
            <a:r>
              <a:rPr spc="-70" dirty="0">
                <a:cs typeface="Arial"/>
              </a:rPr>
              <a:t> </a:t>
            </a:r>
            <a:r>
              <a:rPr spc="-75" dirty="0">
                <a:cs typeface="Arial"/>
              </a:rPr>
              <a:t>database?</a:t>
            </a:r>
            <a:endParaRPr dirty="0">
              <a:cs typeface="Arial"/>
            </a:endParaRPr>
          </a:p>
          <a:p>
            <a:pPr marL="469900" indent="-229235" algn="just">
              <a:lnSpc>
                <a:spcPct val="100000"/>
              </a:lnSpc>
              <a:spcBef>
                <a:spcPts val="155"/>
              </a:spcBef>
              <a:buAutoNum type="arabicPeriod"/>
              <a:tabLst>
                <a:tab pos="469900" algn="l"/>
              </a:tabLst>
            </a:pPr>
            <a:r>
              <a:rPr spc="-40" dirty="0">
                <a:cs typeface="Arial"/>
              </a:rPr>
              <a:t>What </a:t>
            </a:r>
            <a:r>
              <a:rPr spc="-70" dirty="0">
                <a:cs typeface="Arial"/>
              </a:rPr>
              <a:t>is </a:t>
            </a:r>
            <a:r>
              <a:rPr spc="-20" dirty="0">
                <a:cs typeface="Arial"/>
              </a:rPr>
              <a:t>the </a:t>
            </a:r>
            <a:r>
              <a:rPr spc="-5" dirty="0">
                <a:cs typeface="Arial"/>
              </a:rPr>
              <a:t>total </a:t>
            </a:r>
            <a:r>
              <a:rPr spc="-40" dirty="0">
                <a:cs typeface="Arial"/>
              </a:rPr>
              <a:t>number </a:t>
            </a:r>
            <a:r>
              <a:rPr spc="-5" dirty="0">
                <a:cs typeface="Arial"/>
              </a:rPr>
              <a:t>of </a:t>
            </a:r>
            <a:r>
              <a:rPr spc="-50" dirty="0">
                <a:cs typeface="Arial"/>
              </a:rPr>
              <a:t>transactions </a:t>
            </a:r>
            <a:r>
              <a:rPr spc="-5" dirty="0">
                <a:cs typeface="Arial"/>
              </a:rPr>
              <a:t>that</a:t>
            </a:r>
            <a:r>
              <a:rPr spc="-260" dirty="0">
                <a:cs typeface="Arial"/>
              </a:rPr>
              <a:t> </a:t>
            </a:r>
            <a:r>
              <a:rPr spc="-75" dirty="0">
                <a:cs typeface="Arial"/>
              </a:rPr>
              <a:t>have </a:t>
            </a:r>
            <a:r>
              <a:rPr spc="-105" dirty="0">
                <a:cs typeface="Arial"/>
              </a:rPr>
              <a:t>a </a:t>
            </a:r>
            <a:r>
              <a:rPr spc="-30" dirty="0">
                <a:cs typeface="Arial"/>
              </a:rPr>
              <a:t>return?</a:t>
            </a:r>
            <a:endParaRPr dirty="0">
              <a:cs typeface="Arial"/>
            </a:endParaRPr>
          </a:p>
          <a:p>
            <a:pPr marL="469900" marR="5715" indent="-228600" algn="just">
              <a:lnSpc>
                <a:spcPct val="109600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r>
              <a:rPr spc="-135" dirty="0">
                <a:cs typeface="Arial"/>
              </a:rPr>
              <a:t>As </a:t>
            </a:r>
            <a:r>
              <a:rPr spc="-50" dirty="0">
                <a:cs typeface="Arial"/>
              </a:rPr>
              <a:t>you </a:t>
            </a:r>
            <a:r>
              <a:rPr spc="-30" dirty="0">
                <a:cs typeface="Arial"/>
              </a:rPr>
              <a:t>would </a:t>
            </a:r>
            <a:r>
              <a:rPr spc="-75" dirty="0">
                <a:cs typeface="Arial"/>
              </a:rPr>
              <a:t>have </a:t>
            </a:r>
            <a:r>
              <a:rPr spc="-35" dirty="0">
                <a:cs typeface="Arial"/>
              </a:rPr>
              <a:t>noticed, </a:t>
            </a:r>
            <a:r>
              <a:rPr spc="-20" dirty="0">
                <a:cs typeface="Arial"/>
              </a:rPr>
              <a:t>the </a:t>
            </a:r>
            <a:r>
              <a:rPr spc="-65" dirty="0">
                <a:cs typeface="Arial"/>
              </a:rPr>
              <a:t>dates </a:t>
            </a:r>
            <a:r>
              <a:rPr spc="-40" dirty="0">
                <a:cs typeface="Arial"/>
              </a:rPr>
              <a:t>provided </a:t>
            </a:r>
            <a:r>
              <a:rPr spc="-90" dirty="0">
                <a:cs typeface="Arial"/>
              </a:rPr>
              <a:t>across </a:t>
            </a:r>
            <a:r>
              <a:rPr spc="-20" dirty="0">
                <a:cs typeface="Arial"/>
              </a:rPr>
              <a:t>the </a:t>
            </a:r>
            <a:r>
              <a:rPr spc="-60" dirty="0">
                <a:cs typeface="Arial"/>
              </a:rPr>
              <a:t>datasets </a:t>
            </a:r>
            <a:r>
              <a:rPr spc="-55" dirty="0">
                <a:cs typeface="Arial"/>
              </a:rPr>
              <a:t>are </a:t>
            </a:r>
            <a:r>
              <a:rPr spc="-5" dirty="0">
                <a:cs typeface="Arial"/>
              </a:rPr>
              <a:t>not </a:t>
            </a:r>
            <a:r>
              <a:rPr spc="-20" dirty="0">
                <a:cs typeface="Arial"/>
              </a:rPr>
              <a:t>in </a:t>
            </a:r>
            <a:r>
              <a:rPr spc="-105" dirty="0">
                <a:cs typeface="Arial"/>
              </a:rPr>
              <a:t>a  </a:t>
            </a:r>
            <a:r>
              <a:rPr spc="-30" dirty="0">
                <a:cs typeface="Arial"/>
              </a:rPr>
              <a:t>correct</a:t>
            </a:r>
            <a:r>
              <a:rPr spc="-95" dirty="0">
                <a:cs typeface="Arial"/>
              </a:rPr>
              <a:t> </a:t>
            </a:r>
            <a:r>
              <a:rPr spc="-20" dirty="0">
                <a:cs typeface="Arial"/>
              </a:rPr>
              <a:t>format.</a:t>
            </a:r>
            <a:r>
              <a:rPr spc="-85" dirty="0">
                <a:cs typeface="Arial"/>
              </a:rPr>
              <a:t> </a:t>
            </a:r>
            <a:r>
              <a:rPr spc="-135" dirty="0">
                <a:cs typeface="Arial"/>
              </a:rPr>
              <a:t>As</a:t>
            </a:r>
            <a:r>
              <a:rPr spc="-85" dirty="0">
                <a:cs typeface="Arial"/>
              </a:rPr>
              <a:t> </a:t>
            </a:r>
            <a:r>
              <a:rPr spc="-5" dirty="0">
                <a:cs typeface="Arial"/>
              </a:rPr>
              <a:t>first</a:t>
            </a:r>
            <a:r>
              <a:rPr spc="-85" dirty="0">
                <a:cs typeface="Arial"/>
              </a:rPr>
              <a:t> </a:t>
            </a:r>
            <a:r>
              <a:rPr spc="-70" dirty="0">
                <a:cs typeface="Arial"/>
              </a:rPr>
              <a:t>steps,</a:t>
            </a:r>
            <a:r>
              <a:rPr spc="-90" dirty="0">
                <a:cs typeface="Arial"/>
              </a:rPr>
              <a:t> </a:t>
            </a:r>
            <a:r>
              <a:rPr spc="-60" dirty="0">
                <a:cs typeface="Arial"/>
              </a:rPr>
              <a:t>pls</a:t>
            </a:r>
            <a:r>
              <a:rPr spc="-80" dirty="0">
                <a:cs typeface="Arial"/>
              </a:rPr>
              <a:t> </a:t>
            </a:r>
            <a:r>
              <a:rPr spc="-35" dirty="0">
                <a:cs typeface="Arial"/>
              </a:rPr>
              <a:t>convert</a:t>
            </a:r>
            <a:r>
              <a:rPr spc="-95" dirty="0">
                <a:cs typeface="Arial"/>
              </a:rPr>
              <a:t> </a:t>
            </a:r>
            <a:r>
              <a:rPr spc="-20" dirty="0">
                <a:cs typeface="Arial"/>
              </a:rPr>
              <a:t>the</a:t>
            </a:r>
            <a:r>
              <a:rPr spc="-90" dirty="0">
                <a:cs typeface="Arial"/>
              </a:rPr>
              <a:t> </a:t>
            </a:r>
            <a:r>
              <a:rPr spc="-40" dirty="0">
                <a:cs typeface="Arial"/>
              </a:rPr>
              <a:t>date</a:t>
            </a:r>
            <a:r>
              <a:rPr spc="-90" dirty="0">
                <a:cs typeface="Arial"/>
              </a:rPr>
              <a:t> </a:t>
            </a:r>
            <a:r>
              <a:rPr spc="-60" dirty="0">
                <a:cs typeface="Arial"/>
              </a:rPr>
              <a:t>variables</a:t>
            </a:r>
            <a:r>
              <a:rPr spc="-95" dirty="0">
                <a:cs typeface="Arial"/>
              </a:rPr>
              <a:t> </a:t>
            </a:r>
            <a:r>
              <a:rPr spc="-5" dirty="0">
                <a:cs typeface="Arial"/>
              </a:rPr>
              <a:t>into</a:t>
            </a:r>
            <a:r>
              <a:rPr spc="-85" dirty="0">
                <a:cs typeface="Arial"/>
              </a:rPr>
              <a:t> </a:t>
            </a:r>
            <a:r>
              <a:rPr spc="-40" dirty="0">
                <a:cs typeface="Arial"/>
              </a:rPr>
              <a:t>valid</a:t>
            </a:r>
            <a:r>
              <a:rPr spc="-90" dirty="0">
                <a:cs typeface="Arial"/>
              </a:rPr>
              <a:t> </a:t>
            </a:r>
            <a:r>
              <a:rPr spc="-40" dirty="0">
                <a:cs typeface="Arial"/>
              </a:rPr>
              <a:t>date</a:t>
            </a:r>
            <a:r>
              <a:rPr spc="-90" dirty="0">
                <a:cs typeface="Arial"/>
              </a:rPr>
              <a:t> </a:t>
            </a:r>
            <a:r>
              <a:rPr spc="-35" dirty="0">
                <a:cs typeface="Arial"/>
              </a:rPr>
              <a:t>formats  before </a:t>
            </a:r>
            <a:r>
              <a:rPr spc="-55" dirty="0">
                <a:cs typeface="Arial"/>
              </a:rPr>
              <a:t>proceeding</a:t>
            </a:r>
            <a:r>
              <a:rPr spc="-110" dirty="0">
                <a:cs typeface="Arial"/>
              </a:rPr>
              <a:t> </a:t>
            </a:r>
            <a:r>
              <a:rPr spc="-70" dirty="0">
                <a:cs typeface="Arial"/>
              </a:rPr>
              <a:t>ahead.</a:t>
            </a:r>
            <a:endParaRPr dirty="0">
              <a:cs typeface="Arial"/>
            </a:endParaRPr>
          </a:p>
          <a:p>
            <a:pPr marL="469900" marR="6985" indent="-228600" algn="just">
              <a:lnSpc>
                <a:spcPct val="109200"/>
              </a:lnSpc>
              <a:spcBef>
                <a:spcPts val="15"/>
              </a:spcBef>
              <a:buAutoNum type="arabicPeriod"/>
              <a:tabLst>
                <a:tab pos="469900" algn="l"/>
              </a:tabLst>
            </a:pPr>
            <a:r>
              <a:rPr spc="-40" dirty="0">
                <a:cs typeface="Arial"/>
              </a:rPr>
              <a:t>What </a:t>
            </a:r>
            <a:r>
              <a:rPr spc="-70" dirty="0">
                <a:cs typeface="Arial"/>
              </a:rPr>
              <a:t>is </a:t>
            </a:r>
            <a:r>
              <a:rPr spc="-20" dirty="0">
                <a:cs typeface="Arial"/>
              </a:rPr>
              <a:t>the </a:t>
            </a:r>
            <a:r>
              <a:rPr spc="-15" dirty="0">
                <a:cs typeface="Arial"/>
              </a:rPr>
              <a:t>time </a:t>
            </a:r>
            <a:r>
              <a:rPr spc="-65" dirty="0">
                <a:cs typeface="Arial"/>
              </a:rPr>
              <a:t>range </a:t>
            </a:r>
            <a:r>
              <a:rPr spc="-5" dirty="0">
                <a:cs typeface="Arial"/>
              </a:rPr>
              <a:t>of </a:t>
            </a:r>
            <a:r>
              <a:rPr spc="-20" dirty="0">
                <a:cs typeface="Arial"/>
              </a:rPr>
              <a:t>the </a:t>
            </a:r>
            <a:r>
              <a:rPr spc="-40" dirty="0">
                <a:cs typeface="Arial"/>
              </a:rPr>
              <a:t>transaction </a:t>
            </a:r>
            <a:r>
              <a:rPr spc="-45" dirty="0">
                <a:cs typeface="Arial"/>
              </a:rPr>
              <a:t>data </a:t>
            </a:r>
            <a:r>
              <a:rPr spc="-55" dirty="0">
                <a:cs typeface="Arial"/>
              </a:rPr>
              <a:t>available </a:t>
            </a:r>
            <a:r>
              <a:rPr dirty="0">
                <a:cs typeface="Arial"/>
              </a:rPr>
              <a:t>for </a:t>
            </a:r>
            <a:r>
              <a:rPr spc="-85" dirty="0">
                <a:cs typeface="Arial"/>
              </a:rPr>
              <a:t>analysis? </a:t>
            </a:r>
            <a:r>
              <a:rPr spc="-95" dirty="0">
                <a:cs typeface="Arial"/>
              </a:rPr>
              <a:t>Show </a:t>
            </a:r>
            <a:r>
              <a:rPr spc="-20" dirty="0">
                <a:cs typeface="Arial"/>
              </a:rPr>
              <a:t>the  </a:t>
            </a:r>
            <a:r>
              <a:rPr spc="-10" dirty="0">
                <a:cs typeface="Arial"/>
              </a:rPr>
              <a:t>output</a:t>
            </a:r>
            <a:r>
              <a:rPr spc="-75" dirty="0">
                <a:cs typeface="Arial"/>
              </a:rPr>
              <a:t> </a:t>
            </a:r>
            <a:r>
              <a:rPr spc="-20" dirty="0">
                <a:cs typeface="Arial"/>
              </a:rPr>
              <a:t>in</a:t>
            </a:r>
            <a:r>
              <a:rPr spc="-65" dirty="0">
                <a:cs typeface="Arial"/>
              </a:rPr>
              <a:t> </a:t>
            </a:r>
            <a:r>
              <a:rPr spc="-40" dirty="0">
                <a:cs typeface="Arial"/>
              </a:rPr>
              <a:t>number</a:t>
            </a:r>
            <a:r>
              <a:rPr spc="-65" dirty="0">
                <a:cs typeface="Arial"/>
              </a:rPr>
              <a:t> </a:t>
            </a:r>
            <a:r>
              <a:rPr spc="-5" dirty="0">
                <a:cs typeface="Arial"/>
              </a:rPr>
              <a:t>of</a:t>
            </a:r>
            <a:r>
              <a:rPr spc="-70" dirty="0">
                <a:cs typeface="Arial"/>
              </a:rPr>
              <a:t> </a:t>
            </a:r>
            <a:r>
              <a:rPr spc="-80" dirty="0">
                <a:cs typeface="Arial"/>
              </a:rPr>
              <a:t>days,</a:t>
            </a:r>
            <a:r>
              <a:rPr spc="-70" dirty="0">
                <a:cs typeface="Arial"/>
              </a:rPr>
              <a:t> </a:t>
            </a:r>
            <a:r>
              <a:rPr spc="-45" dirty="0">
                <a:cs typeface="Arial"/>
              </a:rPr>
              <a:t>months</a:t>
            </a:r>
            <a:r>
              <a:rPr spc="-60" dirty="0">
                <a:cs typeface="Arial"/>
              </a:rPr>
              <a:t> </a:t>
            </a:r>
            <a:r>
              <a:rPr spc="-65" dirty="0">
                <a:cs typeface="Arial"/>
              </a:rPr>
              <a:t>and </a:t>
            </a:r>
            <a:r>
              <a:rPr spc="-75" dirty="0">
                <a:cs typeface="Arial"/>
              </a:rPr>
              <a:t>years</a:t>
            </a:r>
            <a:r>
              <a:rPr spc="-60" dirty="0">
                <a:cs typeface="Arial"/>
              </a:rPr>
              <a:t> </a:t>
            </a:r>
            <a:r>
              <a:rPr spc="-50" dirty="0">
                <a:cs typeface="Arial"/>
              </a:rPr>
              <a:t>simultaneously</a:t>
            </a:r>
            <a:r>
              <a:rPr spc="-65" dirty="0">
                <a:cs typeface="Arial"/>
              </a:rPr>
              <a:t> </a:t>
            </a:r>
            <a:r>
              <a:rPr spc="-20" dirty="0">
                <a:cs typeface="Arial"/>
              </a:rPr>
              <a:t>in</a:t>
            </a:r>
            <a:r>
              <a:rPr spc="-50" dirty="0">
                <a:cs typeface="Arial"/>
              </a:rPr>
              <a:t> </a:t>
            </a:r>
            <a:r>
              <a:rPr spc="-10" dirty="0">
                <a:cs typeface="Arial"/>
              </a:rPr>
              <a:t>different</a:t>
            </a:r>
            <a:r>
              <a:rPr spc="-75" dirty="0">
                <a:cs typeface="Arial"/>
              </a:rPr>
              <a:t> </a:t>
            </a:r>
            <a:r>
              <a:rPr spc="-60" dirty="0">
                <a:cs typeface="Arial"/>
              </a:rPr>
              <a:t>columns.</a:t>
            </a:r>
            <a:endParaRPr dirty="0">
              <a:cs typeface="Arial"/>
            </a:endParaRPr>
          </a:p>
          <a:p>
            <a:pPr marL="469900" indent="-229235" algn="just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469900" algn="l"/>
              </a:tabLst>
            </a:pPr>
            <a:r>
              <a:rPr spc="-55" dirty="0">
                <a:cs typeface="Arial"/>
              </a:rPr>
              <a:t>Which </a:t>
            </a:r>
            <a:r>
              <a:rPr spc="-25" dirty="0">
                <a:cs typeface="Arial"/>
              </a:rPr>
              <a:t>product </a:t>
            </a:r>
            <a:r>
              <a:rPr spc="-55" dirty="0">
                <a:cs typeface="Arial"/>
              </a:rPr>
              <a:t>category </a:t>
            </a:r>
            <a:r>
              <a:rPr spc="-80" dirty="0">
                <a:cs typeface="Arial"/>
              </a:rPr>
              <a:t>does </a:t>
            </a:r>
            <a:r>
              <a:rPr spc="-20" dirty="0">
                <a:cs typeface="Arial"/>
              </a:rPr>
              <a:t>the </a:t>
            </a:r>
            <a:r>
              <a:rPr spc="-60" dirty="0">
                <a:cs typeface="Arial"/>
              </a:rPr>
              <a:t>sub-category </a:t>
            </a:r>
            <a:r>
              <a:rPr spc="-40" dirty="0">
                <a:cs typeface="Arial"/>
              </a:rPr>
              <a:t>“DIY” </a:t>
            </a:r>
            <a:r>
              <a:rPr spc="-55" dirty="0">
                <a:cs typeface="Arial"/>
              </a:rPr>
              <a:t>belong</a:t>
            </a:r>
            <a:r>
              <a:rPr spc="-225" dirty="0">
                <a:cs typeface="Arial"/>
              </a:rPr>
              <a:t> </a:t>
            </a:r>
            <a:r>
              <a:rPr spc="-35" dirty="0">
                <a:cs typeface="Arial"/>
              </a:rPr>
              <a:t>to</a:t>
            </a:r>
            <a:r>
              <a:rPr spc="-35" dirty="0" smtClean="0">
                <a:cs typeface="Arial"/>
              </a:rPr>
              <a:t>?</a:t>
            </a:r>
            <a:endParaRPr dirty="0"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24160" y="6534834"/>
            <a:ext cx="25472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spc="55" dirty="0">
                <a:solidFill>
                  <a:srgbClr val="002E72"/>
                </a:solidFill>
                <a:latin typeface="Verdana"/>
                <a:cs typeface="Verdana"/>
              </a:rPr>
              <a:t>PROJECT </a:t>
            </a:r>
            <a:r>
              <a:rPr lang="en-IN" sz="1200" spc="55" dirty="0" smtClean="0">
                <a:solidFill>
                  <a:srgbClr val="002E72"/>
                </a:solidFill>
                <a:latin typeface="Verdana"/>
                <a:cs typeface="Verdana"/>
              </a:rPr>
              <a:t>DATA |</a:t>
            </a:r>
            <a:r>
              <a:rPr lang="en-IN" sz="1200" spc="-375" dirty="0" smtClean="0">
                <a:solidFill>
                  <a:srgbClr val="002E72"/>
                </a:solidFill>
                <a:latin typeface="Verdana"/>
                <a:cs typeface="Verdana"/>
              </a:rPr>
              <a:t> </a:t>
            </a:r>
            <a:r>
              <a:rPr lang="en-IN" sz="1200" spc="-15" dirty="0" smtClean="0">
                <a:solidFill>
                  <a:srgbClr val="002E72"/>
                </a:solidFill>
                <a:latin typeface="Verdana"/>
                <a:cs typeface="Verdana"/>
              </a:rPr>
              <a:t>SQL</a:t>
            </a:r>
            <a:endParaRPr lang="en-IN" sz="1200" dirty="0">
              <a:latin typeface="Verdana"/>
              <a:cs typeface="Verdan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20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006" y="209007"/>
            <a:ext cx="11469188" cy="692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60"/>
              </a:spcBef>
            </a:pPr>
            <a:r>
              <a:rPr lang="en-US" spc="-150" dirty="0">
                <a:solidFill>
                  <a:schemeClr val="accent1">
                    <a:lumMod val="75000"/>
                  </a:schemeClr>
                </a:solidFill>
                <a:cs typeface="Arial"/>
              </a:rPr>
              <a:t>DATA</a:t>
            </a:r>
            <a:r>
              <a:rPr lang="en-US" spc="-70" dirty="0">
                <a:solidFill>
                  <a:schemeClr val="accent1">
                    <a:lumMod val="75000"/>
                  </a:schemeClr>
                </a:solidFill>
                <a:cs typeface="Arial"/>
              </a:rPr>
              <a:t> </a:t>
            </a:r>
            <a:r>
              <a:rPr lang="en-US" spc="-70" dirty="0" smtClean="0">
                <a:solidFill>
                  <a:schemeClr val="accent1">
                    <a:lumMod val="75000"/>
                  </a:schemeClr>
                </a:solidFill>
                <a:cs typeface="Arial"/>
              </a:rPr>
              <a:t> </a:t>
            </a:r>
            <a:r>
              <a:rPr lang="en-US" spc="-170" dirty="0" smtClean="0">
                <a:solidFill>
                  <a:schemeClr val="accent1">
                    <a:lumMod val="75000"/>
                  </a:schemeClr>
                </a:solidFill>
                <a:cs typeface="Arial"/>
              </a:rPr>
              <a:t>ANALYSIS</a:t>
            </a:r>
          </a:p>
          <a:p>
            <a:pPr marL="13970" algn="ctr">
              <a:lnSpc>
                <a:spcPct val="100000"/>
              </a:lnSpc>
              <a:spcBef>
                <a:spcPts val="100"/>
              </a:spcBef>
            </a:pPr>
            <a:r>
              <a:rPr lang="en-US" u="sng" spc="-229" dirty="0" smtClean="0">
                <a:solidFill>
                  <a:schemeClr val="tx2">
                    <a:lumMod val="75000"/>
                  </a:schemeClr>
                </a:solidFill>
                <a:cs typeface="Arial"/>
              </a:rPr>
              <a:t>Implementing  SQL</a:t>
            </a:r>
            <a:r>
              <a:rPr lang="en-US" u="sng" spc="-100" dirty="0" smtClean="0">
                <a:solidFill>
                  <a:schemeClr val="tx2">
                    <a:lumMod val="75000"/>
                  </a:schemeClr>
                </a:solidFill>
                <a:cs typeface="Arial"/>
              </a:rPr>
              <a:t> </a:t>
            </a:r>
            <a:r>
              <a:rPr lang="en-US" u="sng" spc="-70" dirty="0" smtClean="0">
                <a:solidFill>
                  <a:schemeClr val="tx2">
                    <a:lumMod val="75000"/>
                  </a:schemeClr>
                </a:solidFill>
                <a:cs typeface="Arial"/>
              </a:rPr>
              <a:t>queries</a:t>
            </a:r>
            <a:r>
              <a:rPr lang="en-US" u="sng" spc="-90" dirty="0" smtClean="0">
                <a:solidFill>
                  <a:schemeClr val="tx2">
                    <a:lumMod val="75000"/>
                  </a:schemeClr>
                </a:solidFill>
                <a:cs typeface="Arial"/>
              </a:rPr>
              <a:t> </a:t>
            </a:r>
            <a:r>
              <a:rPr lang="en-US" u="sng" spc="-15" dirty="0" smtClean="0">
                <a:solidFill>
                  <a:schemeClr val="tx2">
                    <a:lumMod val="75000"/>
                  </a:schemeClr>
                </a:solidFill>
                <a:cs typeface="Arial"/>
              </a:rPr>
              <a:t>for</a:t>
            </a:r>
            <a:r>
              <a:rPr lang="en-US" u="sng" spc="-80" dirty="0" smtClean="0">
                <a:solidFill>
                  <a:schemeClr val="tx2">
                    <a:lumMod val="75000"/>
                  </a:schemeClr>
                </a:solidFill>
                <a:cs typeface="Arial"/>
              </a:rPr>
              <a:t> </a:t>
            </a:r>
            <a:r>
              <a:rPr lang="en-US" u="sng" spc="-45" dirty="0" smtClean="0">
                <a:solidFill>
                  <a:schemeClr val="tx2">
                    <a:lumMod val="75000"/>
                  </a:schemeClr>
                </a:solidFill>
                <a:cs typeface="Arial"/>
              </a:rPr>
              <a:t>following</a:t>
            </a:r>
            <a:r>
              <a:rPr lang="en-US" u="sng" spc="-95" dirty="0" smtClean="0">
                <a:solidFill>
                  <a:schemeClr val="tx2">
                    <a:lumMod val="75000"/>
                  </a:schemeClr>
                </a:solidFill>
                <a:cs typeface="Arial"/>
              </a:rPr>
              <a:t> </a:t>
            </a:r>
            <a:r>
              <a:rPr lang="en-US" u="sng" spc="-105" dirty="0" smtClean="0">
                <a:solidFill>
                  <a:schemeClr val="tx2">
                    <a:lumMod val="75000"/>
                  </a:schemeClr>
                </a:solidFill>
                <a:cs typeface="Arial"/>
              </a:rPr>
              <a:t>business</a:t>
            </a:r>
            <a:r>
              <a:rPr lang="en-US" u="sng" spc="-90" dirty="0" smtClean="0">
                <a:solidFill>
                  <a:schemeClr val="tx2">
                    <a:lumMod val="75000"/>
                  </a:schemeClr>
                </a:solidFill>
                <a:cs typeface="Arial"/>
              </a:rPr>
              <a:t> scenarios   </a:t>
            </a:r>
            <a:endParaRPr lang="en-US" u="sng" dirty="0" smtClean="0">
              <a:solidFill>
                <a:schemeClr val="tx2">
                  <a:lumMod val="75000"/>
                </a:schemeClr>
              </a:solidFill>
              <a:cs typeface="Arial"/>
            </a:endParaRPr>
          </a:p>
          <a:p>
            <a:pPr marL="13970" algn="ctr">
              <a:lnSpc>
                <a:spcPct val="100000"/>
              </a:lnSpc>
              <a:spcBef>
                <a:spcPts val="1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469900" algn="l"/>
              </a:tabLst>
            </a:pPr>
            <a:r>
              <a:rPr lang="en-US" spc="-55" dirty="0">
                <a:cs typeface="Arial"/>
              </a:rPr>
              <a:t>Which </a:t>
            </a:r>
            <a:r>
              <a:rPr lang="en-US" spc="-60" dirty="0">
                <a:cs typeface="Arial"/>
              </a:rPr>
              <a:t>channel </a:t>
            </a:r>
            <a:r>
              <a:rPr lang="en-US" spc="-70" dirty="0">
                <a:cs typeface="Arial"/>
              </a:rPr>
              <a:t>is </a:t>
            </a:r>
            <a:r>
              <a:rPr lang="en-US" spc="-40" dirty="0">
                <a:cs typeface="Arial"/>
              </a:rPr>
              <a:t>most </a:t>
            </a:r>
            <a:r>
              <a:rPr lang="en-US" spc="-25" dirty="0">
                <a:cs typeface="Arial"/>
              </a:rPr>
              <a:t>frequently </a:t>
            </a:r>
            <a:r>
              <a:rPr lang="en-US" spc="-80" dirty="0">
                <a:cs typeface="Arial"/>
              </a:rPr>
              <a:t>used </a:t>
            </a:r>
            <a:r>
              <a:rPr lang="en-US" dirty="0">
                <a:cs typeface="Arial"/>
              </a:rPr>
              <a:t>for</a:t>
            </a:r>
            <a:r>
              <a:rPr lang="en-US" spc="-150" dirty="0">
                <a:cs typeface="Arial"/>
              </a:rPr>
              <a:t> </a:t>
            </a:r>
            <a:r>
              <a:rPr lang="en-US" spc="-55" dirty="0">
                <a:cs typeface="Arial"/>
              </a:rPr>
              <a:t>transactions?</a:t>
            </a:r>
            <a:endParaRPr lang="en-US" dirty="0">
              <a:cs typeface="Arial"/>
            </a:endParaRPr>
          </a:p>
          <a:p>
            <a:pPr marL="469900" indent="-229235">
              <a:lnSpc>
                <a:spcPct val="100000"/>
              </a:lnSpc>
              <a:spcBef>
                <a:spcPts val="155"/>
              </a:spcBef>
              <a:buAutoNum type="arabicPeriod"/>
              <a:tabLst>
                <a:tab pos="469900" algn="l"/>
              </a:tabLst>
            </a:pPr>
            <a:r>
              <a:rPr lang="en-US" spc="-40" dirty="0">
                <a:cs typeface="Arial"/>
              </a:rPr>
              <a:t>What</a:t>
            </a:r>
            <a:r>
              <a:rPr lang="en-US" spc="-80" dirty="0">
                <a:cs typeface="Arial"/>
              </a:rPr>
              <a:t> </a:t>
            </a:r>
            <a:r>
              <a:rPr lang="en-US" spc="-70" dirty="0">
                <a:cs typeface="Arial"/>
              </a:rPr>
              <a:t>is</a:t>
            </a:r>
            <a:r>
              <a:rPr lang="en-US" spc="-65" dirty="0">
                <a:cs typeface="Arial"/>
              </a:rPr>
              <a:t> </a:t>
            </a:r>
            <a:r>
              <a:rPr lang="en-US" spc="-20" dirty="0">
                <a:cs typeface="Arial"/>
              </a:rPr>
              <a:t>the</a:t>
            </a:r>
            <a:r>
              <a:rPr lang="en-US" spc="-70" dirty="0">
                <a:cs typeface="Arial"/>
              </a:rPr>
              <a:t> </a:t>
            </a:r>
            <a:r>
              <a:rPr lang="en-US" spc="-35" dirty="0">
                <a:cs typeface="Arial"/>
              </a:rPr>
              <a:t>count</a:t>
            </a:r>
            <a:r>
              <a:rPr lang="en-US" spc="-70" dirty="0">
                <a:cs typeface="Arial"/>
              </a:rPr>
              <a:t> </a:t>
            </a:r>
            <a:r>
              <a:rPr lang="en-US" spc="-5" dirty="0">
                <a:cs typeface="Arial"/>
              </a:rPr>
              <a:t>of</a:t>
            </a:r>
            <a:r>
              <a:rPr lang="en-US" spc="-60" dirty="0">
                <a:cs typeface="Arial"/>
              </a:rPr>
              <a:t> </a:t>
            </a:r>
            <a:r>
              <a:rPr lang="en-US" spc="-40" dirty="0">
                <a:cs typeface="Arial"/>
              </a:rPr>
              <a:t>Male</a:t>
            </a:r>
            <a:r>
              <a:rPr lang="en-US" spc="-70" dirty="0">
                <a:cs typeface="Arial"/>
              </a:rPr>
              <a:t> </a:t>
            </a:r>
            <a:r>
              <a:rPr lang="en-US" spc="-65" dirty="0">
                <a:cs typeface="Arial"/>
              </a:rPr>
              <a:t>and</a:t>
            </a:r>
            <a:r>
              <a:rPr lang="en-US" spc="-75" dirty="0">
                <a:cs typeface="Arial"/>
              </a:rPr>
              <a:t> </a:t>
            </a:r>
            <a:r>
              <a:rPr lang="en-US" spc="-85" dirty="0">
                <a:cs typeface="Arial"/>
              </a:rPr>
              <a:t>Female</a:t>
            </a:r>
            <a:r>
              <a:rPr lang="en-US" spc="-70" dirty="0">
                <a:cs typeface="Arial"/>
              </a:rPr>
              <a:t> </a:t>
            </a:r>
            <a:r>
              <a:rPr lang="en-US" spc="-55" dirty="0">
                <a:cs typeface="Arial"/>
              </a:rPr>
              <a:t>customers</a:t>
            </a:r>
            <a:r>
              <a:rPr lang="en-US" spc="-75" dirty="0">
                <a:cs typeface="Arial"/>
              </a:rPr>
              <a:t> </a:t>
            </a:r>
            <a:r>
              <a:rPr lang="en-US" spc="-20" dirty="0">
                <a:cs typeface="Arial"/>
              </a:rPr>
              <a:t>in</a:t>
            </a:r>
            <a:r>
              <a:rPr lang="en-US" spc="-70" dirty="0">
                <a:cs typeface="Arial"/>
              </a:rPr>
              <a:t> </a:t>
            </a:r>
            <a:r>
              <a:rPr lang="en-US" spc="-20" dirty="0">
                <a:cs typeface="Arial"/>
              </a:rPr>
              <a:t>the</a:t>
            </a:r>
            <a:r>
              <a:rPr lang="en-US" spc="-75" dirty="0">
                <a:cs typeface="Arial"/>
              </a:rPr>
              <a:t> database?</a:t>
            </a:r>
            <a:endParaRPr lang="en-US" dirty="0">
              <a:cs typeface="Arial"/>
            </a:endParaRPr>
          </a:p>
          <a:p>
            <a:pPr marL="469900" indent="-22923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469900" algn="l"/>
              </a:tabLst>
            </a:pPr>
            <a:r>
              <a:rPr lang="en-US" spc="-70" dirty="0">
                <a:cs typeface="Arial"/>
              </a:rPr>
              <a:t>From </a:t>
            </a:r>
            <a:r>
              <a:rPr lang="en-US" spc="-40" dirty="0">
                <a:cs typeface="Arial"/>
              </a:rPr>
              <a:t>which </a:t>
            </a:r>
            <a:r>
              <a:rPr lang="en-US" spc="-25" dirty="0">
                <a:cs typeface="Arial"/>
              </a:rPr>
              <a:t>city </a:t>
            </a:r>
            <a:r>
              <a:rPr lang="en-US" spc="-45" dirty="0">
                <a:cs typeface="Arial"/>
              </a:rPr>
              <a:t>do </a:t>
            </a:r>
            <a:r>
              <a:rPr lang="en-US" spc="-50" dirty="0">
                <a:cs typeface="Arial"/>
              </a:rPr>
              <a:t>we </a:t>
            </a:r>
            <a:r>
              <a:rPr lang="en-US" spc="-75" dirty="0">
                <a:cs typeface="Arial"/>
              </a:rPr>
              <a:t>have </a:t>
            </a:r>
            <a:r>
              <a:rPr lang="en-US" spc="-20" dirty="0">
                <a:cs typeface="Arial"/>
              </a:rPr>
              <a:t>the </a:t>
            </a:r>
            <a:r>
              <a:rPr lang="en-US" spc="-55" dirty="0">
                <a:cs typeface="Arial"/>
              </a:rPr>
              <a:t>maximum </a:t>
            </a:r>
            <a:r>
              <a:rPr lang="en-US" spc="-45" dirty="0">
                <a:cs typeface="Arial"/>
              </a:rPr>
              <a:t>number </a:t>
            </a:r>
            <a:r>
              <a:rPr lang="en-US" spc="-5" dirty="0">
                <a:cs typeface="Arial"/>
              </a:rPr>
              <a:t>of</a:t>
            </a:r>
            <a:r>
              <a:rPr lang="en-US" spc="-270" dirty="0">
                <a:cs typeface="Arial"/>
              </a:rPr>
              <a:t> </a:t>
            </a:r>
            <a:r>
              <a:rPr lang="en-US" spc="-60" dirty="0">
                <a:cs typeface="Arial"/>
              </a:rPr>
              <a:t>customers and </a:t>
            </a:r>
            <a:r>
              <a:rPr lang="en-US" spc="-35" dirty="0">
                <a:cs typeface="Arial"/>
              </a:rPr>
              <a:t>how </a:t>
            </a:r>
            <a:r>
              <a:rPr lang="en-US" spc="-80" dirty="0">
                <a:cs typeface="Arial"/>
              </a:rPr>
              <a:t>many?</a:t>
            </a:r>
            <a:endParaRPr lang="en-US" dirty="0">
              <a:cs typeface="Arial"/>
            </a:endParaRPr>
          </a:p>
          <a:p>
            <a:pPr marL="469265" indent="-229235">
              <a:lnSpc>
                <a:spcPct val="100000"/>
              </a:lnSpc>
              <a:spcBef>
                <a:spcPts val="155"/>
              </a:spcBef>
              <a:buAutoNum type="arabicPeriod"/>
              <a:tabLst>
                <a:tab pos="469900" algn="l"/>
              </a:tabLst>
            </a:pPr>
            <a:r>
              <a:rPr lang="en-US" spc="-65" dirty="0">
                <a:cs typeface="Arial"/>
              </a:rPr>
              <a:t>How </a:t>
            </a:r>
            <a:r>
              <a:rPr lang="en-US" spc="-70" dirty="0">
                <a:cs typeface="Arial"/>
              </a:rPr>
              <a:t>many </a:t>
            </a:r>
            <a:r>
              <a:rPr lang="en-US" spc="-60" dirty="0">
                <a:cs typeface="Arial"/>
              </a:rPr>
              <a:t>sub-categories </a:t>
            </a:r>
            <a:r>
              <a:rPr lang="en-US" spc="-55" dirty="0">
                <a:cs typeface="Arial"/>
              </a:rPr>
              <a:t>are </a:t>
            </a:r>
            <a:r>
              <a:rPr lang="en-US" spc="-25" dirty="0">
                <a:cs typeface="Arial"/>
              </a:rPr>
              <a:t>there </a:t>
            </a:r>
            <a:r>
              <a:rPr lang="en-US" spc="-40" dirty="0">
                <a:cs typeface="Arial"/>
              </a:rPr>
              <a:t>under </a:t>
            </a:r>
            <a:r>
              <a:rPr lang="en-US" spc="-20" dirty="0">
                <a:cs typeface="Arial"/>
              </a:rPr>
              <a:t>the </a:t>
            </a:r>
            <a:r>
              <a:rPr lang="en-US" spc="-95" dirty="0">
                <a:cs typeface="Arial"/>
              </a:rPr>
              <a:t>Books</a:t>
            </a:r>
            <a:r>
              <a:rPr lang="en-US" spc="-215" dirty="0">
                <a:cs typeface="Arial"/>
              </a:rPr>
              <a:t> </a:t>
            </a:r>
            <a:r>
              <a:rPr lang="en-US" spc="-60" dirty="0">
                <a:cs typeface="Arial"/>
              </a:rPr>
              <a:t>category?</a:t>
            </a:r>
            <a:endParaRPr lang="en-US" dirty="0">
              <a:cs typeface="Arial"/>
            </a:endParaRPr>
          </a:p>
          <a:p>
            <a:pPr marL="469900" indent="-229235">
              <a:lnSpc>
                <a:spcPct val="100000"/>
              </a:lnSpc>
              <a:spcBef>
                <a:spcPts val="155"/>
              </a:spcBef>
              <a:buAutoNum type="arabicPeriod"/>
              <a:tabLst>
                <a:tab pos="469900" algn="l"/>
              </a:tabLst>
            </a:pPr>
            <a:r>
              <a:rPr lang="en-US" spc="-40" dirty="0">
                <a:cs typeface="Arial"/>
              </a:rPr>
              <a:t>What </a:t>
            </a:r>
            <a:r>
              <a:rPr lang="en-US" spc="-70" dirty="0">
                <a:cs typeface="Arial"/>
              </a:rPr>
              <a:t>is </a:t>
            </a:r>
            <a:r>
              <a:rPr lang="en-US" spc="-20" dirty="0">
                <a:cs typeface="Arial"/>
              </a:rPr>
              <a:t>the </a:t>
            </a:r>
            <a:r>
              <a:rPr lang="en-US" spc="-55" dirty="0">
                <a:cs typeface="Arial"/>
              </a:rPr>
              <a:t>maximum </a:t>
            </a:r>
            <a:r>
              <a:rPr lang="en-US" spc="-20" dirty="0">
                <a:cs typeface="Arial"/>
              </a:rPr>
              <a:t>quantity </a:t>
            </a:r>
            <a:r>
              <a:rPr lang="en-US" spc="-5" dirty="0">
                <a:cs typeface="Arial"/>
              </a:rPr>
              <a:t>of</a:t>
            </a:r>
            <a:r>
              <a:rPr lang="en-US" spc="-254" dirty="0">
                <a:cs typeface="Arial"/>
              </a:rPr>
              <a:t> </a:t>
            </a:r>
            <a:r>
              <a:rPr lang="en-US" spc="-45" dirty="0">
                <a:cs typeface="Arial"/>
              </a:rPr>
              <a:t>products </a:t>
            </a:r>
            <a:r>
              <a:rPr lang="en-US" spc="-50" dirty="0">
                <a:cs typeface="Arial"/>
              </a:rPr>
              <a:t>ever ordered?</a:t>
            </a:r>
            <a:endParaRPr lang="en-US" dirty="0">
              <a:cs typeface="Arial"/>
            </a:endParaRPr>
          </a:p>
          <a:p>
            <a:pPr marL="469265" indent="-22923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469900" algn="l"/>
              </a:tabLst>
            </a:pPr>
            <a:r>
              <a:rPr lang="en-US" spc="-40" dirty="0">
                <a:cs typeface="Arial"/>
              </a:rPr>
              <a:t>What</a:t>
            </a:r>
            <a:r>
              <a:rPr lang="en-US" spc="-75" dirty="0">
                <a:cs typeface="Arial"/>
              </a:rPr>
              <a:t> </a:t>
            </a:r>
            <a:r>
              <a:rPr lang="en-US" spc="-70" dirty="0">
                <a:cs typeface="Arial"/>
              </a:rPr>
              <a:t>is</a:t>
            </a:r>
            <a:r>
              <a:rPr lang="en-US" spc="-60" dirty="0">
                <a:cs typeface="Arial"/>
              </a:rPr>
              <a:t> </a:t>
            </a:r>
            <a:r>
              <a:rPr lang="en-US" spc="-20" dirty="0">
                <a:cs typeface="Arial"/>
              </a:rPr>
              <a:t>the</a:t>
            </a:r>
            <a:r>
              <a:rPr lang="en-US" spc="-65" dirty="0">
                <a:cs typeface="Arial"/>
              </a:rPr>
              <a:t> </a:t>
            </a:r>
            <a:r>
              <a:rPr lang="en-US" spc="-20" dirty="0">
                <a:cs typeface="Arial"/>
              </a:rPr>
              <a:t>net</a:t>
            </a:r>
            <a:r>
              <a:rPr lang="en-US" spc="-65" dirty="0">
                <a:cs typeface="Arial"/>
              </a:rPr>
              <a:t> </a:t>
            </a:r>
            <a:r>
              <a:rPr lang="en-US" dirty="0">
                <a:cs typeface="Arial"/>
              </a:rPr>
              <a:t>total</a:t>
            </a:r>
            <a:r>
              <a:rPr lang="en-US" spc="-65" dirty="0">
                <a:cs typeface="Arial"/>
              </a:rPr>
              <a:t> </a:t>
            </a:r>
            <a:r>
              <a:rPr lang="en-US" spc="-55" dirty="0">
                <a:cs typeface="Arial"/>
              </a:rPr>
              <a:t>revenue</a:t>
            </a:r>
            <a:r>
              <a:rPr lang="en-US" spc="-65" dirty="0">
                <a:cs typeface="Arial"/>
              </a:rPr>
              <a:t> </a:t>
            </a:r>
            <a:r>
              <a:rPr lang="en-US" spc="-55" dirty="0">
                <a:cs typeface="Arial"/>
              </a:rPr>
              <a:t>generated</a:t>
            </a:r>
            <a:r>
              <a:rPr lang="en-US" spc="-65" dirty="0">
                <a:cs typeface="Arial"/>
              </a:rPr>
              <a:t> </a:t>
            </a:r>
            <a:r>
              <a:rPr lang="en-US" spc="-20" dirty="0">
                <a:cs typeface="Arial"/>
              </a:rPr>
              <a:t>in</a:t>
            </a:r>
            <a:r>
              <a:rPr lang="en-US" spc="-70" dirty="0">
                <a:cs typeface="Arial"/>
              </a:rPr>
              <a:t> </a:t>
            </a:r>
            <a:r>
              <a:rPr lang="en-US" spc="-60" dirty="0">
                <a:cs typeface="Arial"/>
              </a:rPr>
              <a:t>categories</a:t>
            </a:r>
            <a:r>
              <a:rPr lang="en-US" spc="-70" dirty="0">
                <a:cs typeface="Arial"/>
              </a:rPr>
              <a:t> </a:t>
            </a:r>
            <a:r>
              <a:rPr lang="en-US" spc="-60" dirty="0">
                <a:cs typeface="Arial"/>
              </a:rPr>
              <a:t>Electronics</a:t>
            </a:r>
            <a:r>
              <a:rPr lang="en-US" spc="-70" dirty="0">
                <a:cs typeface="Arial"/>
              </a:rPr>
              <a:t> </a:t>
            </a:r>
            <a:r>
              <a:rPr lang="en-US" spc="-60" dirty="0">
                <a:cs typeface="Arial"/>
              </a:rPr>
              <a:t>and</a:t>
            </a:r>
            <a:r>
              <a:rPr lang="en-US" spc="-70" dirty="0">
                <a:cs typeface="Arial"/>
              </a:rPr>
              <a:t> </a:t>
            </a:r>
            <a:r>
              <a:rPr lang="en-US" spc="-100" dirty="0">
                <a:cs typeface="Arial"/>
              </a:rPr>
              <a:t>Books?</a:t>
            </a:r>
            <a:endParaRPr lang="en-US" dirty="0">
              <a:cs typeface="Arial"/>
            </a:endParaRPr>
          </a:p>
          <a:p>
            <a:pPr marL="469265" indent="-229235">
              <a:lnSpc>
                <a:spcPct val="100000"/>
              </a:lnSpc>
              <a:spcBef>
                <a:spcPts val="155"/>
              </a:spcBef>
              <a:buAutoNum type="arabicPeriod"/>
              <a:tabLst>
                <a:tab pos="469900" algn="l"/>
              </a:tabLst>
            </a:pPr>
            <a:r>
              <a:rPr lang="en-US" spc="-65" dirty="0">
                <a:cs typeface="Arial"/>
              </a:rPr>
              <a:t>How </a:t>
            </a:r>
            <a:r>
              <a:rPr lang="en-US" spc="-70" dirty="0">
                <a:cs typeface="Arial"/>
              </a:rPr>
              <a:t>many </a:t>
            </a:r>
            <a:r>
              <a:rPr lang="en-US" spc="-55" dirty="0">
                <a:cs typeface="Arial"/>
              </a:rPr>
              <a:t>customers </a:t>
            </a:r>
            <a:r>
              <a:rPr lang="en-US" spc="-75" dirty="0">
                <a:cs typeface="Arial"/>
              </a:rPr>
              <a:t>have </a:t>
            </a:r>
            <a:r>
              <a:rPr lang="en-US" spc="-85" dirty="0">
                <a:cs typeface="Arial"/>
              </a:rPr>
              <a:t>&gt;10 </a:t>
            </a:r>
            <a:r>
              <a:rPr lang="en-US" spc="-50" dirty="0">
                <a:cs typeface="Arial"/>
              </a:rPr>
              <a:t>transactions </a:t>
            </a:r>
            <a:r>
              <a:rPr lang="en-US" dirty="0">
                <a:cs typeface="Arial"/>
              </a:rPr>
              <a:t>with </a:t>
            </a:r>
            <a:r>
              <a:rPr lang="en-US" spc="-80" dirty="0">
                <a:cs typeface="Arial"/>
              </a:rPr>
              <a:t>us, </a:t>
            </a:r>
            <a:r>
              <a:rPr lang="en-US" spc="-60" dirty="0">
                <a:cs typeface="Arial"/>
              </a:rPr>
              <a:t>excluding</a:t>
            </a:r>
            <a:r>
              <a:rPr lang="en-US" spc="-114" dirty="0">
                <a:cs typeface="Arial"/>
              </a:rPr>
              <a:t> </a:t>
            </a:r>
            <a:r>
              <a:rPr lang="en-US" spc="-45" dirty="0">
                <a:cs typeface="Arial"/>
              </a:rPr>
              <a:t>returns?</a:t>
            </a:r>
            <a:endParaRPr lang="en-US" dirty="0">
              <a:cs typeface="Arial"/>
            </a:endParaRPr>
          </a:p>
          <a:p>
            <a:pPr marL="469265" marR="5080" indent="-228600" algn="just">
              <a:lnSpc>
                <a:spcPct val="109200"/>
              </a:lnSpc>
              <a:spcBef>
                <a:spcPts val="15"/>
              </a:spcBef>
              <a:buAutoNum type="arabicPeriod"/>
              <a:tabLst>
                <a:tab pos="469900" algn="l"/>
              </a:tabLst>
            </a:pPr>
            <a:r>
              <a:rPr lang="en-US" spc="-40" dirty="0">
                <a:cs typeface="Arial"/>
              </a:rPr>
              <a:t>What </a:t>
            </a:r>
            <a:r>
              <a:rPr lang="en-US" spc="-70" dirty="0">
                <a:cs typeface="Arial"/>
              </a:rPr>
              <a:t>is </a:t>
            </a:r>
            <a:r>
              <a:rPr lang="en-US" spc="-20" dirty="0">
                <a:cs typeface="Arial"/>
              </a:rPr>
              <a:t>the </a:t>
            </a:r>
            <a:r>
              <a:rPr lang="en-US" spc="-50" dirty="0">
                <a:cs typeface="Arial"/>
              </a:rPr>
              <a:t>combined </a:t>
            </a:r>
            <a:r>
              <a:rPr lang="en-US" spc="-55" dirty="0">
                <a:cs typeface="Arial"/>
              </a:rPr>
              <a:t>revenue earned </a:t>
            </a:r>
            <a:r>
              <a:rPr lang="en-US" spc="-15" dirty="0">
                <a:cs typeface="Arial"/>
              </a:rPr>
              <a:t>from </a:t>
            </a:r>
            <a:r>
              <a:rPr lang="en-US" spc="-20" dirty="0">
                <a:cs typeface="Arial"/>
              </a:rPr>
              <a:t>the </a:t>
            </a:r>
            <a:r>
              <a:rPr lang="en-US" spc="-35" dirty="0">
                <a:cs typeface="Arial"/>
              </a:rPr>
              <a:t>“Electronics” </a:t>
            </a:r>
            <a:r>
              <a:rPr lang="en-US" spc="15" dirty="0">
                <a:cs typeface="Arial"/>
              </a:rPr>
              <a:t>&amp; </a:t>
            </a:r>
            <a:r>
              <a:rPr lang="en-US" spc="-20" dirty="0">
                <a:cs typeface="Arial"/>
              </a:rPr>
              <a:t>“Clothing”  </a:t>
            </a:r>
            <a:r>
              <a:rPr lang="en-US" spc="-55" dirty="0">
                <a:cs typeface="Arial"/>
              </a:rPr>
              <a:t>categories, </a:t>
            </a:r>
            <a:r>
              <a:rPr lang="en-US" spc="-10" dirty="0">
                <a:cs typeface="Arial"/>
              </a:rPr>
              <a:t>from </a:t>
            </a:r>
            <a:r>
              <a:rPr lang="en-US" spc="-60" dirty="0">
                <a:cs typeface="Arial"/>
              </a:rPr>
              <a:t>“Flagship</a:t>
            </a:r>
            <a:r>
              <a:rPr lang="en-US" spc="-150" dirty="0">
                <a:cs typeface="Arial"/>
              </a:rPr>
              <a:t> </a:t>
            </a:r>
            <a:r>
              <a:rPr lang="en-US" spc="-45" dirty="0">
                <a:cs typeface="Arial"/>
              </a:rPr>
              <a:t>stores”?</a:t>
            </a:r>
            <a:endParaRPr lang="en-US" dirty="0">
              <a:cs typeface="Arial"/>
            </a:endParaRPr>
          </a:p>
          <a:p>
            <a:pPr marL="469265" marR="5080" indent="-228600" algn="just">
              <a:lnSpc>
                <a:spcPct val="110000"/>
              </a:lnSpc>
              <a:buAutoNum type="arabicPeriod"/>
              <a:tabLst>
                <a:tab pos="469900" algn="l"/>
              </a:tabLst>
            </a:pPr>
            <a:r>
              <a:rPr lang="en-US" spc="-40" dirty="0">
                <a:cs typeface="Arial"/>
              </a:rPr>
              <a:t>What </a:t>
            </a:r>
            <a:r>
              <a:rPr lang="en-US" spc="-70" dirty="0">
                <a:cs typeface="Arial"/>
              </a:rPr>
              <a:t>is </a:t>
            </a:r>
            <a:r>
              <a:rPr lang="en-US" spc="-20" dirty="0">
                <a:cs typeface="Arial"/>
              </a:rPr>
              <a:t>the </a:t>
            </a:r>
            <a:r>
              <a:rPr lang="en-US" dirty="0">
                <a:cs typeface="Arial"/>
              </a:rPr>
              <a:t>total </a:t>
            </a:r>
            <a:r>
              <a:rPr lang="en-US" spc="-55" dirty="0">
                <a:cs typeface="Arial"/>
              </a:rPr>
              <a:t>revenue generated </a:t>
            </a:r>
            <a:r>
              <a:rPr lang="en-US" spc="-10" dirty="0">
                <a:cs typeface="Arial"/>
              </a:rPr>
              <a:t>from </a:t>
            </a:r>
            <a:r>
              <a:rPr lang="en-US" spc="5" dirty="0">
                <a:cs typeface="Arial"/>
              </a:rPr>
              <a:t>“Male” </a:t>
            </a:r>
            <a:r>
              <a:rPr lang="en-US" spc="-60" dirty="0">
                <a:cs typeface="Arial"/>
              </a:rPr>
              <a:t>customers </a:t>
            </a:r>
            <a:r>
              <a:rPr lang="en-US" spc="-20" dirty="0">
                <a:cs typeface="Arial"/>
              </a:rPr>
              <a:t>in </a:t>
            </a:r>
            <a:r>
              <a:rPr lang="en-US" spc="-35" dirty="0">
                <a:cs typeface="Arial"/>
              </a:rPr>
              <a:t>“Electronics”  </a:t>
            </a:r>
            <a:r>
              <a:rPr lang="en-US" spc="-60" dirty="0">
                <a:cs typeface="Arial"/>
              </a:rPr>
              <a:t>category? </a:t>
            </a:r>
            <a:r>
              <a:rPr lang="en-US" spc="-25" dirty="0">
                <a:cs typeface="Arial"/>
              </a:rPr>
              <a:t>Output </a:t>
            </a:r>
            <a:r>
              <a:rPr lang="en-US" spc="-50" dirty="0" smtClean="0">
                <a:cs typeface="Arial"/>
              </a:rPr>
              <a:t>should </a:t>
            </a:r>
            <a:r>
              <a:rPr lang="en-US" spc="-60" dirty="0" smtClean="0">
                <a:cs typeface="Arial"/>
              </a:rPr>
              <a:t>display </a:t>
            </a:r>
            <a:r>
              <a:rPr lang="en-US" spc="-5" dirty="0">
                <a:cs typeface="Arial"/>
              </a:rPr>
              <a:t>total </a:t>
            </a:r>
            <a:r>
              <a:rPr lang="en-US" spc="-55" dirty="0">
                <a:cs typeface="Arial"/>
              </a:rPr>
              <a:t>revenue by </a:t>
            </a:r>
            <a:r>
              <a:rPr lang="en-US" spc="-30" dirty="0">
                <a:cs typeface="Arial"/>
              </a:rPr>
              <a:t>prod</a:t>
            </a:r>
            <a:r>
              <a:rPr lang="en-US" spc="-260" dirty="0">
                <a:cs typeface="Arial"/>
              </a:rPr>
              <a:t> </a:t>
            </a:r>
            <a:r>
              <a:rPr lang="en-US" spc="-55" dirty="0">
                <a:cs typeface="Arial"/>
              </a:rPr>
              <a:t>sub-cat.</a:t>
            </a:r>
            <a:endParaRPr lang="en-US" dirty="0">
              <a:cs typeface="Arial"/>
            </a:endParaRPr>
          </a:p>
          <a:p>
            <a:pPr marL="469265" marR="6985" indent="-228600" algn="just">
              <a:lnSpc>
                <a:spcPct val="109200"/>
              </a:lnSpc>
              <a:spcBef>
                <a:spcPts val="10"/>
              </a:spcBef>
              <a:buAutoNum type="arabicPeriod"/>
              <a:tabLst>
                <a:tab pos="469900" algn="l"/>
              </a:tabLst>
            </a:pPr>
            <a:r>
              <a:rPr lang="en-US" spc="-40" dirty="0">
                <a:cs typeface="Arial"/>
              </a:rPr>
              <a:t>What </a:t>
            </a:r>
            <a:r>
              <a:rPr lang="en-US" spc="-70" dirty="0">
                <a:cs typeface="Arial"/>
              </a:rPr>
              <a:t>is </a:t>
            </a:r>
            <a:r>
              <a:rPr lang="en-US" spc="-55" dirty="0">
                <a:cs typeface="Arial"/>
              </a:rPr>
              <a:t>percentage </a:t>
            </a:r>
            <a:r>
              <a:rPr lang="en-US" spc="-5" dirty="0">
                <a:cs typeface="Arial"/>
              </a:rPr>
              <a:t>of </a:t>
            </a:r>
            <a:r>
              <a:rPr lang="en-US" spc="-95" dirty="0">
                <a:cs typeface="Arial"/>
              </a:rPr>
              <a:t>sales </a:t>
            </a:r>
            <a:r>
              <a:rPr lang="en-US" spc="-65" dirty="0">
                <a:cs typeface="Arial"/>
              </a:rPr>
              <a:t>and </a:t>
            </a:r>
            <a:r>
              <a:rPr lang="en-US" spc="-30" dirty="0">
                <a:cs typeface="Arial"/>
              </a:rPr>
              <a:t>returns </a:t>
            </a:r>
            <a:r>
              <a:rPr lang="en-US" spc="-55" dirty="0">
                <a:cs typeface="Arial"/>
              </a:rPr>
              <a:t>by </a:t>
            </a:r>
            <a:r>
              <a:rPr lang="en-US" spc="-25" dirty="0">
                <a:cs typeface="Arial"/>
              </a:rPr>
              <a:t>product </a:t>
            </a:r>
            <a:r>
              <a:rPr lang="en-US" spc="-80" dirty="0">
                <a:cs typeface="Arial"/>
              </a:rPr>
              <a:t>sub </a:t>
            </a:r>
            <a:r>
              <a:rPr lang="en-US" spc="-50" dirty="0">
                <a:cs typeface="Arial"/>
              </a:rPr>
              <a:t>category; </a:t>
            </a:r>
            <a:r>
              <a:rPr lang="en-US" spc="-55" dirty="0">
                <a:cs typeface="Arial"/>
              </a:rPr>
              <a:t>display </a:t>
            </a:r>
            <a:r>
              <a:rPr lang="en-US" spc="-40" dirty="0">
                <a:cs typeface="Arial"/>
              </a:rPr>
              <a:t>only </a:t>
            </a:r>
            <a:r>
              <a:rPr lang="en-US" spc="-10" dirty="0">
                <a:cs typeface="Arial"/>
              </a:rPr>
              <a:t>top  </a:t>
            </a:r>
            <a:r>
              <a:rPr lang="en-US" spc="-70" dirty="0">
                <a:cs typeface="Arial"/>
              </a:rPr>
              <a:t>5 </a:t>
            </a:r>
            <a:r>
              <a:rPr lang="en-US" spc="-80" dirty="0">
                <a:cs typeface="Arial"/>
              </a:rPr>
              <a:t>sub </a:t>
            </a:r>
            <a:r>
              <a:rPr lang="en-US" spc="-60" dirty="0">
                <a:cs typeface="Arial"/>
              </a:rPr>
              <a:t>categories </a:t>
            </a:r>
            <a:r>
              <a:rPr lang="en-US" spc="-20" dirty="0">
                <a:cs typeface="Arial"/>
              </a:rPr>
              <a:t>in </a:t>
            </a:r>
            <a:r>
              <a:rPr lang="en-US" spc="-40" dirty="0">
                <a:cs typeface="Arial"/>
              </a:rPr>
              <a:t>terms </a:t>
            </a:r>
            <a:r>
              <a:rPr lang="en-US" spc="-5" dirty="0">
                <a:cs typeface="Arial"/>
              </a:rPr>
              <a:t>of</a:t>
            </a:r>
            <a:r>
              <a:rPr lang="en-US" spc="-155" dirty="0">
                <a:cs typeface="Arial"/>
              </a:rPr>
              <a:t> </a:t>
            </a:r>
            <a:r>
              <a:rPr lang="en-US" spc="-100" dirty="0">
                <a:cs typeface="Arial"/>
              </a:rPr>
              <a:t>sales?</a:t>
            </a:r>
            <a:endParaRPr lang="en-US" dirty="0">
              <a:cs typeface="Arial"/>
            </a:endParaRPr>
          </a:p>
          <a:p>
            <a:pPr marL="469265" marR="5715" indent="-228600" algn="just">
              <a:lnSpc>
                <a:spcPct val="109200"/>
              </a:lnSpc>
              <a:spcBef>
                <a:spcPts val="15"/>
              </a:spcBef>
              <a:buAutoNum type="arabicPeriod"/>
              <a:tabLst>
                <a:tab pos="469900" algn="l"/>
              </a:tabLst>
            </a:pPr>
            <a:r>
              <a:rPr lang="en-US" spc="-75" dirty="0">
                <a:cs typeface="Arial"/>
              </a:rPr>
              <a:t>For </a:t>
            </a:r>
            <a:r>
              <a:rPr lang="en-US" spc="-30" dirty="0">
                <a:cs typeface="Arial"/>
              </a:rPr>
              <a:t>all </a:t>
            </a:r>
            <a:r>
              <a:rPr lang="en-US" spc="-60" dirty="0">
                <a:cs typeface="Arial"/>
              </a:rPr>
              <a:t>customers </a:t>
            </a:r>
            <a:r>
              <a:rPr lang="en-US" spc="-90" dirty="0">
                <a:cs typeface="Arial"/>
              </a:rPr>
              <a:t>aged </a:t>
            </a:r>
            <a:r>
              <a:rPr lang="en-US" spc="-40" dirty="0">
                <a:cs typeface="Arial"/>
              </a:rPr>
              <a:t>between </a:t>
            </a:r>
            <a:r>
              <a:rPr lang="en-US" spc="-70" dirty="0">
                <a:cs typeface="Arial"/>
              </a:rPr>
              <a:t>25 </a:t>
            </a:r>
            <a:r>
              <a:rPr lang="en-US" spc="10" dirty="0">
                <a:cs typeface="Arial"/>
              </a:rPr>
              <a:t>to </a:t>
            </a:r>
            <a:r>
              <a:rPr lang="en-US" spc="-70" dirty="0">
                <a:cs typeface="Arial"/>
              </a:rPr>
              <a:t>35 </a:t>
            </a:r>
            <a:r>
              <a:rPr lang="en-US" spc="-75" dirty="0">
                <a:cs typeface="Arial"/>
              </a:rPr>
              <a:t>years </a:t>
            </a:r>
            <a:r>
              <a:rPr lang="en-US" spc="-15" dirty="0">
                <a:cs typeface="Arial"/>
              </a:rPr>
              <a:t>find </a:t>
            </a:r>
            <a:r>
              <a:rPr lang="en-US" spc="-25" dirty="0">
                <a:cs typeface="Arial"/>
              </a:rPr>
              <a:t>what </a:t>
            </a:r>
            <a:r>
              <a:rPr lang="en-US" spc="-65" dirty="0">
                <a:cs typeface="Arial"/>
              </a:rPr>
              <a:t>is </a:t>
            </a:r>
            <a:r>
              <a:rPr lang="en-US" spc="-20" dirty="0">
                <a:cs typeface="Arial"/>
              </a:rPr>
              <a:t>the net </a:t>
            </a:r>
            <a:r>
              <a:rPr lang="en-US" spc="-5" dirty="0">
                <a:cs typeface="Arial"/>
              </a:rPr>
              <a:t>total </a:t>
            </a:r>
            <a:r>
              <a:rPr lang="en-US" spc="-55" dirty="0">
                <a:cs typeface="Arial"/>
              </a:rPr>
              <a:t>revenue  generated</a:t>
            </a:r>
            <a:r>
              <a:rPr lang="en-US" spc="-120" dirty="0">
                <a:cs typeface="Arial"/>
              </a:rPr>
              <a:t> </a:t>
            </a:r>
            <a:r>
              <a:rPr lang="en-US" spc="-55" dirty="0">
                <a:cs typeface="Arial"/>
              </a:rPr>
              <a:t>by</a:t>
            </a:r>
            <a:r>
              <a:rPr lang="en-US" spc="-114" dirty="0">
                <a:cs typeface="Arial"/>
              </a:rPr>
              <a:t> </a:t>
            </a:r>
            <a:r>
              <a:rPr lang="en-US" spc="-60" dirty="0">
                <a:cs typeface="Arial"/>
              </a:rPr>
              <a:t>these</a:t>
            </a:r>
            <a:r>
              <a:rPr lang="en-US" spc="-114" dirty="0">
                <a:cs typeface="Arial"/>
              </a:rPr>
              <a:t> </a:t>
            </a:r>
            <a:r>
              <a:rPr lang="en-US" spc="-70" dirty="0">
                <a:cs typeface="Arial"/>
              </a:rPr>
              <a:t>consumers</a:t>
            </a:r>
            <a:r>
              <a:rPr lang="en-US" spc="-120" dirty="0">
                <a:cs typeface="Arial"/>
              </a:rPr>
              <a:t> </a:t>
            </a:r>
            <a:r>
              <a:rPr lang="en-US" spc="-20" dirty="0">
                <a:cs typeface="Arial"/>
              </a:rPr>
              <a:t>in</a:t>
            </a:r>
            <a:r>
              <a:rPr lang="en-US" spc="-120" dirty="0">
                <a:cs typeface="Arial"/>
              </a:rPr>
              <a:t> </a:t>
            </a:r>
            <a:r>
              <a:rPr lang="en-US" spc="-40" dirty="0">
                <a:cs typeface="Arial"/>
              </a:rPr>
              <a:t>last</a:t>
            </a:r>
            <a:r>
              <a:rPr lang="en-US" spc="-120" dirty="0">
                <a:cs typeface="Arial"/>
              </a:rPr>
              <a:t> </a:t>
            </a:r>
            <a:r>
              <a:rPr lang="en-US" spc="-70" dirty="0">
                <a:cs typeface="Arial"/>
              </a:rPr>
              <a:t>30</a:t>
            </a:r>
            <a:r>
              <a:rPr lang="en-US" spc="-114" dirty="0">
                <a:cs typeface="Arial"/>
              </a:rPr>
              <a:t> </a:t>
            </a:r>
            <a:r>
              <a:rPr lang="en-US" spc="-90" dirty="0">
                <a:cs typeface="Arial"/>
              </a:rPr>
              <a:t>days</a:t>
            </a:r>
            <a:r>
              <a:rPr lang="en-US" spc="-105" dirty="0">
                <a:cs typeface="Arial"/>
              </a:rPr>
              <a:t> </a:t>
            </a:r>
            <a:r>
              <a:rPr lang="en-US" spc="-5" dirty="0">
                <a:cs typeface="Arial"/>
              </a:rPr>
              <a:t>of</a:t>
            </a:r>
            <a:r>
              <a:rPr lang="en-US" spc="-114" dirty="0">
                <a:cs typeface="Arial"/>
              </a:rPr>
              <a:t> </a:t>
            </a:r>
            <a:r>
              <a:rPr lang="en-US" spc="-50" dirty="0">
                <a:cs typeface="Arial"/>
              </a:rPr>
              <a:t>transactions</a:t>
            </a:r>
            <a:r>
              <a:rPr lang="en-US" spc="-125" dirty="0">
                <a:cs typeface="Arial"/>
              </a:rPr>
              <a:t> </a:t>
            </a:r>
            <a:r>
              <a:rPr lang="en-US" spc="-10" dirty="0">
                <a:cs typeface="Arial"/>
              </a:rPr>
              <a:t>from</a:t>
            </a:r>
            <a:r>
              <a:rPr lang="en-US" spc="-120" dirty="0">
                <a:cs typeface="Arial"/>
              </a:rPr>
              <a:t> </a:t>
            </a:r>
            <a:r>
              <a:rPr lang="en-US" spc="-80" dirty="0">
                <a:cs typeface="Arial"/>
              </a:rPr>
              <a:t>max</a:t>
            </a:r>
            <a:r>
              <a:rPr lang="en-US" spc="-114" dirty="0">
                <a:cs typeface="Arial"/>
              </a:rPr>
              <a:t> </a:t>
            </a:r>
            <a:r>
              <a:rPr lang="en-US" spc="-40" dirty="0">
                <a:cs typeface="Arial"/>
              </a:rPr>
              <a:t>transaction  date </a:t>
            </a:r>
            <a:r>
              <a:rPr lang="en-US" spc="-55" dirty="0">
                <a:cs typeface="Arial"/>
              </a:rPr>
              <a:t>available </a:t>
            </a:r>
            <a:r>
              <a:rPr lang="en-US" spc="-20" dirty="0">
                <a:cs typeface="Arial"/>
              </a:rPr>
              <a:t>in the</a:t>
            </a:r>
            <a:r>
              <a:rPr lang="en-US" spc="-175" dirty="0">
                <a:cs typeface="Arial"/>
              </a:rPr>
              <a:t> </a:t>
            </a:r>
            <a:r>
              <a:rPr lang="en-US" spc="-60" dirty="0" smtClean="0">
                <a:cs typeface="Arial"/>
              </a:rPr>
              <a:t>data?</a:t>
            </a:r>
          </a:p>
          <a:p>
            <a:pPr marL="469265" marR="5715" indent="-228600" algn="just">
              <a:lnSpc>
                <a:spcPct val="109200"/>
              </a:lnSpc>
              <a:spcBef>
                <a:spcPts val="15"/>
              </a:spcBef>
              <a:buAutoNum type="arabicPeriod"/>
              <a:tabLst>
                <a:tab pos="469900" algn="l"/>
              </a:tabLst>
            </a:pPr>
            <a:r>
              <a:rPr lang="en-US" spc="-55" dirty="0" smtClean="0">
                <a:cs typeface="Arial"/>
              </a:rPr>
              <a:t>Which </a:t>
            </a:r>
            <a:r>
              <a:rPr lang="en-US" spc="-25" dirty="0" smtClean="0">
                <a:cs typeface="Arial"/>
              </a:rPr>
              <a:t>product </a:t>
            </a:r>
            <a:r>
              <a:rPr lang="en-US" spc="-50" dirty="0" smtClean="0">
                <a:cs typeface="Arial"/>
              </a:rPr>
              <a:t>category </a:t>
            </a:r>
            <a:r>
              <a:rPr lang="en-US" spc="-100" dirty="0" smtClean="0">
                <a:cs typeface="Arial"/>
              </a:rPr>
              <a:t>has </a:t>
            </a:r>
            <a:r>
              <a:rPr lang="en-US" spc="-90" dirty="0" smtClean="0">
                <a:cs typeface="Arial"/>
              </a:rPr>
              <a:t>seen </a:t>
            </a:r>
            <a:r>
              <a:rPr lang="en-US" spc="-20" dirty="0" smtClean="0">
                <a:cs typeface="Arial"/>
              </a:rPr>
              <a:t>the </a:t>
            </a:r>
            <a:r>
              <a:rPr lang="en-US" spc="-85" dirty="0" smtClean="0">
                <a:cs typeface="Arial"/>
              </a:rPr>
              <a:t>max </a:t>
            </a:r>
            <a:r>
              <a:rPr lang="en-US" spc="-60" dirty="0" smtClean="0">
                <a:cs typeface="Arial"/>
              </a:rPr>
              <a:t>value </a:t>
            </a:r>
            <a:r>
              <a:rPr lang="en-US" spc="-5" dirty="0" smtClean="0">
                <a:cs typeface="Arial"/>
              </a:rPr>
              <a:t>of </a:t>
            </a:r>
            <a:r>
              <a:rPr lang="en-US" spc="-30" dirty="0" smtClean="0">
                <a:cs typeface="Arial"/>
              </a:rPr>
              <a:t>returns </a:t>
            </a:r>
            <a:r>
              <a:rPr lang="en-US" spc="-20" dirty="0" smtClean="0">
                <a:cs typeface="Arial"/>
              </a:rPr>
              <a:t>in the </a:t>
            </a:r>
            <a:r>
              <a:rPr lang="en-US" spc="-40" dirty="0" smtClean="0">
                <a:cs typeface="Arial"/>
              </a:rPr>
              <a:t>last </a:t>
            </a:r>
            <a:r>
              <a:rPr lang="en-US" spc="-70" dirty="0" smtClean="0">
                <a:cs typeface="Arial"/>
              </a:rPr>
              <a:t>3 </a:t>
            </a:r>
            <a:r>
              <a:rPr lang="en-US" spc="-45" dirty="0" smtClean="0">
                <a:cs typeface="Arial"/>
              </a:rPr>
              <a:t>months </a:t>
            </a:r>
            <a:r>
              <a:rPr lang="en-US" spc="-5" dirty="0" smtClean="0">
                <a:cs typeface="Arial"/>
              </a:rPr>
              <a:t>of  </a:t>
            </a:r>
            <a:r>
              <a:rPr lang="en-US" spc="-55" dirty="0" smtClean="0">
                <a:cs typeface="Arial"/>
              </a:rPr>
              <a:t>transactions?</a:t>
            </a:r>
          </a:p>
          <a:p>
            <a:pPr marL="469265" marR="5715" indent="-228600" algn="just">
              <a:lnSpc>
                <a:spcPct val="109200"/>
              </a:lnSpc>
              <a:spcBef>
                <a:spcPts val="15"/>
              </a:spcBef>
              <a:buAutoNum type="arabicPeriod"/>
              <a:tabLst>
                <a:tab pos="469900" algn="l"/>
              </a:tabLst>
            </a:pPr>
            <a:r>
              <a:rPr lang="en-US" spc="-55" dirty="0" smtClean="0">
                <a:cs typeface="Arial"/>
              </a:rPr>
              <a:t>Which </a:t>
            </a:r>
            <a:r>
              <a:rPr lang="en-US" spc="-35" dirty="0">
                <a:cs typeface="Arial"/>
              </a:rPr>
              <a:t>store-type </a:t>
            </a:r>
            <a:r>
              <a:rPr lang="en-US" spc="-75" dirty="0">
                <a:cs typeface="Arial"/>
              </a:rPr>
              <a:t>sells </a:t>
            </a:r>
            <a:r>
              <a:rPr lang="en-US" spc="-20" dirty="0">
                <a:cs typeface="Arial"/>
              </a:rPr>
              <a:t>the </a:t>
            </a:r>
            <a:r>
              <a:rPr lang="en-US" spc="-60" dirty="0">
                <a:cs typeface="Arial"/>
              </a:rPr>
              <a:t>maximum </a:t>
            </a:r>
            <a:r>
              <a:rPr lang="en-US" spc="-40" dirty="0">
                <a:cs typeface="Arial"/>
              </a:rPr>
              <a:t>products; </a:t>
            </a:r>
            <a:r>
              <a:rPr lang="en-US" spc="-55" dirty="0">
                <a:cs typeface="Arial"/>
              </a:rPr>
              <a:t>by </a:t>
            </a:r>
            <a:r>
              <a:rPr lang="en-US" spc="-60" dirty="0">
                <a:cs typeface="Arial"/>
              </a:rPr>
              <a:t>value </a:t>
            </a:r>
            <a:r>
              <a:rPr lang="en-US" spc="-5" dirty="0">
                <a:cs typeface="Arial"/>
              </a:rPr>
              <a:t>of </a:t>
            </a:r>
            <a:r>
              <a:rPr lang="en-US" spc="-95" dirty="0">
                <a:cs typeface="Arial"/>
              </a:rPr>
              <a:t>sales </a:t>
            </a:r>
            <a:r>
              <a:rPr lang="en-US" spc="-35" dirty="0">
                <a:cs typeface="Arial"/>
              </a:rPr>
              <a:t>amount </a:t>
            </a:r>
            <a:r>
              <a:rPr lang="en-US" spc="-65" dirty="0">
                <a:cs typeface="Arial"/>
              </a:rPr>
              <a:t>and </a:t>
            </a:r>
            <a:r>
              <a:rPr lang="en-US" spc="-55" dirty="0">
                <a:cs typeface="Arial"/>
              </a:rPr>
              <a:t>by  </a:t>
            </a:r>
            <a:r>
              <a:rPr lang="en-US" spc="-20" dirty="0">
                <a:cs typeface="Arial"/>
              </a:rPr>
              <a:t>quantity</a:t>
            </a:r>
            <a:r>
              <a:rPr lang="en-US" spc="-75" dirty="0">
                <a:cs typeface="Arial"/>
              </a:rPr>
              <a:t> </a:t>
            </a:r>
            <a:r>
              <a:rPr lang="en-US" spc="-70" dirty="0" smtClean="0">
                <a:cs typeface="Arial"/>
              </a:rPr>
              <a:t>sold?</a:t>
            </a:r>
          </a:p>
          <a:p>
            <a:pPr marL="469265" marR="5715" indent="-228600" algn="just">
              <a:lnSpc>
                <a:spcPct val="109200"/>
              </a:lnSpc>
              <a:spcBef>
                <a:spcPts val="15"/>
              </a:spcBef>
              <a:buAutoNum type="arabicPeriod"/>
              <a:tabLst>
                <a:tab pos="469900" algn="l"/>
              </a:tabLst>
            </a:pPr>
            <a:r>
              <a:rPr lang="en-US" spc="-40" dirty="0" smtClean="0">
                <a:cs typeface="Arial"/>
              </a:rPr>
              <a:t>What</a:t>
            </a:r>
            <a:r>
              <a:rPr lang="en-US" spc="-75" dirty="0" smtClean="0">
                <a:cs typeface="Arial"/>
              </a:rPr>
              <a:t> </a:t>
            </a:r>
            <a:r>
              <a:rPr lang="en-US" spc="-55" dirty="0">
                <a:cs typeface="Arial"/>
              </a:rPr>
              <a:t>are</a:t>
            </a:r>
            <a:r>
              <a:rPr lang="en-US" spc="-70" dirty="0">
                <a:cs typeface="Arial"/>
              </a:rPr>
              <a:t> </a:t>
            </a:r>
            <a:r>
              <a:rPr lang="en-US" spc="-20" dirty="0">
                <a:cs typeface="Arial"/>
              </a:rPr>
              <a:t>the</a:t>
            </a:r>
            <a:r>
              <a:rPr lang="en-US" spc="-60" dirty="0">
                <a:cs typeface="Arial"/>
              </a:rPr>
              <a:t> categories</a:t>
            </a:r>
            <a:r>
              <a:rPr lang="en-US" spc="-75" dirty="0">
                <a:cs typeface="Arial"/>
              </a:rPr>
              <a:t> </a:t>
            </a:r>
            <a:r>
              <a:rPr lang="en-US" dirty="0">
                <a:cs typeface="Arial"/>
              </a:rPr>
              <a:t>for</a:t>
            </a:r>
            <a:r>
              <a:rPr lang="en-US" spc="-55" dirty="0">
                <a:cs typeface="Arial"/>
              </a:rPr>
              <a:t> </a:t>
            </a:r>
            <a:r>
              <a:rPr lang="en-US" spc="-40" dirty="0">
                <a:cs typeface="Arial"/>
              </a:rPr>
              <a:t>which</a:t>
            </a:r>
            <a:r>
              <a:rPr lang="en-US" spc="-70" dirty="0">
                <a:cs typeface="Arial"/>
              </a:rPr>
              <a:t> </a:t>
            </a:r>
            <a:r>
              <a:rPr lang="en-US" spc="-75" dirty="0">
                <a:cs typeface="Arial"/>
              </a:rPr>
              <a:t>average</a:t>
            </a:r>
            <a:r>
              <a:rPr lang="en-US" spc="-70" dirty="0">
                <a:cs typeface="Arial"/>
              </a:rPr>
              <a:t> </a:t>
            </a:r>
            <a:r>
              <a:rPr lang="en-US" spc="-55" dirty="0">
                <a:cs typeface="Arial"/>
              </a:rPr>
              <a:t>revenue</a:t>
            </a:r>
            <a:r>
              <a:rPr lang="en-US" spc="-70" dirty="0">
                <a:cs typeface="Arial"/>
              </a:rPr>
              <a:t> is</a:t>
            </a:r>
            <a:r>
              <a:rPr lang="en-US" spc="-75" dirty="0">
                <a:cs typeface="Arial"/>
              </a:rPr>
              <a:t> </a:t>
            </a:r>
            <a:r>
              <a:rPr lang="en-US" spc="-70" dirty="0">
                <a:cs typeface="Arial"/>
              </a:rPr>
              <a:t>above </a:t>
            </a:r>
            <a:r>
              <a:rPr lang="en-US" spc="-20" dirty="0">
                <a:cs typeface="Arial"/>
              </a:rPr>
              <a:t>the</a:t>
            </a:r>
            <a:r>
              <a:rPr lang="en-US" spc="-60" dirty="0">
                <a:cs typeface="Arial"/>
              </a:rPr>
              <a:t> </a:t>
            </a:r>
            <a:r>
              <a:rPr lang="en-US" spc="-35" dirty="0">
                <a:cs typeface="Arial"/>
              </a:rPr>
              <a:t>overall</a:t>
            </a:r>
            <a:r>
              <a:rPr lang="en-US" spc="-65" dirty="0">
                <a:cs typeface="Arial"/>
              </a:rPr>
              <a:t> </a:t>
            </a:r>
            <a:r>
              <a:rPr lang="en-US" spc="-70" dirty="0" smtClean="0">
                <a:cs typeface="Arial"/>
              </a:rPr>
              <a:t>average.</a:t>
            </a:r>
          </a:p>
          <a:p>
            <a:pPr marL="469265" marR="5715" indent="-228600" algn="just">
              <a:lnSpc>
                <a:spcPct val="109200"/>
              </a:lnSpc>
              <a:spcBef>
                <a:spcPts val="15"/>
              </a:spcBef>
              <a:buAutoNum type="arabicPeriod"/>
              <a:tabLst>
                <a:tab pos="469900" algn="l"/>
              </a:tabLst>
            </a:pPr>
            <a:r>
              <a:rPr lang="en-US" spc="-70" dirty="0" smtClean="0">
                <a:cs typeface="Arial"/>
              </a:rPr>
              <a:t>Find </a:t>
            </a:r>
            <a:r>
              <a:rPr lang="en-US" spc="-20" dirty="0">
                <a:cs typeface="Arial"/>
              </a:rPr>
              <a:t>the </a:t>
            </a:r>
            <a:r>
              <a:rPr lang="en-US" spc="-75" dirty="0">
                <a:cs typeface="Arial"/>
              </a:rPr>
              <a:t>average </a:t>
            </a:r>
            <a:r>
              <a:rPr lang="en-US" spc="-65" dirty="0">
                <a:cs typeface="Arial"/>
              </a:rPr>
              <a:t>and </a:t>
            </a:r>
            <a:r>
              <a:rPr lang="en-US" dirty="0">
                <a:cs typeface="Arial"/>
              </a:rPr>
              <a:t>total </a:t>
            </a:r>
            <a:r>
              <a:rPr lang="en-US" spc="-55" dirty="0">
                <a:cs typeface="Arial"/>
              </a:rPr>
              <a:t>revenue by </a:t>
            </a:r>
            <a:r>
              <a:rPr lang="en-US" spc="-85" dirty="0">
                <a:cs typeface="Arial"/>
              </a:rPr>
              <a:t>each </a:t>
            </a:r>
            <a:r>
              <a:rPr lang="en-US" spc="-60" dirty="0">
                <a:cs typeface="Arial"/>
              </a:rPr>
              <a:t>subcategory </a:t>
            </a:r>
            <a:r>
              <a:rPr lang="en-US" dirty="0">
                <a:cs typeface="Arial"/>
              </a:rPr>
              <a:t>for </a:t>
            </a:r>
            <a:r>
              <a:rPr lang="en-US" spc="-20" dirty="0">
                <a:cs typeface="Arial"/>
              </a:rPr>
              <a:t>the </a:t>
            </a:r>
            <a:r>
              <a:rPr lang="en-US" spc="-55" dirty="0">
                <a:cs typeface="Arial"/>
              </a:rPr>
              <a:t>categories </a:t>
            </a:r>
            <a:r>
              <a:rPr lang="en-US" spc="-40" dirty="0">
                <a:cs typeface="Arial"/>
              </a:rPr>
              <a:t>which  </a:t>
            </a:r>
            <a:r>
              <a:rPr lang="en-US" spc="-55" dirty="0">
                <a:cs typeface="Arial"/>
              </a:rPr>
              <a:t>are</a:t>
            </a:r>
            <a:r>
              <a:rPr lang="en-US" spc="-75" dirty="0">
                <a:cs typeface="Arial"/>
              </a:rPr>
              <a:t> among</a:t>
            </a:r>
            <a:r>
              <a:rPr lang="en-US" spc="-70" dirty="0">
                <a:cs typeface="Arial"/>
              </a:rPr>
              <a:t> </a:t>
            </a:r>
            <a:r>
              <a:rPr lang="en-US" spc="-10" dirty="0">
                <a:cs typeface="Arial"/>
              </a:rPr>
              <a:t>top</a:t>
            </a:r>
            <a:r>
              <a:rPr lang="en-US" spc="-60" dirty="0">
                <a:cs typeface="Arial"/>
              </a:rPr>
              <a:t> </a:t>
            </a:r>
            <a:r>
              <a:rPr lang="en-US" spc="-70" dirty="0">
                <a:cs typeface="Arial"/>
              </a:rPr>
              <a:t>5</a:t>
            </a:r>
            <a:r>
              <a:rPr lang="en-US" spc="-75" dirty="0">
                <a:cs typeface="Arial"/>
              </a:rPr>
              <a:t> </a:t>
            </a:r>
            <a:r>
              <a:rPr lang="en-US" spc="-55" dirty="0">
                <a:cs typeface="Arial"/>
              </a:rPr>
              <a:t>categories</a:t>
            </a:r>
            <a:r>
              <a:rPr lang="en-US" spc="-75" dirty="0">
                <a:cs typeface="Arial"/>
              </a:rPr>
              <a:t> </a:t>
            </a:r>
            <a:r>
              <a:rPr lang="en-US" spc="-20" dirty="0">
                <a:cs typeface="Arial"/>
              </a:rPr>
              <a:t>in</a:t>
            </a:r>
            <a:r>
              <a:rPr lang="en-US" spc="-70" dirty="0">
                <a:cs typeface="Arial"/>
              </a:rPr>
              <a:t> </a:t>
            </a:r>
            <a:r>
              <a:rPr lang="en-US" spc="-35" dirty="0">
                <a:cs typeface="Arial"/>
              </a:rPr>
              <a:t>terms</a:t>
            </a:r>
            <a:r>
              <a:rPr lang="en-US" spc="-75" dirty="0">
                <a:cs typeface="Arial"/>
              </a:rPr>
              <a:t> </a:t>
            </a:r>
            <a:r>
              <a:rPr lang="en-US" spc="-5" dirty="0">
                <a:cs typeface="Arial"/>
              </a:rPr>
              <a:t>of</a:t>
            </a:r>
            <a:r>
              <a:rPr lang="en-US" spc="-65" dirty="0">
                <a:cs typeface="Arial"/>
              </a:rPr>
              <a:t> </a:t>
            </a:r>
            <a:r>
              <a:rPr lang="en-US" spc="-20" dirty="0">
                <a:cs typeface="Arial"/>
              </a:rPr>
              <a:t>quantity</a:t>
            </a:r>
            <a:r>
              <a:rPr lang="en-US" spc="-70" dirty="0">
                <a:cs typeface="Arial"/>
              </a:rPr>
              <a:t> </a:t>
            </a:r>
            <a:r>
              <a:rPr lang="en-US" spc="-55" dirty="0">
                <a:cs typeface="Arial"/>
              </a:rPr>
              <a:t>sold.</a:t>
            </a:r>
            <a:endParaRPr lang="en-US" dirty="0">
              <a:cs typeface="Arial"/>
            </a:endParaRPr>
          </a:p>
          <a:p>
            <a:pPr marL="469265" marR="5715" indent="-228600" algn="just">
              <a:lnSpc>
                <a:spcPct val="109200"/>
              </a:lnSpc>
              <a:spcBef>
                <a:spcPts val="15"/>
              </a:spcBef>
              <a:buAutoNum type="arabicPeriod"/>
              <a:tabLst>
                <a:tab pos="469900" algn="l"/>
              </a:tabLst>
            </a:pPr>
            <a:endParaRPr lang="en-US" dirty="0">
              <a:cs typeface="Arial"/>
            </a:endParaRP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0424160" y="6534834"/>
            <a:ext cx="25472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spc="55" dirty="0">
                <a:solidFill>
                  <a:srgbClr val="002E72"/>
                </a:solidFill>
                <a:latin typeface="Verdana"/>
                <a:cs typeface="Verdana"/>
              </a:rPr>
              <a:t>PROJECT </a:t>
            </a:r>
            <a:r>
              <a:rPr lang="en-IN" sz="1200" spc="55" dirty="0" smtClean="0">
                <a:solidFill>
                  <a:srgbClr val="002E72"/>
                </a:solidFill>
                <a:latin typeface="Verdana"/>
                <a:cs typeface="Verdana"/>
              </a:rPr>
              <a:t>DATA |</a:t>
            </a:r>
            <a:r>
              <a:rPr lang="en-IN" sz="1200" spc="-375" dirty="0" smtClean="0">
                <a:solidFill>
                  <a:srgbClr val="002E72"/>
                </a:solidFill>
                <a:latin typeface="Verdana"/>
                <a:cs typeface="Verdana"/>
              </a:rPr>
              <a:t> </a:t>
            </a:r>
            <a:r>
              <a:rPr lang="en-IN" sz="1200" spc="-15" dirty="0" smtClean="0">
                <a:solidFill>
                  <a:srgbClr val="002E72"/>
                </a:solidFill>
                <a:latin typeface="Verdana"/>
                <a:cs typeface="Verdana"/>
              </a:rPr>
              <a:t>SQL</a:t>
            </a:r>
            <a:endParaRPr lang="en-IN" sz="1200" dirty="0">
              <a:latin typeface="Verdana"/>
              <a:cs typeface="Verdan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689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79401"/>
            <a:ext cx="111887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INSIGHTS FROM DATA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E-</a:t>
            </a:r>
            <a:r>
              <a:rPr lang="en-IN" dirty="0" err="1"/>
              <a:t>s</a:t>
            </a:r>
            <a:r>
              <a:rPr lang="en-IN" dirty="0" err="1" smtClean="0"/>
              <a:t>ho</a:t>
            </a:r>
            <a:r>
              <a:rPr lang="en-US" spc="-10" dirty="0" smtClean="0">
                <a:cs typeface="Noto Sans"/>
              </a:rPr>
              <a:t>p</a:t>
            </a:r>
            <a:r>
              <a:rPr lang="en-IN" dirty="0" smtClean="0"/>
              <a:t> store ty</a:t>
            </a:r>
            <a:r>
              <a:rPr lang="en-US" spc="-40" dirty="0" smtClean="0">
                <a:cs typeface="Arial"/>
              </a:rPr>
              <a:t>pe </a:t>
            </a:r>
            <a:r>
              <a:rPr lang="en-IN" dirty="0" smtClean="0"/>
              <a:t>is the frequently used channel for transactions, </a:t>
            </a:r>
            <a:r>
              <a:rPr lang="en-US" spc="-75" dirty="0" smtClean="0">
                <a:cs typeface="Arial"/>
              </a:rPr>
              <a:t>sells </a:t>
            </a:r>
            <a:r>
              <a:rPr lang="en-US" spc="-20" dirty="0" smtClean="0">
                <a:cs typeface="Arial"/>
              </a:rPr>
              <a:t>the </a:t>
            </a:r>
            <a:r>
              <a:rPr lang="en-US" spc="-60" dirty="0" smtClean="0">
                <a:cs typeface="Arial"/>
              </a:rPr>
              <a:t>maximum </a:t>
            </a:r>
            <a:r>
              <a:rPr lang="en-US" spc="-40" dirty="0" smtClean="0">
                <a:cs typeface="Arial"/>
              </a:rPr>
              <a:t>products </a:t>
            </a:r>
            <a:r>
              <a:rPr lang="en-US" spc="-55" dirty="0" smtClean="0">
                <a:cs typeface="Arial"/>
              </a:rPr>
              <a:t>by </a:t>
            </a:r>
            <a:r>
              <a:rPr lang="en-US" spc="-60" dirty="0" smtClean="0">
                <a:cs typeface="Arial"/>
              </a:rPr>
              <a:t>value </a:t>
            </a:r>
            <a:r>
              <a:rPr lang="en-US" spc="-5" dirty="0" smtClean="0">
                <a:cs typeface="Arial"/>
              </a:rPr>
              <a:t>of </a:t>
            </a:r>
            <a:r>
              <a:rPr lang="en-US" spc="-95" dirty="0" smtClean="0">
                <a:cs typeface="Arial"/>
              </a:rPr>
              <a:t>sales </a:t>
            </a:r>
            <a:r>
              <a:rPr lang="en-US" spc="-35" dirty="0" smtClean="0">
                <a:cs typeface="Arial"/>
              </a:rPr>
              <a:t>amount </a:t>
            </a:r>
            <a:r>
              <a:rPr lang="en-US" spc="-65" dirty="0" smtClean="0">
                <a:cs typeface="Arial"/>
              </a:rPr>
              <a:t>and </a:t>
            </a:r>
            <a:r>
              <a:rPr lang="en-US" spc="-55" dirty="0" smtClean="0">
                <a:cs typeface="Arial"/>
              </a:rPr>
              <a:t>by  </a:t>
            </a:r>
            <a:r>
              <a:rPr lang="en-US" spc="-20" dirty="0" smtClean="0">
                <a:cs typeface="Arial"/>
              </a:rPr>
              <a:t>quantity</a:t>
            </a:r>
            <a:r>
              <a:rPr lang="en-US" spc="-75" dirty="0" smtClean="0">
                <a:cs typeface="Arial"/>
              </a:rPr>
              <a:t> </a:t>
            </a:r>
            <a:r>
              <a:rPr lang="en-US" spc="-70" dirty="0" smtClean="0">
                <a:cs typeface="Arial"/>
              </a:rPr>
              <a:t>sold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0" dirty="0" smtClean="0">
                <a:cs typeface="Noto Sans"/>
              </a:rPr>
              <a:t>Footwear section </a:t>
            </a:r>
            <a:r>
              <a:rPr lang="en-US" spc="-100" dirty="0" smtClean="0">
                <a:cs typeface="Arial"/>
              </a:rPr>
              <a:t>has </a:t>
            </a:r>
            <a:r>
              <a:rPr lang="en-US" spc="-90" dirty="0" smtClean="0">
                <a:cs typeface="Arial"/>
              </a:rPr>
              <a:t>seen </a:t>
            </a:r>
            <a:r>
              <a:rPr lang="en-US" spc="-20" dirty="0" smtClean="0">
                <a:cs typeface="Arial"/>
              </a:rPr>
              <a:t>the </a:t>
            </a:r>
            <a:r>
              <a:rPr lang="en-US" spc="-85" dirty="0" smtClean="0">
                <a:cs typeface="Arial"/>
              </a:rPr>
              <a:t>max </a:t>
            </a:r>
            <a:r>
              <a:rPr lang="en-US" spc="-60" dirty="0" smtClean="0">
                <a:cs typeface="Arial"/>
              </a:rPr>
              <a:t>value </a:t>
            </a:r>
            <a:r>
              <a:rPr lang="en-US" spc="-5" dirty="0" smtClean="0">
                <a:cs typeface="Arial"/>
              </a:rPr>
              <a:t>of </a:t>
            </a:r>
            <a:r>
              <a:rPr lang="en-US" spc="-30" dirty="0" smtClean="0">
                <a:cs typeface="Arial"/>
              </a:rPr>
              <a:t>returns </a:t>
            </a:r>
            <a:r>
              <a:rPr lang="en-US" spc="-20" dirty="0" smtClean="0">
                <a:cs typeface="Arial"/>
              </a:rPr>
              <a:t>in the </a:t>
            </a:r>
            <a:r>
              <a:rPr lang="en-US" spc="-40" dirty="0" smtClean="0">
                <a:cs typeface="Arial"/>
              </a:rPr>
              <a:t>last </a:t>
            </a:r>
            <a:r>
              <a:rPr lang="en-US" spc="-70" dirty="0" smtClean="0">
                <a:cs typeface="Arial"/>
              </a:rPr>
              <a:t>3 </a:t>
            </a:r>
            <a:r>
              <a:rPr lang="en-US" spc="-45" dirty="0" smtClean="0">
                <a:cs typeface="Arial"/>
              </a:rPr>
              <a:t>months </a:t>
            </a:r>
            <a:r>
              <a:rPr lang="en-US" spc="-5" dirty="0" smtClean="0">
                <a:cs typeface="Arial"/>
              </a:rPr>
              <a:t>of  </a:t>
            </a:r>
            <a:r>
              <a:rPr lang="en-US" spc="-55" dirty="0" smtClean="0">
                <a:cs typeface="Arial"/>
              </a:rPr>
              <a:t>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55" dirty="0" smtClean="0">
                <a:cs typeface="Arial"/>
              </a:rPr>
              <a:t>Bath, Furnishing, Kitchen Tools, Cameras  are the to</a:t>
            </a:r>
            <a:r>
              <a:rPr lang="en-US" spc="-10" dirty="0" smtClean="0">
                <a:cs typeface="Noto Sans"/>
              </a:rPr>
              <a:t>p achievers in terms of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0" dirty="0" smtClean="0">
                <a:cs typeface="Noto Sans"/>
              </a:rPr>
              <a:t>Sub-categories such as  Books, Electronics, Footwear, Clothing are </a:t>
            </a:r>
            <a:r>
              <a:rPr lang="en-US" spc="-55" dirty="0" smtClean="0">
                <a:cs typeface="Arial"/>
              </a:rPr>
              <a:t>to</a:t>
            </a:r>
            <a:r>
              <a:rPr lang="en-US" spc="-10" dirty="0" smtClean="0">
                <a:cs typeface="Noto Sans"/>
              </a:rPr>
              <a:t>p in terms of Quantity sold.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0" dirty="0" smtClean="0">
                <a:cs typeface="Noto Sans"/>
              </a:rPr>
              <a:t>Average Spent of Males is more than Females.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79400" y="4114800"/>
            <a:ext cx="11506200" cy="223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800" spc="85" dirty="0" smtClean="0">
                <a:solidFill>
                  <a:schemeClr val="tx2"/>
                </a:solidFill>
                <a:latin typeface="Verdana"/>
                <a:cs typeface="Verdana"/>
              </a:rPr>
              <a:t>SUMMARY</a:t>
            </a:r>
            <a:endParaRPr lang="en-US" sz="2800" dirty="0" smtClean="0">
              <a:solidFill>
                <a:schemeClr val="tx2"/>
              </a:solidFill>
              <a:latin typeface="Verdana"/>
              <a:cs typeface="Verdana"/>
            </a:endParaRPr>
          </a:p>
          <a:p>
            <a:pPr marL="412750" marR="12700" indent="-285750">
              <a:lnSpc>
                <a:spcPct val="114700"/>
              </a:lnSpc>
              <a:spcBef>
                <a:spcPts val="1365"/>
              </a:spcBef>
              <a:buFont typeface="Arial" panose="020B0604020202020204" pitchFamily="34" charset="0"/>
              <a:buChar char="•"/>
              <a:tabLst>
                <a:tab pos="272415" algn="l"/>
              </a:tabLst>
            </a:pPr>
            <a:r>
              <a:rPr lang="en-US" spc="-20" dirty="0">
                <a:cs typeface="Noto Sans"/>
              </a:rPr>
              <a:t>Data analysts </a:t>
            </a:r>
            <a:r>
              <a:rPr lang="en-US" spc="-15" dirty="0">
                <a:cs typeface="Noto Sans"/>
              </a:rPr>
              <a:t>are </a:t>
            </a:r>
            <a:r>
              <a:rPr lang="en-US" spc="-20" dirty="0">
                <a:cs typeface="Noto Sans"/>
              </a:rPr>
              <a:t>not </a:t>
            </a:r>
            <a:r>
              <a:rPr lang="en-US" spc="-25" dirty="0">
                <a:cs typeface="Noto Sans"/>
              </a:rPr>
              <a:t>only </a:t>
            </a:r>
            <a:r>
              <a:rPr lang="en-US" spc="-10" dirty="0">
                <a:cs typeface="Noto Sans"/>
              </a:rPr>
              <a:t>required </a:t>
            </a:r>
            <a:r>
              <a:rPr lang="en-US" spc="-20" dirty="0">
                <a:cs typeface="Noto Sans"/>
              </a:rPr>
              <a:t>to </a:t>
            </a:r>
            <a:r>
              <a:rPr lang="en-US" spc="-10" dirty="0">
                <a:cs typeface="Noto Sans"/>
              </a:rPr>
              <a:t>prepare </a:t>
            </a:r>
            <a:r>
              <a:rPr lang="en-US" spc="-20" dirty="0">
                <a:cs typeface="Noto Sans"/>
              </a:rPr>
              <a:t>data. but </a:t>
            </a:r>
            <a:r>
              <a:rPr lang="en-US" spc="-15" dirty="0">
                <a:cs typeface="Noto Sans"/>
              </a:rPr>
              <a:t>also </a:t>
            </a:r>
            <a:r>
              <a:rPr lang="en-US" spc="-10" dirty="0">
                <a:cs typeface="Noto Sans"/>
              </a:rPr>
              <a:t>collaborate </a:t>
            </a:r>
            <a:r>
              <a:rPr lang="en-US" spc="-30" dirty="0">
                <a:cs typeface="Noto Sans"/>
              </a:rPr>
              <a:t>with  </a:t>
            </a:r>
            <a:r>
              <a:rPr lang="en-US" spc="-15" dirty="0">
                <a:cs typeface="Noto Sans"/>
              </a:rPr>
              <a:t>other </a:t>
            </a:r>
            <a:r>
              <a:rPr lang="en-US" spc="-20" dirty="0">
                <a:cs typeface="Noto Sans"/>
              </a:rPr>
              <a:t>teams </a:t>
            </a:r>
            <a:r>
              <a:rPr lang="en-US" spc="-30" dirty="0">
                <a:cs typeface="Noto Sans"/>
              </a:rPr>
              <a:t>in</a:t>
            </a:r>
            <a:r>
              <a:rPr lang="en-US" spc="170" dirty="0">
                <a:cs typeface="Noto Sans"/>
              </a:rPr>
              <a:t> </a:t>
            </a:r>
            <a:r>
              <a:rPr lang="en-US" spc="-20" dirty="0">
                <a:cs typeface="Noto Sans"/>
              </a:rPr>
              <a:t>decision-making.</a:t>
            </a:r>
            <a:endParaRPr lang="en-US" dirty="0">
              <a:cs typeface="Noto Sans"/>
            </a:endParaRPr>
          </a:p>
          <a:p>
            <a:pPr marL="412115" indent="-285750">
              <a:lnSpc>
                <a:spcPct val="100000"/>
              </a:lnSpc>
              <a:spcBef>
                <a:spcPts val="210"/>
              </a:spcBef>
              <a:buFont typeface="Arial" panose="020B0604020202020204" pitchFamily="34" charset="0"/>
              <a:buChar char="•"/>
              <a:tabLst>
                <a:tab pos="272415" algn="l"/>
              </a:tabLst>
            </a:pPr>
            <a:r>
              <a:rPr lang="en-US" dirty="0">
                <a:cs typeface="Noto Sans"/>
              </a:rPr>
              <a:t>SQL</a:t>
            </a:r>
            <a:r>
              <a:rPr lang="en-US" spc="45" dirty="0">
                <a:cs typeface="Noto Sans"/>
              </a:rPr>
              <a:t> </a:t>
            </a:r>
            <a:r>
              <a:rPr lang="en-US" spc="-15" dirty="0">
                <a:cs typeface="Noto Sans"/>
              </a:rPr>
              <a:t>can</a:t>
            </a:r>
            <a:r>
              <a:rPr lang="en-US" spc="45" dirty="0">
                <a:cs typeface="Noto Sans"/>
              </a:rPr>
              <a:t> </a:t>
            </a:r>
            <a:r>
              <a:rPr lang="en-US" spc="-35" dirty="0">
                <a:cs typeface="Noto Sans"/>
              </a:rPr>
              <a:t>manage</a:t>
            </a:r>
            <a:r>
              <a:rPr lang="en-US" spc="45" dirty="0">
                <a:cs typeface="Noto Sans"/>
              </a:rPr>
              <a:t> </a:t>
            </a:r>
            <a:r>
              <a:rPr lang="en-US" spc="-30" dirty="0">
                <a:cs typeface="Noto Sans"/>
              </a:rPr>
              <a:t>very</a:t>
            </a:r>
            <a:r>
              <a:rPr lang="en-US" spc="45" dirty="0">
                <a:cs typeface="Noto Sans"/>
              </a:rPr>
              <a:t> </a:t>
            </a:r>
            <a:r>
              <a:rPr lang="en-US" spc="-35" dirty="0">
                <a:cs typeface="Noto Sans"/>
              </a:rPr>
              <a:t>large</a:t>
            </a:r>
            <a:r>
              <a:rPr lang="en-US" spc="45" dirty="0">
                <a:cs typeface="Noto Sans"/>
              </a:rPr>
              <a:t> </a:t>
            </a:r>
            <a:r>
              <a:rPr lang="en-US" spc="-20" dirty="0">
                <a:cs typeface="Noto Sans"/>
              </a:rPr>
              <a:t>volumes</a:t>
            </a:r>
            <a:r>
              <a:rPr lang="en-US" spc="50" dirty="0">
                <a:cs typeface="Noto Sans"/>
              </a:rPr>
              <a:t> </a:t>
            </a:r>
            <a:r>
              <a:rPr lang="en-US" spc="-30" dirty="0">
                <a:cs typeface="Noto Sans"/>
              </a:rPr>
              <a:t>of</a:t>
            </a:r>
            <a:r>
              <a:rPr lang="en-US" spc="45" dirty="0">
                <a:cs typeface="Noto Sans"/>
              </a:rPr>
              <a:t> </a:t>
            </a:r>
            <a:r>
              <a:rPr lang="en-US" spc="-20" dirty="0">
                <a:cs typeface="Noto Sans"/>
              </a:rPr>
              <a:t>data</a:t>
            </a:r>
            <a:r>
              <a:rPr lang="en-US" spc="45" dirty="0">
                <a:cs typeface="Noto Sans"/>
              </a:rPr>
              <a:t> </a:t>
            </a:r>
            <a:r>
              <a:rPr lang="en-US" spc="-30" dirty="0">
                <a:cs typeface="Noto Sans"/>
              </a:rPr>
              <a:t>in</a:t>
            </a:r>
            <a:r>
              <a:rPr lang="en-US" spc="45" dirty="0">
                <a:cs typeface="Noto Sans"/>
              </a:rPr>
              <a:t> </a:t>
            </a:r>
            <a:r>
              <a:rPr lang="en-US" spc="-20" dirty="0">
                <a:cs typeface="Noto Sans"/>
              </a:rPr>
              <a:t>various</a:t>
            </a:r>
            <a:r>
              <a:rPr lang="en-US" spc="45" dirty="0">
                <a:cs typeface="Noto Sans"/>
              </a:rPr>
              <a:t> </a:t>
            </a:r>
            <a:r>
              <a:rPr lang="en-US" spc="-15" dirty="0">
                <a:cs typeface="Noto Sans"/>
              </a:rPr>
              <a:t>fields.</a:t>
            </a:r>
            <a:endParaRPr lang="en-US" dirty="0">
              <a:cs typeface="Noto Sans"/>
            </a:endParaRPr>
          </a:p>
          <a:p>
            <a:pPr marL="412750" marR="6985" indent="-285750">
              <a:lnSpc>
                <a:spcPct val="114700"/>
              </a:lnSpc>
              <a:buFont typeface="Arial" panose="020B0604020202020204" pitchFamily="34" charset="0"/>
              <a:buChar char="•"/>
              <a:tabLst>
                <a:tab pos="272415" algn="l"/>
              </a:tabLst>
            </a:pPr>
            <a:r>
              <a:rPr lang="en-US" spc="-60" dirty="0">
                <a:cs typeface="Noto Sans"/>
              </a:rPr>
              <a:t>In </a:t>
            </a:r>
            <a:r>
              <a:rPr lang="en-US" spc="-20" dirty="0">
                <a:cs typeface="Noto Sans"/>
              </a:rPr>
              <a:t>conducting data analysis, </a:t>
            </a:r>
            <a:r>
              <a:rPr lang="en-US" spc="-25" dirty="0">
                <a:cs typeface="Noto Sans"/>
              </a:rPr>
              <a:t>starting </a:t>
            </a:r>
            <a:r>
              <a:rPr lang="en-US" spc="-30" dirty="0">
                <a:cs typeface="Noto Sans"/>
              </a:rPr>
              <a:t>from </a:t>
            </a:r>
            <a:r>
              <a:rPr lang="en-US" spc="-15" dirty="0">
                <a:cs typeface="Noto Sans"/>
              </a:rPr>
              <a:t>the </a:t>
            </a:r>
            <a:r>
              <a:rPr lang="en-US" spc="-25" dirty="0">
                <a:cs typeface="Noto Sans"/>
              </a:rPr>
              <a:t>general </a:t>
            </a:r>
            <a:r>
              <a:rPr lang="en-US" spc="-20" dirty="0">
                <a:cs typeface="Noto Sans"/>
              </a:rPr>
              <a:t>to </a:t>
            </a:r>
            <a:r>
              <a:rPr lang="en-US" spc="-15" dirty="0">
                <a:cs typeface="Noto Sans"/>
              </a:rPr>
              <a:t>the </a:t>
            </a:r>
            <a:r>
              <a:rPr lang="en-US" spc="-10" dirty="0">
                <a:cs typeface="Noto Sans"/>
              </a:rPr>
              <a:t>specific. </a:t>
            </a:r>
            <a:r>
              <a:rPr lang="en-US" spc="-20" dirty="0">
                <a:cs typeface="Noto Sans"/>
              </a:rPr>
              <a:t>Then </a:t>
            </a:r>
            <a:r>
              <a:rPr lang="en-US" spc="-10" dirty="0">
                <a:cs typeface="Noto Sans"/>
              </a:rPr>
              <a:t>slice </a:t>
            </a:r>
            <a:r>
              <a:rPr lang="en-US" spc="-20" dirty="0" smtClean="0">
                <a:cs typeface="Noto Sans"/>
              </a:rPr>
              <a:t>into </a:t>
            </a:r>
            <a:r>
              <a:rPr lang="en-US" spc="-20" dirty="0">
                <a:cs typeface="Noto Sans"/>
              </a:rPr>
              <a:t>more </a:t>
            </a:r>
            <a:r>
              <a:rPr lang="en-US" spc="-15" dirty="0">
                <a:cs typeface="Noto Sans"/>
              </a:rPr>
              <a:t>detailed</a:t>
            </a:r>
            <a:r>
              <a:rPr lang="en-US" spc="170" dirty="0">
                <a:cs typeface="Noto Sans"/>
              </a:rPr>
              <a:t> </a:t>
            </a:r>
            <a:r>
              <a:rPr lang="en-US" spc="-15" dirty="0">
                <a:cs typeface="Noto Sans"/>
              </a:rPr>
              <a:t>parts.</a:t>
            </a:r>
            <a:endParaRPr lang="en-US" dirty="0">
              <a:cs typeface="Noto Sans"/>
            </a:endParaRPr>
          </a:p>
          <a:p>
            <a:pPr marL="412750" marR="5080" indent="-285750">
              <a:lnSpc>
                <a:spcPct val="114700"/>
              </a:lnSpc>
              <a:buFont typeface="Arial" panose="020B0604020202020204" pitchFamily="34" charset="0"/>
              <a:buChar char="•"/>
              <a:tabLst>
                <a:tab pos="272415" algn="l"/>
              </a:tabLst>
            </a:pPr>
            <a:r>
              <a:rPr lang="en-US" spc="-20" dirty="0">
                <a:cs typeface="Noto Sans"/>
              </a:rPr>
              <a:t>The skills </a:t>
            </a:r>
            <a:r>
              <a:rPr lang="en-US" spc="-10" dirty="0">
                <a:cs typeface="Noto Sans"/>
              </a:rPr>
              <a:t>needed </a:t>
            </a:r>
            <a:r>
              <a:rPr lang="en-US" spc="-15" dirty="0">
                <a:cs typeface="Noto Sans"/>
              </a:rPr>
              <a:t>are </a:t>
            </a:r>
            <a:r>
              <a:rPr lang="en-US" spc="-20" dirty="0">
                <a:cs typeface="Noto Sans"/>
              </a:rPr>
              <a:t>not </a:t>
            </a:r>
            <a:r>
              <a:rPr lang="en-US" spc="-25" dirty="0">
                <a:cs typeface="Noto Sans"/>
              </a:rPr>
              <a:t>only </a:t>
            </a:r>
            <a:r>
              <a:rPr lang="en-US" spc="-30" dirty="0">
                <a:cs typeface="Noto Sans"/>
              </a:rPr>
              <a:t>from </a:t>
            </a:r>
            <a:r>
              <a:rPr lang="en-US" dirty="0">
                <a:cs typeface="Noto Sans"/>
              </a:rPr>
              <a:t>SQL </a:t>
            </a:r>
            <a:r>
              <a:rPr lang="en-US" spc="-20" dirty="0">
                <a:cs typeface="Noto Sans"/>
              </a:rPr>
              <a:t>but </a:t>
            </a:r>
            <a:r>
              <a:rPr lang="en-US" spc="-15" dirty="0">
                <a:cs typeface="Noto Sans"/>
              </a:rPr>
              <a:t>also </a:t>
            </a:r>
            <a:r>
              <a:rPr lang="en-US" spc="-30" dirty="0">
                <a:cs typeface="Noto Sans"/>
              </a:rPr>
              <a:t>from </a:t>
            </a:r>
            <a:r>
              <a:rPr lang="en-US" spc="-15" dirty="0">
                <a:cs typeface="Noto Sans"/>
              </a:rPr>
              <a:t>problem </a:t>
            </a:r>
            <a:r>
              <a:rPr lang="en-US" spc="-30" dirty="0">
                <a:cs typeface="Noto Sans"/>
              </a:rPr>
              <a:t>solving </a:t>
            </a:r>
            <a:r>
              <a:rPr lang="en-US" spc="-20" dirty="0">
                <a:cs typeface="Noto Sans"/>
              </a:rPr>
              <a:t>and  storytelling.</a:t>
            </a:r>
            <a:endParaRPr lang="en-US" dirty="0">
              <a:cs typeface="Noto San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986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172891"/>
          </a:xfrm>
          <a:custGeom>
            <a:avLst/>
            <a:gdLst/>
            <a:ahLst/>
            <a:cxnLst/>
            <a:rect l="l" t="t" r="r" b="b"/>
            <a:pathLst>
              <a:path w="7562850" h="6482715">
                <a:moveTo>
                  <a:pt x="0" y="6482211"/>
                </a:moveTo>
                <a:lnTo>
                  <a:pt x="7562849" y="6482211"/>
                </a:lnTo>
                <a:lnTo>
                  <a:pt x="7562849" y="0"/>
                </a:lnTo>
                <a:lnTo>
                  <a:pt x="0" y="0"/>
                </a:lnTo>
                <a:lnTo>
                  <a:pt x="0" y="6482211"/>
                </a:lnTo>
                <a:close/>
              </a:path>
            </a:pathLst>
          </a:custGeom>
          <a:solidFill>
            <a:srgbClr val="002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5"/>
          <p:cNvSpPr/>
          <p:nvPr/>
        </p:nvSpPr>
        <p:spPr>
          <a:xfrm>
            <a:off x="2908299" y="158247"/>
            <a:ext cx="6446947" cy="45719"/>
          </a:xfrm>
          <a:custGeom>
            <a:avLst/>
            <a:gdLst/>
            <a:ahLst/>
            <a:cxnLst/>
            <a:rect l="l" t="t" r="r" b="b"/>
            <a:pathLst>
              <a:path w="6511290" h="29209">
                <a:moveTo>
                  <a:pt x="0" y="0"/>
                </a:moveTo>
                <a:lnTo>
                  <a:pt x="6511030" y="0"/>
                </a:lnTo>
                <a:lnTo>
                  <a:pt x="6511030" y="28598"/>
                </a:lnTo>
                <a:lnTo>
                  <a:pt x="0" y="2859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5"/>
          <p:cNvSpPr/>
          <p:nvPr/>
        </p:nvSpPr>
        <p:spPr>
          <a:xfrm flipV="1">
            <a:off x="3428999" y="537068"/>
            <a:ext cx="5312655" cy="45719"/>
          </a:xfrm>
          <a:custGeom>
            <a:avLst/>
            <a:gdLst/>
            <a:ahLst/>
            <a:cxnLst/>
            <a:rect l="l" t="t" r="r" b="b"/>
            <a:pathLst>
              <a:path w="6511290" h="29209">
                <a:moveTo>
                  <a:pt x="0" y="0"/>
                </a:moveTo>
                <a:lnTo>
                  <a:pt x="6511030" y="0"/>
                </a:lnTo>
                <a:lnTo>
                  <a:pt x="6511030" y="28598"/>
                </a:lnTo>
                <a:lnTo>
                  <a:pt x="0" y="2859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728391" y="182154"/>
            <a:ext cx="539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Structured Query Language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3143" y="1319349"/>
            <a:ext cx="11234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spc="-13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Business </a:t>
            </a:r>
            <a:r>
              <a:rPr lang="en-IN" b="1" u="sng" spc="-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Scenario:</a:t>
            </a:r>
            <a:r>
              <a:rPr lang="en-IN" b="1" spc="-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IN" spc="-95" dirty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lang="en-IN" spc="-65" dirty="0">
                <a:solidFill>
                  <a:schemeClr val="bg1"/>
                </a:solidFill>
                <a:latin typeface="Arial"/>
                <a:cs typeface="Arial"/>
              </a:rPr>
              <a:t>database </a:t>
            </a:r>
            <a:r>
              <a:rPr lang="en-IN" spc="-50" dirty="0">
                <a:solidFill>
                  <a:schemeClr val="bg1"/>
                </a:solidFill>
                <a:latin typeface="Arial"/>
                <a:cs typeface="Arial"/>
              </a:rPr>
              <a:t>“</a:t>
            </a:r>
            <a:r>
              <a:rPr lang="en-IN" spc="-50" dirty="0" err="1">
                <a:solidFill>
                  <a:schemeClr val="bg1"/>
                </a:solidFill>
                <a:latin typeface="Arial"/>
                <a:cs typeface="Arial"/>
              </a:rPr>
              <a:t>Cellphones</a:t>
            </a:r>
            <a:r>
              <a:rPr lang="en-IN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IN" spc="-5" dirty="0">
                <a:solidFill>
                  <a:schemeClr val="bg1"/>
                </a:solidFill>
                <a:latin typeface="Arial"/>
                <a:cs typeface="Arial"/>
              </a:rPr>
              <a:t>Information” </a:t>
            </a:r>
            <a:r>
              <a:rPr lang="en-IN" spc="-45" dirty="0">
                <a:solidFill>
                  <a:schemeClr val="bg1"/>
                </a:solidFill>
                <a:latin typeface="Arial"/>
                <a:cs typeface="Arial"/>
              </a:rPr>
              <a:t>contains </a:t>
            </a:r>
            <a:r>
              <a:rPr lang="en-IN" spc="-35" dirty="0">
                <a:solidFill>
                  <a:schemeClr val="bg1"/>
                </a:solidFill>
                <a:latin typeface="Arial"/>
                <a:cs typeface="Arial"/>
              </a:rPr>
              <a:t>details </a:t>
            </a:r>
            <a:r>
              <a:rPr lang="en-IN" spc="-30" dirty="0">
                <a:solidFill>
                  <a:schemeClr val="bg1"/>
                </a:solidFill>
                <a:latin typeface="Arial"/>
                <a:cs typeface="Arial"/>
              </a:rPr>
              <a:t>on  </a:t>
            </a:r>
            <a:r>
              <a:rPr lang="en-IN" spc="-35" dirty="0">
                <a:solidFill>
                  <a:schemeClr val="bg1"/>
                </a:solidFill>
                <a:latin typeface="Arial"/>
                <a:cs typeface="Arial"/>
              </a:rPr>
              <a:t>cell </a:t>
            </a:r>
            <a:r>
              <a:rPr lang="en-IN" spc="-45" dirty="0">
                <a:solidFill>
                  <a:schemeClr val="bg1"/>
                </a:solidFill>
                <a:latin typeface="Arial"/>
                <a:cs typeface="Arial"/>
              </a:rPr>
              <a:t>phone </a:t>
            </a:r>
            <a:r>
              <a:rPr lang="en-IN" spc="-90" dirty="0">
                <a:solidFill>
                  <a:schemeClr val="bg1"/>
                </a:solidFill>
                <a:latin typeface="Arial"/>
                <a:cs typeface="Arial"/>
              </a:rPr>
              <a:t>sales </a:t>
            </a:r>
            <a:r>
              <a:rPr lang="en-IN" dirty="0">
                <a:solidFill>
                  <a:schemeClr val="bg1"/>
                </a:solidFill>
                <a:latin typeface="Arial"/>
                <a:cs typeface="Arial"/>
              </a:rPr>
              <a:t>or</a:t>
            </a:r>
            <a:r>
              <a:rPr lang="en-IN" spc="-10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IN" spc="-40" dirty="0">
                <a:solidFill>
                  <a:schemeClr val="bg1"/>
                </a:solidFill>
                <a:latin typeface="Arial"/>
                <a:cs typeface="Arial"/>
              </a:rPr>
              <a:t>transactions.</a:t>
            </a:r>
            <a:endParaRPr lang="en-IN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939143"/>
            <a:ext cx="12192000" cy="391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0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1071516" y="576865"/>
            <a:ext cx="10371547" cy="45898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71195">
              <a:lnSpc>
                <a:spcPct val="110000"/>
              </a:lnSpc>
              <a:spcBef>
                <a:spcPts val="790"/>
              </a:spcBef>
            </a:pPr>
            <a:r>
              <a:rPr lang="en-US" spc="-65" dirty="0">
                <a:solidFill>
                  <a:schemeClr val="tx2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 </a:t>
            </a:r>
            <a:r>
              <a:rPr lang="en-US" spc="-65" dirty="0" smtClean="0">
                <a:solidFill>
                  <a:schemeClr val="tx2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Availability </a:t>
            </a:r>
          </a:p>
          <a:p>
            <a:pPr marL="12700" marR="671195">
              <a:lnSpc>
                <a:spcPct val="110000"/>
              </a:lnSpc>
              <a:spcBef>
                <a:spcPts val="790"/>
              </a:spcBef>
            </a:pPr>
            <a:r>
              <a:rPr lang="en-US" spc="-90" dirty="0" smtClean="0">
                <a:latin typeface="Arial"/>
                <a:cs typeface="Arial"/>
              </a:rPr>
              <a:t>Assume </a:t>
            </a:r>
            <a:r>
              <a:rPr lang="en-US" dirty="0">
                <a:latin typeface="Arial"/>
                <a:cs typeface="Arial"/>
              </a:rPr>
              <a:t>that </a:t>
            </a:r>
            <a:r>
              <a:rPr lang="en-US" spc="-40" dirty="0">
                <a:latin typeface="Arial"/>
                <a:cs typeface="Arial"/>
              </a:rPr>
              <a:t>you </a:t>
            </a:r>
            <a:r>
              <a:rPr lang="en-US" spc="-25" dirty="0">
                <a:latin typeface="Arial"/>
                <a:cs typeface="Arial"/>
              </a:rPr>
              <a:t>do </a:t>
            </a:r>
            <a:r>
              <a:rPr lang="en-US" spc="10" dirty="0">
                <a:latin typeface="Arial"/>
                <a:cs typeface="Arial"/>
              </a:rPr>
              <a:t>not </a:t>
            </a:r>
            <a:r>
              <a:rPr lang="en-US" spc="-65" dirty="0">
                <a:latin typeface="Arial"/>
                <a:cs typeface="Arial"/>
              </a:rPr>
              <a:t>have </a:t>
            </a:r>
            <a:r>
              <a:rPr lang="en-US" spc="-110" dirty="0">
                <a:latin typeface="Arial"/>
                <a:cs typeface="Arial"/>
              </a:rPr>
              <a:t>access </a:t>
            </a:r>
            <a:r>
              <a:rPr lang="en-US" spc="20" dirty="0">
                <a:latin typeface="Arial"/>
                <a:cs typeface="Arial"/>
              </a:rPr>
              <a:t>to</a:t>
            </a:r>
            <a:r>
              <a:rPr lang="en-US" spc="-265" dirty="0">
                <a:latin typeface="Arial"/>
                <a:cs typeface="Arial"/>
              </a:rPr>
              <a:t> </a:t>
            </a:r>
            <a:r>
              <a:rPr lang="en-US" spc="-15" dirty="0">
                <a:latin typeface="Arial"/>
                <a:cs typeface="Arial"/>
              </a:rPr>
              <a:t>the </a:t>
            </a:r>
            <a:r>
              <a:rPr lang="en-US" spc="-35" dirty="0">
                <a:latin typeface="Arial"/>
                <a:cs typeface="Arial"/>
              </a:rPr>
              <a:t>data. </a:t>
            </a:r>
            <a:r>
              <a:rPr lang="en-US" spc="-70" dirty="0">
                <a:latin typeface="Arial"/>
                <a:cs typeface="Arial"/>
              </a:rPr>
              <a:t>Hence, </a:t>
            </a:r>
            <a:r>
              <a:rPr lang="en-US" spc="-40" dirty="0">
                <a:latin typeface="Arial"/>
                <a:cs typeface="Arial"/>
              </a:rPr>
              <a:t>create </a:t>
            </a:r>
            <a:r>
              <a:rPr lang="en-US" spc="-95" dirty="0">
                <a:latin typeface="Arial"/>
                <a:cs typeface="Arial"/>
              </a:rPr>
              <a:t>a </a:t>
            </a:r>
            <a:r>
              <a:rPr lang="en-US" spc="-80" dirty="0">
                <a:latin typeface="Arial"/>
                <a:cs typeface="Arial"/>
              </a:rPr>
              <a:t>schema based </a:t>
            </a:r>
            <a:r>
              <a:rPr lang="en-US" spc="-30" dirty="0">
                <a:latin typeface="Arial"/>
                <a:cs typeface="Arial"/>
              </a:rPr>
              <a:t>on </a:t>
            </a:r>
            <a:r>
              <a:rPr lang="en-US" spc="-15" dirty="0">
                <a:latin typeface="Arial"/>
                <a:cs typeface="Arial"/>
              </a:rPr>
              <a:t>the </a:t>
            </a:r>
            <a:r>
              <a:rPr lang="en-US" spc="-30" dirty="0">
                <a:latin typeface="Arial"/>
                <a:cs typeface="Arial"/>
              </a:rPr>
              <a:t>representation below </a:t>
            </a:r>
            <a:r>
              <a:rPr lang="en-US" spc="20" dirty="0">
                <a:latin typeface="Arial"/>
                <a:cs typeface="Arial"/>
              </a:rPr>
              <a:t>to </a:t>
            </a:r>
            <a:r>
              <a:rPr lang="en-US" spc="-15" dirty="0">
                <a:latin typeface="Arial"/>
                <a:cs typeface="Arial"/>
              </a:rPr>
              <a:t>work </a:t>
            </a:r>
            <a:r>
              <a:rPr lang="en-US" spc="-40" dirty="0">
                <a:latin typeface="Arial"/>
                <a:cs typeface="Arial"/>
              </a:rPr>
              <a:t>on </a:t>
            </a:r>
            <a:r>
              <a:rPr lang="en-US" spc="-10" dirty="0">
                <a:latin typeface="Arial"/>
                <a:cs typeface="Arial"/>
              </a:rPr>
              <a:t>the</a:t>
            </a:r>
            <a:r>
              <a:rPr lang="en-US" spc="-254" dirty="0">
                <a:latin typeface="Arial"/>
                <a:cs typeface="Arial"/>
              </a:rPr>
              <a:t> </a:t>
            </a:r>
            <a:r>
              <a:rPr lang="en-US" spc="-100" dirty="0">
                <a:latin typeface="Arial"/>
                <a:cs typeface="Arial"/>
              </a:rPr>
              <a:t>case </a:t>
            </a:r>
            <a:r>
              <a:rPr lang="en-US" spc="-40" dirty="0" smtClean="0">
                <a:latin typeface="Arial"/>
                <a:cs typeface="Arial"/>
              </a:rPr>
              <a:t>study.</a:t>
            </a:r>
            <a:endParaRPr lang="en-IN" spc="-50" dirty="0">
              <a:latin typeface="Arial"/>
              <a:cs typeface="Arial"/>
            </a:endParaRPr>
          </a:p>
          <a:p>
            <a:pPr marL="12700" marR="671195">
              <a:lnSpc>
                <a:spcPct val="110000"/>
              </a:lnSpc>
              <a:spcBef>
                <a:spcPts val="790"/>
              </a:spcBef>
            </a:pPr>
            <a:r>
              <a:rPr spc="-50" dirty="0" err="1" smtClean="0">
                <a:latin typeface="Arial"/>
                <a:cs typeface="Arial"/>
              </a:rPr>
              <a:t>Detailes</a:t>
            </a:r>
            <a:r>
              <a:rPr spc="-50" dirty="0" smtClean="0">
                <a:latin typeface="Arial"/>
                <a:cs typeface="Arial"/>
              </a:rPr>
              <a:t> </a:t>
            </a:r>
            <a:r>
              <a:rPr spc="-30" dirty="0">
                <a:latin typeface="Arial"/>
                <a:cs typeface="Arial"/>
              </a:rPr>
              <a:t>stored </a:t>
            </a:r>
            <a:r>
              <a:rPr spc="-40" dirty="0">
                <a:latin typeface="Arial"/>
                <a:cs typeface="Arial"/>
              </a:rPr>
              <a:t>are: </a:t>
            </a:r>
            <a:endParaRPr lang="en-IN" spc="-40" dirty="0" smtClean="0">
              <a:latin typeface="Arial"/>
              <a:cs typeface="Arial"/>
            </a:endParaRPr>
          </a:p>
          <a:p>
            <a:pPr marL="298450" marR="671195" indent="-285750">
              <a:lnSpc>
                <a:spcPct val="110000"/>
              </a:lnSpc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spc="-35" dirty="0" err="1" smtClean="0">
                <a:latin typeface="Arial"/>
                <a:cs typeface="Arial"/>
              </a:rPr>
              <a:t>Dim_manufacturer</a:t>
            </a:r>
            <a:endParaRPr lang="en-IN" spc="-35" dirty="0" smtClean="0">
              <a:latin typeface="Arial"/>
              <a:cs typeface="Arial"/>
            </a:endParaRPr>
          </a:p>
          <a:p>
            <a:pPr marL="298450" marR="671195" indent="-285750">
              <a:lnSpc>
                <a:spcPct val="110000"/>
              </a:lnSpc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spc="-40" dirty="0" err="1" smtClean="0">
                <a:latin typeface="Arial"/>
                <a:cs typeface="Arial"/>
              </a:rPr>
              <a:t>Dim_model</a:t>
            </a:r>
            <a:endParaRPr lang="en-IN" spc="-40" dirty="0" smtClean="0">
              <a:latin typeface="Arial"/>
              <a:cs typeface="Arial"/>
            </a:endParaRPr>
          </a:p>
          <a:p>
            <a:pPr marL="298450" marR="671195" indent="-285750">
              <a:lnSpc>
                <a:spcPct val="110000"/>
              </a:lnSpc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spc="-45" dirty="0" err="1" smtClean="0">
                <a:latin typeface="Arial"/>
                <a:cs typeface="Arial"/>
              </a:rPr>
              <a:t>Dim_customer</a:t>
            </a:r>
            <a:endParaRPr lang="en-IN" spc="-45" dirty="0" smtClean="0">
              <a:latin typeface="Arial"/>
              <a:cs typeface="Arial"/>
            </a:endParaRPr>
          </a:p>
          <a:p>
            <a:pPr marL="298450" marR="671195" indent="-285750">
              <a:lnSpc>
                <a:spcPct val="110000"/>
              </a:lnSpc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spc="-50" dirty="0" err="1" smtClean="0">
                <a:latin typeface="Arial"/>
                <a:cs typeface="Arial"/>
              </a:rPr>
              <a:t>Dim_Location</a:t>
            </a:r>
            <a:r>
              <a:rPr spc="-50" dirty="0" smtClean="0">
                <a:latin typeface="Arial"/>
                <a:cs typeface="Arial"/>
              </a:rPr>
              <a:t> </a:t>
            </a:r>
            <a:endParaRPr lang="en-IN" spc="-50" dirty="0" smtClean="0">
              <a:latin typeface="Arial"/>
              <a:cs typeface="Arial"/>
            </a:endParaRPr>
          </a:p>
          <a:p>
            <a:pPr marL="298450" marR="671195" indent="-285750">
              <a:lnSpc>
                <a:spcPct val="110000"/>
              </a:lnSpc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spc="-65" dirty="0" err="1" smtClean="0">
                <a:latin typeface="Arial"/>
                <a:cs typeface="Arial"/>
              </a:rPr>
              <a:t>Fact_Transactions</a:t>
            </a:r>
            <a:r>
              <a:rPr spc="-65" dirty="0">
                <a:latin typeface="Arial"/>
                <a:cs typeface="Arial"/>
              </a:rPr>
              <a:t>.</a:t>
            </a:r>
            <a:endParaRPr dirty="0">
              <a:latin typeface="Arial"/>
              <a:cs typeface="Arial"/>
            </a:endParaRPr>
          </a:p>
          <a:p>
            <a:pPr marL="12700" marR="73025">
              <a:lnSpc>
                <a:spcPct val="110000"/>
              </a:lnSpc>
              <a:spcBef>
                <a:spcPts val="780"/>
              </a:spcBef>
            </a:pPr>
            <a:r>
              <a:rPr spc="-90" dirty="0">
                <a:latin typeface="Arial"/>
                <a:cs typeface="Arial"/>
              </a:rPr>
              <a:t>The</a:t>
            </a:r>
            <a:r>
              <a:rPr spc="-6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first</a:t>
            </a:r>
            <a:r>
              <a:rPr spc="-6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four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-30" dirty="0">
                <a:latin typeface="Arial"/>
                <a:cs typeface="Arial"/>
              </a:rPr>
              <a:t>store</a:t>
            </a:r>
            <a:r>
              <a:rPr spc="-55" dirty="0">
                <a:latin typeface="Arial"/>
                <a:cs typeface="Arial"/>
              </a:rPr>
              <a:t> </a:t>
            </a:r>
            <a:r>
              <a:rPr spc="-30" dirty="0">
                <a:latin typeface="Arial"/>
                <a:cs typeface="Arial"/>
              </a:rPr>
              <a:t>entries</a:t>
            </a:r>
            <a:r>
              <a:rPr spc="-55" dirty="0">
                <a:latin typeface="Arial"/>
                <a:cs typeface="Arial"/>
              </a:rPr>
              <a:t> </a:t>
            </a:r>
            <a:r>
              <a:rPr spc="5" dirty="0">
                <a:latin typeface="Arial"/>
                <a:cs typeface="Arial"/>
              </a:rPr>
              <a:t>for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the</a:t>
            </a:r>
            <a:r>
              <a:rPr spc="-55" dirty="0">
                <a:latin typeface="Arial"/>
                <a:cs typeface="Arial"/>
              </a:rPr>
              <a:t> </a:t>
            </a:r>
            <a:r>
              <a:rPr spc="-45" dirty="0">
                <a:latin typeface="Arial"/>
                <a:cs typeface="Arial"/>
              </a:rPr>
              <a:t>respective</a:t>
            </a:r>
            <a:r>
              <a:rPr spc="-65" dirty="0">
                <a:latin typeface="Arial"/>
                <a:cs typeface="Arial"/>
              </a:rPr>
              <a:t> </a:t>
            </a:r>
            <a:r>
              <a:rPr spc="-45" dirty="0">
                <a:latin typeface="Arial"/>
                <a:cs typeface="Arial"/>
              </a:rPr>
              <a:t>elements</a:t>
            </a:r>
            <a:r>
              <a:rPr spc="-55" dirty="0">
                <a:latin typeface="Arial"/>
                <a:cs typeface="Arial"/>
              </a:rPr>
              <a:t> and </a:t>
            </a:r>
            <a:r>
              <a:rPr spc="-65" dirty="0">
                <a:latin typeface="Arial"/>
                <a:cs typeface="Arial"/>
              </a:rPr>
              <a:t>Fact_Transactions  </a:t>
            </a:r>
            <a:r>
              <a:rPr spc="-45" dirty="0">
                <a:latin typeface="Arial"/>
                <a:cs typeface="Arial"/>
              </a:rPr>
              <a:t>stores</a:t>
            </a:r>
            <a:r>
              <a:rPr spc="-65" dirty="0">
                <a:latin typeface="Arial"/>
                <a:cs typeface="Arial"/>
              </a:rPr>
              <a:t> </a:t>
            </a:r>
            <a:r>
              <a:rPr spc="-25" dirty="0">
                <a:latin typeface="Arial"/>
                <a:cs typeface="Arial"/>
              </a:rPr>
              <a:t>all</a:t>
            </a:r>
            <a:r>
              <a:rPr spc="-55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the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information</a:t>
            </a:r>
            <a:r>
              <a:rPr spc="-70" dirty="0">
                <a:latin typeface="Arial"/>
                <a:cs typeface="Arial"/>
              </a:rPr>
              <a:t> </a:t>
            </a:r>
            <a:r>
              <a:rPr spc="-25" dirty="0">
                <a:latin typeface="Arial"/>
                <a:cs typeface="Arial"/>
              </a:rPr>
              <a:t>about</a:t>
            </a:r>
            <a:r>
              <a:rPr spc="-70" dirty="0">
                <a:latin typeface="Arial"/>
                <a:cs typeface="Arial"/>
              </a:rPr>
              <a:t> </a:t>
            </a:r>
            <a:r>
              <a:rPr spc="-85" dirty="0">
                <a:latin typeface="Arial"/>
                <a:cs typeface="Arial"/>
              </a:rPr>
              <a:t>sales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5" dirty="0">
                <a:latin typeface="Arial"/>
                <a:cs typeface="Arial"/>
              </a:rPr>
              <a:t>of</a:t>
            </a:r>
            <a:r>
              <a:rPr spc="-70" dirty="0">
                <a:latin typeface="Arial"/>
                <a:cs typeface="Arial"/>
              </a:rPr>
              <a:t> </a:t>
            </a:r>
            <a:r>
              <a:rPr spc="-50" dirty="0">
                <a:latin typeface="Arial"/>
                <a:cs typeface="Arial"/>
              </a:rPr>
              <a:t>specific</a:t>
            </a:r>
            <a:r>
              <a:rPr spc="-70" dirty="0">
                <a:latin typeface="Arial"/>
                <a:cs typeface="Arial"/>
              </a:rPr>
              <a:t> </a:t>
            </a:r>
            <a:r>
              <a:rPr spc="-50" dirty="0">
                <a:latin typeface="Arial"/>
                <a:cs typeface="Arial"/>
              </a:rPr>
              <a:t>cellphones.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459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09451"/>
            <a:ext cx="11286309" cy="589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lang="en-US" dirty="0" smtClean="0">
                <a:solidFill>
                  <a:schemeClr val="tx2"/>
                </a:solidFill>
                <a:latin typeface="Arial"/>
                <a:cs typeface="Arial"/>
              </a:rPr>
              <a:t>Create SQL Syntaxes for following queries:</a:t>
            </a:r>
            <a:endParaRPr lang="en-US" dirty="0">
              <a:solidFill>
                <a:schemeClr val="tx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en-US" spc="-10" dirty="0">
                <a:latin typeface="Arial"/>
                <a:cs typeface="Arial"/>
              </a:rPr>
              <a:t>Write</a:t>
            </a:r>
            <a:r>
              <a:rPr lang="en-US" spc="-65" dirty="0">
                <a:latin typeface="Arial"/>
                <a:cs typeface="Arial"/>
              </a:rPr>
              <a:t> </a:t>
            </a:r>
            <a:r>
              <a:rPr lang="en-US" spc="-45" dirty="0">
                <a:latin typeface="Arial"/>
                <a:cs typeface="Arial"/>
              </a:rPr>
              <a:t>queries</a:t>
            </a:r>
            <a:r>
              <a:rPr lang="en-US" spc="-60" dirty="0">
                <a:latin typeface="Arial"/>
                <a:cs typeface="Arial"/>
              </a:rPr>
              <a:t> </a:t>
            </a:r>
            <a:r>
              <a:rPr lang="en-US" spc="20" dirty="0">
                <a:latin typeface="Arial"/>
                <a:cs typeface="Arial"/>
              </a:rPr>
              <a:t>to</a:t>
            </a:r>
            <a:r>
              <a:rPr lang="en-US" spc="-60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find</a:t>
            </a:r>
            <a:r>
              <a:rPr lang="en-US" spc="-90" dirty="0">
                <a:latin typeface="Arial"/>
                <a:cs typeface="Arial"/>
              </a:rPr>
              <a:t> </a:t>
            </a:r>
            <a:r>
              <a:rPr lang="en-US" spc="10" dirty="0">
                <a:latin typeface="Arial"/>
                <a:cs typeface="Arial"/>
              </a:rPr>
              <a:t>out</a:t>
            </a:r>
            <a:r>
              <a:rPr lang="en-US" spc="-70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the</a:t>
            </a:r>
            <a:r>
              <a:rPr lang="en-US" spc="-60" dirty="0">
                <a:latin typeface="Arial"/>
                <a:cs typeface="Arial"/>
              </a:rPr>
              <a:t> </a:t>
            </a:r>
            <a:r>
              <a:rPr lang="en-US" spc="-15" dirty="0">
                <a:latin typeface="Arial"/>
                <a:cs typeface="Arial"/>
              </a:rPr>
              <a:t>following:</a:t>
            </a:r>
            <a:endParaRPr lang="en-US" dirty="0">
              <a:latin typeface="Arial"/>
              <a:cs typeface="Arial"/>
            </a:endParaRPr>
          </a:p>
          <a:p>
            <a:pPr marL="12700" marR="76200">
              <a:lnSpc>
                <a:spcPct val="110000"/>
              </a:lnSpc>
              <a:spcBef>
                <a:spcPts val="790"/>
              </a:spcBef>
              <a:buAutoNum type="arabicPeriod"/>
              <a:tabLst>
                <a:tab pos="179070" algn="l"/>
              </a:tabLst>
            </a:pPr>
            <a:r>
              <a:rPr lang="en-US" spc="-60" dirty="0">
                <a:latin typeface="Arial"/>
                <a:cs typeface="Arial"/>
              </a:rPr>
              <a:t>List </a:t>
            </a:r>
            <a:r>
              <a:rPr lang="en-US" spc="-30" dirty="0">
                <a:latin typeface="Arial"/>
                <a:cs typeface="Arial"/>
              </a:rPr>
              <a:t>all </a:t>
            </a:r>
            <a:r>
              <a:rPr lang="en-US" spc="-15" dirty="0">
                <a:latin typeface="Arial"/>
                <a:cs typeface="Arial"/>
              </a:rPr>
              <a:t>the </a:t>
            </a:r>
            <a:r>
              <a:rPr lang="en-US" spc="-50" dirty="0">
                <a:latin typeface="Arial"/>
                <a:cs typeface="Arial"/>
              </a:rPr>
              <a:t>states </a:t>
            </a:r>
            <a:r>
              <a:rPr lang="en-US" spc="-20" dirty="0">
                <a:latin typeface="Arial"/>
                <a:cs typeface="Arial"/>
              </a:rPr>
              <a:t>in </a:t>
            </a:r>
            <a:r>
              <a:rPr lang="en-US" spc="-35" dirty="0">
                <a:latin typeface="Arial"/>
                <a:cs typeface="Arial"/>
              </a:rPr>
              <a:t>which </a:t>
            </a:r>
            <a:r>
              <a:rPr lang="en-US" spc="-40" dirty="0">
                <a:latin typeface="Arial"/>
                <a:cs typeface="Arial"/>
              </a:rPr>
              <a:t>we </a:t>
            </a:r>
            <a:r>
              <a:rPr lang="en-US" spc="-70" dirty="0">
                <a:latin typeface="Arial"/>
                <a:cs typeface="Arial"/>
              </a:rPr>
              <a:t>have </a:t>
            </a:r>
            <a:r>
              <a:rPr lang="en-US" spc="-50" dirty="0">
                <a:latin typeface="Arial"/>
                <a:cs typeface="Arial"/>
              </a:rPr>
              <a:t>customers </a:t>
            </a:r>
            <a:r>
              <a:rPr lang="en-US" spc="-25" dirty="0">
                <a:latin typeface="Arial"/>
                <a:cs typeface="Arial"/>
              </a:rPr>
              <a:t>who </a:t>
            </a:r>
            <a:r>
              <a:rPr lang="en-US" spc="-70" dirty="0">
                <a:latin typeface="Arial"/>
                <a:cs typeface="Arial"/>
              </a:rPr>
              <a:t>have </a:t>
            </a:r>
            <a:r>
              <a:rPr lang="en-US" spc="-30" dirty="0">
                <a:latin typeface="Arial"/>
                <a:cs typeface="Arial"/>
              </a:rPr>
              <a:t>bought</a:t>
            </a:r>
            <a:r>
              <a:rPr lang="en-US" spc="-215" dirty="0">
                <a:latin typeface="Arial"/>
                <a:cs typeface="Arial"/>
              </a:rPr>
              <a:t> </a:t>
            </a:r>
            <a:r>
              <a:rPr lang="en-US" spc="-50" dirty="0">
                <a:latin typeface="Arial"/>
                <a:cs typeface="Arial"/>
              </a:rPr>
              <a:t>cellphones  </a:t>
            </a:r>
            <a:r>
              <a:rPr lang="en-US" dirty="0">
                <a:latin typeface="Arial"/>
                <a:cs typeface="Arial"/>
              </a:rPr>
              <a:t>from </a:t>
            </a:r>
            <a:r>
              <a:rPr lang="en-US" spc="-65" dirty="0">
                <a:latin typeface="Arial"/>
                <a:cs typeface="Arial"/>
              </a:rPr>
              <a:t>2005 </a:t>
            </a:r>
            <a:r>
              <a:rPr lang="en-US" spc="25" dirty="0">
                <a:latin typeface="Arial"/>
                <a:cs typeface="Arial"/>
              </a:rPr>
              <a:t>till</a:t>
            </a:r>
            <a:r>
              <a:rPr lang="en-US" spc="-130" dirty="0">
                <a:latin typeface="Arial"/>
                <a:cs typeface="Arial"/>
              </a:rPr>
              <a:t> </a:t>
            </a:r>
            <a:r>
              <a:rPr lang="en-US" spc="-30" dirty="0">
                <a:latin typeface="Arial"/>
                <a:cs typeface="Arial"/>
              </a:rPr>
              <a:t>today.</a:t>
            </a:r>
            <a:endParaRPr lang="en-US" dirty="0">
              <a:latin typeface="Arial"/>
              <a:cs typeface="Arial"/>
            </a:endParaRPr>
          </a:p>
          <a:p>
            <a:pPr marL="178435" indent="-166370">
              <a:lnSpc>
                <a:spcPct val="100000"/>
              </a:lnSpc>
              <a:spcBef>
                <a:spcPts val="925"/>
              </a:spcBef>
              <a:buAutoNum type="arabicPeriod"/>
              <a:tabLst>
                <a:tab pos="179070" algn="l"/>
              </a:tabLst>
            </a:pPr>
            <a:r>
              <a:rPr lang="en-US" spc="-30" dirty="0">
                <a:latin typeface="Arial"/>
                <a:cs typeface="Arial"/>
              </a:rPr>
              <a:t>What </a:t>
            </a:r>
            <a:r>
              <a:rPr lang="en-US" spc="-35" dirty="0">
                <a:latin typeface="Arial"/>
                <a:cs typeface="Arial"/>
              </a:rPr>
              <a:t>state </a:t>
            </a:r>
            <a:r>
              <a:rPr lang="en-US" spc="-15" dirty="0">
                <a:latin typeface="Arial"/>
                <a:cs typeface="Arial"/>
              </a:rPr>
              <a:t>in the </a:t>
            </a:r>
            <a:r>
              <a:rPr lang="en-US" spc="-180" dirty="0">
                <a:latin typeface="Arial"/>
                <a:cs typeface="Arial"/>
              </a:rPr>
              <a:t>US </a:t>
            </a:r>
            <a:r>
              <a:rPr lang="en-US" spc="-70" dirty="0">
                <a:latin typeface="Arial"/>
                <a:cs typeface="Arial"/>
              </a:rPr>
              <a:t>is </a:t>
            </a:r>
            <a:r>
              <a:rPr lang="en-US" spc="-45" dirty="0">
                <a:latin typeface="Arial"/>
                <a:cs typeface="Arial"/>
              </a:rPr>
              <a:t>buying </a:t>
            </a:r>
            <a:r>
              <a:rPr lang="en-US" spc="-35" dirty="0">
                <a:latin typeface="Arial"/>
                <a:cs typeface="Arial"/>
              </a:rPr>
              <a:t>more </a:t>
            </a:r>
            <a:r>
              <a:rPr lang="en-US" spc="-70" dirty="0">
                <a:latin typeface="Arial"/>
                <a:cs typeface="Arial"/>
              </a:rPr>
              <a:t>'Samsung' </a:t>
            </a:r>
            <a:r>
              <a:rPr lang="en-US" spc="-35" dirty="0">
                <a:latin typeface="Arial"/>
                <a:cs typeface="Arial"/>
              </a:rPr>
              <a:t>cell</a:t>
            </a:r>
            <a:r>
              <a:rPr lang="en-US" spc="-135" dirty="0">
                <a:latin typeface="Arial"/>
                <a:cs typeface="Arial"/>
              </a:rPr>
              <a:t> </a:t>
            </a:r>
            <a:r>
              <a:rPr lang="en-US" spc="-65" dirty="0">
                <a:latin typeface="Arial"/>
                <a:cs typeface="Arial"/>
              </a:rPr>
              <a:t>phones?</a:t>
            </a:r>
            <a:endParaRPr lang="en-US" dirty="0">
              <a:latin typeface="Arial"/>
              <a:cs typeface="Arial"/>
            </a:endParaRPr>
          </a:p>
          <a:p>
            <a:pPr marL="178435" indent="-166370">
              <a:lnSpc>
                <a:spcPct val="100000"/>
              </a:lnSpc>
              <a:spcBef>
                <a:spcPts val="935"/>
              </a:spcBef>
              <a:buAutoNum type="arabicPeriod"/>
              <a:tabLst>
                <a:tab pos="179070" algn="l"/>
              </a:tabLst>
            </a:pPr>
            <a:r>
              <a:rPr lang="en-US" spc="-85" dirty="0">
                <a:latin typeface="Arial"/>
                <a:cs typeface="Arial"/>
              </a:rPr>
              <a:t>Show</a:t>
            </a:r>
            <a:r>
              <a:rPr lang="en-US" spc="-7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the</a:t>
            </a:r>
            <a:r>
              <a:rPr lang="en-US" spc="-70" dirty="0">
                <a:latin typeface="Arial"/>
                <a:cs typeface="Arial"/>
              </a:rPr>
              <a:t> </a:t>
            </a:r>
            <a:r>
              <a:rPr lang="en-US" spc="-30" dirty="0">
                <a:latin typeface="Arial"/>
                <a:cs typeface="Arial"/>
              </a:rPr>
              <a:t>number</a:t>
            </a:r>
            <a:r>
              <a:rPr lang="en-US" spc="-80" dirty="0">
                <a:latin typeface="Arial"/>
                <a:cs typeface="Arial"/>
              </a:rPr>
              <a:t> </a:t>
            </a:r>
            <a:r>
              <a:rPr lang="en-US" spc="5" dirty="0">
                <a:latin typeface="Arial"/>
                <a:cs typeface="Arial"/>
              </a:rPr>
              <a:t>of</a:t>
            </a:r>
            <a:r>
              <a:rPr lang="en-US" spc="-55" dirty="0">
                <a:latin typeface="Arial"/>
                <a:cs typeface="Arial"/>
              </a:rPr>
              <a:t> </a:t>
            </a:r>
            <a:r>
              <a:rPr lang="en-US" spc="-40" dirty="0">
                <a:latin typeface="Arial"/>
                <a:cs typeface="Arial"/>
              </a:rPr>
              <a:t>transactions</a:t>
            </a:r>
            <a:r>
              <a:rPr lang="en-US" spc="-60" dirty="0">
                <a:latin typeface="Arial"/>
                <a:cs typeface="Arial"/>
              </a:rPr>
              <a:t> </a:t>
            </a:r>
            <a:r>
              <a:rPr lang="en-US" spc="5" dirty="0">
                <a:latin typeface="Arial"/>
                <a:cs typeface="Arial"/>
              </a:rPr>
              <a:t>for</a:t>
            </a:r>
            <a:r>
              <a:rPr lang="en-US" spc="-80" dirty="0">
                <a:latin typeface="Arial"/>
                <a:cs typeface="Arial"/>
              </a:rPr>
              <a:t> </a:t>
            </a:r>
            <a:r>
              <a:rPr lang="en-US" spc="-75" dirty="0">
                <a:latin typeface="Arial"/>
                <a:cs typeface="Arial"/>
              </a:rPr>
              <a:t>each</a:t>
            </a:r>
            <a:r>
              <a:rPr lang="en-US" spc="-70" dirty="0">
                <a:latin typeface="Arial"/>
                <a:cs typeface="Arial"/>
              </a:rPr>
              <a:t> </a:t>
            </a:r>
            <a:r>
              <a:rPr lang="en-US" spc="-35" dirty="0">
                <a:latin typeface="Arial"/>
                <a:cs typeface="Arial"/>
              </a:rPr>
              <a:t>model</a:t>
            </a:r>
            <a:r>
              <a:rPr lang="en-US" spc="-70" dirty="0">
                <a:latin typeface="Arial"/>
                <a:cs typeface="Arial"/>
              </a:rPr>
              <a:t> </a:t>
            </a:r>
            <a:r>
              <a:rPr lang="en-US" spc="-25" dirty="0">
                <a:latin typeface="Arial"/>
                <a:cs typeface="Arial"/>
              </a:rPr>
              <a:t>per</a:t>
            </a:r>
            <a:r>
              <a:rPr lang="en-US" spc="-65" dirty="0">
                <a:latin typeface="Arial"/>
                <a:cs typeface="Arial"/>
              </a:rPr>
              <a:t> </a:t>
            </a:r>
            <a:r>
              <a:rPr lang="en-US" spc="-55" dirty="0">
                <a:latin typeface="Arial"/>
                <a:cs typeface="Arial"/>
              </a:rPr>
              <a:t>zip</a:t>
            </a:r>
            <a:r>
              <a:rPr lang="en-US" spc="-70" dirty="0">
                <a:latin typeface="Arial"/>
                <a:cs typeface="Arial"/>
              </a:rPr>
              <a:t> </a:t>
            </a:r>
            <a:r>
              <a:rPr lang="en-US" spc="-60" dirty="0">
                <a:latin typeface="Arial"/>
                <a:cs typeface="Arial"/>
              </a:rPr>
              <a:t>code </a:t>
            </a:r>
            <a:r>
              <a:rPr lang="en-US" spc="-25" dirty="0">
                <a:latin typeface="Arial"/>
                <a:cs typeface="Arial"/>
              </a:rPr>
              <a:t>per</a:t>
            </a:r>
            <a:r>
              <a:rPr lang="en-US" spc="-80" dirty="0">
                <a:latin typeface="Arial"/>
                <a:cs typeface="Arial"/>
              </a:rPr>
              <a:t> </a:t>
            </a:r>
            <a:r>
              <a:rPr lang="en-US" spc="-30" dirty="0">
                <a:latin typeface="Arial"/>
                <a:cs typeface="Arial"/>
              </a:rPr>
              <a:t>state.</a:t>
            </a:r>
            <a:endParaRPr lang="en-US" dirty="0">
              <a:latin typeface="Arial"/>
              <a:cs typeface="Arial"/>
            </a:endParaRPr>
          </a:p>
          <a:p>
            <a:pPr marL="178435" indent="-166370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179070" algn="l"/>
              </a:tabLst>
            </a:pPr>
            <a:r>
              <a:rPr lang="en-US" spc="-85" dirty="0">
                <a:latin typeface="Arial"/>
                <a:cs typeface="Arial"/>
              </a:rPr>
              <a:t>Show </a:t>
            </a:r>
            <a:r>
              <a:rPr lang="en-US" spc="-10" dirty="0">
                <a:latin typeface="Arial"/>
                <a:cs typeface="Arial"/>
              </a:rPr>
              <a:t>the </a:t>
            </a:r>
            <a:r>
              <a:rPr lang="en-US" spc="-60" dirty="0">
                <a:latin typeface="Arial"/>
                <a:cs typeface="Arial"/>
              </a:rPr>
              <a:t>cheapest</a:t>
            </a:r>
            <a:r>
              <a:rPr lang="en-US" spc="-120" dirty="0">
                <a:latin typeface="Arial"/>
                <a:cs typeface="Arial"/>
              </a:rPr>
              <a:t> </a:t>
            </a:r>
            <a:r>
              <a:rPr lang="en-US" spc="-40" dirty="0">
                <a:latin typeface="Arial"/>
                <a:cs typeface="Arial"/>
              </a:rPr>
              <a:t>cellphone</a:t>
            </a:r>
            <a:endParaRPr lang="en-US" dirty="0">
              <a:latin typeface="Arial"/>
              <a:cs typeface="Arial"/>
            </a:endParaRPr>
          </a:p>
          <a:p>
            <a:pPr marL="12700" marR="327660">
              <a:lnSpc>
                <a:spcPct val="110800"/>
              </a:lnSpc>
              <a:spcBef>
                <a:spcPts val="765"/>
              </a:spcBef>
              <a:buAutoNum type="arabicPeriod"/>
              <a:tabLst>
                <a:tab pos="179070" algn="l"/>
              </a:tabLst>
            </a:pPr>
            <a:r>
              <a:rPr lang="en-US" spc="-65" dirty="0">
                <a:latin typeface="Arial"/>
                <a:cs typeface="Arial"/>
              </a:rPr>
              <a:t>Find</a:t>
            </a:r>
            <a:r>
              <a:rPr lang="en-US" spc="-70" dirty="0">
                <a:latin typeface="Arial"/>
                <a:cs typeface="Arial"/>
              </a:rPr>
              <a:t> </a:t>
            </a:r>
            <a:r>
              <a:rPr lang="en-US" spc="5" dirty="0">
                <a:latin typeface="Arial"/>
                <a:cs typeface="Arial"/>
              </a:rPr>
              <a:t>out</a:t>
            </a:r>
            <a:r>
              <a:rPr lang="en-US" spc="-55" dirty="0">
                <a:latin typeface="Arial"/>
                <a:cs typeface="Arial"/>
              </a:rPr>
              <a:t> </a:t>
            </a:r>
            <a:r>
              <a:rPr lang="en-US" spc="-15" dirty="0">
                <a:latin typeface="Arial"/>
                <a:cs typeface="Arial"/>
              </a:rPr>
              <a:t>the</a:t>
            </a:r>
            <a:r>
              <a:rPr lang="en-US" spc="-60" dirty="0">
                <a:latin typeface="Arial"/>
                <a:cs typeface="Arial"/>
              </a:rPr>
              <a:t> </a:t>
            </a:r>
            <a:r>
              <a:rPr lang="en-US" spc="-70" dirty="0">
                <a:latin typeface="Arial"/>
                <a:cs typeface="Arial"/>
              </a:rPr>
              <a:t>average</a:t>
            </a:r>
            <a:r>
              <a:rPr lang="en-US" spc="-55" dirty="0">
                <a:latin typeface="Arial"/>
                <a:cs typeface="Arial"/>
              </a:rPr>
              <a:t> </a:t>
            </a:r>
            <a:r>
              <a:rPr lang="en-US" spc="-40" dirty="0">
                <a:latin typeface="Arial"/>
                <a:cs typeface="Arial"/>
              </a:rPr>
              <a:t>price</a:t>
            </a:r>
            <a:r>
              <a:rPr lang="en-US" spc="-60" dirty="0">
                <a:latin typeface="Arial"/>
                <a:cs typeface="Arial"/>
              </a:rPr>
              <a:t> </a:t>
            </a:r>
            <a:r>
              <a:rPr lang="en-US" spc="10" dirty="0">
                <a:latin typeface="Arial"/>
                <a:cs typeface="Arial"/>
              </a:rPr>
              <a:t>for</a:t>
            </a:r>
            <a:r>
              <a:rPr lang="en-US" spc="-75" dirty="0">
                <a:latin typeface="Arial"/>
                <a:cs typeface="Arial"/>
              </a:rPr>
              <a:t> each</a:t>
            </a:r>
            <a:r>
              <a:rPr lang="en-US" spc="-70" dirty="0">
                <a:latin typeface="Arial"/>
                <a:cs typeface="Arial"/>
              </a:rPr>
              <a:t> </a:t>
            </a:r>
            <a:r>
              <a:rPr lang="en-US" spc="-30" dirty="0">
                <a:latin typeface="Arial"/>
                <a:cs typeface="Arial"/>
              </a:rPr>
              <a:t>model</a:t>
            </a:r>
            <a:r>
              <a:rPr lang="en-US" spc="-7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in</a:t>
            </a:r>
            <a:r>
              <a:rPr lang="en-US" spc="-55" dirty="0">
                <a:latin typeface="Arial"/>
                <a:cs typeface="Arial"/>
              </a:rPr>
              <a:t> </a:t>
            </a:r>
            <a:r>
              <a:rPr lang="en-US" spc="-15" dirty="0">
                <a:latin typeface="Arial"/>
                <a:cs typeface="Arial"/>
              </a:rPr>
              <a:t>the</a:t>
            </a:r>
            <a:r>
              <a:rPr lang="en-US" spc="-60" dirty="0">
                <a:latin typeface="Arial"/>
                <a:cs typeface="Arial"/>
              </a:rPr>
              <a:t> </a:t>
            </a:r>
            <a:r>
              <a:rPr lang="en-US" spc="-15" dirty="0">
                <a:latin typeface="Arial"/>
                <a:cs typeface="Arial"/>
              </a:rPr>
              <a:t>top5</a:t>
            </a:r>
            <a:r>
              <a:rPr lang="en-US" spc="-65" dirty="0">
                <a:latin typeface="Arial"/>
                <a:cs typeface="Arial"/>
              </a:rPr>
              <a:t> </a:t>
            </a:r>
            <a:r>
              <a:rPr lang="en-US" spc="-35" dirty="0">
                <a:latin typeface="Arial"/>
                <a:cs typeface="Arial"/>
              </a:rPr>
              <a:t>manufacturers</a:t>
            </a:r>
            <a:r>
              <a:rPr lang="en-US" spc="-7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in  </a:t>
            </a:r>
            <a:r>
              <a:rPr lang="en-US" spc="-30" dirty="0">
                <a:latin typeface="Arial"/>
                <a:cs typeface="Arial"/>
              </a:rPr>
              <a:t>terms </a:t>
            </a:r>
            <a:r>
              <a:rPr lang="en-US" spc="-5" dirty="0">
                <a:latin typeface="Arial"/>
                <a:cs typeface="Arial"/>
              </a:rPr>
              <a:t>of </a:t>
            </a:r>
            <a:r>
              <a:rPr lang="en-US" spc="-85" dirty="0">
                <a:latin typeface="Arial"/>
                <a:cs typeface="Arial"/>
              </a:rPr>
              <a:t>sales </a:t>
            </a:r>
            <a:r>
              <a:rPr lang="en-US" spc="-15" dirty="0">
                <a:latin typeface="Arial"/>
                <a:cs typeface="Arial"/>
              </a:rPr>
              <a:t>quantity </a:t>
            </a:r>
            <a:r>
              <a:rPr lang="en-US" spc="-55" dirty="0">
                <a:latin typeface="Arial"/>
                <a:cs typeface="Arial"/>
              </a:rPr>
              <a:t>and </a:t>
            </a:r>
            <a:r>
              <a:rPr lang="en-US" spc="-15" dirty="0">
                <a:latin typeface="Arial"/>
                <a:cs typeface="Arial"/>
              </a:rPr>
              <a:t>order </a:t>
            </a:r>
            <a:r>
              <a:rPr lang="en-US" spc="-45" dirty="0">
                <a:latin typeface="Arial"/>
                <a:cs typeface="Arial"/>
              </a:rPr>
              <a:t>by</a:t>
            </a:r>
            <a:r>
              <a:rPr lang="en-US" spc="-275" dirty="0">
                <a:latin typeface="Arial"/>
                <a:cs typeface="Arial"/>
              </a:rPr>
              <a:t> </a:t>
            </a:r>
            <a:r>
              <a:rPr lang="en-US" spc="-70" dirty="0">
                <a:latin typeface="Arial"/>
                <a:cs typeface="Arial"/>
              </a:rPr>
              <a:t>average </a:t>
            </a:r>
            <a:r>
              <a:rPr lang="en-US" spc="-35" dirty="0">
                <a:latin typeface="Arial"/>
                <a:cs typeface="Arial"/>
              </a:rPr>
              <a:t>price.</a:t>
            </a:r>
            <a:endParaRPr lang="en-US" dirty="0">
              <a:latin typeface="Arial"/>
              <a:cs typeface="Arial"/>
            </a:endParaRPr>
          </a:p>
          <a:p>
            <a:pPr marL="12700" marR="276225">
              <a:lnSpc>
                <a:spcPct val="110800"/>
              </a:lnSpc>
              <a:spcBef>
                <a:spcPts val="755"/>
              </a:spcBef>
              <a:buAutoNum type="arabicPeriod"/>
              <a:tabLst>
                <a:tab pos="179070" algn="l"/>
              </a:tabLst>
            </a:pPr>
            <a:r>
              <a:rPr lang="en-US" spc="-60" dirty="0">
                <a:latin typeface="Arial"/>
                <a:cs typeface="Arial"/>
              </a:rPr>
              <a:t>List </a:t>
            </a:r>
            <a:r>
              <a:rPr lang="en-US" spc="-15" dirty="0">
                <a:latin typeface="Arial"/>
                <a:cs typeface="Arial"/>
              </a:rPr>
              <a:t>the</a:t>
            </a:r>
            <a:r>
              <a:rPr lang="en-US" spc="-60" dirty="0">
                <a:latin typeface="Arial"/>
                <a:cs typeface="Arial"/>
              </a:rPr>
              <a:t> </a:t>
            </a:r>
            <a:r>
              <a:rPr lang="en-US" spc="-75" dirty="0">
                <a:latin typeface="Arial"/>
                <a:cs typeface="Arial"/>
              </a:rPr>
              <a:t>names </a:t>
            </a:r>
            <a:r>
              <a:rPr lang="en-US" spc="5" dirty="0">
                <a:latin typeface="Arial"/>
                <a:cs typeface="Arial"/>
              </a:rPr>
              <a:t>of</a:t>
            </a:r>
            <a:r>
              <a:rPr lang="en-US" spc="-50" dirty="0">
                <a:latin typeface="Arial"/>
                <a:cs typeface="Arial"/>
              </a:rPr>
              <a:t> </a:t>
            </a:r>
            <a:r>
              <a:rPr lang="en-US" spc="-15" dirty="0">
                <a:latin typeface="Arial"/>
                <a:cs typeface="Arial"/>
              </a:rPr>
              <a:t>the</a:t>
            </a:r>
            <a:r>
              <a:rPr lang="en-US" spc="-60" dirty="0">
                <a:latin typeface="Arial"/>
                <a:cs typeface="Arial"/>
              </a:rPr>
              <a:t> </a:t>
            </a:r>
            <a:r>
              <a:rPr lang="en-US" spc="-50" dirty="0">
                <a:latin typeface="Arial"/>
                <a:cs typeface="Arial"/>
              </a:rPr>
              <a:t>customers</a:t>
            </a:r>
            <a:r>
              <a:rPr lang="en-US" spc="-60" dirty="0">
                <a:latin typeface="Arial"/>
                <a:cs typeface="Arial"/>
              </a:rPr>
              <a:t> </a:t>
            </a:r>
            <a:r>
              <a:rPr lang="en-US" spc="-55" dirty="0">
                <a:latin typeface="Arial"/>
                <a:cs typeface="Arial"/>
              </a:rPr>
              <a:t>and</a:t>
            </a:r>
            <a:r>
              <a:rPr lang="en-US" spc="-6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the</a:t>
            </a:r>
            <a:r>
              <a:rPr lang="en-US" spc="-60" dirty="0">
                <a:latin typeface="Arial"/>
                <a:cs typeface="Arial"/>
              </a:rPr>
              <a:t> </a:t>
            </a:r>
            <a:r>
              <a:rPr lang="en-US" spc="-70" dirty="0">
                <a:latin typeface="Arial"/>
                <a:cs typeface="Arial"/>
              </a:rPr>
              <a:t>average</a:t>
            </a:r>
            <a:r>
              <a:rPr lang="en-US" spc="-60" dirty="0">
                <a:latin typeface="Arial"/>
                <a:cs typeface="Arial"/>
              </a:rPr>
              <a:t> </a:t>
            </a:r>
            <a:r>
              <a:rPr lang="en-US" spc="-30" dirty="0">
                <a:latin typeface="Arial"/>
                <a:cs typeface="Arial"/>
              </a:rPr>
              <a:t>amount</a:t>
            </a:r>
            <a:r>
              <a:rPr lang="en-US" spc="-70" dirty="0">
                <a:latin typeface="Arial"/>
                <a:cs typeface="Arial"/>
              </a:rPr>
              <a:t> </a:t>
            </a:r>
            <a:r>
              <a:rPr lang="en-US" spc="-40" dirty="0">
                <a:latin typeface="Arial"/>
                <a:cs typeface="Arial"/>
              </a:rPr>
              <a:t>spent</a:t>
            </a:r>
            <a:r>
              <a:rPr lang="en-US" spc="-55" dirty="0">
                <a:latin typeface="Arial"/>
                <a:cs typeface="Arial"/>
              </a:rPr>
              <a:t> </a:t>
            </a:r>
            <a:r>
              <a:rPr lang="en-US" spc="-20" dirty="0">
                <a:latin typeface="Arial"/>
                <a:cs typeface="Arial"/>
              </a:rPr>
              <a:t>in</a:t>
            </a:r>
            <a:r>
              <a:rPr lang="en-US" spc="-70" dirty="0">
                <a:latin typeface="Arial"/>
                <a:cs typeface="Arial"/>
              </a:rPr>
              <a:t> </a:t>
            </a:r>
            <a:r>
              <a:rPr lang="en-US" spc="-50" dirty="0">
                <a:latin typeface="Arial"/>
                <a:cs typeface="Arial"/>
              </a:rPr>
              <a:t>2009,  </a:t>
            </a:r>
            <a:r>
              <a:rPr lang="en-US" spc="-35" dirty="0">
                <a:latin typeface="Arial"/>
                <a:cs typeface="Arial"/>
              </a:rPr>
              <a:t>where </a:t>
            </a:r>
            <a:r>
              <a:rPr lang="en-US" spc="-15" dirty="0">
                <a:latin typeface="Arial"/>
                <a:cs typeface="Arial"/>
              </a:rPr>
              <a:t>the </a:t>
            </a:r>
            <a:r>
              <a:rPr lang="en-US" spc="-70" dirty="0">
                <a:latin typeface="Arial"/>
                <a:cs typeface="Arial"/>
              </a:rPr>
              <a:t>average </a:t>
            </a:r>
            <a:r>
              <a:rPr lang="en-US" spc="-65" dirty="0">
                <a:latin typeface="Arial"/>
                <a:cs typeface="Arial"/>
              </a:rPr>
              <a:t>is </a:t>
            </a:r>
            <a:r>
              <a:rPr lang="en-US" spc="-35" dirty="0">
                <a:latin typeface="Arial"/>
                <a:cs typeface="Arial"/>
              </a:rPr>
              <a:t>higher </a:t>
            </a:r>
            <a:r>
              <a:rPr lang="en-US" spc="-25" dirty="0">
                <a:latin typeface="Arial"/>
                <a:cs typeface="Arial"/>
              </a:rPr>
              <a:t>than</a:t>
            </a:r>
            <a:r>
              <a:rPr lang="en-US" spc="-150" dirty="0">
                <a:latin typeface="Arial"/>
                <a:cs typeface="Arial"/>
              </a:rPr>
              <a:t> </a:t>
            </a:r>
            <a:r>
              <a:rPr lang="en-US" spc="-60" dirty="0">
                <a:latin typeface="Arial"/>
                <a:cs typeface="Arial"/>
              </a:rPr>
              <a:t>500</a:t>
            </a:r>
            <a:endParaRPr lang="en-US" dirty="0">
              <a:latin typeface="Arial"/>
              <a:cs typeface="Arial"/>
            </a:endParaRPr>
          </a:p>
          <a:p>
            <a:pPr marL="12700" marR="634365">
              <a:lnSpc>
                <a:spcPct val="110800"/>
              </a:lnSpc>
              <a:spcBef>
                <a:spcPts val="770"/>
              </a:spcBef>
              <a:buAutoNum type="arabicPeriod"/>
              <a:tabLst>
                <a:tab pos="179070" algn="l"/>
              </a:tabLst>
            </a:pPr>
            <a:r>
              <a:rPr lang="en-US" spc="-60" dirty="0">
                <a:latin typeface="Arial"/>
                <a:cs typeface="Arial"/>
              </a:rPr>
              <a:t>List </a:t>
            </a:r>
            <a:r>
              <a:rPr lang="en-US" spc="15" dirty="0">
                <a:latin typeface="Arial"/>
                <a:cs typeface="Arial"/>
              </a:rPr>
              <a:t>if</a:t>
            </a:r>
            <a:r>
              <a:rPr lang="en-US" spc="-40" dirty="0">
                <a:latin typeface="Arial"/>
                <a:cs typeface="Arial"/>
              </a:rPr>
              <a:t> </a:t>
            </a:r>
            <a:r>
              <a:rPr lang="en-US" spc="-20" dirty="0">
                <a:latin typeface="Arial"/>
                <a:cs typeface="Arial"/>
              </a:rPr>
              <a:t>there</a:t>
            </a:r>
            <a:r>
              <a:rPr lang="en-US" spc="-55" dirty="0">
                <a:latin typeface="Arial"/>
                <a:cs typeface="Arial"/>
              </a:rPr>
              <a:t> </a:t>
            </a:r>
            <a:r>
              <a:rPr lang="en-US" spc="-65" dirty="0">
                <a:latin typeface="Arial"/>
                <a:cs typeface="Arial"/>
              </a:rPr>
              <a:t>is</a:t>
            </a:r>
            <a:r>
              <a:rPr lang="en-US" spc="-55" dirty="0">
                <a:latin typeface="Arial"/>
                <a:cs typeface="Arial"/>
              </a:rPr>
              <a:t> </a:t>
            </a:r>
            <a:r>
              <a:rPr lang="en-US" spc="-65" dirty="0">
                <a:latin typeface="Arial"/>
                <a:cs typeface="Arial"/>
              </a:rPr>
              <a:t>any</a:t>
            </a:r>
            <a:r>
              <a:rPr lang="en-US" spc="-85" dirty="0">
                <a:latin typeface="Arial"/>
                <a:cs typeface="Arial"/>
              </a:rPr>
              <a:t> </a:t>
            </a:r>
            <a:r>
              <a:rPr lang="en-US" spc="-35" dirty="0">
                <a:latin typeface="Arial"/>
                <a:cs typeface="Arial"/>
              </a:rPr>
              <a:t>model</a:t>
            </a:r>
            <a:r>
              <a:rPr lang="en-US" spc="-60" dirty="0">
                <a:latin typeface="Arial"/>
                <a:cs typeface="Arial"/>
              </a:rPr>
              <a:t> </a:t>
            </a:r>
            <a:r>
              <a:rPr lang="en-US" spc="10" dirty="0">
                <a:latin typeface="Arial"/>
                <a:cs typeface="Arial"/>
              </a:rPr>
              <a:t>that</a:t>
            </a:r>
            <a:r>
              <a:rPr lang="en-US" spc="-80" dirty="0">
                <a:latin typeface="Arial"/>
                <a:cs typeface="Arial"/>
              </a:rPr>
              <a:t> </a:t>
            </a:r>
            <a:r>
              <a:rPr lang="en-US" spc="-75" dirty="0">
                <a:latin typeface="Arial"/>
                <a:cs typeface="Arial"/>
              </a:rPr>
              <a:t>was </a:t>
            </a:r>
            <a:r>
              <a:rPr lang="en-US" spc="-15" dirty="0">
                <a:latin typeface="Arial"/>
                <a:cs typeface="Arial"/>
              </a:rPr>
              <a:t>in</a:t>
            </a:r>
            <a:r>
              <a:rPr lang="en-US" spc="-55" dirty="0">
                <a:latin typeface="Arial"/>
                <a:cs typeface="Arial"/>
              </a:rPr>
              <a:t> </a:t>
            </a:r>
            <a:r>
              <a:rPr lang="en-US" spc="-15" dirty="0">
                <a:latin typeface="Arial"/>
                <a:cs typeface="Arial"/>
              </a:rPr>
              <a:t>the</a:t>
            </a:r>
            <a:r>
              <a:rPr lang="en-US" spc="-5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top</a:t>
            </a:r>
            <a:r>
              <a:rPr lang="en-US" spc="-60" dirty="0">
                <a:latin typeface="Arial"/>
                <a:cs typeface="Arial"/>
              </a:rPr>
              <a:t> 5</a:t>
            </a:r>
            <a:r>
              <a:rPr lang="en-US" spc="-55" dirty="0">
                <a:latin typeface="Arial"/>
                <a:cs typeface="Arial"/>
              </a:rPr>
              <a:t> </a:t>
            </a:r>
            <a:r>
              <a:rPr lang="en-US" spc="-20" dirty="0">
                <a:latin typeface="Arial"/>
                <a:cs typeface="Arial"/>
              </a:rPr>
              <a:t>in</a:t>
            </a:r>
            <a:r>
              <a:rPr lang="en-US" spc="-40" dirty="0">
                <a:latin typeface="Arial"/>
                <a:cs typeface="Arial"/>
              </a:rPr>
              <a:t> </a:t>
            </a:r>
            <a:r>
              <a:rPr lang="en-US" spc="-35" dirty="0">
                <a:latin typeface="Arial"/>
                <a:cs typeface="Arial"/>
              </a:rPr>
              <a:t>terms</a:t>
            </a:r>
            <a:r>
              <a:rPr lang="en-US" spc="-55" dirty="0">
                <a:latin typeface="Arial"/>
                <a:cs typeface="Arial"/>
              </a:rPr>
              <a:t> </a:t>
            </a:r>
            <a:r>
              <a:rPr lang="en-US" spc="5" dirty="0">
                <a:latin typeface="Arial"/>
                <a:cs typeface="Arial"/>
              </a:rPr>
              <a:t>of</a:t>
            </a:r>
            <a:r>
              <a:rPr lang="en-US" spc="-70" dirty="0">
                <a:latin typeface="Arial"/>
                <a:cs typeface="Arial"/>
              </a:rPr>
              <a:t> </a:t>
            </a:r>
            <a:r>
              <a:rPr lang="en-US" spc="-15" dirty="0">
                <a:latin typeface="Arial"/>
                <a:cs typeface="Arial"/>
              </a:rPr>
              <a:t>quantity,  </a:t>
            </a:r>
            <a:r>
              <a:rPr lang="en-US" spc="-40" dirty="0">
                <a:latin typeface="Arial"/>
                <a:cs typeface="Arial"/>
              </a:rPr>
              <a:t>simultaneously </a:t>
            </a:r>
            <a:r>
              <a:rPr lang="en-US" spc="-10" dirty="0">
                <a:latin typeface="Arial"/>
                <a:cs typeface="Arial"/>
              </a:rPr>
              <a:t>in </a:t>
            </a:r>
            <a:r>
              <a:rPr lang="en-US" spc="-55" dirty="0">
                <a:latin typeface="Arial"/>
                <a:cs typeface="Arial"/>
              </a:rPr>
              <a:t>2008, </a:t>
            </a:r>
            <a:r>
              <a:rPr lang="en-US" spc="-65" dirty="0">
                <a:latin typeface="Arial"/>
                <a:cs typeface="Arial"/>
              </a:rPr>
              <a:t>2009 </a:t>
            </a:r>
            <a:r>
              <a:rPr lang="en-US" spc="-60" dirty="0">
                <a:latin typeface="Arial"/>
                <a:cs typeface="Arial"/>
              </a:rPr>
              <a:t>and</a:t>
            </a:r>
            <a:r>
              <a:rPr lang="en-US" spc="-150" dirty="0">
                <a:latin typeface="Arial"/>
                <a:cs typeface="Arial"/>
              </a:rPr>
              <a:t> </a:t>
            </a:r>
            <a:r>
              <a:rPr lang="en-US" spc="-65" dirty="0">
                <a:latin typeface="Arial"/>
                <a:cs typeface="Arial"/>
              </a:rPr>
              <a:t>2010</a:t>
            </a:r>
            <a:endParaRPr lang="en-US" dirty="0">
              <a:latin typeface="Arial"/>
              <a:cs typeface="Arial"/>
            </a:endParaRPr>
          </a:p>
          <a:p>
            <a:pPr marL="12700" marR="128270">
              <a:lnSpc>
                <a:spcPct val="110800"/>
              </a:lnSpc>
              <a:spcBef>
                <a:spcPts val="755"/>
              </a:spcBef>
              <a:buAutoNum type="arabicPeriod"/>
              <a:tabLst>
                <a:tab pos="179070" algn="l"/>
              </a:tabLst>
            </a:pPr>
            <a:r>
              <a:rPr lang="en-US" spc="-85" dirty="0">
                <a:latin typeface="Arial"/>
                <a:cs typeface="Arial"/>
              </a:rPr>
              <a:t>Show</a:t>
            </a:r>
            <a:r>
              <a:rPr lang="en-US" spc="-70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the</a:t>
            </a:r>
            <a:r>
              <a:rPr lang="en-US" spc="-70" dirty="0">
                <a:latin typeface="Arial"/>
                <a:cs typeface="Arial"/>
              </a:rPr>
              <a:t> </a:t>
            </a:r>
            <a:r>
              <a:rPr lang="en-US" spc="-30" dirty="0">
                <a:latin typeface="Arial"/>
                <a:cs typeface="Arial"/>
              </a:rPr>
              <a:t>manufacturer</a:t>
            </a:r>
            <a:r>
              <a:rPr lang="en-US" spc="-65" dirty="0">
                <a:latin typeface="Arial"/>
                <a:cs typeface="Arial"/>
              </a:rPr>
              <a:t> </a:t>
            </a:r>
            <a:r>
              <a:rPr lang="en-US" spc="10" dirty="0">
                <a:latin typeface="Arial"/>
                <a:cs typeface="Arial"/>
              </a:rPr>
              <a:t>with</a:t>
            </a:r>
            <a:r>
              <a:rPr lang="en-US" spc="-60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the</a:t>
            </a:r>
            <a:r>
              <a:rPr lang="en-US" spc="-65" dirty="0">
                <a:latin typeface="Arial"/>
                <a:cs typeface="Arial"/>
              </a:rPr>
              <a:t> </a:t>
            </a:r>
            <a:r>
              <a:rPr lang="en-US" spc="-40" dirty="0">
                <a:latin typeface="Arial"/>
                <a:cs typeface="Arial"/>
              </a:rPr>
              <a:t>2nd</a:t>
            </a:r>
            <a:r>
              <a:rPr lang="en-US" spc="-7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top</a:t>
            </a:r>
            <a:r>
              <a:rPr lang="en-US" spc="-60" dirty="0">
                <a:latin typeface="Arial"/>
                <a:cs typeface="Arial"/>
              </a:rPr>
              <a:t> </a:t>
            </a:r>
            <a:r>
              <a:rPr lang="en-US" spc="-85" dirty="0">
                <a:latin typeface="Arial"/>
                <a:cs typeface="Arial"/>
              </a:rPr>
              <a:t>sales</a:t>
            </a:r>
            <a:r>
              <a:rPr lang="en-US" spc="-75" dirty="0">
                <a:latin typeface="Arial"/>
                <a:cs typeface="Arial"/>
              </a:rPr>
              <a:t> </a:t>
            </a:r>
            <a:r>
              <a:rPr lang="en-US" spc="-15" dirty="0">
                <a:latin typeface="Arial"/>
                <a:cs typeface="Arial"/>
              </a:rPr>
              <a:t>in</a:t>
            </a:r>
            <a:r>
              <a:rPr lang="en-US" spc="-5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the</a:t>
            </a:r>
            <a:r>
              <a:rPr lang="en-US" spc="-60" dirty="0">
                <a:latin typeface="Arial"/>
                <a:cs typeface="Arial"/>
              </a:rPr>
              <a:t> </a:t>
            </a:r>
            <a:r>
              <a:rPr lang="en-US" spc="-50" dirty="0">
                <a:latin typeface="Arial"/>
                <a:cs typeface="Arial"/>
              </a:rPr>
              <a:t>year</a:t>
            </a:r>
            <a:r>
              <a:rPr lang="en-US" spc="-80" dirty="0">
                <a:latin typeface="Arial"/>
                <a:cs typeface="Arial"/>
              </a:rPr>
              <a:t> </a:t>
            </a:r>
            <a:r>
              <a:rPr lang="en-US" spc="5" dirty="0">
                <a:latin typeface="Arial"/>
                <a:cs typeface="Arial"/>
              </a:rPr>
              <a:t>of</a:t>
            </a:r>
            <a:r>
              <a:rPr lang="en-US" spc="-70" dirty="0">
                <a:latin typeface="Arial"/>
                <a:cs typeface="Arial"/>
              </a:rPr>
              <a:t> </a:t>
            </a:r>
            <a:r>
              <a:rPr lang="en-US" spc="-60" dirty="0">
                <a:latin typeface="Arial"/>
                <a:cs typeface="Arial"/>
              </a:rPr>
              <a:t>2009 and</a:t>
            </a:r>
            <a:r>
              <a:rPr lang="en-US" spc="-40" dirty="0">
                <a:latin typeface="Arial"/>
                <a:cs typeface="Arial"/>
              </a:rPr>
              <a:t> </a:t>
            </a:r>
            <a:r>
              <a:rPr lang="en-US" spc="-15" dirty="0">
                <a:latin typeface="Arial"/>
                <a:cs typeface="Arial"/>
              </a:rPr>
              <a:t>the  </a:t>
            </a:r>
            <a:r>
              <a:rPr lang="en-US" spc="-30" dirty="0">
                <a:latin typeface="Arial"/>
                <a:cs typeface="Arial"/>
              </a:rPr>
              <a:t>manufacturer</a:t>
            </a:r>
            <a:r>
              <a:rPr lang="en-US" spc="-80" dirty="0">
                <a:latin typeface="Arial"/>
                <a:cs typeface="Arial"/>
              </a:rPr>
              <a:t> </a:t>
            </a:r>
            <a:r>
              <a:rPr lang="en-US" spc="10" dirty="0">
                <a:latin typeface="Arial"/>
                <a:cs typeface="Arial"/>
              </a:rPr>
              <a:t>with</a:t>
            </a:r>
            <a:r>
              <a:rPr lang="en-US" spc="-45" dirty="0">
                <a:latin typeface="Arial"/>
                <a:cs typeface="Arial"/>
              </a:rPr>
              <a:t> </a:t>
            </a:r>
            <a:r>
              <a:rPr lang="en-US" spc="-15" dirty="0">
                <a:latin typeface="Arial"/>
                <a:cs typeface="Arial"/>
              </a:rPr>
              <a:t>the</a:t>
            </a:r>
            <a:r>
              <a:rPr lang="en-US" spc="-60" dirty="0">
                <a:latin typeface="Arial"/>
                <a:cs typeface="Arial"/>
              </a:rPr>
              <a:t> </a:t>
            </a:r>
            <a:r>
              <a:rPr lang="en-US" spc="-45" dirty="0">
                <a:latin typeface="Arial"/>
                <a:cs typeface="Arial"/>
              </a:rPr>
              <a:t>2nd</a:t>
            </a:r>
            <a:r>
              <a:rPr lang="en-US" spc="-6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top</a:t>
            </a:r>
            <a:r>
              <a:rPr lang="en-US" spc="-60" dirty="0">
                <a:latin typeface="Arial"/>
                <a:cs typeface="Arial"/>
              </a:rPr>
              <a:t> </a:t>
            </a:r>
            <a:r>
              <a:rPr lang="en-US" spc="-85" dirty="0">
                <a:latin typeface="Arial"/>
                <a:cs typeface="Arial"/>
              </a:rPr>
              <a:t>sales</a:t>
            </a:r>
            <a:r>
              <a:rPr lang="en-US" spc="-60" dirty="0">
                <a:latin typeface="Arial"/>
                <a:cs typeface="Arial"/>
              </a:rPr>
              <a:t> </a:t>
            </a:r>
            <a:r>
              <a:rPr lang="en-US" spc="-20" dirty="0">
                <a:latin typeface="Arial"/>
                <a:cs typeface="Arial"/>
              </a:rPr>
              <a:t>in</a:t>
            </a:r>
            <a:r>
              <a:rPr lang="en-US" spc="-45" dirty="0">
                <a:latin typeface="Arial"/>
                <a:cs typeface="Arial"/>
              </a:rPr>
              <a:t> </a:t>
            </a:r>
            <a:r>
              <a:rPr lang="en-US" spc="-15" dirty="0">
                <a:latin typeface="Arial"/>
                <a:cs typeface="Arial"/>
              </a:rPr>
              <a:t>the</a:t>
            </a:r>
            <a:r>
              <a:rPr lang="en-US" spc="-65" dirty="0">
                <a:latin typeface="Arial"/>
                <a:cs typeface="Arial"/>
              </a:rPr>
              <a:t> </a:t>
            </a:r>
            <a:r>
              <a:rPr lang="en-US" spc="-50" dirty="0">
                <a:latin typeface="Arial"/>
                <a:cs typeface="Arial"/>
              </a:rPr>
              <a:t>year</a:t>
            </a:r>
            <a:r>
              <a:rPr lang="en-US" spc="-6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of</a:t>
            </a:r>
            <a:r>
              <a:rPr lang="en-US" spc="-70" dirty="0">
                <a:latin typeface="Arial"/>
                <a:cs typeface="Arial"/>
              </a:rPr>
              <a:t> </a:t>
            </a:r>
            <a:r>
              <a:rPr lang="en-US" spc="-55" dirty="0">
                <a:latin typeface="Arial"/>
                <a:cs typeface="Arial"/>
              </a:rPr>
              <a:t>2010.</a:t>
            </a:r>
            <a:endParaRPr lang="en-US" dirty="0">
              <a:latin typeface="Arial"/>
              <a:cs typeface="Arial"/>
            </a:endParaRPr>
          </a:p>
          <a:p>
            <a:pPr marL="178435" indent="-166370">
              <a:lnSpc>
                <a:spcPct val="100000"/>
              </a:lnSpc>
              <a:spcBef>
                <a:spcPts val="925"/>
              </a:spcBef>
              <a:buAutoNum type="arabicPeriod"/>
              <a:tabLst>
                <a:tab pos="179070" algn="l"/>
              </a:tabLst>
            </a:pPr>
            <a:r>
              <a:rPr lang="en-US" spc="-85" dirty="0">
                <a:latin typeface="Arial"/>
                <a:cs typeface="Arial"/>
              </a:rPr>
              <a:t>Show</a:t>
            </a:r>
            <a:r>
              <a:rPr lang="en-US" spc="-70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the</a:t>
            </a:r>
            <a:r>
              <a:rPr lang="en-US" spc="-70" dirty="0">
                <a:latin typeface="Arial"/>
                <a:cs typeface="Arial"/>
              </a:rPr>
              <a:t> </a:t>
            </a:r>
            <a:r>
              <a:rPr lang="en-US" spc="-40" dirty="0">
                <a:latin typeface="Arial"/>
                <a:cs typeface="Arial"/>
              </a:rPr>
              <a:t>manufacturers</a:t>
            </a:r>
            <a:r>
              <a:rPr lang="en-US" spc="-60" dirty="0">
                <a:latin typeface="Arial"/>
                <a:cs typeface="Arial"/>
              </a:rPr>
              <a:t> </a:t>
            </a:r>
            <a:r>
              <a:rPr lang="en-US" spc="5" dirty="0">
                <a:latin typeface="Arial"/>
                <a:cs typeface="Arial"/>
              </a:rPr>
              <a:t>that</a:t>
            </a:r>
            <a:r>
              <a:rPr lang="en-US" spc="-65" dirty="0">
                <a:latin typeface="Arial"/>
                <a:cs typeface="Arial"/>
              </a:rPr>
              <a:t> </a:t>
            </a:r>
            <a:r>
              <a:rPr lang="en-US" spc="-50" dirty="0">
                <a:latin typeface="Arial"/>
                <a:cs typeface="Arial"/>
              </a:rPr>
              <a:t>sold</a:t>
            </a:r>
            <a:r>
              <a:rPr lang="en-US" spc="-70" dirty="0">
                <a:latin typeface="Arial"/>
                <a:cs typeface="Arial"/>
              </a:rPr>
              <a:t> </a:t>
            </a:r>
            <a:r>
              <a:rPr lang="en-US" spc="-40" dirty="0">
                <a:latin typeface="Arial"/>
                <a:cs typeface="Arial"/>
              </a:rPr>
              <a:t>cellphone</a:t>
            </a:r>
            <a:r>
              <a:rPr lang="en-US" spc="-60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in</a:t>
            </a:r>
            <a:r>
              <a:rPr lang="en-US" spc="-80" dirty="0">
                <a:latin typeface="Arial"/>
                <a:cs typeface="Arial"/>
              </a:rPr>
              <a:t> </a:t>
            </a:r>
            <a:r>
              <a:rPr lang="en-US" spc="-55" dirty="0">
                <a:latin typeface="Arial"/>
                <a:cs typeface="Arial"/>
              </a:rPr>
              <a:t>2010</a:t>
            </a:r>
            <a:r>
              <a:rPr lang="en-US" spc="-70" dirty="0">
                <a:latin typeface="Arial"/>
                <a:cs typeface="Arial"/>
              </a:rPr>
              <a:t> </a:t>
            </a:r>
            <a:r>
              <a:rPr lang="en-US" spc="5" dirty="0">
                <a:latin typeface="Arial"/>
                <a:cs typeface="Arial"/>
              </a:rPr>
              <a:t>but</a:t>
            </a:r>
            <a:r>
              <a:rPr lang="en-US" spc="-85" dirty="0">
                <a:latin typeface="Arial"/>
                <a:cs typeface="Arial"/>
              </a:rPr>
              <a:t> </a:t>
            </a:r>
            <a:r>
              <a:rPr lang="en-US" spc="5" dirty="0">
                <a:latin typeface="Arial"/>
                <a:cs typeface="Arial"/>
              </a:rPr>
              <a:t>didn’t</a:t>
            </a:r>
            <a:r>
              <a:rPr lang="en-US" spc="-55" dirty="0">
                <a:latin typeface="Arial"/>
                <a:cs typeface="Arial"/>
              </a:rPr>
              <a:t> </a:t>
            </a:r>
            <a:r>
              <a:rPr lang="en-US" spc="-15" dirty="0">
                <a:latin typeface="Arial"/>
                <a:cs typeface="Arial"/>
              </a:rPr>
              <a:t>in</a:t>
            </a:r>
            <a:r>
              <a:rPr lang="en-US" spc="-85" dirty="0">
                <a:latin typeface="Arial"/>
                <a:cs typeface="Arial"/>
              </a:rPr>
              <a:t> </a:t>
            </a:r>
            <a:r>
              <a:rPr lang="en-US" spc="-55" dirty="0">
                <a:latin typeface="Arial"/>
                <a:cs typeface="Arial"/>
              </a:rPr>
              <a:t>2009.</a:t>
            </a:r>
            <a:endParaRPr lang="en-US" dirty="0">
              <a:latin typeface="Arial"/>
              <a:cs typeface="Arial"/>
            </a:endParaRPr>
          </a:p>
          <a:p>
            <a:pPr marL="12700" marR="5080">
              <a:lnSpc>
                <a:spcPct val="110000"/>
              </a:lnSpc>
              <a:spcBef>
                <a:spcPts val="790"/>
              </a:spcBef>
              <a:buAutoNum type="arabicPeriod"/>
              <a:tabLst>
                <a:tab pos="264160" algn="l"/>
              </a:tabLst>
            </a:pPr>
            <a:r>
              <a:rPr lang="en-US" spc="-70" dirty="0">
                <a:latin typeface="Arial"/>
                <a:cs typeface="Arial"/>
              </a:rPr>
              <a:t>Find </a:t>
            </a:r>
            <a:r>
              <a:rPr lang="en-US" dirty="0">
                <a:latin typeface="Arial"/>
                <a:cs typeface="Arial"/>
              </a:rPr>
              <a:t>top </a:t>
            </a:r>
            <a:r>
              <a:rPr lang="en-US" spc="-65" dirty="0">
                <a:latin typeface="Arial"/>
                <a:cs typeface="Arial"/>
              </a:rPr>
              <a:t>100 </a:t>
            </a:r>
            <a:r>
              <a:rPr lang="en-US" spc="-50" dirty="0">
                <a:latin typeface="Arial"/>
                <a:cs typeface="Arial"/>
              </a:rPr>
              <a:t>customers </a:t>
            </a:r>
            <a:r>
              <a:rPr lang="en-US" spc="-55" dirty="0">
                <a:latin typeface="Arial"/>
                <a:cs typeface="Arial"/>
              </a:rPr>
              <a:t>and </a:t>
            </a:r>
            <a:r>
              <a:rPr lang="en-US" dirty="0">
                <a:latin typeface="Arial"/>
                <a:cs typeface="Arial"/>
              </a:rPr>
              <a:t>their </a:t>
            </a:r>
            <a:r>
              <a:rPr lang="en-US" spc="-70" dirty="0">
                <a:latin typeface="Arial"/>
                <a:cs typeface="Arial"/>
              </a:rPr>
              <a:t>average </a:t>
            </a:r>
            <a:r>
              <a:rPr lang="en-US" spc="-60" dirty="0">
                <a:latin typeface="Arial"/>
                <a:cs typeface="Arial"/>
              </a:rPr>
              <a:t>spend, </a:t>
            </a:r>
            <a:r>
              <a:rPr lang="en-US" spc="-70" dirty="0">
                <a:latin typeface="Arial"/>
                <a:cs typeface="Arial"/>
              </a:rPr>
              <a:t>average </a:t>
            </a:r>
            <a:r>
              <a:rPr lang="en-US" spc="-15" dirty="0">
                <a:latin typeface="Arial"/>
                <a:cs typeface="Arial"/>
              </a:rPr>
              <a:t>quantity </a:t>
            </a:r>
            <a:r>
              <a:rPr lang="en-US" spc="-35" dirty="0">
                <a:latin typeface="Arial"/>
                <a:cs typeface="Arial"/>
              </a:rPr>
              <a:t>by</a:t>
            </a:r>
            <a:r>
              <a:rPr lang="en-US" spc="-220" dirty="0">
                <a:latin typeface="Arial"/>
                <a:cs typeface="Arial"/>
              </a:rPr>
              <a:t> </a:t>
            </a:r>
            <a:r>
              <a:rPr lang="en-US" spc="-75" dirty="0">
                <a:latin typeface="Arial"/>
                <a:cs typeface="Arial"/>
              </a:rPr>
              <a:t>each  </a:t>
            </a:r>
            <a:r>
              <a:rPr lang="en-US" spc="-45" dirty="0">
                <a:latin typeface="Arial"/>
                <a:cs typeface="Arial"/>
              </a:rPr>
              <a:t>year.</a:t>
            </a:r>
            <a:r>
              <a:rPr lang="en-US" spc="-75" dirty="0">
                <a:latin typeface="Arial"/>
                <a:cs typeface="Arial"/>
              </a:rPr>
              <a:t> </a:t>
            </a:r>
            <a:r>
              <a:rPr lang="en-US" spc="-65" dirty="0">
                <a:latin typeface="Arial"/>
                <a:cs typeface="Arial"/>
              </a:rPr>
              <a:t>Also</a:t>
            </a:r>
            <a:r>
              <a:rPr lang="en-US" spc="-60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find</a:t>
            </a:r>
            <a:r>
              <a:rPr lang="en-US" spc="-60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the</a:t>
            </a:r>
            <a:r>
              <a:rPr lang="en-US" spc="-65" dirty="0">
                <a:latin typeface="Arial"/>
                <a:cs typeface="Arial"/>
              </a:rPr>
              <a:t> </a:t>
            </a:r>
            <a:r>
              <a:rPr lang="en-US" spc="-50" dirty="0">
                <a:latin typeface="Arial"/>
                <a:cs typeface="Arial"/>
              </a:rPr>
              <a:t>percentage</a:t>
            </a:r>
            <a:r>
              <a:rPr lang="en-US" spc="-60" dirty="0">
                <a:latin typeface="Arial"/>
                <a:cs typeface="Arial"/>
              </a:rPr>
              <a:t> </a:t>
            </a:r>
            <a:r>
              <a:rPr lang="en-US" spc="5" dirty="0">
                <a:latin typeface="Arial"/>
                <a:cs typeface="Arial"/>
              </a:rPr>
              <a:t>of</a:t>
            </a:r>
            <a:r>
              <a:rPr lang="en-US" spc="-55" dirty="0">
                <a:latin typeface="Arial"/>
                <a:cs typeface="Arial"/>
              </a:rPr>
              <a:t> </a:t>
            </a:r>
            <a:r>
              <a:rPr lang="en-US" spc="-75" dirty="0">
                <a:latin typeface="Arial"/>
                <a:cs typeface="Arial"/>
              </a:rPr>
              <a:t>change</a:t>
            </a:r>
            <a:r>
              <a:rPr lang="en-US" spc="-65" dirty="0">
                <a:latin typeface="Arial"/>
                <a:cs typeface="Arial"/>
              </a:rPr>
              <a:t> </a:t>
            </a:r>
            <a:r>
              <a:rPr lang="en-US" spc="-20" dirty="0">
                <a:latin typeface="Arial"/>
                <a:cs typeface="Arial"/>
              </a:rPr>
              <a:t>in</a:t>
            </a:r>
            <a:r>
              <a:rPr lang="en-US" spc="-6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their</a:t>
            </a:r>
            <a:r>
              <a:rPr lang="en-US" spc="-80" dirty="0">
                <a:latin typeface="Arial"/>
                <a:cs typeface="Arial"/>
              </a:rPr>
              <a:t> </a:t>
            </a:r>
            <a:r>
              <a:rPr lang="en-US" spc="-60" dirty="0">
                <a:latin typeface="Arial"/>
                <a:cs typeface="Arial"/>
              </a:rPr>
              <a:t>spend.</a:t>
            </a:r>
            <a:endParaRPr lang="en-US" dirty="0">
              <a:latin typeface="Arial"/>
              <a:cs typeface="Arial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806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898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Noto Sans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Microsoft</cp:lastModifiedBy>
  <cp:revision>21</cp:revision>
  <dcterms:created xsi:type="dcterms:W3CDTF">2021-12-03T04:09:24Z</dcterms:created>
  <dcterms:modified xsi:type="dcterms:W3CDTF">2021-12-03T08:24:23Z</dcterms:modified>
</cp:coreProperties>
</file>