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6" r:id="rId9"/>
    <p:sldId id="267" r:id="rId10"/>
    <p:sldId id="282" r:id="rId11"/>
    <p:sldId id="283"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5C9-8F42-8A42-C778-7719C41F21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7C7349-38BB-7D9D-5EDA-0826CE3D4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762A80-000F-46EB-F219-E17D91EC7FE1}"/>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5" name="Footer Placeholder 4">
            <a:extLst>
              <a:ext uri="{FF2B5EF4-FFF2-40B4-BE49-F238E27FC236}">
                <a16:creationId xmlns:a16="http://schemas.microsoft.com/office/drawing/2014/main" id="{4D3C9356-3FCA-3B58-E8B0-F5BAEA1D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2A2B6-E72B-6D6D-67AB-69AB4743FF04}"/>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426937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8FDA-DAC6-229B-95D4-F39DBF00A7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5D4BDB-3447-6AFA-ED19-7AF4E50F6A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22FCC-8909-86E7-DE32-68E92EC33279}"/>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5" name="Footer Placeholder 4">
            <a:extLst>
              <a:ext uri="{FF2B5EF4-FFF2-40B4-BE49-F238E27FC236}">
                <a16:creationId xmlns:a16="http://schemas.microsoft.com/office/drawing/2014/main" id="{3688FA9A-8FB6-B685-5C97-1E30741BC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20346-E1D2-20D8-5C78-CB62794B1436}"/>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335570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0581BF-9370-E10F-10A9-DF2725AEC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49196-9429-232C-0A6A-9A606A72E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96CE6-991B-388A-5A52-1ED44F178F30}"/>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5" name="Footer Placeholder 4">
            <a:extLst>
              <a:ext uri="{FF2B5EF4-FFF2-40B4-BE49-F238E27FC236}">
                <a16:creationId xmlns:a16="http://schemas.microsoft.com/office/drawing/2014/main" id="{9B1F0ADB-84C4-E4DC-85ED-CA72AE080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90191-B3C5-0A70-7C9F-46714ED0BE0F}"/>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67668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FA8E-CBB5-90C7-5FDE-B4D73857F8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41D4B-7B0E-3808-D49F-D3FE07C50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491C6-FE77-6B0A-D026-B81CDF5D5746}"/>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5" name="Footer Placeholder 4">
            <a:extLst>
              <a:ext uri="{FF2B5EF4-FFF2-40B4-BE49-F238E27FC236}">
                <a16:creationId xmlns:a16="http://schemas.microsoft.com/office/drawing/2014/main" id="{4AECD2A6-E16A-C47A-37EB-7079439E8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1517F-7C91-1F6E-66C4-3E104E9181EC}"/>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208640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AF21-3D37-7EE5-67B3-6166A4EC87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6BFD0B-E2FF-24CD-F833-2C70C66F9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53D30-6736-8878-5B43-FFA2E09714DE}"/>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5" name="Footer Placeholder 4">
            <a:extLst>
              <a:ext uri="{FF2B5EF4-FFF2-40B4-BE49-F238E27FC236}">
                <a16:creationId xmlns:a16="http://schemas.microsoft.com/office/drawing/2014/main" id="{CBE220C8-754B-C9F9-403C-BA5E69F55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227C0-825D-7A4E-39FF-4015D33C27A2}"/>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13712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19E1-E4DD-C745-9F39-82CCA5B8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43D234-05C2-2DCA-CA56-EB23B3D8B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EABA10-E673-5C90-96D5-015E42F389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CEF120-02E9-C624-93F3-34E8A52A18A6}"/>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6" name="Footer Placeholder 5">
            <a:extLst>
              <a:ext uri="{FF2B5EF4-FFF2-40B4-BE49-F238E27FC236}">
                <a16:creationId xmlns:a16="http://schemas.microsoft.com/office/drawing/2014/main" id="{DF77C392-242E-3474-FAC9-AF1D43424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974333-C1C9-2DAE-BCC7-3D5C6C15C086}"/>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1089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AAED-C2CB-482D-9F53-550AB5649B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7CCB4-F536-0ED8-AD0F-D41B0DEDB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B5148-8B44-5876-4CA7-7E54E76BB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784FAF-1713-EE55-3C68-6DBB98A55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6D5D6-CA19-3E62-8411-96C081E2AC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59FA4C-E8F0-6C46-9624-B16D07D444FF}"/>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8" name="Footer Placeholder 7">
            <a:extLst>
              <a:ext uri="{FF2B5EF4-FFF2-40B4-BE49-F238E27FC236}">
                <a16:creationId xmlns:a16="http://schemas.microsoft.com/office/drawing/2014/main" id="{66ACB18D-0593-5523-61E6-5CD7B92A28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6DF232-EBA0-48AD-B921-0B62D62C6352}"/>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61593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3E0-570C-23CF-DA99-954E18C9C5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D4085-CB1F-25B8-E858-BEC8302217D3}"/>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4" name="Footer Placeholder 3">
            <a:extLst>
              <a:ext uri="{FF2B5EF4-FFF2-40B4-BE49-F238E27FC236}">
                <a16:creationId xmlns:a16="http://schemas.microsoft.com/office/drawing/2014/main" id="{0431BAB6-4445-D5F4-CA95-E267CF3B8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59334A-F56D-E41C-6E87-F8E8B02602B9}"/>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104436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9AB7E-7711-3E0C-1E5B-91D0BEA2E737}"/>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3" name="Footer Placeholder 2">
            <a:extLst>
              <a:ext uri="{FF2B5EF4-FFF2-40B4-BE49-F238E27FC236}">
                <a16:creationId xmlns:a16="http://schemas.microsoft.com/office/drawing/2014/main" id="{30D0D763-D057-3E70-B5EC-E9EA3EC5A8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289792-C054-1F5A-BECE-2FEAF18A5629}"/>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105503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38B-6929-7F31-EBE1-D57D563F2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374426-9DDA-4040-9256-3C0F2017C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0CEAD4-5E4C-D110-D018-2372A92FB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86E85-2625-410E-D49B-CC0E77A89ED6}"/>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6" name="Footer Placeholder 5">
            <a:extLst>
              <a:ext uri="{FF2B5EF4-FFF2-40B4-BE49-F238E27FC236}">
                <a16:creationId xmlns:a16="http://schemas.microsoft.com/office/drawing/2014/main" id="{8F8438D0-E2ED-8496-904C-90A496365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B58B1-186A-2EE0-C024-97260163436F}"/>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263294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DBB8-70CF-7007-E1B5-90C028549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9A4B90-CC88-1295-F1CE-3F6B4E825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A077C2-8256-FD2F-76CA-D7997AC87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E0EF3-26D4-8B1E-4130-CA233469BC96}"/>
              </a:ext>
            </a:extLst>
          </p:cNvPr>
          <p:cNvSpPr>
            <a:spLocks noGrp="1"/>
          </p:cNvSpPr>
          <p:nvPr>
            <p:ph type="dt" sz="half" idx="10"/>
          </p:nvPr>
        </p:nvSpPr>
        <p:spPr/>
        <p:txBody>
          <a:bodyPr/>
          <a:lstStyle/>
          <a:p>
            <a:fld id="{729C3153-E7B8-4389-8BA5-6E7849E5CAEC}" type="datetimeFigureOut">
              <a:rPr lang="en-IN" smtClean="0"/>
              <a:t>27-01-2023</a:t>
            </a:fld>
            <a:endParaRPr lang="en-IN"/>
          </a:p>
        </p:txBody>
      </p:sp>
      <p:sp>
        <p:nvSpPr>
          <p:cNvPr id="6" name="Footer Placeholder 5">
            <a:extLst>
              <a:ext uri="{FF2B5EF4-FFF2-40B4-BE49-F238E27FC236}">
                <a16:creationId xmlns:a16="http://schemas.microsoft.com/office/drawing/2014/main" id="{95D6C5FA-5E93-8D9C-A53A-2AC9E944C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1B8950-5D8D-B7F2-F7E5-932376F97F7D}"/>
              </a:ext>
            </a:extLst>
          </p:cNvPr>
          <p:cNvSpPr>
            <a:spLocks noGrp="1"/>
          </p:cNvSpPr>
          <p:nvPr>
            <p:ph type="sldNum" sz="quarter" idx="12"/>
          </p:nvPr>
        </p:nvSpPr>
        <p:spPr/>
        <p:txBody>
          <a:bodyPr/>
          <a:lstStyle/>
          <a:p>
            <a:fld id="{B30870B1-7552-40C3-B989-142E52FC8677}" type="slidenum">
              <a:rPr lang="en-IN" smtClean="0"/>
              <a:t>‹#›</a:t>
            </a:fld>
            <a:endParaRPr lang="en-IN"/>
          </a:p>
        </p:txBody>
      </p:sp>
    </p:spTree>
    <p:extLst>
      <p:ext uri="{BB962C8B-B14F-4D97-AF65-F5344CB8AC3E}">
        <p14:creationId xmlns:p14="http://schemas.microsoft.com/office/powerpoint/2010/main" val="20591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C0857-F8A4-0B8B-5F77-705926228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0A350B-7E87-1835-5B27-94088988F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2EE4E-767B-C4B0-BA93-6D9D0E8B5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C3153-E7B8-4389-8BA5-6E7849E5CAEC}" type="datetimeFigureOut">
              <a:rPr lang="en-IN" smtClean="0"/>
              <a:t>27-01-2023</a:t>
            </a:fld>
            <a:endParaRPr lang="en-IN"/>
          </a:p>
        </p:txBody>
      </p:sp>
      <p:sp>
        <p:nvSpPr>
          <p:cNvPr id="5" name="Footer Placeholder 4">
            <a:extLst>
              <a:ext uri="{FF2B5EF4-FFF2-40B4-BE49-F238E27FC236}">
                <a16:creationId xmlns:a16="http://schemas.microsoft.com/office/drawing/2014/main" id="{B6786ED5-D864-2439-353A-7F1093AE3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0691EF-0782-1ABC-BD62-44168DFFE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870B1-7552-40C3-B989-142E52FC8677}" type="slidenum">
              <a:rPr lang="en-IN" smtClean="0"/>
              <a:t>‹#›</a:t>
            </a:fld>
            <a:endParaRPr lang="en-IN"/>
          </a:p>
        </p:txBody>
      </p:sp>
    </p:spTree>
    <p:extLst>
      <p:ext uri="{BB962C8B-B14F-4D97-AF65-F5344CB8AC3E}">
        <p14:creationId xmlns:p14="http://schemas.microsoft.com/office/powerpoint/2010/main" val="235451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ap.nationalacademies.org/read/5306/chapter/9#178" TargetMode="External"/><Relationship Id="rId2" Type="http://schemas.openxmlformats.org/officeDocument/2006/relationships/hyperlink" Target="https://code-projects.org/record-manager-in-python-with-source-co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5331970/" TargetMode="External"/><Relationship Id="rId2" Type="http://schemas.openxmlformats.org/officeDocument/2006/relationships/hyperlink" Target="https://www.cdc.gov/nchs/fastats/electronic-medical-records.htm" TargetMode="External"/><Relationship Id="rId1" Type="http://schemas.openxmlformats.org/officeDocument/2006/relationships/slideLayout" Target="../slideLayouts/slideLayout2.xml"/><Relationship Id="rId4" Type="http://schemas.openxmlformats.org/officeDocument/2006/relationships/hyperlink" Target="https://www.hhs.gov/hipaa/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acm.acm.org/magazines/2015/11/193342-electronic-health-records-and-patient-safety/abstract" TargetMode="External"/><Relationship Id="rId2" Type="http://schemas.openxmlformats.org/officeDocument/2006/relationships/hyperlink" Target="https://www.hopkinsmedicine.org/news/media/releases/study_suggests_medical_errors_now_third_leading_cause_of_death_in_the_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rnewswire.com/news-releases/healthcares-digital-divide-widens-black-book-consumer-survey-300384816.html" TargetMode="External"/><Relationship Id="rId2" Type="http://schemas.openxmlformats.org/officeDocument/2006/relationships/hyperlink" Target="https://www.hipaajournal.com/largest-healthcare-data-breaches-of-2016-8631/" TargetMode="External"/><Relationship Id="rId1" Type="http://schemas.openxmlformats.org/officeDocument/2006/relationships/slideLayout" Target="../slideLayouts/slideLayout2.xml"/><Relationship Id="rId5" Type="http://schemas.openxmlformats.org/officeDocument/2006/relationships/hyperlink" Target="https://www.hhs.gov/about/news/2018/10/15/anthem-pays-ocr-16-million-record-hipaa-settlement-following-largest-health-data-breach-history.html" TargetMode="External"/><Relationship Id="rId4" Type="http://schemas.openxmlformats.org/officeDocument/2006/relationships/hyperlink" Target="https://www.accesscorp.com/records-managemen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hhs.gov/hipaa/for-professionals/special-topics/hitech-act-enforcement-interim-final-rule/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34BD-A68E-C0ED-1779-C94FE197C13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8F74D8C-04A0-5DAE-0B67-534EE38CA05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FC5C01F-7D6E-14E4-397A-1277355DF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97977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C612-8C10-9C87-DF86-84EF8235082F}"/>
              </a:ext>
            </a:extLst>
          </p:cNvPr>
          <p:cNvSpPr>
            <a:spLocks noGrp="1"/>
          </p:cNvSpPr>
          <p:nvPr>
            <p:ph type="title"/>
          </p:nvPr>
        </p:nvSpPr>
        <p:spPr>
          <a:xfrm>
            <a:off x="838200" y="179295"/>
            <a:ext cx="10515600" cy="654423"/>
          </a:xfrm>
        </p:spPr>
        <p:txBody>
          <a:bodyPr>
            <a:normAutofit fontScale="90000"/>
          </a:bodyPr>
          <a:lstStyle/>
          <a:p>
            <a:r>
              <a:rPr lang="en-IN" b="1" u="sng" dirty="0"/>
              <a:t>ADVANTAGES AND DISADVANTAGES </a:t>
            </a:r>
            <a:r>
              <a:rPr lang="en-IN" b="1" dirty="0"/>
              <a:t>:</a:t>
            </a:r>
            <a:endParaRPr lang="en-IN" b="1" u="sng" dirty="0"/>
          </a:p>
        </p:txBody>
      </p:sp>
      <p:sp>
        <p:nvSpPr>
          <p:cNvPr id="3" name="Content Placeholder 2">
            <a:extLst>
              <a:ext uri="{FF2B5EF4-FFF2-40B4-BE49-F238E27FC236}">
                <a16:creationId xmlns:a16="http://schemas.microsoft.com/office/drawing/2014/main" id="{9522F875-3591-2EFF-DAF3-9B683328BE11}"/>
              </a:ext>
            </a:extLst>
          </p:cNvPr>
          <p:cNvSpPr>
            <a:spLocks noGrp="1"/>
          </p:cNvSpPr>
          <p:nvPr>
            <p:ph idx="1"/>
          </p:nvPr>
        </p:nvSpPr>
        <p:spPr>
          <a:xfrm>
            <a:off x="703729" y="950259"/>
            <a:ext cx="10515600" cy="5343245"/>
          </a:xfrm>
        </p:spPr>
        <p:txBody>
          <a:bodyPr>
            <a:normAutofit fontScale="85000" lnSpcReduction="20000"/>
          </a:bodyPr>
          <a:lstStyle/>
          <a:p>
            <a:pPr marL="0" indent="0" algn="l">
              <a:buNone/>
            </a:pPr>
            <a:r>
              <a:rPr lang="en-US" b="0" i="0" dirty="0">
                <a:solidFill>
                  <a:srgbClr val="0075BC"/>
                </a:solidFill>
                <a:effectLst/>
                <a:latin typeface="system-ui"/>
              </a:rPr>
              <a:t>What Are the Benefits of Electronic Health Records?</a:t>
            </a:r>
          </a:p>
          <a:p>
            <a:pPr algn="l"/>
            <a:r>
              <a:rPr lang="en-US" b="0" i="0" dirty="0">
                <a:solidFill>
                  <a:srgbClr val="212529"/>
                </a:solidFill>
                <a:effectLst/>
                <a:latin typeface="system-ui"/>
              </a:rPr>
              <a:t>Examples of the numerous benefits of electronic medical records in hospitals and other healthcare facilities include:</a:t>
            </a:r>
          </a:p>
          <a:p>
            <a:pPr algn="l">
              <a:buFont typeface="Arial" panose="020B0604020202020204" pitchFamily="34" charset="0"/>
              <a:buChar char="•"/>
            </a:pPr>
            <a:r>
              <a:rPr lang="en-US" b="1" i="0" dirty="0">
                <a:solidFill>
                  <a:srgbClr val="212529"/>
                </a:solidFill>
                <a:effectLst/>
                <a:latin typeface="system-ui"/>
              </a:rPr>
              <a:t>Improved Quality of Care:</a:t>
            </a:r>
            <a:r>
              <a:rPr lang="en-US" b="0" i="0" dirty="0">
                <a:solidFill>
                  <a:srgbClr val="212529"/>
                </a:solidFill>
                <a:effectLst/>
                <a:latin typeface="system-ui"/>
              </a:rPr>
              <a:t> Computerized notes are often easier to read than a physician's handwriting. This reduces the risk of errors and misinterpretations that can negatively impact the quality of patient care.</a:t>
            </a:r>
          </a:p>
          <a:p>
            <a:pPr algn="l">
              <a:buFont typeface="Arial" panose="020B0604020202020204" pitchFamily="34" charset="0"/>
              <a:buChar char="•"/>
            </a:pPr>
            <a:r>
              <a:rPr lang="en-US" b="1" i="0" dirty="0">
                <a:solidFill>
                  <a:srgbClr val="212529"/>
                </a:solidFill>
                <a:effectLst/>
                <a:latin typeface="system-ui"/>
              </a:rPr>
              <a:t>Convenience and Efficiency:</a:t>
            </a:r>
            <a:r>
              <a:rPr lang="en-US" b="0" i="0" dirty="0">
                <a:solidFill>
                  <a:srgbClr val="212529"/>
                </a:solidFill>
                <a:effectLst/>
                <a:latin typeface="system-ui"/>
              </a:rPr>
              <a:t> Medical and office staff no longer have to waste time sorting through cumbersome paper records. Users can access electronic health records quickly and efficiently with just a few strokes on a keyboard.</a:t>
            </a:r>
          </a:p>
          <a:p>
            <a:pPr algn="l">
              <a:buFont typeface="Arial" panose="020B0604020202020204" pitchFamily="34" charset="0"/>
              <a:buChar char="•"/>
            </a:pPr>
            <a:r>
              <a:rPr lang="en-US" b="1" i="0" dirty="0">
                <a:solidFill>
                  <a:srgbClr val="212529"/>
                </a:solidFill>
                <a:effectLst/>
                <a:latin typeface="system-ui"/>
              </a:rPr>
              <a:t>Saving Space:</a:t>
            </a:r>
            <a:r>
              <a:rPr lang="en-US" b="0" i="0" dirty="0">
                <a:solidFill>
                  <a:srgbClr val="212529"/>
                </a:solidFill>
                <a:effectLst/>
                <a:latin typeface="system-ui"/>
              </a:rPr>
              <a:t> Electronic health records eliminate the need to store documents in bulky file cabinets, which frees up more space in the office for medical supplies and equipment and other essentials.</a:t>
            </a:r>
          </a:p>
          <a:p>
            <a:pPr algn="l">
              <a:buFont typeface="Arial" panose="020B0604020202020204" pitchFamily="34" charset="0"/>
              <a:buChar char="•"/>
            </a:pPr>
            <a:r>
              <a:rPr lang="en-US" b="1" i="0" dirty="0">
                <a:solidFill>
                  <a:srgbClr val="212529"/>
                </a:solidFill>
                <a:effectLst/>
                <a:latin typeface="system-ui"/>
              </a:rPr>
              <a:t>Patient Access:</a:t>
            </a:r>
            <a:r>
              <a:rPr lang="en-US" b="0" i="0" dirty="0">
                <a:solidFill>
                  <a:srgbClr val="212529"/>
                </a:solidFill>
                <a:effectLst/>
                <a:latin typeface="system-ui"/>
              </a:rPr>
              <a:t> Many EHR systems include a patient portal that allows patients to view their medical history and information whenever they wish.</a:t>
            </a:r>
          </a:p>
          <a:p>
            <a:pPr algn="l">
              <a:buFont typeface="Arial" panose="020B0604020202020204" pitchFamily="34" charset="0"/>
              <a:buChar char="•"/>
            </a:pPr>
            <a:r>
              <a:rPr lang="en-US" b="1" i="0" dirty="0">
                <a:solidFill>
                  <a:srgbClr val="212529"/>
                </a:solidFill>
                <a:effectLst/>
                <a:latin typeface="system-ui"/>
              </a:rPr>
              <a:t>Financial Incentives:</a:t>
            </a:r>
            <a:r>
              <a:rPr lang="en-US" b="0" i="0" dirty="0">
                <a:solidFill>
                  <a:srgbClr val="212529"/>
                </a:solidFill>
                <a:effectLst/>
                <a:latin typeface="system-ui"/>
              </a:rPr>
              <a:t> Installing a certified EHR can help you fulfill the Meaningful Use requirements for Medicaid and Medicare, making you eligible for various incentives from the federal government.</a:t>
            </a:r>
          </a:p>
          <a:p>
            <a:pPr marL="0" indent="0">
              <a:buNone/>
            </a:pPr>
            <a:endParaRPr lang="en-IN" dirty="0"/>
          </a:p>
        </p:txBody>
      </p:sp>
    </p:spTree>
    <p:extLst>
      <p:ext uri="{BB962C8B-B14F-4D97-AF65-F5344CB8AC3E}">
        <p14:creationId xmlns:p14="http://schemas.microsoft.com/office/powerpoint/2010/main" val="203202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61438-286C-3FDB-15AB-95E41A418D14}"/>
              </a:ext>
            </a:extLst>
          </p:cNvPr>
          <p:cNvSpPr>
            <a:spLocks noGrp="1"/>
          </p:cNvSpPr>
          <p:nvPr>
            <p:ph idx="1"/>
          </p:nvPr>
        </p:nvSpPr>
        <p:spPr>
          <a:xfrm>
            <a:off x="838200" y="161365"/>
            <a:ext cx="10515600" cy="6015598"/>
          </a:xfrm>
        </p:spPr>
        <p:txBody>
          <a:bodyPr>
            <a:normAutofit fontScale="85000" lnSpcReduction="20000"/>
          </a:bodyPr>
          <a:lstStyle/>
          <a:p>
            <a:pPr marL="0" indent="0" algn="l">
              <a:buNone/>
            </a:pPr>
            <a:r>
              <a:rPr lang="en-US" b="0" i="0" dirty="0">
                <a:solidFill>
                  <a:srgbClr val="0075BC"/>
                </a:solidFill>
                <a:effectLst/>
                <a:latin typeface="system-ui"/>
              </a:rPr>
              <a:t>What Are the Disadvantages of Electronic Health Records?</a:t>
            </a:r>
          </a:p>
          <a:p>
            <a:pPr algn="l"/>
            <a:r>
              <a:rPr lang="en-US" b="0" i="0" dirty="0">
                <a:solidFill>
                  <a:srgbClr val="212529"/>
                </a:solidFill>
                <a:effectLst/>
                <a:latin typeface="system-ui"/>
              </a:rPr>
              <a:t>There are also several disadvantages of electronic medical records, such as:</a:t>
            </a:r>
          </a:p>
          <a:p>
            <a:pPr algn="l">
              <a:buFont typeface="Arial" panose="020B0604020202020204" pitchFamily="34" charset="0"/>
              <a:buChar char="•"/>
            </a:pPr>
            <a:r>
              <a:rPr lang="en-US" b="1" i="0" dirty="0">
                <a:solidFill>
                  <a:srgbClr val="212529"/>
                </a:solidFill>
                <a:effectLst/>
                <a:latin typeface="system-ui"/>
              </a:rPr>
              <a:t>Potential Privacy and Security Issues:</a:t>
            </a:r>
            <a:r>
              <a:rPr lang="en-US" b="0" i="0" dirty="0">
                <a:solidFill>
                  <a:srgbClr val="212529"/>
                </a:solidFill>
                <a:effectLst/>
                <a:latin typeface="system-ui"/>
              </a:rPr>
              <a:t> As with just about every computer network these days, EHR systems are vulnerable to hacking, which means sensitive patient data could fall into the wrong hands.</a:t>
            </a:r>
          </a:p>
          <a:p>
            <a:pPr algn="l">
              <a:buFont typeface="Arial" panose="020B0604020202020204" pitchFamily="34" charset="0"/>
              <a:buChar char="•"/>
            </a:pPr>
            <a:r>
              <a:rPr lang="en-US" b="1" i="0" dirty="0">
                <a:solidFill>
                  <a:srgbClr val="212529"/>
                </a:solidFill>
                <a:effectLst/>
                <a:latin typeface="system-ui"/>
              </a:rPr>
              <a:t>Inaccurate Information:</a:t>
            </a:r>
            <a:r>
              <a:rPr lang="en-US" b="0" i="0" dirty="0">
                <a:solidFill>
                  <a:srgbClr val="212529"/>
                </a:solidFill>
                <a:effectLst/>
                <a:latin typeface="system-ui"/>
              </a:rPr>
              <a:t> Because of the instantaneous nature of electronic health records, they must be updated immediately after each patient visit — or whenever there is a change to the information. The failure to do so could mean other healthcare providers will rely on inaccurate data when determining appropriate treatment protocols.</a:t>
            </a:r>
          </a:p>
          <a:p>
            <a:pPr algn="l">
              <a:buFont typeface="Arial" panose="020B0604020202020204" pitchFamily="34" charset="0"/>
              <a:buChar char="•"/>
            </a:pPr>
            <a:r>
              <a:rPr lang="en-US" b="1" i="0" dirty="0">
                <a:solidFill>
                  <a:srgbClr val="212529"/>
                </a:solidFill>
                <a:effectLst/>
                <a:latin typeface="system-ui"/>
              </a:rPr>
              <a:t>Frightening Patients Needlessly:</a:t>
            </a:r>
            <a:r>
              <a:rPr lang="en-US" b="0" i="0" dirty="0">
                <a:solidFill>
                  <a:srgbClr val="212529"/>
                </a:solidFill>
                <a:effectLst/>
                <a:latin typeface="system-ui"/>
              </a:rPr>
              <a:t> Because an electronic health record system enables patients to access their medical data, it can create a situation where they misinterpret a file entry. This can cause undue alarm, or even panic.</a:t>
            </a:r>
          </a:p>
          <a:p>
            <a:pPr algn="l">
              <a:buFont typeface="Arial" panose="020B0604020202020204" pitchFamily="34" charset="0"/>
              <a:buChar char="•"/>
            </a:pPr>
            <a:r>
              <a:rPr lang="en-US" b="1" i="0" dirty="0">
                <a:solidFill>
                  <a:srgbClr val="212529"/>
                </a:solidFill>
                <a:effectLst/>
                <a:latin typeface="system-ui"/>
              </a:rPr>
              <a:t>Malpractice Liability Concerns:</a:t>
            </a:r>
            <a:r>
              <a:rPr lang="en-US" b="0" i="0" dirty="0">
                <a:solidFill>
                  <a:srgbClr val="212529"/>
                </a:solidFill>
                <a:effectLst/>
                <a:latin typeface="system-ui"/>
              </a:rPr>
              <a:t> There are several potential liability issues associated with EHR implementation. For example, medical data could get lost or destroyed during the transition from a paper-based to a computerized EHR system, which could lead to treatment errors. Since doctors have greater access to medical data via EHR, they can be held responsible if they do not access all the information at their disposal.</a:t>
            </a:r>
          </a:p>
          <a:p>
            <a:endParaRPr lang="en-IN" dirty="0"/>
          </a:p>
        </p:txBody>
      </p:sp>
    </p:spTree>
    <p:extLst>
      <p:ext uri="{BB962C8B-B14F-4D97-AF65-F5344CB8AC3E}">
        <p14:creationId xmlns:p14="http://schemas.microsoft.com/office/powerpoint/2010/main" val="141724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B46-7CDE-98DE-8CAF-36714B4F9AF3}"/>
              </a:ext>
            </a:extLst>
          </p:cNvPr>
          <p:cNvSpPr>
            <a:spLocks noGrp="1"/>
          </p:cNvSpPr>
          <p:nvPr>
            <p:ph type="title"/>
          </p:nvPr>
        </p:nvSpPr>
        <p:spPr>
          <a:xfrm>
            <a:off x="838200" y="188260"/>
            <a:ext cx="10515600" cy="492778"/>
          </a:xfrm>
        </p:spPr>
        <p:txBody>
          <a:bodyPr>
            <a:normAutofit fontScale="90000"/>
          </a:bodyPr>
          <a:lstStyle/>
          <a:p>
            <a:r>
              <a:rPr lang="en-IN" dirty="0"/>
              <a:t>                            </a:t>
            </a:r>
            <a:r>
              <a:rPr lang="en-IN" b="1" u="sng" dirty="0"/>
              <a:t>SOURCE CODE</a:t>
            </a:r>
            <a:endParaRPr lang="en-IN" dirty="0"/>
          </a:p>
        </p:txBody>
      </p:sp>
      <p:sp>
        <p:nvSpPr>
          <p:cNvPr id="3" name="Content Placeholder 2">
            <a:extLst>
              <a:ext uri="{FF2B5EF4-FFF2-40B4-BE49-F238E27FC236}">
                <a16:creationId xmlns:a16="http://schemas.microsoft.com/office/drawing/2014/main" id="{0AC2C8D3-63CF-C68C-D91E-4CC29627C5DE}"/>
              </a:ext>
            </a:extLst>
          </p:cNvPr>
          <p:cNvSpPr>
            <a:spLocks noGrp="1"/>
          </p:cNvSpPr>
          <p:nvPr>
            <p:ph idx="1"/>
          </p:nvPr>
        </p:nvSpPr>
        <p:spPr>
          <a:xfrm>
            <a:off x="838200" y="681038"/>
            <a:ext cx="10515600" cy="5988702"/>
          </a:xfrm>
        </p:spPr>
        <p:txBody>
          <a:bodyPr>
            <a:normAutofit/>
          </a:bodyPr>
          <a:lstStyle/>
          <a:p>
            <a:r>
              <a:rPr lang="en-IN" u="sng" dirty="0"/>
              <a:t>MY SQL CODE :</a:t>
            </a:r>
          </a:p>
          <a:p>
            <a:pPr marL="0" indent="0">
              <a:buNone/>
            </a:pPr>
            <a:endParaRPr lang="en-IN" sz="1600" b="1" dirty="0">
              <a:solidFill>
                <a:schemeClr val="accent1">
                  <a:lumMod val="75000"/>
                </a:schemeClr>
              </a:solidFill>
            </a:endParaRPr>
          </a:p>
          <a:p>
            <a:pPr marL="0" indent="0">
              <a:buNone/>
            </a:pPr>
            <a:r>
              <a:rPr lang="en-IN" sz="1600" b="1" dirty="0">
                <a:solidFill>
                  <a:schemeClr val="accent1">
                    <a:lumMod val="75000"/>
                  </a:schemeClr>
                </a:solidFill>
              </a:rPr>
              <a:t>create database joker;</a:t>
            </a:r>
          </a:p>
          <a:p>
            <a:pPr marL="0" indent="0">
              <a:buNone/>
            </a:pPr>
            <a:r>
              <a:rPr lang="en-IN" sz="1600" b="1" dirty="0">
                <a:solidFill>
                  <a:schemeClr val="accent1">
                    <a:lumMod val="75000"/>
                  </a:schemeClr>
                </a:solidFill>
              </a:rPr>
              <a:t>use joker;</a:t>
            </a:r>
          </a:p>
          <a:p>
            <a:pPr marL="0" indent="0">
              <a:buNone/>
            </a:pPr>
            <a:r>
              <a:rPr lang="en-IN" sz="1600" b="1" dirty="0">
                <a:solidFill>
                  <a:schemeClr val="accent1">
                    <a:lumMod val="75000"/>
                  </a:schemeClr>
                </a:solidFill>
              </a:rPr>
              <a:t>create table hospital(</a:t>
            </a:r>
            <a:r>
              <a:rPr lang="en-IN" sz="1600" b="1" dirty="0" err="1">
                <a:solidFill>
                  <a:schemeClr val="accent1">
                    <a:lumMod val="75000"/>
                  </a:schemeClr>
                </a:solidFill>
              </a:rPr>
              <a:t>sno</a:t>
            </a:r>
            <a:r>
              <a:rPr lang="en-IN" sz="1600" b="1" dirty="0">
                <a:solidFill>
                  <a:schemeClr val="accent1">
                    <a:lumMod val="75000"/>
                  </a:schemeClr>
                </a:solidFill>
              </a:rPr>
              <a:t> varchar(6),name varchar(10),age varchar(3),phone varchar(14),gender varchar(8),dob varchar(20),address varchar(20),height varchar(2),weight varchar(2),</a:t>
            </a:r>
            <a:r>
              <a:rPr lang="en-IN" sz="1600" b="1" dirty="0" err="1">
                <a:solidFill>
                  <a:schemeClr val="accent1">
                    <a:lumMod val="75000"/>
                  </a:schemeClr>
                </a:solidFill>
              </a:rPr>
              <a:t>pid</a:t>
            </a:r>
            <a:r>
              <a:rPr lang="en-IN" sz="1600" b="1" dirty="0">
                <a:solidFill>
                  <a:schemeClr val="accent1">
                    <a:lumMod val="75000"/>
                  </a:schemeClr>
                </a:solidFill>
              </a:rPr>
              <a:t> varchar(10),disease varchar(20),</a:t>
            </a:r>
            <a:r>
              <a:rPr lang="en-IN" sz="1600" b="1" dirty="0" err="1">
                <a:solidFill>
                  <a:schemeClr val="accent1">
                    <a:lumMod val="75000"/>
                  </a:schemeClr>
                </a:solidFill>
              </a:rPr>
              <a:t>admit_date</a:t>
            </a:r>
            <a:r>
              <a:rPr lang="en-IN" sz="1600" b="1" dirty="0">
                <a:solidFill>
                  <a:schemeClr val="accent1">
                    <a:lumMod val="75000"/>
                  </a:schemeClr>
                </a:solidFill>
              </a:rPr>
              <a:t> varchar(15),</a:t>
            </a:r>
            <a:r>
              <a:rPr lang="en-IN" sz="1600" b="1" dirty="0" err="1">
                <a:solidFill>
                  <a:schemeClr val="accent1">
                    <a:lumMod val="75000"/>
                  </a:schemeClr>
                </a:solidFill>
              </a:rPr>
              <a:t>discharge_date</a:t>
            </a:r>
            <a:r>
              <a:rPr lang="en-IN" sz="1600" b="1" dirty="0">
                <a:solidFill>
                  <a:schemeClr val="accent1">
                    <a:lumMod val="75000"/>
                  </a:schemeClr>
                </a:solidFill>
              </a:rPr>
              <a:t> varchar(20),</a:t>
            </a:r>
            <a:r>
              <a:rPr lang="en-IN" sz="1600" b="1" dirty="0" err="1">
                <a:solidFill>
                  <a:schemeClr val="accent1">
                    <a:lumMod val="75000"/>
                  </a:schemeClr>
                </a:solidFill>
              </a:rPr>
              <a:t>guardian_name</a:t>
            </a:r>
            <a:r>
              <a:rPr lang="en-IN" sz="1600" b="1" dirty="0">
                <a:solidFill>
                  <a:schemeClr val="accent1">
                    <a:lumMod val="75000"/>
                  </a:schemeClr>
                </a:solidFill>
              </a:rPr>
              <a:t> varchar(20));</a:t>
            </a:r>
          </a:p>
          <a:p>
            <a:pPr marL="0" indent="0">
              <a:buNone/>
            </a:pPr>
            <a:r>
              <a:rPr lang="en-IN" sz="1600" b="1" dirty="0">
                <a:solidFill>
                  <a:schemeClr val="accent1">
                    <a:lumMod val="75000"/>
                  </a:schemeClr>
                </a:solidFill>
              </a:rPr>
              <a:t>insert into hospital values('1','mittu','55','7569642310','male','20-nov-1998','india','5','41','6281314216','dengue','27-aug-2008','09-sept-2008','hari’);</a:t>
            </a:r>
          </a:p>
          <a:p>
            <a:pPr marL="0" indent="0">
              <a:buNone/>
            </a:pPr>
            <a:r>
              <a:rPr lang="en-IN" sz="1600" b="1" dirty="0">
                <a:solidFill>
                  <a:schemeClr val="accent1">
                    <a:lumMod val="75000"/>
                  </a:schemeClr>
                </a:solidFill>
              </a:rPr>
              <a:t>insert into hospital values('2','akshay','21','7569642318','female','20-nov-2002','hyderabad','6','49','6281314211','typhoid','29-aug-2008','19-sept-2008','navya’);</a:t>
            </a:r>
          </a:p>
          <a:p>
            <a:pPr marL="0" indent="0">
              <a:buNone/>
            </a:pPr>
            <a:r>
              <a:rPr lang="en-IN" sz="1600" b="1" dirty="0">
                <a:solidFill>
                  <a:schemeClr val="accent1">
                    <a:lumMod val="75000"/>
                  </a:schemeClr>
                </a:solidFill>
              </a:rPr>
              <a:t>insert into hospital values('3','vamsi','44','7569642313','male','20-dec-1998','telangana','7','51','6281317216','cancer','26-aug-2002','09-sept-2002','satya’);</a:t>
            </a:r>
          </a:p>
          <a:p>
            <a:pPr marL="0" indent="0">
              <a:buNone/>
            </a:pPr>
            <a:r>
              <a:rPr lang="en-IN" sz="1600" b="1" dirty="0">
                <a:solidFill>
                  <a:schemeClr val="accent1">
                    <a:lumMod val="75000"/>
                  </a:schemeClr>
                </a:solidFill>
              </a:rPr>
              <a:t>select *from hospital;</a:t>
            </a:r>
          </a:p>
        </p:txBody>
      </p:sp>
    </p:spTree>
    <p:extLst>
      <p:ext uri="{BB962C8B-B14F-4D97-AF65-F5344CB8AC3E}">
        <p14:creationId xmlns:p14="http://schemas.microsoft.com/office/powerpoint/2010/main" val="344166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4C424-B305-E1DE-2754-3FA87C12CDFF}"/>
              </a:ext>
            </a:extLst>
          </p:cNvPr>
          <p:cNvSpPr>
            <a:spLocks noGrp="1"/>
          </p:cNvSpPr>
          <p:nvPr>
            <p:ph idx="1"/>
          </p:nvPr>
        </p:nvSpPr>
        <p:spPr>
          <a:xfrm>
            <a:off x="0" y="0"/>
            <a:ext cx="12192000" cy="6858000"/>
          </a:xfrm>
        </p:spPr>
        <p:txBody>
          <a:bodyPr>
            <a:noAutofit/>
          </a:bodyPr>
          <a:lstStyle/>
          <a:p>
            <a:pPr marL="0" indent="0">
              <a:buNone/>
            </a:pPr>
            <a:r>
              <a:rPr lang="en-IN" sz="1600" b="1" u="sng" dirty="0"/>
              <a:t>PYTHON SOURCE CODE</a:t>
            </a:r>
            <a:r>
              <a:rPr lang="en-IN" sz="1600" b="1" dirty="0"/>
              <a:t> :</a:t>
            </a:r>
          </a:p>
          <a:p>
            <a:pPr marL="0" indent="0">
              <a:buNone/>
            </a:pPr>
            <a:r>
              <a:rPr lang="en-IN" sz="1600" b="1" dirty="0"/>
              <a:t>from </a:t>
            </a:r>
            <a:r>
              <a:rPr lang="en-IN" sz="1600" b="1" dirty="0" err="1"/>
              <a:t>tkinter</a:t>
            </a:r>
            <a:r>
              <a:rPr lang="en-IN" sz="1600" b="1" dirty="0"/>
              <a:t> import *</a:t>
            </a:r>
          </a:p>
          <a:p>
            <a:pPr marL="0" indent="0">
              <a:buNone/>
            </a:pPr>
            <a:r>
              <a:rPr lang="en-IN" sz="1600" b="1" dirty="0"/>
              <a:t>import </a:t>
            </a:r>
            <a:r>
              <a:rPr lang="en-IN" sz="1600" b="1" dirty="0" err="1"/>
              <a:t>mysql.connector</a:t>
            </a:r>
            <a:endParaRPr lang="en-IN" sz="1600" b="1" dirty="0"/>
          </a:p>
          <a:p>
            <a:pPr marL="0" indent="0">
              <a:buNone/>
            </a:pPr>
            <a:r>
              <a:rPr lang="en-IN" sz="1600" b="1" dirty="0"/>
              <a:t>def Ok():</a:t>
            </a:r>
          </a:p>
          <a:p>
            <a:pPr marL="0" indent="0">
              <a:buNone/>
            </a:pPr>
            <a:r>
              <a:rPr lang="en-IN" sz="1600" b="1" dirty="0"/>
              <a:t>    global </a:t>
            </a:r>
            <a:r>
              <a:rPr lang="en-IN" sz="1600" b="1" dirty="0" err="1"/>
              <a:t>myresult</a:t>
            </a:r>
            <a:endParaRPr lang="en-IN" sz="1600" b="1" dirty="0"/>
          </a:p>
          <a:p>
            <a:pPr marL="0" indent="0">
              <a:buNone/>
            </a:pPr>
            <a:r>
              <a:rPr lang="en-IN" sz="1600" b="1" dirty="0"/>
              <a:t>    </a:t>
            </a:r>
            <a:r>
              <a:rPr lang="en-IN" sz="1600" b="1" dirty="0" err="1"/>
              <a:t>pid</a:t>
            </a:r>
            <a:r>
              <a:rPr lang="en-IN" sz="1600" b="1" dirty="0"/>
              <a:t>= e1.get()</a:t>
            </a:r>
          </a:p>
          <a:p>
            <a:pPr marL="0" indent="0">
              <a:buNone/>
            </a:pPr>
            <a:r>
              <a:rPr lang="en-IN" sz="1600" b="1" dirty="0"/>
              <a:t>    </a:t>
            </a:r>
            <a:r>
              <a:rPr lang="en-IN" sz="1600" b="1" dirty="0" err="1"/>
              <a:t>sno</a:t>
            </a:r>
            <a:r>
              <a:rPr lang="en-IN" sz="1600" b="1" dirty="0"/>
              <a:t>= e2.get()</a:t>
            </a:r>
          </a:p>
          <a:p>
            <a:pPr marL="0" indent="0">
              <a:buNone/>
            </a:pPr>
            <a:r>
              <a:rPr lang="en-IN" sz="1600" b="1" dirty="0"/>
              <a:t>    name = e3.get()</a:t>
            </a:r>
          </a:p>
          <a:p>
            <a:pPr marL="0" indent="0">
              <a:buNone/>
            </a:pPr>
            <a:r>
              <a:rPr lang="en-IN" sz="1600" b="1" dirty="0"/>
              <a:t>    age=e4.get()</a:t>
            </a:r>
          </a:p>
          <a:p>
            <a:pPr marL="0" indent="0">
              <a:buNone/>
            </a:pPr>
            <a:r>
              <a:rPr lang="en-IN" sz="1600" b="1" dirty="0"/>
              <a:t>    phone=e5.get()</a:t>
            </a:r>
          </a:p>
          <a:p>
            <a:pPr marL="0" indent="0">
              <a:buNone/>
            </a:pPr>
            <a:r>
              <a:rPr lang="en-IN" sz="1600" b="1" dirty="0"/>
              <a:t>    gender=e6.get()</a:t>
            </a:r>
          </a:p>
          <a:p>
            <a:pPr marL="0" indent="0">
              <a:buNone/>
            </a:pPr>
            <a:r>
              <a:rPr lang="en-IN" sz="1600" b="1" dirty="0"/>
              <a:t>    dob=e7.get()</a:t>
            </a:r>
          </a:p>
          <a:p>
            <a:pPr marL="0" indent="0">
              <a:buNone/>
            </a:pPr>
            <a:r>
              <a:rPr lang="en-IN" sz="1600" b="1" dirty="0"/>
              <a:t>    address=e8.get()</a:t>
            </a:r>
          </a:p>
          <a:p>
            <a:pPr marL="0" indent="0">
              <a:buNone/>
            </a:pPr>
            <a:r>
              <a:rPr lang="en-IN" sz="1600" b="1" dirty="0"/>
              <a:t>    height=e9.get()</a:t>
            </a:r>
          </a:p>
          <a:p>
            <a:pPr marL="0" indent="0">
              <a:buNone/>
            </a:pPr>
            <a:r>
              <a:rPr lang="en-IN" sz="1600" b="1" dirty="0"/>
              <a:t>    weight=e10.get()</a:t>
            </a:r>
          </a:p>
          <a:p>
            <a:pPr marL="0" indent="0">
              <a:buNone/>
            </a:pPr>
            <a:r>
              <a:rPr lang="en-IN" sz="1600" b="1" dirty="0"/>
              <a:t>    disease=e11.get()</a:t>
            </a:r>
          </a:p>
          <a:p>
            <a:pPr marL="0" indent="0">
              <a:buNone/>
            </a:pPr>
            <a:r>
              <a:rPr lang="en-IN" sz="1600" b="1" dirty="0"/>
              <a:t>    </a:t>
            </a:r>
            <a:r>
              <a:rPr lang="en-IN" sz="1600" b="1" dirty="0" err="1"/>
              <a:t>admit_date</a:t>
            </a:r>
            <a:r>
              <a:rPr lang="en-IN" sz="1600" b="1" dirty="0"/>
              <a:t>=e12.get()</a:t>
            </a:r>
          </a:p>
          <a:p>
            <a:pPr marL="0" indent="0">
              <a:buNone/>
            </a:pPr>
            <a:r>
              <a:rPr lang="en-IN" sz="1600" b="1" dirty="0"/>
              <a:t>    </a:t>
            </a:r>
            <a:r>
              <a:rPr lang="en-IN" sz="1600" b="1" dirty="0" err="1"/>
              <a:t>discharge_date</a:t>
            </a:r>
            <a:r>
              <a:rPr lang="en-IN" sz="1600" b="1" dirty="0"/>
              <a:t>=e13.get()</a:t>
            </a:r>
          </a:p>
          <a:p>
            <a:pPr marL="0" indent="0">
              <a:buNone/>
            </a:pPr>
            <a:r>
              <a:rPr lang="en-IN" sz="1600" b="1" dirty="0"/>
              <a:t>    </a:t>
            </a:r>
            <a:r>
              <a:rPr lang="en-IN" sz="1600" b="1" dirty="0" err="1"/>
              <a:t>guardian_name</a:t>
            </a:r>
            <a:r>
              <a:rPr lang="en-IN" sz="1600" b="1" dirty="0"/>
              <a:t>=e14.get()</a:t>
            </a:r>
          </a:p>
          <a:p>
            <a:pPr marL="0" indent="0">
              <a:buNone/>
            </a:pPr>
            <a:r>
              <a:rPr lang="en-IN" sz="1600" b="1" dirty="0"/>
              <a:t> </a:t>
            </a:r>
            <a:endParaRPr lang="en-IN" sz="1600" dirty="0"/>
          </a:p>
        </p:txBody>
      </p:sp>
    </p:spTree>
    <p:extLst>
      <p:ext uri="{BB962C8B-B14F-4D97-AF65-F5344CB8AC3E}">
        <p14:creationId xmlns:p14="http://schemas.microsoft.com/office/powerpoint/2010/main" val="372976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48823-C45B-FCE5-1BE7-8AFC67E8CD9E}"/>
              </a:ext>
            </a:extLst>
          </p:cNvPr>
          <p:cNvSpPr>
            <a:spLocks noGrp="1"/>
          </p:cNvSpPr>
          <p:nvPr>
            <p:ph idx="1"/>
          </p:nvPr>
        </p:nvSpPr>
        <p:spPr>
          <a:xfrm>
            <a:off x="8965" y="0"/>
            <a:ext cx="12183035" cy="6858000"/>
          </a:xfrm>
        </p:spPr>
        <p:txBody>
          <a:bodyPr>
            <a:normAutofit fontScale="77500" lnSpcReduction="20000"/>
          </a:bodyPr>
          <a:lstStyle/>
          <a:p>
            <a:pPr marL="0" indent="0">
              <a:buNone/>
            </a:pPr>
            <a:r>
              <a:rPr lang="en-IN" dirty="0"/>
              <a:t> </a:t>
            </a:r>
            <a:r>
              <a:rPr lang="en-IN" dirty="0" err="1"/>
              <a:t>mysqldb</a:t>
            </a:r>
            <a:r>
              <a:rPr lang="en-IN" dirty="0"/>
              <a:t>=</a:t>
            </a:r>
            <a:r>
              <a:rPr lang="en-IN" dirty="0" err="1"/>
              <a:t>mysql.connector.connect</a:t>
            </a:r>
            <a:r>
              <a:rPr lang="en-IN" dirty="0"/>
              <a:t>(host="</a:t>
            </a:r>
            <a:r>
              <a:rPr lang="en-IN" dirty="0" err="1"/>
              <a:t>localhost",user</a:t>
            </a:r>
            <a:r>
              <a:rPr lang="en-IN" dirty="0"/>
              <a:t>="</a:t>
            </a:r>
            <a:r>
              <a:rPr lang="en-IN" dirty="0" err="1"/>
              <a:t>root",password</a:t>
            </a:r>
            <a:r>
              <a:rPr lang="en-IN" dirty="0"/>
              <a:t>="</a:t>
            </a:r>
            <a:r>
              <a:rPr lang="en-IN" dirty="0" err="1"/>
              <a:t>pavithra</a:t>
            </a:r>
            <a:r>
              <a:rPr lang="en-IN" dirty="0"/>
              <a:t>",database="joker")</a:t>
            </a:r>
          </a:p>
          <a:p>
            <a:pPr marL="0" indent="0">
              <a:buNone/>
            </a:pPr>
            <a:r>
              <a:rPr lang="en-IN" dirty="0"/>
              <a:t>    </a:t>
            </a:r>
            <a:r>
              <a:rPr lang="en-IN" dirty="0" err="1"/>
              <a:t>mycursor</a:t>
            </a:r>
            <a:r>
              <a:rPr lang="en-IN" dirty="0"/>
              <a:t>=</a:t>
            </a:r>
            <a:r>
              <a:rPr lang="en-IN" dirty="0" err="1"/>
              <a:t>mysqldb.cursor</a:t>
            </a:r>
            <a:r>
              <a:rPr lang="en-IN" dirty="0"/>
              <a:t>()</a:t>
            </a:r>
          </a:p>
          <a:p>
            <a:pPr marL="0" indent="0">
              <a:buNone/>
            </a:pPr>
            <a:r>
              <a:rPr lang="en-IN" dirty="0"/>
              <a:t> </a:t>
            </a:r>
          </a:p>
          <a:p>
            <a:pPr marL="0" indent="0">
              <a:buNone/>
            </a:pPr>
            <a:r>
              <a:rPr lang="en-IN" dirty="0"/>
              <a:t>    try:</a:t>
            </a:r>
          </a:p>
          <a:p>
            <a:pPr marL="0" indent="0">
              <a:buNone/>
            </a:pPr>
            <a:r>
              <a:rPr lang="en-IN" dirty="0"/>
              <a:t>        </a:t>
            </a:r>
            <a:r>
              <a:rPr lang="en-IN" dirty="0" err="1"/>
              <a:t>mycursor.execute</a:t>
            </a:r>
            <a:r>
              <a:rPr lang="en-IN" dirty="0"/>
              <a:t>("SELECT * FROM hospital where </a:t>
            </a:r>
            <a:r>
              <a:rPr lang="en-IN" dirty="0" err="1"/>
              <a:t>pid</a:t>
            </a:r>
            <a:r>
              <a:rPr lang="en-IN" dirty="0"/>
              <a:t> = '" + name + "'")</a:t>
            </a:r>
          </a:p>
          <a:p>
            <a:pPr marL="0" indent="0">
              <a:buNone/>
            </a:pPr>
            <a:r>
              <a:rPr lang="en-IN" dirty="0"/>
              <a:t>        </a:t>
            </a:r>
            <a:r>
              <a:rPr lang="en-IN" dirty="0" err="1"/>
              <a:t>myresult</a:t>
            </a:r>
            <a:r>
              <a:rPr lang="en-IN" dirty="0"/>
              <a:t> = </a:t>
            </a:r>
            <a:r>
              <a:rPr lang="en-IN" dirty="0" err="1"/>
              <a:t>mycursor.fetchall</a:t>
            </a:r>
            <a:r>
              <a:rPr lang="en-IN" dirty="0"/>
              <a:t>()</a:t>
            </a:r>
          </a:p>
          <a:p>
            <a:pPr marL="0" indent="0">
              <a:buNone/>
            </a:pPr>
            <a:r>
              <a:rPr lang="en-IN" dirty="0"/>
              <a:t>        for x in </a:t>
            </a:r>
            <a:r>
              <a:rPr lang="en-IN" dirty="0" err="1"/>
              <a:t>myresult</a:t>
            </a:r>
            <a:r>
              <a:rPr lang="en-IN" dirty="0"/>
              <a:t>:</a:t>
            </a:r>
          </a:p>
          <a:p>
            <a:pPr marL="0" indent="0">
              <a:buNone/>
            </a:pPr>
            <a:r>
              <a:rPr lang="en-IN" dirty="0"/>
              <a:t>            print('x')</a:t>
            </a:r>
          </a:p>
          <a:p>
            <a:pPr marL="0" indent="0">
              <a:buNone/>
            </a:pPr>
            <a:r>
              <a:rPr lang="en-IN" dirty="0"/>
              <a:t>        e2.delete(0, END)</a:t>
            </a:r>
          </a:p>
          <a:p>
            <a:pPr marL="0" indent="0">
              <a:buNone/>
            </a:pPr>
            <a:r>
              <a:rPr lang="en-IN" dirty="0"/>
              <a:t>        e2.insert(END, x[1])</a:t>
            </a:r>
          </a:p>
          <a:p>
            <a:pPr marL="0" indent="0">
              <a:buNone/>
            </a:pPr>
            <a:r>
              <a:rPr lang="en-IN" dirty="0"/>
              <a:t>        e3.delete(0, END)</a:t>
            </a:r>
          </a:p>
          <a:p>
            <a:pPr marL="0" indent="0">
              <a:buNone/>
            </a:pPr>
            <a:r>
              <a:rPr lang="en-IN" dirty="0"/>
              <a:t>        e3.insert(END, x[2])</a:t>
            </a:r>
          </a:p>
          <a:p>
            <a:pPr marL="0" indent="0">
              <a:buNone/>
            </a:pPr>
            <a:r>
              <a:rPr lang="en-IN" dirty="0"/>
              <a:t>        e4.delete(0,END)</a:t>
            </a:r>
          </a:p>
          <a:p>
            <a:pPr marL="0" indent="0">
              <a:buNone/>
            </a:pPr>
            <a:r>
              <a:rPr lang="en-IN" dirty="0"/>
              <a:t>        e4.insert(</a:t>
            </a:r>
            <a:r>
              <a:rPr lang="en-IN" dirty="0" err="1"/>
              <a:t>END,x</a:t>
            </a:r>
            <a:r>
              <a:rPr lang="en-IN" dirty="0"/>
              <a:t>[3])</a:t>
            </a:r>
          </a:p>
          <a:p>
            <a:pPr marL="0" indent="0">
              <a:buNone/>
            </a:pPr>
            <a:r>
              <a:rPr lang="en-IN" dirty="0"/>
              <a:t>        e5.delete(0,END)</a:t>
            </a:r>
          </a:p>
          <a:p>
            <a:pPr marL="0" indent="0">
              <a:buNone/>
            </a:pPr>
            <a:r>
              <a:rPr lang="en-IN" dirty="0"/>
              <a:t>        e5.insert(</a:t>
            </a:r>
            <a:r>
              <a:rPr lang="en-IN" dirty="0" err="1"/>
              <a:t>END,x</a:t>
            </a:r>
            <a:r>
              <a:rPr lang="en-IN" dirty="0"/>
              <a:t>[4])</a:t>
            </a:r>
          </a:p>
          <a:p>
            <a:pPr marL="0" indent="0">
              <a:buNone/>
            </a:pPr>
            <a:r>
              <a:rPr lang="en-IN" dirty="0"/>
              <a:t>        e6.delete(0,END)</a:t>
            </a:r>
          </a:p>
          <a:p>
            <a:pPr marL="0" indent="0">
              <a:buNone/>
            </a:pPr>
            <a:r>
              <a:rPr lang="en-IN" dirty="0"/>
              <a:t>        e6.insert(</a:t>
            </a:r>
            <a:r>
              <a:rPr lang="en-IN" dirty="0" err="1"/>
              <a:t>END,x</a:t>
            </a:r>
            <a:r>
              <a:rPr lang="en-IN" dirty="0"/>
              <a:t>[5])</a:t>
            </a:r>
          </a:p>
          <a:p>
            <a:pPr marL="0" indent="0">
              <a:buNone/>
            </a:pPr>
            <a:r>
              <a:rPr lang="en-IN" dirty="0"/>
              <a:t>        e7.delete(0,END)</a:t>
            </a:r>
          </a:p>
        </p:txBody>
      </p:sp>
    </p:spTree>
    <p:extLst>
      <p:ext uri="{BB962C8B-B14F-4D97-AF65-F5344CB8AC3E}">
        <p14:creationId xmlns:p14="http://schemas.microsoft.com/office/powerpoint/2010/main" val="28053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00484-E4B0-D740-95F0-DA8A26F6EE15}"/>
              </a:ext>
            </a:extLst>
          </p:cNvPr>
          <p:cNvSpPr>
            <a:spLocks noGrp="1"/>
          </p:cNvSpPr>
          <p:nvPr>
            <p:ph idx="1"/>
          </p:nvPr>
        </p:nvSpPr>
        <p:spPr>
          <a:xfrm>
            <a:off x="0" y="1"/>
            <a:ext cx="12192000" cy="6857999"/>
          </a:xfrm>
        </p:spPr>
        <p:txBody>
          <a:bodyPr>
            <a:normAutofit fontScale="70000" lnSpcReduction="20000"/>
          </a:bodyPr>
          <a:lstStyle/>
          <a:p>
            <a:pPr marL="0" indent="0">
              <a:buNone/>
            </a:pPr>
            <a:r>
              <a:rPr lang="en-IN" dirty="0"/>
              <a:t>        e7.insert(</a:t>
            </a:r>
            <a:r>
              <a:rPr lang="en-IN" dirty="0" err="1"/>
              <a:t>END,x</a:t>
            </a:r>
            <a:r>
              <a:rPr lang="en-IN" dirty="0"/>
              <a:t>[6])</a:t>
            </a:r>
          </a:p>
          <a:p>
            <a:pPr marL="0" indent="0">
              <a:buNone/>
            </a:pPr>
            <a:r>
              <a:rPr lang="en-IN" dirty="0"/>
              <a:t>        e8.delete(0,END)</a:t>
            </a:r>
          </a:p>
          <a:p>
            <a:pPr marL="0" indent="0">
              <a:buNone/>
            </a:pPr>
            <a:r>
              <a:rPr lang="en-IN" dirty="0"/>
              <a:t>        e8.insert(</a:t>
            </a:r>
            <a:r>
              <a:rPr lang="en-IN" dirty="0" err="1"/>
              <a:t>END,x</a:t>
            </a:r>
            <a:r>
              <a:rPr lang="en-IN" dirty="0"/>
              <a:t>[7])</a:t>
            </a:r>
          </a:p>
          <a:p>
            <a:pPr marL="0" indent="0">
              <a:buNone/>
            </a:pPr>
            <a:r>
              <a:rPr lang="en-IN" dirty="0"/>
              <a:t>        e9.delete(0,END)</a:t>
            </a:r>
          </a:p>
          <a:p>
            <a:pPr marL="0" indent="0">
              <a:buNone/>
            </a:pPr>
            <a:r>
              <a:rPr lang="en-IN" dirty="0"/>
              <a:t>        e9.insert(</a:t>
            </a:r>
            <a:r>
              <a:rPr lang="en-IN" dirty="0" err="1"/>
              <a:t>END,x</a:t>
            </a:r>
            <a:r>
              <a:rPr lang="en-IN" dirty="0"/>
              <a:t>[8])</a:t>
            </a:r>
          </a:p>
          <a:p>
            <a:pPr marL="0" indent="0">
              <a:buNone/>
            </a:pPr>
            <a:r>
              <a:rPr lang="en-IN" dirty="0"/>
              <a:t>        e10.delete(0,END)</a:t>
            </a:r>
          </a:p>
          <a:p>
            <a:pPr marL="0" indent="0">
              <a:buNone/>
            </a:pPr>
            <a:r>
              <a:rPr lang="en-IN" dirty="0"/>
              <a:t>        e10.insert(</a:t>
            </a:r>
            <a:r>
              <a:rPr lang="en-IN" dirty="0" err="1"/>
              <a:t>END,x</a:t>
            </a:r>
            <a:r>
              <a:rPr lang="en-IN" dirty="0"/>
              <a:t>[9])</a:t>
            </a:r>
          </a:p>
          <a:p>
            <a:pPr marL="0" indent="0">
              <a:buNone/>
            </a:pPr>
            <a:r>
              <a:rPr lang="en-IN" dirty="0"/>
              <a:t>        e11.delete(0,END)</a:t>
            </a:r>
          </a:p>
          <a:p>
            <a:pPr marL="0" indent="0">
              <a:buNone/>
            </a:pPr>
            <a:r>
              <a:rPr lang="en-IN" dirty="0"/>
              <a:t>        e11.insert(</a:t>
            </a:r>
            <a:r>
              <a:rPr lang="en-IN" dirty="0" err="1"/>
              <a:t>END,x</a:t>
            </a:r>
            <a:r>
              <a:rPr lang="en-IN" dirty="0"/>
              <a:t>[10])</a:t>
            </a:r>
          </a:p>
          <a:p>
            <a:pPr marL="0" indent="0">
              <a:buNone/>
            </a:pPr>
            <a:r>
              <a:rPr lang="en-IN" dirty="0"/>
              <a:t>        e12.delete(0,END)</a:t>
            </a:r>
          </a:p>
          <a:p>
            <a:pPr marL="0" indent="0">
              <a:buNone/>
            </a:pPr>
            <a:r>
              <a:rPr lang="en-IN" dirty="0"/>
              <a:t>        e12.insert(</a:t>
            </a:r>
            <a:r>
              <a:rPr lang="en-IN" dirty="0" err="1"/>
              <a:t>END,x</a:t>
            </a:r>
            <a:r>
              <a:rPr lang="en-IN" dirty="0"/>
              <a:t>[11])</a:t>
            </a:r>
          </a:p>
          <a:p>
            <a:pPr marL="0" indent="0">
              <a:buNone/>
            </a:pPr>
            <a:r>
              <a:rPr lang="en-IN" dirty="0"/>
              <a:t>        e13.delete(0,END)</a:t>
            </a:r>
          </a:p>
          <a:p>
            <a:pPr marL="0" indent="0">
              <a:buNone/>
            </a:pPr>
            <a:r>
              <a:rPr lang="en-IN" dirty="0"/>
              <a:t>        e13.insert(</a:t>
            </a:r>
            <a:r>
              <a:rPr lang="en-IN" dirty="0" err="1"/>
              <a:t>END,x</a:t>
            </a:r>
            <a:r>
              <a:rPr lang="en-IN" dirty="0"/>
              <a:t>[12])</a:t>
            </a:r>
          </a:p>
          <a:p>
            <a:pPr marL="0" indent="0">
              <a:buNone/>
            </a:pPr>
            <a:r>
              <a:rPr lang="en-IN" dirty="0"/>
              <a:t>        e14.delete(0,END)</a:t>
            </a:r>
          </a:p>
          <a:p>
            <a:pPr marL="0" indent="0">
              <a:buNone/>
            </a:pPr>
            <a:r>
              <a:rPr lang="en-IN" dirty="0"/>
              <a:t>        e14.insert(</a:t>
            </a:r>
            <a:r>
              <a:rPr lang="en-IN" dirty="0" err="1"/>
              <a:t>END,x</a:t>
            </a:r>
            <a:r>
              <a:rPr lang="en-IN" dirty="0"/>
              <a:t>[13])</a:t>
            </a:r>
          </a:p>
          <a:p>
            <a:pPr marL="0" indent="0">
              <a:buNone/>
            </a:pPr>
            <a:r>
              <a:rPr lang="en-IN" dirty="0"/>
              <a:t>    except Exception as e:</a:t>
            </a:r>
          </a:p>
          <a:p>
            <a:pPr marL="0" indent="0">
              <a:buNone/>
            </a:pPr>
            <a:r>
              <a:rPr lang="en-IN" dirty="0"/>
              <a:t>       print(e)</a:t>
            </a:r>
          </a:p>
          <a:p>
            <a:pPr marL="0" indent="0">
              <a:buNone/>
            </a:pPr>
            <a:r>
              <a:rPr lang="en-IN" dirty="0"/>
              <a:t>       </a:t>
            </a:r>
            <a:r>
              <a:rPr lang="en-IN" dirty="0" err="1"/>
              <a:t>mysqldb.rollback</a:t>
            </a:r>
            <a:r>
              <a:rPr lang="en-IN" dirty="0"/>
              <a:t>()</a:t>
            </a:r>
          </a:p>
          <a:p>
            <a:pPr marL="0" indent="0">
              <a:buNone/>
            </a:pPr>
            <a:r>
              <a:rPr lang="en-IN" dirty="0"/>
              <a:t>       </a:t>
            </a:r>
            <a:r>
              <a:rPr lang="en-IN" dirty="0" err="1"/>
              <a:t>mysqldb.close</a:t>
            </a:r>
            <a:r>
              <a:rPr lang="en-IN" dirty="0"/>
              <a:t>()</a:t>
            </a:r>
          </a:p>
          <a:p>
            <a:pPr marL="0" indent="0">
              <a:buNone/>
            </a:pPr>
            <a:r>
              <a:rPr lang="en-IN" dirty="0"/>
              <a:t> </a:t>
            </a:r>
          </a:p>
        </p:txBody>
      </p:sp>
    </p:spTree>
    <p:extLst>
      <p:ext uri="{BB962C8B-B14F-4D97-AF65-F5344CB8AC3E}">
        <p14:creationId xmlns:p14="http://schemas.microsoft.com/office/powerpoint/2010/main" val="17530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115A5-BF08-ABD2-3DDE-1E170ED54BA3}"/>
              </a:ext>
            </a:extLst>
          </p:cNvPr>
          <p:cNvSpPr>
            <a:spLocks noGrp="1"/>
          </p:cNvSpPr>
          <p:nvPr>
            <p:ph idx="1"/>
          </p:nvPr>
        </p:nvSpPr>
        <p:spPr>
          <a:xfrm>
            <a:off x="0" y="5"/>
            <a:ext cx="12191999" cy="6857995"/>
          </a:xfrm>
        </p:spPr>
        <p:txBody>
          <a:bodyPr>
            <a:normAutofit fontScale="70000" lnSpcReduction="20000"/>
          </a:bodyPr>
          <a:lstStyle/>
          <a:p>
            <a:pPr marL="0" indent="0">
              <a:buNone/>
            </a:pPr>
            <a:r>
              <a:rPr lang="en-IN" dirty="0"/>
              <a:t>root = Tk()</a:t>
            </a:r>
          </a:p>
          <a:p>
            <a:pPr marL="0" indent="0">
              <a:buNone/>
            </a:pPr>
            <a:r>
              <a:rPr lang="en-IN" dirty="0" err="1"/>
              <a:t>root.title</a:t>
            </a:r>
            <a:r>
              <a:rPr lang="en-IN" dirty="0"/>
              <a:t>("HOSPITAL RECORDS")</a:t>
            </a:r>
          </a:p>
          <a:p>
            <a:pPr marL="0" indent="0">
              <a:buNone/>
            </a:pPr>
            <a:r>
              <a:rPr lang="en-IN" dirty="0" err="1"/>
              <a:t>root.geometry</a:t>
            </a:r>
            <a:r>
              <a:rPr lang="en-IN" dirty="0"/>
              <a:t>("1400x1400")</a:t>
            </a:r>
          </a:p>
          <a:p>
            <a:pPr marL="0" indent="0">
              <a:buNone/>
            </a:pPr>
            <a:endParaRPr lang="en-IN" dirty="0"/>
          </a:p>
          <a:p>
            <a:pPr marL="0" indent="0">
              <a:buNone/>
            </a:pPr>
            <a:r>
              <a:rPr lang="en-IN" dirty="0"/>
              <a:t>Label(root, text="Patient ID").place(x=10, y=10)</a:t>
            </a:r>
          </a:p>
          <a:p>
            <a:pPr marL="0" indent="0">
              <a:buNone/>
            </a:pPr>
            <a:r>
              <a:rPr lang="en-IN" dirty="0"/>
              <a:t>Button(root, text="Search", command=Ok ,height = 1, width = 13).place(x=580, y=40)</a:t>
            </a:r>
          </a:p>
          <a:p>
            <a:pPr marL="0" indent="0">
              <a:buNone/>
            </a:pPr>
            <a:endParaRPr lang="en-IN" dirty="0"/>
          </a:p>
          <a:p>
            <a:pPr marL="0" indent="0">
              <a:buNone/>
            </a:pPr>
            <a:r>
              <a:rPr lang="en-IN" dirty="0"/>
              <a:t>Label(root, text="</a:t>
            </a:r>
            <a:r>
              <a:rPr lang="en-IN" dirty="0" err="1"/>
              <a:t>Sno</a:t>
            </a:r>
            <a:r>
              <a:rPr lang="en-IN" dirty="0"/>
              <a:t>").place(x=10, y=80)</a:t>
            </a:r>
          </a:p>
          <a:p>
            <a:pPr marL="0" indent="0">
              <a:buNone/>
            </a:pPr>
            <a:r>
              <a:rPr lang="en-IN" dirty="0"/>
              <a:t>Label(root, text="Name").place(x=10, y=120)</a:t>
            </a:r>
          </a:p>
          <a:p>
            <a:pPr marL="0" indent="0">
              <a:buNone/>
            </a:pPr>
            <a:r>
              <a:rPr lang="en-IN" dirty="0"/>
              <a:t>Label(root, text="Age").place(x=10, y=160)</a:t>
            </a:r>
          </a:p>
          <a:p>
            <a:pPr marL="0" indent="0">
              <a:buNone/>
            </a:pPr>
            <a:r>
              <a:rPr lang="en-IN" dirty="0"/>
              <a:t>Label(root, text="phone").place(x=10, y=200)</a:t>
            </a:r>
          </a:p>
          <a:p>
            <a:pPr marL="0" indent="0">
              <a:buNone/>
            </a:pPr>
            <a:r>
              <a:rPr lang="en-IN" dirty="0"/>
              <a:t>Label(root, text="gen]der").place(x=10, y=240)</a:t>
            </a:r>
          </a:p>
          <a:p>
            <a:pPr marL="0" indent="0">
              <a:buNone/>
            </a:pPr>
            <a:r>
              <a:rPr lang="en-IN" dirty="0"/>
              <a:t>Label(root, text="DOB").place(x=10, y=280)</a:t>
            </a:r>
          </a:p>
          <a:p>
            <a:pPr marL="0" indent="0">
              <a:buNone/>
            </a:pPr>
            <a:r>
              <a:rPr lang="en-IN" dirty="0"/>
              <a:t>Label(root, text="Address").place(x=10, y=320)</a:t>
            </a:r>
          </a:p>
          <a:p>
            <a:pPr marL="0" indent="0">
              <a:buNone/>
            </a:pPr>
            <a:r>
              <a:rPr lang="en-IN" dirty="0"/>
              <a:t>Label(root, text="Height").place(x=10, y=360)</a:t>
            </a:r>
          </a:p>
          <a:p>
            <a:pPr marL="0" indent="0">
              <a:buNone/>
            </a:pPr>
            <a:r>
              <a:rPr lang="en-IN" dirty="0"/>
              <a:t>Label(root, text="Weight").place(x=10, y=400)</a:t>
            </a:r>
          </a:p>
          <a:p>
            <a:pPr marL="0" indent="0">
              <a:buNone/>
            </a:pPr>
            <a:r>
              <a:rPr lang="en-IN" dirty="0"/>
              <a:t>Label(root, text="Disease").place(x=10, y=440)</a:t>
            </a:r>
          </a:p>
          <a:p>
            <a:pPr marL="0" indent="0">
              <a:buNone/>
            </a:pPr>
            <a:r>
              <a:rPr lang="en-IN" dirty="0"/>
              <a:t>Label(root, text="Admit Date").place(x=10, y=480)</a:t>
            </a:r>
          </a:p>
          <a:p>
            <a:pPr marL="0" indent="0">
              <a:buNone/>
            </a:pPr>
            <a:r>
              <a:rPr lang="en-IN" dirty="0"/>
              <a:t>Label(root, text="Discharge Date").place(x=10, y=520)</a:t>
            </a:r>
          </a:p>
          <a:p>
            <a:pPr marL="0" indent="0">
              <a:buNone/>
            </a:pPr>
            <a:r>
              <a:rPr lang="en-IN" dirty="0"/>
              <a:t>Label(root, text="Guardian name").place(x=10, y=560)</a:t>
            </a:r>
          </a:p>
        </p:txBody>
      </p:sp>
    </p:spTree>
    <p:extLst>
      <p:ext uri="{BB962C8B-B14F-4D97-AF65-F5344CB8AC3E}">
        <p14:creationId xmlns:p14="http://schemas.microsoft.com/office/powerpoint/2010/main" val="892012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B9DD4-BE70-3A0E-4A86-58F472729A10}"/>
              </a:ext>
            </a:extLst>
          </p:cNvPr>
          <p:cNvSpPr>
            <a:spLocks noGrp="1"/>
          </p:cNvSpPr>
          <p:nvPr>
            <p:ph idx="1"/>
          </p:nvPr>
        </p:nvSpPr>
        <p:spPr>
          <a:xfrm>
            <a:off x="0" y="0"/>
            <a:ext cx="12192000" cy="6858000"/>
          </a:xfrm>
        </p:spPr>
        <p:txBody>
          <a:bodyPr>
            <a:normAutofit fontScale="40000" lnSpcReduction="20000"/>
          </a:bodyPr>
          <a:lstStyle/>
          <a:p>
            <a:pPr marL="0" indent="0">
              <a:buNone/>
            </a:pPr>
            <a:r>
              <a:rPr lang="en-IN" sz="5000" dirty="0"/>
              <a:t>e1 = Entry(root)</a:t>
            </a:r>
          </a:p>
          <a:p>
            <a:pPr marL="0" indent="0">
              <a:buNone/>
            </a:pPr>
            <a:r>
              <a:rPr lang="en-IN" sz="5000" dirty="0"/>
              <a:t>e1.place(x=580, y=10)</a:t>
            </a:r>
          </a:p>
          <a:p>
            <a:pPr marL="0" indent="0">
              <a:buNone/>
            </a:pPr>
            <a:r>
              <a:rPr lang="en-IN" sz="5000" dirty="0"/>
              <a:t> </a:t>
            </a:r>
          </a:p>
          <a:p>
            <a:pPr marL="0" indent="0">
              <a:buNone/>
            </a:pPr>
            <a:r>
              <a:rPr lang="en-IN" sz="5000" dirty="0"/>
              <a:t>e2 = Entry(root)</a:t>
            </a:r>
          </a:p>
          <a:p>
            <a:pPr marL="0" indent="0">
              <a:buNone/>
            </a:pPr>
            <a:r>
              <a:rPr lang="en-IN" sz="5000" dirty="0"/>
              <a:t>e2.place(x=580, y=80)</a:t>
            </a:r>
          </a:p>
          <a:p>
            <a:pPr marL="0" indent="0">
              <a:buNone/>
            </a:pPr>
            <a:r>
              <a:rPr lang="en-IN" sz="5000" dirty="0"/>
              <a:t> </a:t>
            </a:r>
          </a:p>
          <a:p>
            <a:pPr marL="0" indent="0">
              <a:buNone/>
            </a:pPr>
            <a:r>
              <a:rPr lang="en-IN" sz="5000" dirty="0"/>
              <a:t>e3 = Entry(root)</a:t>
            </a:r>
          </a:p>
          <a:p>
            <a:pPr marL="0" indent="0">
              <a:buNone/>
            </a:pPr>
            <a:r>
              <a:rPr lang="en-IN" sz="5000" dirty="0"/>
              <a:t>e3.place(x=580, y=120)</a:t>
            </a:r>
          </a:p>
          <a:p>
            <a:pPr marL="0" indent="0">
              <a:buNone/>
            </a:pPr>
            <a:endParaRPr lang="en-IN" sz="5000" dirty="0"/>
          </a:p>
          <a:p>
            <a:pPr marL="0" indent="0">
              <a:buNone/>
            </a:pPr>
            <a:r>
              <a:rPr lang="en-IN" sz="5000" dirty="0"/>
              <a:t>e4 = Entry(root)</a:t>
            </a:r>
          </a:p>
          <a:p>
            <a:pPr marL="0" indent="0">
              <a:buNone/>
            </a:pPr>
            <a:r>
              <a:rPr lang="en-IN" sz="5000" dirty="0"/>
              <a:t>e4.place(x=580, y=160)</a:t>
            </a:r>
          </a:p>
          <a:p>
            <a:pPr marL="0" indent="0">
              <a:buNone/>
            </a:pPr>
            <a:endParaRPr lang="en-IN" sz="5000" dirty="0"/>
          </a:p>
          <a:p>
            <a:pPr marL="0" indent="0">
              <a:buNone/>
            </a:pPr>
            <a:r>
              <a:rPr lang="en-IN" sz="5000" dirty="0"/>
              <a:t>e5 = Entry(root)</a:t>
            </a:r>
          </a:p>
          <a:p>
            <a:pPr marL="0" indent="0">
              <a:buNone/>
            </a:pPr>
            <a:r>
              <a:rPr lang="en-IN" sz="5000" dirty="0"/>
              <a:t>e5.place(x=580, y=200)</a:t>
            </a:r>
          </a:p>
          <a:p>
            <a:pPr marL="0" indent="0">
              <a:buNone/>
            </a:pPr>
            <a:endParaRPr lang="en-IN" sz="5000" dirty="0"/>
          </a:p>
          <a:p>
            <a:pPr marL="0" indent="0">
              <a:buNone/>
            </a:pPr>
            <a:r>
              <a:rPr lang="en-IN" sz="5000" dirty="0"/>
              <a:t>e6 = Entry(root)</a:t>
            </a:r>
          </a:p>
          <a:p>
            <a:pPr marL="0" indent="0">
              <a:buNone/>
            </a:pPr>
            <a:r>
              <a:rPr lang="en-IN" sz="5000" dirty="0"/>
              <a:t>e6.place(x=580, y=240)</a:t>
            </a:r>
          </a:p>
          <a:p>
            <a:pPr marL="0" indent="0">
              <a:buNone/>
            </a:pPr>
            <a:endParaRPr lang="en-IN" sz="5000" dirty="0"/>
          </a:p>
          <a:p>
            <a:pPr marL="0" indent="0">
              <a:buNone/>
            </a:pPr>
            <a:r>
              <a:rPr lang="en-IN" sz="5000" dirty="0"/>
              <a:t>e7 = Entry(root)</a:t>
            </a:r>
          </a:p>
          <a:p>
            <a:pPr marL="0" indent="0">
              <a:buNone/>
            </a:pPr>
            <a:r>
              <a:rPr lang="en-IN" sz="5000" dirty="0"/>
              <a:t>e7.place(x=580, y=280)</a:t>
            </a:r>
          </a:p>
          <a:p>
            <a:endParaRPr lang="en-IN" sz="5000" dirty="0"/>
          </a:p>
          <a:p>
            <a:pPr marL="0" indent="0">
              <a:buNone/>
            </a:pPr>
            <a:endParaRPr lang="en-IN" sz="5000" dirty="0"/>
          </a:p>
          <a:p>
            <a:endParaRPr lang="en-IN" dirty="0"/>
          </a:p>
        </p:txBody>
      </p:sp>
    </p:spTree>
    <p:extLst>
      <p:ext uri="{BB962C8B-B14F-4D97-AF65-F5344CB8AC3E}">
        <p14:creationId xmlns:p14="http://schemas.microsoft.com/office/powerpoint/2010/main" val="421462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C4A11-5268-BAA6-2137-0C9DB8456076}"/>
              </a:ext>
            </a:extLst>
          </p:cNvPr>
          <p:cNvSpPr>
            <a:spLocks noGrp="1"/>
          </p:cNvSpPr>
          <p:nvPr>
            <p:ph idx="1"/>
          </p:nvPr>
        </p:nvSpPr>
        <p:spPr>
          <a:xfrm>
            <a:off x="0" y="1"/>
            <a:ext cx="12192000" cy="6857999"/>
          </a:xfrm>
        </p:spPr>
        <p:txBody>
          <a:bodyPr>
            <a:noAutofit/>
          </a:bodyPr>
          <a:lstStyle/>
          <a:p>
            <a:pPr marL="0" indent="0">
              <a:buNone/>
            </a:pPr>
            <a:r>
              <a:rPr lang="en-IN" sz="2000" dirty="0"/>
              <a:t>e8.place(x=580, y=320)</a:t>
            </a:r>
          </a:p>
          <a:p>
            <a:pPr marL="0" indent="0">
              <a:buNone/>
            </a:pPr>
            <a:r>
              <a:rPr lang="en-IN" sz="2000" dirty="0"/>
              <a:t>e9 = Entry(root)</a:t>
            </a:r>
          </a:p>
          <a:p>
            <a:pPr marL="0" indent="0">
              <a:buNone/>
            </a:pPr>
            <a:r>
              <a:rPr lang="en-IN" sz="2000" dirty="0"/>
              <a:t>e9.place(x=580, y=360)</a:t>
            </a:r>
          </a:p>
          <a:p>
            <a:pPr marL="0" indent="0">
              <a:buNone/>
            </a:pPr>
            <a:r>
              <a:rPr lang="en-IN" sz="2000" dirty="0"/>
              <a:t>e10 = Entry(root)</a:t>
            </a:r>
          </a:p>
          <a:p>
            <a:pPr marL="0" indent="0">
              <a:buNone/>
            </a:pPr>
            <a:r>
              <a:rPr lang="en-IN" sz="2000" dirty="0"/>
              <a:t>e10.place(x=580, y=400)</a:t>
            </a:r>
          </a:p>
          <a:p>
            <a:pPr marL="0" indent="0">
              <a:buNone/>
            </a:pPr>
            <a:r>
              <a:rPr lang="en-IN" sz="2000" dirty="0"/>
              <a:t>e11 = Entry(root)</a:t>
            </a:r>
          </a:p>
          <a:p>
            <a:pPr marL="0" indent="0">
              <a:buNone/>
            </a:pPr>
            <a:r>
              <a:rPr lang="en-IN" sz="2000" dirty="0"/>
              <a:t>e11.place(x=580, y=440)</a:t>
            </a:r>
          </a:p>
          <a:p>
            <a:pPr marL="0" indent="0">
              <a:buNone/>
            </a:pPr>
            <a:r>
              <a:rPr lang="en-IN" sz="2000" dirty="0"/>
              <a:t>e12 = Entry(root)</a:t>
            </a:r>
          </a:p>
          <a:p>
            <a:pPr marL="0" indent="0">
              <a:buNone/>
            </a:pPr>
            <a:r>
              <a:rPr lang="en-IN" sz="2000" dirty="0"/>
              <a:t>e12.place(x=580, y=480)</a:t>
            </a:r>
          </a:p>
          <a:p>
            <a:pPr marL="0" indent="0">
              <a:buNone/>
            </a:pPr>
            <a:r>
              <a:rPr lang="en-IN" sz="2000" dirty="0"/>
              <a:t>e13 = Entry(root)</a:t>
            </a:r>
          </a:p>
          <a:p>
            <a:pPr marL="0" indent="0">
              <a:buNone/>
            </a:pPr>
            <a:r>
              <a:rPr lang="en-IN" sz="2000" dirty="0"/>
              <a:t>e13.place(x=580, y=520)</a:t>
            </a:r>
          </a:p>
          <a:p>
            <a:pPr marL="0" indent="0">
              <a:buNone/>
            </a:pPr>
            <a:r>
              <a:rPr lang="en-US" sz="2000" dirty="0"/>
              <a:t>e14 = Entry(root)</a:t>
            </a:r>
          </a:p>
          <a:p>
            <a:pPr marL="0" indent="0">
              <a:buNone/>
            </a:pPr>
            <a:r>
              <a:rPr lang="en-US" sz="2000" dirty="0"/>
              <a:t>e14.place(x=580, y=560)</a:t>
            </a:r>
          </a:p>
          <a:p>
            <a:pPr marL="0" indent="0">
              <a:buNone/>
            </a:pPr>
            <a:endParaRPr lang="en-US" sz="2000" dirty="0"/>
          </a:p>
          <a:p>
            <a:pPr marL="0" indent="0">
              <a:buNone/>
            </a:pPr>
            <a:r>
              <a:rPr lang="en-US" sz="2000" dirty="0" err="1"/>
              <a:t>root.mainloop</a:t>
            </a:r>
            <a:r>
              <a:rPr lang="en-US" sz="2000" dirty="0"/>
              <a:t>()</a:t>
            </a:r>
            <a:endParaRPr lang="en-IN" sz="2000" dirty="0"/>
          </a:p>
          <a:p>
            <a:pPr marL="0" indent="0">
              <a:buNone/>
            </a:pPr>
            <a:endParaRPr lang="en-IN" sz="2000" dirty="0"/>
          </a:p>
        </p:txBody>
      </p:sp>
    </p:spTree>
    <p:extLst>
      <p:ext uri="{BB962C8B-B14F-4D97-AF65-F5344CB8AC3E}">
        <p14:creationId xmlns:p14="http://schemas.microsoft.com/office/powerpoint/2010/main" val="3887002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93E4B2-01CB-41D2-104A-6E502E68D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297" y="3184711"/>
            <a:ext cx="5558118" cy="1602442"/>
          </a:xfrm>
          <a:prstGeom prst="rect">
            <a:avLst/>
          </a:prstGeom>
        </p:spPr>
      </p:pic>
      <p:sp>
        <p:nvSpPr>
          <p:cNvPr id="9" name="Content Placeholder 8">
            <a:extLst>
              <a:ext uri="{FF2B5EF4-FFF2-40B4-BE49-F238E27FC236}">
                <a16:creationId xmlns:a16="http://schemas.microsoft.com/office/drawing/2014/main" id="{B2C83F9E-E925-0091-BD88-FF41DFE85449}"/>
              </a:ext>
            </a:extLst>
          </p:cNvPr>
          <p:cNvSpPr>
            <a:spLocks noGrp="1"/>
          </p:cNvSpPr>
          <p:nvPr>
            <p:ph idx="1"/>
          </p:nvPr>
        </p:nvSpPr>
        <p:spPr>
          <a:xfrm>
            <a:off x="0" y="0"/>
            <a:ext cx="11353800" cy="6114210"/>
          </a:xfrm>
        </p:spPr>
        <p:txBody>
          <a:bodyPr/>
          <a:lstStyle/>
          <a:p>
            <a:pPr marL="0" indent="0">
              <a:buNone/>
            </a:pPr>
            <a:r>
              <a:rPr lang="en-IN" u="sng" dirty="0"/>
              <a:t>RESULT</a:t>
            </a:r>
            <a:r>
              <a:rPr lang="en-IN" dirty="0"/>
              <a:t> :</a:t>
            </a:r>
          </a:p>
          <a:p>
            <a:pPr marL="0" indent="0">
              <a:buNone/>
            </a:pPr>
            <a:endParaRPr lang="en-IN" dirty="0"/>
          </a:p>
          <a:p>
            <a:pPr marL="0" indent="0">
              <a:buNone/>
            </a:pPr>
            <a:r>
              <a:rPr lang="en-IN" u="sng" dirty="0"/>
              <a:t>MY SQL</a:t>
            </a:r>
            <a:r>
              <a:rPr lang="en-IN" dirty="0"/>
              <a:t> :</a:t>
            </a:r>
            <a:endParaRPr lang="en-IN" u="sng" dirty="0"/>
          </a:p>
        </p:txBody>
      </p:sp>
      <p:pic>
        <p:nvPicPr>
          <p:cNvPr id="11" name="Picture 10">
            <a:extLst>
              <a:ext uri="{FF2B5EF4-FFF2-40B4-BE49-F238E27FC236}">
                <a16:creationId xmlns:a16="http://schemas.microsoft.com/office/drawing/2014/main" id="{6F5E0A6D-CF1D-F8A4-239B-059106948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84710"/>
            <a:ext cx="6617053" cy="1602442"/>
          </a:xfrm>
          <a:prstGeom prst="rect">
            <a:avLst/>
          </a:prstGeom>
        </p:spPr>
      </p:pic>
    </p:spTree>
    <p:extLst>
      <p:ext uri="{BB962C8B-B14F-4D97-AF65-F5344CB8AC3E}">
        <p14:creationId xmlns:p14="http://schemas.microsoft.com/office/powerpoint/2010/main" val="297449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07B28-42D8-01F5-A43C-E54BB9DFB34E}"/>
              </a:ext>
            </a:extLst>
          </p:cNvPr>
          <p:cNvSpPr>
            <a:spLocks noGrp="1"/>
          </p:cNvSpPr>
          <p:nvPr>
            <p:ph idx="1"/>
          </p:nvPr>
        </p:nvSpPr>
        <p:spPr>
          <a:xfrm>
            <a:off x="348005" y="197963"/>
            <a:ext cx="11624035" cy="6457360"/>
          </a:xfrm>
        </p:spPr>
        <p:txBody>
          <a:bodyPr/>
          <a:lstStyle/>
          <a:p>
            <a:r>
              <a:rPr lang="en-IN" dirty="0"/>
              <a:t>  </a:t>
            </a:r>
          </a:p>
        </p:txBody>
      </p:sp>
      <p:sp>
        <p:nvSpPr>
          <p:cNvPr id="5" name="Title 1">
            <a:extLst>
              <a:ext uri="{FF2B5EF4-FFF2-40B4-BE49-F238E27FC236}">
                <a16:creationId xmlns:a16="http://schemas.microsoft.com/office/drawing/2014/main" id="{22B83E43-FE37-293E-0071-8266BA7A345C}"/>
              </a:ext>
            </a:extLst>
          </p:cNvPr>
          <p:cNvSpPr txBox="1">
            <a:spLocks/>
          </p:cNvSpPr>
          <p:nvPr/>
        </p:nvSpPr>
        <p:spPr>
          <a:xfrm>
            <a:off x="524435" y="129851"/>
            <a:ext cx="10515600" cy="6360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4000" dirty="0"/>
            </a:br>
            <a:endParaRPr lang="en-IN" sz="4000" dirty="0"/>
          </a:p>
        </p:txBody>
      </p:sp>
      <p:sp>
        <p:nvSpPr>
          <p:cNvPr id="7" name="AutoShape 4" descr="10 Health Care Quality Improvement Trends You Can't Ignore">
            <a:extLst>
              <a:ext uri="{FF2B5EF4-FFF2-40B4-BE49-F238E27FC236}">
                <a16:creationId xmlns:a16="http://schemas.microsoft.com/office/drawing/2014/main" id="{020D98BF-FFBE-3B41-F422-4352E0F44ECF}"/>
              </a:ext>
            </a:extLst>
          </p:cNvPr>
          <p:cNvSpPr>
            <a:spLocks noChangeAspect="1" noChangeArrowheads="1"/>
          </p:cNvSpPr>
          <p:nvPr/>
        </p:nvSpPr>
        <p:spPr bwMode="auto">
          <a:xfrm>
            <a:off x="5943599" y="3384223"/>
            <a:ext cx="367645" cy="367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10 Health Care Quality Improvement Trends You Can't Ignore">
            <a:extLst>
              <a:ext uri="{FF2B5EF4-FFF2-40B4-BE49-F238E27FC236}">
                <a16:creationId xmlns:a16="http://schemas.microsoft.com/office/drawing/2014/main" id="{79AEED24-0DEF-F313-87AF-9226139E18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2B1292EA-45C5-318D-41C6-95C2F6785AC6}"/>
              </a:ext>
            </a:extLst>
          </p:cNvPr>
          <p:cNvPicPr>
            <a:picLocks noChangeAspect="1"/>
          </p:cNvPicPr>
          <p:nvPr/>
        </p:nvPicPr>
        <p:blipFill>
          <a:blip r:embed="rId2"/>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42A92CF-CD6A-793E-B582-39C8E05062B2}"/>
              </a:ext>
            </a:extLst>
          </p:cNvPr>
          <p:cNvSpPr txBox="1"/>
          <p:nvPr/>
        </p:nvSpPr>
        <p:spPr>
          <a:xfrm>
            <a:off x="219959" y="688157"/>
            <a:ext cx="11309021" cy="5509200"/>
          </a:xfrm>
          <a:prstGeom prst="rect">
            <a:avLst/>
          </a:prstGeom>
          <a:noFill/>
        </p:spPr>
        <p:txBody>
          <a:bodyPr wrap="square">
            <a:spAutoFit/>
          </a:bodyPr>
          <a:lstStyle/>
          <a:p>
            <a:r>
              <a:rPr lang="en-IN" sz="4400" dirty="0"/>
              <a:t>Domain          : Healthcare</a:t>
            </a:r>
            <a:br>
              <a:rPr lang="en-IN" sz="4400" dirty="0"/>
            </a:br>
            <a:r>
              <a:rPr lang="en-IN" sz="4400" dirty="0"/>
              <a:t>Team Name   : Hemanth Pavithra</a:t>
            </a:r>
            <a:br>
              <a:rPr lang="en-IN" sz="4400" dirty="0"/>
            </a:br>
            <a:r>
              <a:rPr lang="en-IN" sz="4400" dirty="0"/>
              <a:t>Team Leader  : Hemanth Goud Amara</a:t>
            </a:r>
            <a:br>
              <a:rPr lang="en-IN" sz="4400" dirty="0"/>
            </a:br>
            <a:r>
              <a:rPr lang="en-IN" sz="4400" dirty="0"/>
              <a:t>                    </a:t>
            </a:r>
            <a:br>
              <a:rPr lang="en-IN" sz="4400" dirty="0"/>
            </a:br>
            <a:r>
              <a:rPr lang="en-IN" sz="4400" dirty="0"/>
              <a:t>                            Team Members</a:t>
            </a:r>
            <a:br>
              <a:rPr lang="en-IN" sz="4400" dirty="0"/>
            </a:br>
            <a:br>
              <a:rPr lang="en-IN" sz="4400" dirty="0"/>
            </a:br>
            <a:r>
              <a:rPr lang="en-IN" sz="4400" dirty="0"/>
              <a:t>Member 1 : Hemanth Goud Amara</a:t>
            </a:r>
            <a:br>
              <a:rPr lang="en-IN" sz="4400" dirty="0"/>
            </a:br>
            <a:r>
              <a:rPr lang="en-IN" sz="4400" dirty="0"/>
              <a:t>Member 2 : </a:t>
            </a:r>
            <a:r>
              <a:rPr lang="en-IN" sz="4400" dirty="0" err="1"/>
              <a:t>Nomula</a:t>
            </a:r>
            <a:r>
              <a:rPr lang="en-IN" sz="4400" dirty="0"/>
              <a:t> Pavithra</a:t>
            </a:r>
          </a:p>
        </p:txBody>
      </p:sp>
    </p:spTree>
    <p:extLst>
      <p:ext uri="{BB962C8B-B14F-4D97-AF65-F5344CB8AC3E}">
        <p14:creationId xmlns:p14="http://schemas.microsoft.com/office/powerpoint/2010/main" val="1641411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F911-9399-974D-87A1-FA430E7F329D}"/>
              </a:ext>
            </a:extLst>
          </p:cNvPr>
          <p:cNvSpPr>
            <a:spLocks noGrp="1"/>
          </p:cNvSpPr>
          <p:nvPr>
            <p:ph type="title"/>
          </p:nvPr>
        </p:nvSpPr>
        <p:spPr>
          <a:xfrm>
            <a:off x="838200" y="0"/>
            <a:ext cx="10515600" cy="681038"/>
          </a:xfrm>
        </p:spPr>
        <p:txBody>
          <a:bodyPr>
            <a:normAutofit/>
          </a:bodyPr>
          <a:lstStyle/>
          <a:p>
            <a:r>
              <a:rPr lang="en-IN" sz="2800" b="1" u="sng" dirty="0"/>
              <a:t>PYTHON </a:t>
            </a:r>
            <a:r>
              <a:rPr lang="en-IN" sz="2800" b="1" dirty="0"/>
              <a:t>:</a:t>
            </a:r>
            <a:endParaRPr lang="en-IN" sz="2800" b="1" u="sng" dirty="0"/>
          </a:p>
        </p:txBody>
      </p:sp>
      <p:pic>
        <p:nvPicPr>
          <p:cNvPr id="16" name="Content Placeholder 15">
            <a:extLst>
              <a:ext uri="{FF2B5EF4-FFF2-40B4-BE49-F238E27FC236}">
                <a16:creationId xmlns:a16="http://schemas.microsoft.com/office/drawing/2014/main" id="{3CAA0714-AC16-D8AA-4C2D-1E69EFD5C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35305"/>
            <a:ext cx="9533965" cy="6103546"/>
          </a:xfrm>
        </p:spPr>
      </p:pic>
    </p:spTree>
    <p:extLst>
      <p:ext uri="{BB962C8B-B14F-4D97-AF65-F5344CB8AC3E}">
        <p14:creationId xmlns:p14="http://schemas.microsoft.com/office/powerpoint/2010/main" val="421300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263C-B842-2B79-2749-9BA9D0F0B2E8}"/>
              </a:ext>
            </a:extLst>
          </p:cNvPr>
          <p:cNvSpPr>
            <a:spLocks noGrp="1"/>
          </p:cNvSpPr>
          <p:nvPr>
            <p:ph type="title"/>
          </p:nvPr>
        </p:nvSpPr>
        <p:spPr>
          <a:xfrm>
            <a:off x="838200" y="1"/>
            <a:ext cx="10515600" cy="1129552"/>
          </a:xfrm>
        </p:spPr>
        <p:txBody>
          <a:bodyPr>
            <a:normAutofit/>
          </a:bodyPr>
          <a:lstStyle/>
          <a:p>
            <a:r>
              <a:rPr lang="en-IN" sz="4000" dirty="0"/>
              <a:t>                              </a:t>
            </a:r>
            <a:r>
              <a:rPr lang="en-IN" sz="4000" b="1" u="sng" dirty="0"/>
              <a:t>CONCLUSION</a:t>
            </a:r>
            <a:endParaRPr lang="en-IN" sz="4000" dirty="0"/>
          </a:p>
        </p:txBody>
      </p:sp>
      <p:sp>
        <p:nvSpPr>
          <p:cNvPr id="3" name="Content Placeholder 2">
            <a:extLst>
              <a:ext uri="{FF2B5EF4-FFF2-40B4-BE49-F238E27FC236}">
                <a16:creationId xmlns:a16="http://schemas.microsoft.com/office/drawing/2014/main" id="{3D36940A-F3E7-11F4-CA80-ADCBD05AD05B}"/>
              </a:ext>
            </a:extLst>
          </p:cNvPr>
          <p:cNvSpPr>
            <a:spLocks noGrp="1"/>
          </p:cNvSpPr>
          <p:nvPr>
            <p:ph idx="1"/>
          </p:nvPr>
        </p:nvSpPr>
        <p:spPr>
          <a:xfrm>
            <a:off x="838200" y="1013012"/>
            <a:ext cx="10515600" cy="5163951"/>
          </a:xfrm>
        </p:spPr>
        <p:txBody>
          <a:bodyPr>
            <a:normAutofit/>
          </a:bodyPr>
          <a:lstStyle/>
          <a:p>
            <a:pPr marL="0" indent="0">
              <a:buNone/>
            </a:pPr>
            <a:r>
              <a:rPr lang="en-US" sz="2400" dirty="0"/>
              <a:t>Patient records are the primary repository of data in the information-intensive health care industry. Although clinical information is increasingly likely to be computerized, the current, predominant mode for recording patient care data remains the paper record. Paper records have the advantages of being familiar to users and portable; when they are not too large, users can readily browse through them. Paper records, however, have serious, overriding limitations that frequently frustrate users and perpetuate inefficiencies in the health care system. Further, the impact of these limitations is growing as the health care system becomes more complex. Modern patient care requirements have outgrown the paper record.</a:t>
            </a:r>
            <a:endParaRPr lang="en-IN" dirty="0"/>
          </a:p>
        </p:txBody>
      </p:sp>
    </p:spTree>
    <p:extLst>
      <p:ext uri="{BB962C8B-B14F-4D97-AF65-F5344CB8AC3E}">
        <p14:creationId xmlns:p14="http://schemas.microsoft.com/office/powerpoint/2010/main" val="3549439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573E-626B-808D-E5E9-FBF36AB43814}"/>
              </a:ext>
            </a:extLst>
          </p:cNvPr>
          <p:cNvSpPr>
            <a:spLocks noGrp="1"/>
          </p:cNvSpPr>
          <p:nvPr>
            <p:ph type="title"/>
          </p:nvPr>
        </p:nvSpPr>
        <p:spPr>
          <a:xfrm>
            <a:off x="838200" y="302372"/>
            <a:ext cx="10515600" cy="1325563"/>
          </a:xfrm>
        </p:spPr>
        <p:txBody>
          <a:bodyPr/>
          <a:lstStyle/>
          <a:p>
            <a:r>
              <a:rPr lang="en-IN" dirty="0"/>
              <a:t>                              </a:t>
            </a:r>
            <a:r>
              <a:rPr lang="en-IN" b="1" u="sng" dirty="0"/>
              <a:t>REFERENCES</a:t>
            </a:r>
            <a:endParaRPr lang="en-IN" dirty="0"/>
          </a:p>
        </p:txBody>
      </p:sp>
      <p:sp>
        <p:nvSpPr>
          <p:cNvPr id="3" name="Content Placeholder 2">
            <a:extLst>
              <a:ext uri="{FF2B5EF4-FFF2-40B4-BE49-F238E27FC236}">
                <a16:creationId xmlns:a16="http://schemas.microsoft.com/office/drawing/2014/main" id="{BAD41B41-DE31-2090-9CDA-FED9D414E8B0}"/>
              </a:ext>
            </a:extLst>
          </p:cNvPr>
          <p:cNvSpPr>
            <a:spLocks noGrp="1"/>
          </p:cNvSpPr>
          <p:nvPr>
            <p:ph idx="1"/>
          </p:nvPr>
        </p:nvSpPr>
        <p:spPr/>
        <p:txBody>
          <a:bodyPr/>
          <a:lstStyle/>
          <a:p>
            <a:pPr marL="0" indent="0">
              <a:buNone/>
            </a:pPr>
            <a:r>
              <a:rPr lang="en-IN" dirty="0"/>
              <a:t>Source code:</a:t>
            </a:r>
          </a:p>
          <a:p>
            <a:pPr marL="0" indent="0">
              <a:buNone/>
            </a:pPr>
            <a:r>
              <a:rPr lang="en-IN" dirty="0"/>
              <a:t> </a:t>
            </a:r>
            <a:r>
              <a:rPr lang="en-IN" dirty="0">
                <a:hlinkClick r:id="rId2"/>
              </a:rPr>
              <a:t>https://code-projects.org/record-manager-in-python-with-source-code/</a:t>
            </a:r>
            <a:endParaRPr lang="en-IN" dirty="0"/>
          </a:p>
          <a:p>
            <a:pPr marL="0" indent="0">
              <a:buNone/>
            </a:pPr>
            <a:r>
              <a:rPr lang="en-IN" dirty="0"/>
              <a:t>Information :</a:t>
            </a:r>
          </a:p>
          <a:p>
            <a:pPr marL="0" indent="0">
              <a:buNone/>
            </a:pPr>
            <a:r>
              <a:rPr lang="en-IN" dirty="0">
                <a:solidFill>
                  <a:schemeClr val="accent1">
                    <a:lumMod val="75000"/>
                  </a:schemeClr>
                </a:solidFill>
                <a:hlinkClick r:id="rId3"/>
              </a:rPr>
              <a:t>https://nap.nationalacademies.org/read/5306/chapter/9#178</a:t>
            </a:r>
            <a:endParaRPr lang="en-IN" dirty="0">
              <a:solidFill>
                <a:schemeClr val="accent1">
                  <a:lumMod val="75000"/>
                </a:schemeClr>
              </a:solidFill>
            </a:endParaRPr>
          </a:p>
          <a:p>
            <a:pPr marL="0" indent="0">
              <a:buNone/>
            </a:pPr>
            <a:r>
              <a:rPr lang="en-IN" u="sng" dirty="0">
                <a:solidFill>
                  <a:schemeClr val="accent1"/>
                </a:solidFill>
              </a:rPr>
              <a:t>https://www.accesscorp.com/blog/medical-records-management-overview/</a:t>
            </a:r>
          </a:p>
        </p:txBody>
      </p:sp>
    </p:spTree>
    <p:extLst>
      <p:ext uri="{BB962C8B-B14F-4D97-AF65-F5344CB8AC3E}">
        <p14:creationId xmlns:p14="http://schemas.microsoft.com/office/powerpoint/2010/main" val="36847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CA8C-7ECC-2B59-5A6F-E52ED6843CA2}"/>
              </a:ext>
            </a:extLst>
          </p:cNvPr>
          <p:cNvSpPr>
            <a:spLocks noGrp="1"/>
          </p:cNvSpPr>
          <p:nvPr>
            <p:ph type="title"/>
          </p:nvPr>
        </p:nvSpPr>
        <p:spPr>
          <a:xfrm>
            <a:off x="0" y="0"/>
            <a:ext cx="12192000" cy="6857999"/>
          </a:xfrm>
        </p:spPr>
        <p:txBody>
          <a:bodyPr/>
          <a:lstStyle/>
          <a:p>
            <a:r>
              <a:rPr lang="en-IN" dirty="0"/>
              <a:t>                          </a:t>
            </a:r>
            <a:r>
              <a:rPr lang="en-IN" sz="8800" b="1" dirty="0">
                <a:latin typeface="Bahnschrift" panose="020B0502040204020203" pitchFamily="34" charset="0"/>
              </a:rPr>
              <a:t>THANK YOU</a:t>
            </a:r>
            <a:endParaRPr lang="en-IN" sz="8800" dirty="0">
              <a:latin typeface="Bahnschrift" panose="020B0502040204020203" pitchFamily="34" charset="0"/>
            </a:endParaRPr>
          </a:p>
        </p:txBody>
      </p:sp>
    </p:spTree>
    <p:extLst>
      <p:ext uri="{BB962C8B-B14F-4D97-AF65-F5344CB8AC3E}">
        <p14:creationId xmlns:p14="http://schemas.microsoft.com/office/powerpoint/2010/main" val="141487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EBC2-5372-1776-4D45-1BD1935911A7}"/>
              </a:ext>
            </a:extLst>
          </p:cNvPr>
          <p:cNvSpPr>
            <a:spLocks noGrp="1"/>
          </p:cNvSpPr>
          <p:nvPr>
            <p:ph type="title"/>
          </p:nvPr>
        </p:nvSpPr>
        <p:spPr>
          <a:xfrm>
            <a:off x="838199" y="365125"/>
            <a:ext cx="11152695" cy="2651452"/>
          </a:xfrm>
        </p:spPr>
        <p:txBody>
          <a:bodyPr>
            <a:normAutofit/>
          </a:bodyPr>
          <a:lstStyle/>
          <a:p>
            <a:r>
              <a:rPr lang="en-IN" dirty="0"/>
              <a:t> </a:t>
            </a:r>
            <a:r>
              <a:rPr lang="en-IN" b="1" u="sng" dirty="0"/>
              <a:t>Problem Statement </a:t>
            </a:r>
            <a:r>
              <a:rPr lang="en-IN" dirty="0"/>
              <a:t>:</a:t>
            </a:r>
            <a:br>
              <a:rPr lang="en-IN" dirty="0"/>
            </a:br>
            <a:br>
              <a:rPr lang="en-IN" dirty="0"/>
            </a:br>
            <a:r>
              <a:rPr lang="en-IN" b="1" dirty="0"/>
              <a:t>PSHC 06. </a:t>
            </a:r>
            <a:r>
              <a:rPr lang="en-IN" dirty="0"/>
              <a:t>create a means to easily access the medical history and records of the patient</a:t>
            </a:r>
          </a:p>
        </p:txBody>
      </p:sp>
      <p:sp>
        <p:nvSpPr>
          <p:cNvPr id="3" name="Content Placeholder 2">
            <a:extLst>
              <a:ext uri="{FF2B5EF4-FFF2-40B4-BE49-F238E27FC236}">
                <a16:creationId xmlns:a16="http://schemas.microsoft.com/office/drawing/2014/main" id="{FFAE9F70-D062-6F78-1F69-EF62E1226FED}"/>
              </a:ext>
            </a:extLst>
          </p:cNvPr>
          <p:cNvSpPr>
            <a:spLocks noGrp="1"/>
          </p:cNvSpPr>
          <p:nvPr>
            <p:ph idx="1"/>
          </p:nvPr>
        </p:nvSpPr>
        <p:spPr>
          <a:xfrm flipV="1">
            <a:off x="649664" y="7232764"/>
            <a:ext cx="10515600" cy="836579"/>
          </a:xfrm>
        </p:spPr>
        <p:txBody>
          <a:bodyPr/>
          <a:lstStyle/>
          <a:p>
            <a:endParaRPr lang="en-IN" dirty="0"/>
          </a:p>
        </p:txBody>
      </p:sp>
    </p:spTree>
    <p:extLst>
      <p:ext uri="{BB962C8B-B14F-4D97-AF65-F5344CB8AC3E}">
        <p14:creationId xmlns:p14="http://schemas.microsoft.com/office/powerpoint/2010/main" val="384796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6864-C53B-FA9F-3A24-6B3701B11AB4}"/>
              </a:ext>
            </a:extLst>
          </p:cNvPr>
          <p:cNvSpPr>
            <a:spLocks noGrp="1"/>
          </p:cNvSpPr>
          <p:nvPr>
            <p:ph type="title"/>
          </p:nvPr>
        </p:nvSpPr>
        <p:spPr>
          <a:xfrm>
            <a:off x="838200" y="-427496"/>
            <a:ext cx="10515600" cy="1530432"/>
          </a:xfrm>
        </p:spPr>
        <p:txBody>
          <a:bodyPr/>
          <a:lstStyle/>
          <a:p>
            <a:r>
              <a:rPr lang="en-IN" dirty="0"/>
              <a:t>                              </a:t>
            </a:r>
            <a:r>
              <a:rPr lang="en-IN" b="1" u="sng" dirty="0"/>
              <a:t>CONTEXT</a:t>
            </a:r>
            <a:r>
              <a:rPr lang="en-IN" dirty="0"/>
              <a:t>                               </a:t>
            </a:r>
          </a:p>
        </p:txBody>
      </p:sp>
      <p:sp>
        <p:nvSpPr>
          <p:cNvPr id="3" name="Content Placeholder 2">
            <a:extLst>
              <a:ext uri="{FF2B5EF4-FFF2-40B4-BE49-F238E27FC236}">
                <a16:creationId xmlns:a16="http://schemas.microsoft.com/office/drawing/2014/main" id="{FC0C86C2-3E57-44C5-0DE4-53AA3B1139F3}"/>
              </a:ext>
            </a:extLst>
          </p:cNvPr>
          <p:cNvSpPr>
            <a:spLocks noGrp="1"/>
          </p:cNvSpPr>
          <p:nvPr>
            <p:ph idx="1"/>
          </p:nvPr>
        </p:nvSpPr>
        <p:spPr>
          <a:xfrm>
            <a:off x="838200" y="1197204"/>
            <a:ext cx="10515600" cy="4979759"/>
          </a:xfrm>
        </p:spPr>
        <p:txBody>
          <a:bodyPr/>
          <a:lstStyle/>
          <a:p>
            <a:r>
              <a:rPr lang="en-IN" dirty="0"/>
              <a:t>ABSTRACT</a:t>
            </a:r>
          </a:p>
          <a:p>
            <a:r>
              <a:rPr lang="en-IN" dirty="0"/>
              <a:t>INTRODUCTION</a:t>
            </a:r>
          </a:p>
          <a:p>
            <a:r>
              <a:rPr lang="en-IN" dirty="0"/>
              <a:t>SYSTEM REQUIREMENTS</a:t>
            </a:r>
          </a:p>
          <a:p>
            <a:r>
              <a:rPr lang="en-IN" dirty="0"/>
              <a:t>SOURCE CODE</a:t>
            </a:r>
          </a:p>
          <a:p>
            <a:r>
              <a:rPr lang="en-IN" dirty="0"/>
              <a:t>RESULT</a:t>
            </a:r>
          </a:p>
          <a:p>
            <a:r>
              <a:rPr lang="en-IN" dirty="0"/>
              <a:t>ADVANTAGES AND DISADVANTAGES</a:t>
            </a:r>
          </a:p>
          <a:p>
            <a:r>
              <a:rPr lang="en-IN" dirty="0"/>
              <a:t>CONCLUSION</a:t>
            </a:r>
          </a:p>
        </p:txBody>
      </p:sp>
    </p:spTree>
    <p:extLst>
      <p:ext uri="{BB962C8B-B14F-4D97-AF65-F5344CB8AC3E}">
        <p14:creationId xmlns:p14="http://schemas.microsoft.com/office/powerpoint/2010/main" val="281121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F04C-7E30-014F-1695-CF5657CEEE09}"/>
              </a:ext>
            </a:extLst>
          </p:cNvPr>
          <p:cNvSpPr>
            <a:spLocks noGrp="1"/>
          </p:cNvSpPr>
          <p:nvPr>
            <p:ph type="title"/>
          </p:nvPr>
        </p:nvSpPr>
        <p:spPr>
          <a:xfrm>
            <a:off x="838200" y="365126"/>
            <a:ext cx="10515600" cy="315912"/>
          </a:xfrm>
        </p:spPr>
        <p:txBody>
          <a:bodyPr>
            <a:normAutofit fontScale="90000"/>
          </a:bodyPr>
          <a:lstStyle/>
          <a:p>
            <a:r>
              <a:rPr lang="en-IN" dirty="0"/>
              <a:t>                                 </a:t>
            </a:r>
            <a:r>
              <a:rPr lang="en-IN" b="1" u="sng" dirty="0"/>
              <a:t>ABSTRACT</a:t>
            </a:r>
            <a:endParaRPr lang="en-IN" dirty="0"/>
          </a:p>
        </p:txBody>
      </p:sp>
      <p:sp>
        <p:nvSpPr>
          <p:cNvPr id="3" name="Content Placeholder 2">
            <a:extLst>
              <a:ext uri="{FF2B5EF4-FFF2-40B4-BE49-F238E27FC236}">
                <a16:creationId xmlns:a16="http://schemas.microsoft.com/office/drawing/2014/main" id="{EE15A592-0B8E-822E-194F-B7B7AD096FF5}"/>
              </a:ext>
            </a:extLst>
          </p:cNvPr>
          <p:cNvSpPr>
            <a:spLocks noGrp="1"/>
          </p:cNvSpPr>
          <p:nvPr>
            <p:ph idx="1"/>
          </p:nvPr>
        </p:nvSpPr>
        <p:spPr>
          <a:xfrm>
            <a:off x="838200" y="1244338"/>
            <a:ext cx="10515600" cy="4932625"/>
          </a:xfrm>
        </p:spPr>
        <p:txBody>
          <a:bodyPr>
            <a:normAutofit/>
          </a:bodyPr>
          <a:lstStyle/>
          <a:p>
            <a:pPr marL="0" indent="0">
              <a:buNone/>
            </a:pPr>
            <a:r>
              <a:rPr lang="en-US" sz="1800" b="0" i="0" dirty="0">
                <a:effectLst/>
                <a:latin typeface="Open Sans" panose="020B0606030504020204" pitchFamily="34" charset="0"/>
              </a:rPr>
              <a:t>    Healthcare changes dramatically because of technological developments, from anesthetics and antibiotics to magnetic </a:t>
            </a:r>
            <a:r>
              <a:rPr lang="en-US" sz="1800" b="1" i="0" dirty="0">
                <a:effectLst/>
                <a:latin typeface="Open Sans" panose="020B0606030504020204" pitchFamily="34" charset="0"/>
              </a:rPr>
              <a:t>resonance</a:t>
            </a:r>
            <a:r>
              <a:rPr lang="en-US" sz="1800" b="0" i="0" dirty="0">
                <a:effectLst/>
                <a:latin typeface="Open Sans" panose="020B0606030504020204" pitchFamily="34" charset="0"/>
              </a:rPr>
              <a:t> imaging scanners and radiotherapy. Future technological innovation is going to keep transforming healthcare, yet while technologies (new drugs and treatments, new devices, new social media support for healthcare, </a:t>
            </a:r>
            <a:r>
              <a:rPr lang="en-US" sz="1800" b="0" i="0" dirty="0" err="1">
                <a:effectLst/>
                <a:latin typeface="Open Sans" panose="020B0606030504020204" pitchFamily="34" charset="0"/>
              </a:rPr>
              <a:t>etc</a:t>
            </a:r>
            <a:r>
              <a:rPr lang="en-US" sz="1800" b="0" i="0" dirty="0">
                <a:effectLst/>
                <a:latin typeface="Open Sans" panose="020B0606030504020204" pitchFamily="34" charset="0"/>
              </a:rPr>
              <a:t>) will drive innovation, human factors will remain one of the stable limitations of breakthroughs. No predictions can satisfy everybody; instead, this article explores fragments of the future to see how to think more clearly about how to get where we want to go. Significance for public </a:t>
            </a:r>
            <a:r>
              <a:rPr lang="en-US" sz="1800" b="0" i="0" dirty="0" err="1">
                <a:effectLst/>
                <a:latin typeface="Open Sans" panose="020B0606030504020204" pitchFamily="34" charset="0"/>
              </a:rPr>
              <a:t>healthTechnology</a:t>
            </a:r>
            <a:r>
              <a:rPr lang="en-US" sz="1800" b="0" i="0" dirty="0">
                <a:effectLst/>
                <a:latin typeface="Open Sans" panose="020B0606030504020204" pitchFamily="34" charset="0"/>
              </a:rPr>
              <a:t> drives healthcare more than any other force, and in the future it will continue to develop in dramatic ways. While we can glimpse and debate the details of future trends in healthcare, we need to be clear about the drivers so we can align with them and actively work to ensure the best outcomes for society as a whole.</a:t>
            </a:r>
            <a:endParaRPr lang="en-IN" sz="1800" dirty="0"/>
          </a:p>
        </p:txBody>
      </p:sp>
    </p:spTree>
    <p:extLst>
      <p:ext uri="{BB962C8B-B14F-4D97-AF65-F5344CB8AC3E}">
        <p14:creationId xmlns:p14="http://schemas.microsoft.com/office/powerpoint/2010/main" val="238913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E517-69A4-DDDB-0000-B658FB4E8E71}"/>
              </a:ext>
            </a:extLst>
          </p:cNvPr>
          <p:cNvSpPr>
            <a:spLocks noGrp="1"/>
          </p:cNvSpPr>
          <p:nvPr>
            <p:ph type="title"/>
          </p:nvPr>
        </p:nvSpPr>
        <p:spPr>
          <a:xfrm>
            <a:off x="838200" y="75415"/>
            <a:ext cx="10515600" cy="697584"/>
          </a:xfrm>
        </p:spPr>
        <p:txBody>
          <a:bodyPr>
            <a:normAutofit/>
          </a:bodyPr>
          <a:lstStyle/>
          <a:p>
            <a:r>
              <a:rPr lang="en-IN" dirty="0"/>
              <a:t>                             </a:t>
            </a:r>
            <a:r>
              <a:rPr lang="en-IN" b="1" u="sng" dirty="0"/>
              <a:t>INTRODUCTION</a:t>
            </a:r>
            <a:endParaRPr lang="en-IN" dirty="0"/>
          </a:p>
        </p:txBody>
      </p:sp>
      <p:sp>
        <p:nvSpPr>
          <p:cNvPr id="3" name="Content Placeholder 2">
            <a:extLst>
              <a:ext uri="{FF2B5EF4-FFF2-40B4-BE49-F238E27FC236}">
                <a16:creationId xmlns:a16="http://schemas.microsoft.com/office/drawing/2014/main" id="{62B4C3DA-4810-4439-DD87-FBB6A61CCC73}"/>
              </a:ext>
            </a:extLst>
          </p:cNvPr>
          <p:cNvSpPr>
            <a:spLocks noGrp="1"/>
          </p:cNvSpPr>
          <p:nvPr>
            <p:ph idx="1"/>
          </p:nvPr>
        </p:nvSpPr>
        <p:spPr>
          <a:xfrm>
            <a:off x="838200" y="772999"/>
            <a:ext cx="10515600" cy="5403964"/>
          </a:xfrm>
        </p:spPr>
        <p:txBody>
          <a:bodyPr>
            <a:normAutofit lnSpcReduction="10000"/>
          </a:bodyPr>
          <a:lstStyle/>
          <a:p>
            <a:pPr algn="l"/>
            <a:r>
              <a:rPr lang="en-US" sz="2600" b="0" i="0" dirty="0">
                <a:solidFill>
                  <a:schemeClr val="tx1">
                    <a:lumMod val="75000"/>
                    <a:lumOff val="25000"/>
                  </a:schemeClr>
                </a:solidFill>
                <a:effectLst/>
                <a:latin typeface="open-sans"/>
              </a:rPr>
              <a:t>Not long ago, managing medical records was relatively straight-forward. Patient information was recorded on paper charts, which were stored in office filing cabinets.</a:t>
            </a:r>
          </a:p>
          <a:p>
            <a:pPr algn="l"/>
            <a:r>
              <a:rPr lang="en-US" sz="2600" b="0" i="0" dirty="0">
                <a:solidFill>
                  <a:schemeClr val="tx1">
                    <a:lumMod val="75000"/>
                    <a:lumOff val="25000"/>
                  </a:schemeClr>
                </a:solidFill>
                <a:effectLst/>
                <a:latin typeface="open-sans"/>
              </a:rPr>
              <a:t>As technology and medicine practices have rapidly changed, so have medical records and its management.</a:t>
            </a:r>
          </a:p>
          <a:p>
            <a:pPr algn="l"/>
            <a:r>
              <a:rPr lang="en-US" sz="2600" b="0" i="0" dirty="0">
                <a:solidFill>
                  <a:schemeClr val="tx1">
                    <a:lumMod val="75000"/>
                    <a:lumOff val="25000"/>
                  </a:schemeClr>
                </a:solidFill>
                <a:effectLst/>
                <a:latin typeface="open-sans"/>
              </a:rPr>
              <a:t>Today, </a:t>
            </a:r>
            <a:r>
              <a:rPr lang="en-US" sz="2600" b="0" i="0" u="none" strike="noStrike" dirty="0">
                <a:solidFill>
                  <a:schemeClr val="tx1">
                    <a:lumMod val="75000"/>
                    <a:lumOff val="25000"/>
                  </a:schemeClr>
                </a:solidFill>
                <a:effectLst/>
                <a:latin typeface="open-sans"/>
                <a:hlinkClick r:id="rId2">
                  <a:extLst>
                    <a:ext uri="{A12FA001-AC4F-418D-AE19-62706E023703}">
                      <ahyp:hlinkClr xmlns:ahyp="http://schemas.microsoft.com/office/drawing/2018/hyperlinkcolor" val="tx"/>
                    </a:ext>
                  </a:extLst>
                </a:hlinkClick>
              </a:rPr>
              <a:t>more than 85%</a:t>
            </a:r>
            <a:r>
              <a:rPr lang="en-US" sz="2600" b="0" i="0" dirty="0">
                <a:solidFill>
                  <a:schemeClr val="tx1">
                    <a:lumMod val="75000"/>
                    <a:lumOff val="25000"/>
                  </a:schemeClr>
                </a:solidFill>
                <a:effectLst/>
                <a:latin typeface="open-sans"/>
              </a:rPr>
              <a:t> of physicians use electronic medical records (EMR) systems to manage physical records in a digital environment.  With advances in diagnostics and analytical tools, there’s </a:t>
            </a:r>
            <a:r>
              <a:rPr lang="en-US" sz="2600" b="0" i="0" u="none" strike="noStrike" dirty="0">
                <a:solidFill>
                  <a:schemeClr val="tx1">
                    <a:lumMod val="75000"/>
                    <a:lumOff val="25000"/>
                  </a:schemeClr>
                </a:solidFill>
                <a:effectLst/>
                <a:latin typeface="open-sans"/>
                <a:hlinkClick r:id="rId3">
                  <a:extLst>
                    <a:ext uri="{A12FA001-AC4F-418D-AE19-62706E023703}">
                      <ahyp:hlinkClr xmlns:ahyp="http://schemas.microsoft.com/office/drawing/2018/hyperlinkcolor" val="tx"/>
                    </a:ext>
                  </a:extLst>
                </a:hlinkClick>
              </a:rPr>
              <a:t>more patient information than ever</a:t>
            </a:r>
            <a:r>
              <a:rPr lang="en-US" sz="2600" b="0" i="0" dirty="0">
                <a:solidFill>
                  <a:schemeClr val="tx1">
                    <a:lumMod val="75000"/>
                    <a:lumOff val="25000"/>
                  </a:schemeClr>
                </a:solidFill>
                <a:effectLst/>
                <a:latin typeface="open-sans"/>
              </a:rPr>
              <a:t>. And, after the passing of the </a:t>
            </a:r>
            <a:r>
              <a:rPr lang="en-US" sz="2600" b="0" i="0" u="none" strike="noStrike" dirty="0">
                <a:solidFill>
                  <a:schemeClr val="tx1">
                    <a:lumMod val="75000"/>
                    <a:lumOff val="25000"/>
                  </a:schemeClr>
                </a:solidFill>
                <a:effectLst/>
                <a:latin typeface="open-sans"/>
                <a:hlinkClick r:id="rId4">
                  <a:extLst>
                    <a:ext uri="{A12FA001-AC4F-418D-AE19-62706E023703}">
                      <ahyp:hlinkClr xmlns:ahyp="http://schemas.microsoft.com/office/drawing/2018/hyperlinkcolor" val="tx"/>
                    </a:ext>
                  </a:extLst>
                </a:hlinkClick>
              </a:rPr>
              <a:t>Health Insurance Portability and Accountability Act</a:t>
            </a:r>
            <a:r>
              <a:rPr lang="en-US" sz="2600" b="0" i="0" dirty="0">
                <a:solidFill>
                  <a:schemeClr val="tx1">
                    <a:lumMod val="75000"/>
                    <a:lumOff val="25000"/>
                  </a:schemeClr>
                </a:solidFill>
                <a:effectLst/>
                <a:latin typeface="open-sans"/>
              </a:rPr>
              <a:t> (HIPAA), medical providers must adhere to strict federal guidelines to protect patient privacy.</a:t>
            </a:r>
          </a:p>
          <a:p>
            <a:pPr algn="l"/>
            <a:r>
              <a:rPr lang="en-US" sz="2600" b="0" i="0" dirty="0">
                <a:solidFill>
                  <a:schemeClr val="tx1">
                    <a:lumMod val="75000"/>
                    <a:lumOff val="25000"/>
                  </a:schemeClr>
                </a:solidFill>
                <a:effectLst/>
                <a:latin typeface="open-sans"/>
              </a:rPr>
              <a:t>Medical professionals have a legal and ethical obligation to protect patient information and properly manage records. Failure to do so can result in medical errors and data breaches, which can lead to costly fines.</a:t>
            </a:r>
          </a:p>
          <a:p>
            <a:endParaRPr lang="en-IN" dirty="0"/>
          </a:p>
        </p:txBody>
      </p:sp>
    </p:spTree>
    <p:extLst>
      <p:ext uri="{BB962C8B-B14F-4D97-AF65-F5344CB8AC3E}">
        <p14:creationId xmlns:p14="http://schemas.microsoft.com/office/powerpoint/2010/main" val="61971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6762BF-6EC9-7DEF-2140-DDCD62685598}"/>
              </a:ext>
            </a:extLst>
          </p:cNvPr>
          <p:cNvSpPr>
            <a:spLocks noGrp="1"/>
          </p:cNvSpPr>
          <p:nvPr>
            <p:ph idx="1"/>
          </p:nvPr>
        </p:nvSpPr>
        <p:spPr>
          <a:xfrm>
            <a:off x="113122" y="188536"/>
            <a:ext cx="11962614" cy="6579909"/>
          </a:xfrm>
        </p:spPr>
        <p:txBody>
          <a:bodyPr/>
          <a:lstStyle/>
          <a:p>
            <a:pPr algn="l"/>
            <a:r>
              <a:rPr lang="en-US" b="1" i="0" dirty="0">
                <a:solidFill>
                  <a:srgbClr val="000000"/>
                </a:solidFill>
                <a:effectLst/>
                <a:latin typeface="open-sans"/>
              </a:rPr>
              <a:t>What is Medical Records Management?</a:t>
            </a:r>
          </a:p>
          <a:p>
            <a:pPr algn="l"/>
            <a:r>
              <a:rPr lang="en-US" b="0" i="0" dirty="0">
                <a:solidFill>
                  <a:schemeClr val="tx1">
                    <a:lumMod val="85000"/>
                    <a:lumOff val="15000"/>
                  </a:schemeClr>
                </a:solidFill>
                <a:effectLst/>
                <a:latin typeface="open-sans"/>
              </a:rPr>
              <a:t>Medical records management refers to a system of procedures and protocols responsible for governing patient information throughout the entirety of the data lifecycle. From the moment a patient record is created, it must be appropriately stored, secured, and maintained.  After it has been retained for the necessary amount of time (its retention period), the record must be properly destroyed. There is a complex set of rules and regulations regarding medical records management, and for good reason. When health records are mismanaged, patients are put at risk.</a:t>
            </a:r>
          </a:p>
          <a:p>
            <a:pPr algn="l"/>
            <a:r>
              <a:rPr lang="en-US" b="0" i="0" dirty="0">
                <a:solidFill>
                  <a:schemeClr val="tx1">
                    <a:lumMod val="85000"/>
                    <a:lumOff val="15000"/>
                  </a:schemeClr>
                </a:solidFill>
                <a:effectLst/>
                <a:latin typeface="open-sans"/>
              </a:rPr>
              <a:t>Medical errors are the third leading cause of death in the United States, after heart disease and cancer, according to </a:t>
            </a:r>
            <a:r>
              <a:rPr lang="en-US" b="0" i="0" u="none" strike="noStrike" dirty="0">
                <a:solidFill>
                  <a:schemeClr val="tx1">
                    <a:lumMod val="85000"/>
                    <a:lumOff val="15000"/>
                  </a:schemeClr>
                </a:solidFill>
                <a:effectLst/>
                <a:latin typeface="open-sans"/>
                <a:hlinkClick r:id="rId2">
                  <a:extLst>
                    <a:ext uri="{A12FA001-AC4F-418D-AE19-62706E023703}">
                      <ahyp:hlinkClr xmlns:ahyp="http://schemas.microsoft.com/office/drawing/2018/hyperlinkcolor" val="tx"/>
                    </a:ext>
                  </a:extLst>
                </a:hlinkClick>
              </a:rPr>
              <a:t>a study by Johns Hopkins</a:t>
            </a:r>
            <a:r>
              <a:rPr lang="en-US" b="0" i="0" dirty="0">
                <a:solidFill>
                  <a:schemeClr val="tx1">
                    <a:lumMod val="85000"/>
                    <a:lumOff val="15000"/>
                  </a:schemeClr>
                </a:solidFill>
                <a:effectLst/>
                <a:latin typeface="open-sans"/>
              </a:rPr>
              <a:t>. While </a:t>
            </a:r>
            <a:r>
              <a:rPr lang="en-US" b="0" i="0" u="none" strike="noStrike" dirty="0">
                <a:solidFill>
                  <a:schemeClr val="tx1">
                    <a:lumMod val="85000"/>
                    <a:lumOff val="15000"/>
                  </a:schemeClr>
                </a:solidFill>
                <a:effectLst/>
                <a:latin typeface="open-sans"/>
                <a:hlinkClick r:id="rId3">
                  <a:extLst>
                    <a:ext uri="{A12FA001-AC4F-418D-AE19-62706E023703}">
                      <ahyp:hlinkClr xmlns:ahyp="http://schemas.microsoft.com/office/drawing/2018/hyperlinkcolor" val="tx"/>
                    </a:ext>
                  </a:extLst>
                </a:hlinkClick>
              </a:rPr>
              <a:t>studies show</a:t>
            </a:r>
            <a:r>
              <a:rPr lang="en-US" b="0" i="0" dirty="0">
                <a:solidFill>
                  <a:schemeClr val="tx1">
                    <a:lumMod val="85000"/>
                    <a:lumOff val="15000"/>
                  </a:schemeClr>
                </a:solidFill>
                <a:effectLst/>
                <a:latin typeface="open-sans"/>
              </a:rPr>
              <a:t> that patient safety improves when hospitals adopt electronic health records, poor management can lead to medication errors, missed diagnoses, treatment lapses and other potentially life threatening events.</a:t>
            </a:r>
          </a:p>
          <a:p>
            <a:endParaRPr lang="en-IN" dirty="0"/>
          </a:p>
        </p:txBody>
      </p:sp>
    </p:spTree>
    <p:extLst>
      <p:ext uri="{BB962C8B-B14F-4D97-AF65-F5344CB8AC3E}">
        <p14:creationId xmlns:p14="http://schemas.microsoft.com/office/powerpoint/2010/main" val="220123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DCC6E9-39A4-00F8-A57C-1B5ED51F24B0}"/>
              </a:ext>
            </a:extLst>
          </p:cNvPr>
          <p:cNvSpPr>
            <a:spLocks noGrp="1"/>
          </p:cNvSpPr>
          <p:nvPr>
            <p:ph idx="1"/>
          </p:nvPr>
        </p:nvSpPr>
        <p:spPr>
          <a:xfrm>
            <a:off x="66675" y="160338"/>
            <a:ext cx="12047538" cy="6580187"/>
          </a:xfrm>
        </p:spPr>
        <p:txBody>
          <a:bodyPr/>
          <a:lstStyle/>
          <a:p>
            <a:pPr algn="l"/>
            <a:r>
              <a:rPr lang="en-US" b="0" i="0" dirty="0">
                <a:solidFill>
                  <a:schemeClr val="tx1">
                    <a:lumMod val="85000"/>
                    <a:lumOff val="15000"/>
                  </a:schemeClr>
                </a:solidFill>
                <a:effectLst/>
                <a:latin typeface="open-sans"/>
              </a:rPr>
              <a:t>Patient privacy is also at risk.  Medical records contain highly sensitive personal information, and when oversights occur, privacy is compromised. With </a:t>
            </a:r>
            <a:r>
              <a:rPr lang="en-US" b="0" i="0" u="none" strike="noStrike" dirty="0">
                <a:solidFill>
                  <a:schemeClr val="tx1">
                    <a:lumMod val="85000"/>
                    <a:lumOff val="15000"/>
                  </a:schemeClr>
                </a:solidFill>
                <a:effectLst/>
                <a:latin typeface="open-sans"/>
                <a:hlinkClick r:id="rId2">
                  <a:extLst>
                    <a:ext uri="{A12FA001-AC4F-418D-AE19-62706E023703}">
                      <ahyp:hlinkClr xmlns:ahyp="http://schemas.microsoft.com/office/drawing/2018/hyperlinkcolor" val="tx"/>
                    </a:ext>
                  </a:extLst>
                </a:hlinkClick>
              </a:rPr>
              <a:t>healthcare data breaches increasing</a:t>
            </a:r>
            <a:r>
              <a:rPr lang="en-US" b="0" i="0" dirty="0">
                <a:solidFill>
                  <a:schemeClr val="tx1">
                    <a:lumMod val="85000"/>
                    <a:lumOff val="15000"/>
                  </a:schemeClr>
                </a:solidFill>
                <a:effectLst/>
                <a:latin typeface="open-sans"/>
              </a:rPr>
              <a:t>, patients are losing confidence. According to </a:t>
            </a:r>
            <a:r>
              <a:rPr lang="en-US" b="0" i="0" u="none" strike="noStrike" dirty="0">
                <a:solidFill>
                  <a:schemeClr val="tx1">
                    <a:lumMod val="85000"/>
                    <a:lumOff val="15000"/>
                  </a:schemeClr>
                </a:solidFill>
                <a:effectLst/>
                <a:latin typeface="open-sans"/>
                <a:hlinkClick r:id="rId3">
                  <a:extLst>
                    <a:ext uri="{A12FA001-AC4F-418D-AE19-62706E023703}">
                      <ahyp:hlinkClr xmlns:ahyp="http://schemas.microsoft.com/office/drawing/2018/hyperlinkcolor" val="tx"/>
                    </a:ext>
                  </a:extLst>
                </a:hlinkClick>
              </a:rPr>
              <a:t>a recent consumer survey</a:t>
            </a:r>
            <a:r>
              <a:rPr lang="en-US" b="0" i="0" dirty="0">
                <a:solidFill>
                  <a:schemeClr val="tx1">
                    <a:lumMod val="85000"/>
                    <a:lumOff val="15000"/>
                  </a:schemeClr>
                </a:solidFill>
                <a:effectLst/>
                <a:latin typeface="open-sans"/>
              </a:rPr>
              <a:t>, 87% of patients are unwilling to share their full medical histories, citing concerns about privacy protections.</a:t>
            </a:r>
          </a:p>
          <a:p>
            <a:pPr algn="l"/>
            <a:r>
              <a:rPr lang="en-US" b="0" i="0" dirty="0">
                <a:solidFill>
                  <a:schemeClr val="tx1">
                    <a:lumMod val="85000"/>
                    <a:lumOff val="15000"/>
                  </a:schemeClr>
                </a:solidFill>
                <a:effectLst/>
                <a:latin typeface="open-sans"/>
              </a:rPr>
              <a:t>Poor </a:t>
            </a:r>
            <a:r>
              <a:rPr lang="en-US" b="0" i="0" u="none" strike="noStrike" dirty="0">
                <a:solidFill>
                  <a:schemeClr val="tx1">
                    <a:lumMod val="85000"/>
                    <a:lumOff val="15000"/>
                  </a:schemeClr>
                </a:solidFill>
                <a:effectLst/>
                <a:latin typeface="open-sans"/>
                <a:hlinkClick r:id="rId4">
                  <a:extLst>
                    <a:ext uri="{A12FA001-AC4F-418D-AE19-62706E023703}">
                      <ahyp:hlinkClr xmlns:ahyp="http://schemas.microsoft.com/office/drawing/2018/hyperlinkcolor" val="tx"/>
                    </a:ext>
                  </a:extLst>
                </a:hlinkClick>
              </a:rPr>
              <a:t>records management</a:t>
            </a:r>
            <a:r>
              <a:rPr lang="en-US" b="0" i="0" dirty="0">
                <a:solidFill>
                  <a:schemeClr val="tx1">
                    <a:lumMod val="85000"/>
                    <a:lumOff val="15000"/>
                  </a:schemeClr>
                </a:solidFill>
                <a:effectLst/>
                <a:latin typeface="open-sans"/>
              </a:rPr>
              <a:t> also leaves hospitals, medical practices and other providers vulnerable to costly fines and lawsuits, as well as criminal charges.</a:t>
            </a:r>
          </a:p>
          <a:p>
            <a:pPr algn="l"/>
            <a:r>
              <a:rPr lang="en-US" b="0" i="0" dirty="0">
                <a:solidFill>
                  <a:schemeClr val="tx1">
                    <a:lumMod val="85000"/>
                    <a:lumOff val="15000"/>
                  </a:schemeClr>
                </a:solidFill>
                <a:effectLst/>
                <a:latin typeface="open-sans"/>
              </a:rPr>
              <a:t>In 2016, healthcare benefits company </a:t>
            </a:r>
            <a:r>
              <a:rPr lang="en-US" b="0" i="0" u="none" strike="noStrike" dirty="0">
                <a:solidFill>
                  <a:schemeClr val="tx1">
                    <a:lumMod val="85000"/>
                    <a:lumOff val="15000"/>
                  </a:schemeClr>
                </a:solidFill>
                <a:effectLst/>
                <a:latin typeface="open-sans"/>
                <a:hlinkClick r:id="rId5">
                  <a:extLst>
                    <a:ext uri="{A12FA001-AC4F-418D-AE19-62706E023703}">
                      <ahyp:hlinkClr xmlns:ahyp="http://schemas.microsoft.com/office/drawing/2018/hyperlinkcolor" val="tx"/>
                    </a:ext>
                  </a:extLst>
                </a:hlinkClick>
              </a:rPr>
              <a:t>Anthem agreed to pay $16 million</a:t>
            </a:r>
            <a:r>
              <a:rPr lang="en-US" b="0" i="0" dirty="0">
                <a:solidFill>
                  <a:schemeClr val="tx1">
                    <a:lumMod val="85000"/>
                    <a:lumOff val="15000"/>
                  </a:schemeClr>
                </a:solidFill>
                <a:effectLst/>
                <a:latin typeface="open-sans"/>
              </a:rPr>
              <a:t> to the U.S. Department of Health and Human Services after a series of cyberattacks exposed the health information of almost 79 million people. Government investigators discovered that Anthem didn’t take proper steps to secure patient records and was in violation of HIPAA.</a:t>
            </a:r>
          </a:p>
          <a:p>
            <a:endParaRPr lang="en-IN" dirty="0"/>
          </a:p>
        </p:txBody>
      </p:sp>
    </p:spTree>
    <p:extLst>
      <p:ext uri="{BB962C8B-B14F-4D97-AF65-F5344CB8AC3E}">
        <p14:creationId xmlns:p14="http://schemas.microsoft.com/office/powerpoint/2010/main" val="173610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EF188-E037-659F-89B7-F3AB10928472}"/>
              </a:ext>
            </a:extLst>
          </p:cNvPr>
          <p:cNvSpPr>
            <a:spLocks noGrp="1"/>
          </p:cNvSpPr>
          <p:nvPr>
            <p:ph idx="1"/>
          </p:nvPr>
        </p:nvSpPr>
        <p:spPr>
          <a:xfrm>
            <a:off x="0" y="0"/>
            <a:ext cx="12192000" cy="6857999"/>
          </a:xfrm>
        </p:spPr>
        <p:txBody>
          <a:bodyPr>
            <a:normAutofit lnSpcReduction="10000"/>
          </a:bodyPr>
          <a:lstStyle/>
          <a:p>
            <a:pPr algn="l"/>
            <a:r>
              <a:rPr lang="en-US" b="1" i="0" dirty="0">
                <a:solidFill>
                  <a:srgbClr val="000000"/>
                </a:solidFill>
                <a:effectLst/>
                <a:latin typeface="open-sans"/>
              </a:rPr>
              <a:t>Medical Records Policy and Procedures</a:t>
            </a:r>
          </a:p>
          <a:p>
            <a:pPr algn="l"/>
            <a:r>
              <a:rPr lang="en-US" b="0" i="0" dirty="0">
                <a:solidFill>
                  <a:schemeClr val="tx1">
                    <a:lumMod val="75000"/>
                    <a:lumOff val="25000"/>
                  </a:schemeClr>
                </a:solidFill>
                <a:effectLst/>
                <a:latin typeface="open-sans"/>
              </a:rPr>
              <a:t>Enacted in 1996, HIPAA was created to modernize medical records management and protect patients’ personal information. It outlines policies for a number of records management procedures, including the following.</a:t>
            </a:r>
          </a:p>
          <a:p>
            <a:pPr algn="l"/>
            <a:r>
              <a:rPr lang="en-US" b="1" i="0" dirty="0">
                <a:solidFill>
                  <a:srgbClr val="000000"/>
                </a:solidFill>
                <a:effectLst/>
                <a:latin typeface="open-sans"/>
              </a:rPr>
              <a:t>Medical Records Security &amp; Medical Records Storage</a:t>
            </a:r>
          </a:p>
          <a:p>
            <a:pPr algn="l"/>
            <a:r>
              <a:rPr lang="en-US" b="0" i="0" dirty="0">
                <a:solidFill>
                  <a:schemeClr val="tx1">
                    <a:lumMod val="85000"/>
                    <a:lumOff val="15000"/>
                  </a:schemeClr>
                </a:solidFill>
                <a:effectLst/>
                <a:latin typeface="open-sans"/>
              </a:rPr>
              <a:t>Before HIPAA, there were no standards for securing or storing patient medical records. Organizations are granted a certain amount of autonomy in creating systems that serve their sizes and needs, but HIPAA does require certain universal security measures. To maintain compliance, organizations must:</a:t>
            </a:r>
          </a:p>
          <a:p>
            <a:pPr algn="l">
              <a:buFont typeface="Arial" panose="020B0604020202020204" pitchFamily="34" charset="0"/>
              <a:buChar char="•"/>
            </a:pPr>
            <a:r>
              <a:rPr lang="en-US" b="0" i="0" dirty="0">
                <a:solidFill>
                  <a:schemeClr val="tx1">
                    <a:lumMod val="75000"/>
                    <a:lumOff val="25000"/>
                  </a:schemeClr>
                </a:solidFill>
                <a:effectLst/>
                <a:latin typeface="open-sans"/>
              </a:rPr>
              <a:t>Identify and proactively protect against anticipated security threats</a:t>
            </a:r>
          </a:p>
          <a:p>
            <a:pPr algn="l">
              <a:buFont typeface="Arial" panose="020B0604020202020204" pitchFamily="34" charset="0"/>
              <a:buChar char="•"/>
            </a:pPr>
            <a:r>
              <a:rPr lang="en-US" b="0" i="0" dirty="0">
                <a:solidFill>
                  <a:schemeClr val="tx1">
                    <a:lumMod val="75000"/>
                    <a:lumOff val="25000"/>
                  </a:schemeClr>
                </a:solidFill>
                <a:effectLst/>
                <a:latin typeface="open-sans"/>
              </a:rPr>
              <a:t>Train all workforce members in medical records security procedures</a:t>
            </a:r>
          </a:p>
          <a:p>
            <a:pPr algn="l">
              <a:buFont typeface="Arial" panose="020B0604020202020204" pitchFamily="34" charset="0"/>
              <a:buChar char="•"/>
            </a:pPr>
            <a:r>
              <a:rPr lang="en-US" b="0" i="0" dirty="0">
                <a:solidFill>
                  <a:schemeClr val="tx1">
                    <a:lumMod val="75000"/>
                    <a:lumOff val="25000"/>
                  </a:schemeClr>
                </a:solidFill>
                <a:effectLst/>
                <a:latin typeface="open-sans"/>
              </a:rPr>
              <a:t>Limit access to facilities where records are stored or accessible</a:t>
            </a:r>
          </a:p>
          <a:p>
            <a:pPr algn="l">
              <a:buFont typeface="Arial" panose="020B0604020202020204" pitchFamily="34" charset="0"/>
              <a:buChar char="•"/>
            </a:pPr>
            <a:r>
              <a:rPr lang="en-US" b="0" i="0" dirty="0">
                <a:solidFill>
                  <a:schemeClr val="tx1">
                    <a:lumMod val="75000"/>
                    <a:lumOff val="25000"/>
                  </a:schemeClr>
                </a:solidFill>
                <a:effectLst/>
                <a:latin typeface="open-sans"/>
              </a:rPr>
              <a:t>Implement hardware, software and procedures to monitor access</a:t>
            </a:r>
          </a:p>
          <a:p>
            <a:pPr algn="l"/>
            <a:r>
              <a:rPr lang="en-US" b="0" i="0" dirty="0">
                <a:solidFill>
                  <a:schemeClr val="tx1">
                    <a:lumMod val="75000"/>
                    <a:lumOff val="25000"/>
                  </a:schemeClr>
                </a:solidFill>
                <a:effectLst/>
                <a:latin typeface="open-sans"/>
              </a:rPr>
              <a:t>In 2009, Congress passed the </a:t>
            </a:r>
            <a:r>
              <a:rPr lang="en-US" b="0" i="0" u="none" strike="noStrike" dirty="0">
                <a:solidFill>
                  <a:schemeClr val="tx1">
                    <a:lumMod val="75000"/>
                    <a:lumOff val="25000"/>
                  </a:schemeClr>
                </a:solidFill>
                <a:effectLst/>
                <a:latin typeface="open-sans"/>
                <a:hlinkClick r:id="rId2">
                  <a:extLst>
                    <a:ext uri="{A12FA001-AC4F-418D-AE19-62706E023703}">
                      <ahyp:hlinkClr xmlns:ahyp="http://schemas.microsoft.com/office/drawing/2018/hyperlinkcolor" val="tx"/>
                    </a:ext>
                  </a:extLst>
                </a:hlinkClick>
              </a:rPr>
              <a:t>Health Information Technology for Economic and Clinical Health (HITECH) Act</a:t>
            </a:r>
            <a:r>
              <a:rPr lang="en-US" b="0" i="0" dirty="0">
                <a:solidFill>
                  <a:schemeClr val="tx1">
                    <a:lumMod val="75000"/>
                    <a:lumOff val="25000"/>
                  </a:schemeClr>
                </a:solidFill>
                <a:effectLst/>
                <a:latin typeface="open-sans"/>
              </a:rPr>
              <a:t>. HITECH essentially strengthened HIPAA, increasing both security protocols and penalties for violations.</a:t>
            </a:r>
          </a:p>
          <a:p>
            <a:endParaRPr lang="en-IN" dirty="0"/>
          </a:p>
        </p:txBody>
      </p:sp>
    </p:spTree>
    <p:extLst>
      <p:ext uri="{BB962C8B-B14F-4D97-AF65-F5344CB8AC3E}">
        <p14:creationId xmlns:p14="http://schemas.microsoft.com/office/powerpoint/2010/main" val="943586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2690</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Bahnschrift</vt:lpstr>
      <vt:lpstr>Calibri</vt:lpstr>
      <vt:lpstr>Calibri Light</vt:lpstr>
      <vt:lpstr>Open Sans</vt:lpstr>
      <vt:lpstr>open-sans</vt:lpstr>
      <vt:lpstr>system-ui</vt:lpstr>
      <vt:lpstr>Office Theme</vt:lpstr>
      <vt:lpstr>PowerPoint Presentation</vt:lpstr>
      <vt:lpstr>PowerPoint Presentation</vt:lpstr>
      <vt:lpstr> Problem Statement :  PSHC 06. create a means to easily access the medical history and records of the patient</vt:lpstr>
      <vt:lpstr>                              CONTEXT                               </vt:lpstr>
      <vt:lpstr>                                 ABSTRACT</vt:lpstr>
      <vt:lpstr>                             INTRODUCTION</vt:lpstr>
      <vt:lpstr>PowerPoint Presentation</vt:lpstr>
      <vt:lpstr>PowerPoint Presentation</vt:lpstr>
      <vt:lpstr>PowerPoint Presentation</vt:lpstr>
      <vt:lpstr>ADVANTAGES AND DISADVANTAGES :</vt:lpstr>
      <vt:lpstr>PowerPoint Presentation</vt:lpstr>
      <vt:lpstr>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vt:lpstr>
      <vt:lpstr>                              CONCLUSION</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goud Amara</dc:creator>
  <cp:lastModifiedBy>Hemanth goud Amara</cp:lastModifiedBy>
  <cp:revision>3</cp:revision>
  <dcterms:created xsi:type="dcterms:W3CDTF">2023-01-27T07:41:41Z</dcterms:created>
  <dcterms:modified xsi:type="dcterms:W3CDTF">2023-01-27T13:20:47Z</dcterms:modified>
</cp:coreProperties>
</file>