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matic SC"/>
      <p:regular r:id="rId20"/>
      <p:bold r:id="rId21"/>
    </p:embeddedFont>
    <p:embeddedFont>
      <p:font typeface="Source Code Pro"/>
      <p:regular r:id="rId22"/>
      <p:bold r:id="rId23"/>
      <p:italic r:id="rId24"/>
      <p:boldItalic r:id="rId25"/>
    </p:embeddedFont>
    <p:embeddedFont>
      <p:font typeface="Spectral ExtraBold"/>
      <p:bold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maticSC-regular.fntdata"/><Relationship Id="rId22" Type="http://schemas.openxmlformats.org/officeDocument/2006/relationships/font" Target="fonts/SourceCodePro-regular.fntdata"/><Relationship Id="rId21" Type="http://schemas.openxmlformats.org/officeDocument/2006/relationships/font" Target="fonts/AmaticSC-bold.fntdata"/><Relationship Id="rId24" Type="http://schemas.openxmlformats.org/officeDocument/2006/relationships/font" Target="fonts/SourceCodePro-italic.fntdata"/><Relationship Id="rId23" Type="http://schemas.openxmlformats.org/officeDocument/2006/relationships/font" Target="fonts/SourceCode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pectralExtraBold-bold.fntdata"/><Relationship Id="rId25" Type="http://schemas.openxmlformats.org/officeDocument/2006/relationships/font" Target="fonts/SourceCodePro-boldItalic.fntdata"/><Relationship Id="rId27" Type="http://schemas.openxmlformats.org/officeDocument/2006/relationships/font" Target="fonts/SpectralExtra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fc20df2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fc20df2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541ed2f610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41ed2f610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85658454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85658454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fc20df29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fc20df29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3434ae19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3434ae19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541ed2f61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41ed2f61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541ed2f610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41ed2f610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b6cddc0b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b6cddc0b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b6cddc0b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b6cddc0b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3434ae1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3434ae1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856583f1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856583f1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b6cddc0b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b6cddc0b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b6cddc0b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b6cddc0b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rgbClr val="9CF9E8">
            <a:alpha val="43020"/>
          </a:srgbClr>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ev.to/graphtylove/how-to-automate-attendance-record-with-face-recognition-python-and-react-4413" TargetMode="External"/><Relationship Id="rId4" Type="http://schemas.openxmlformats.org/officeDocument/2006/relationships/hyperlink" Target="https://www.baseapp.com/deepsight/attendance-system-using-face-recognition/" TargetMode="External"/><Relationship Id="rId5" Type="http://schemas.openxmlformats.org/officeDocument/2006/relationships/hyperlink" Target="https://www.hackster.io/raied286/attendance-system-facial-recognition-open-cv-ml-f6a95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flipH="1" rot="242">
            <a:off x="330723" y="326955"/>
            <a:ext cx="8520600" cy="10377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0" lang="en" sz="1800">
                <a:solidFill>
                  <a:srgbClr val="000000"/>
                </a:solidFill>
                <a:latin typeface="Spectral ExtraBold"/>
                <a:ea typeface="Spectral ExtraBold"/>
                <a:cs typeface="Spectral ExtraBold"/>
                <a:sym typeface="Spectral ExtraBold"/>
              </a:rPr>
              <a:t>           </a:t>
            </a:r>
            <a:r>
              <a:rPr b="0" lang="en" sz="2200">
                <a:solidFill>
                  <a:srgbClr val="000000"/>
                </a:solidFill>
                <a:latin typeface="Spectral ExtraBold"/>
                <a:ea typeface="Spectral ExtraBold"/>
                <a:cs typeface="Spectral ExtraBold"/>
                <a:sym typeface="Spectral ExtraBold"/>
              </a:rPr>
              <a:t>SHRI SHANKARACHARYA TECHNICAL CAMPUS</a:t>
            </a:r>
            <a:endParaRPr b="0" sz="2200">
              <a:solidFill>
                <a:srgbClr val="000000"/>
              </a:solidFill>
              <a:latin typeface="Spectral ExtraBold"/>
              <a:ea typeface="Spectral ExtraBold"/>
              <a:cs typeface="Spectral ExtraBold"/>
              <a:sym typeface="Spectral ExtraBold"/>
            </a:endParaRPr>
          </a:p>
          <a:p>
            <a:pPr indent="0" lvl="0" marL="0" rtl="0" algn="l">
              <a:lnSpc>
                <a:spcPct val="115000"/>
              </a:lnSpc>
              <a:spcBef>
                <a:spcPts val="0"/>
              </a:spcBef>
              <a:spcAft>
                <a:spcPts val="0"/>
              </a:spcAft>
              <a:buNone/>
            </a:pPr>
            <a:r>
              <a:rPr b="0" lang="en" sz="2200">
                <a:solidFill>
                  <a:srgbClr val="000000"/>
                </a:solidFill>
                <a:latin typeface="Spectral ExtraBold"/>
                <a:ea typeface="Spectral ExtraBold"/>
                <a:cs typeface="Spectral ExtraBold"/>
                <a:sym typeface="Spectral ExtraBold"/>
              </a:rPr>
              <a:t>     </a:t>
            </a:r>
            <a:r>
              <a:rPr lang="en" sz="1400">
                <a:solidFill>
                  <a:srgbClr val="000000"/>
                </a:solidFill>
                <a:latin typeface="Arial"/>
                <a:ea typeface="Arial"/>
                <a:cs typeface="Arial"/>
                <a:sym typeface="Arial"/>
              </a:rPr>
              <a:t>                               </a:t>
            </a:r>
            <a:r>
              <a:rPr lang="en" sz="1800">
                <a:solidFill>
                  <a:srgbClr val="CC0000"/>
                </a:solidFill>
                <a:latin typeface="Arial"/>
                <a:ea typeface="Arial"/>
                <a:cs typeface="Arial"/>
                <a:sym typeface="Arial"/>
              </a:rPr>
              <a:t>Shri Shankaracharya Group of Institutions</a:t>
            </a:r>
            <a:endParaRPr sz="1800">
              <a:solidFill>
                <a:srgbClr val="CC0000"/>
              </a:solidFill>
              <a:latin typeface="Arial"/>
              <a:ea typeface="Arial"/>
              <a:cs typeface="Arial"/>
              <a:sym typeface="Arial"/>
            </a:endParaRPr>
          </a:p>
        </p:txBody>
      </p:sp>
      <p:sp>
        <p:nvSpPr>
          <p:cNvPr id="57" name="Google Shape;57;p13"/>
          <p:cNvSpPr txBox="1"/>
          <p:nvPr>
            <p:ph idx="1" type="subTitle"/>
          </p:nvPr>
        </p:nvSpPr>
        <p:spPr>
          <a:xfrm>
            <a:off x="311700" y="2014550"/>
            <a:ext cx="8520600" cy="2947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000000"/>
                </a:solidFill>
                <a:latin typeface="Arial"/>
                <a:ea typeface="Arial"/>
                <a:cs typeface="Arial"/>
                <a:sym typeface="Arial"/>
              </a:rPr>
              <a:t>                           </a:t>
            </a:r>
            <a:r>
              <a:rPr b="0" lang="en" u="sng">
                <a:solidFill>
                  <a:srgbClr val="000000"/>
                </a:solidFill>
                <a:latin typeface="Arial"/>
                <a:ea typeface="Arial"/>
                <a:cs typeface="Arial"/>
                <a:sym typeface="Arial"/>
              </a:rPr>
              <a:t>Department of Computer Science &amp; Engineering</a:t>
            </a:r>
            <a:endParaRPr sz="17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700">
                <a:solidFill>
                  <a:srgbClr val="000000"/>
                </a:solidFill>
                <a:latin typeface="Arial"/>
                <a:ea typeface="Arial"/>
                <a:cs typeface="Arial"/>
                <a:sym typeface="Arial"/>
              </a:rPr>
              <a:t>                                   B.TECH  - 7</a:t>
            </a:r>
            <a:r>
              <a:rPr baseline="30000" lang="en" sz="1700">
                <a:solidFill>
                  <a:srgbClr val="000000"/>
                </a:solidFill>
                <a:latin typeface="Arial"/>
                <a:ea typeface="Arial"/>
                <a:cs typeface="Arial"/>
                <a:sym typeface="Arial"/>
              </a:rPr>
              <a:t>th</a:t>
            </a:r>
            <a:r>
              <a:rPr b="0" lang="en" sz="1700">
                <a:solidFill>
                  <a:srgbClr val="000000"/>
                </a:solidFill>
                <a:latin typeface="Arial"/>
                <a:ea typeface="Arial"/>
                <a:cs typeface="Arial"/>
                <a:sym typeface="Arial"/>
              </a:rPr>
              <a:t> </a:t>
            </a:r>
            <a:r>
              <a:rPr baseline="30000" lang="en" sz="1700">
                <a:solidFill>
                  <a:srgbClr val="000000"/>
                </a:solidFill>
                <a:latin typeface="Arial"/>
                <a:ea typeface="Arial"/>
                <a:cs typeface="Arial"/>
                <a:sym typeface="Arial"/>
              </a:rPr>
              <a:t> </a:t>
            </a:r>
            <a:r>
              <a:rPr lang="en" sz="1700">
                <a:solidFill>
                  <a:srgbClr val="000000"/>
                </a:solidFill>
                <a:latin typeface="Arial"/>
                <a:ea typeface="Arial"/>
                <a:cs typeface="Arial"/>
                <a:sym typeface="Arial"/>
              </a:rPr>
              <a:t>Semester</a:t>
            </a:r>
            <a:r>
              <a:rPr baseline="30000" lang="en" sz="1700">
                <a:solidFill>
                  <a:srgbClr val="000000"/>
                </a:solidFill>
                <a:latin typeface="Arial"/>
                <a:ea typeface="Arial"/>
                <a:cs typeface="Arial"/>
                <a:sym typeface="Arial"/>
              </a:rPr>
              <a:t>   </a:t>
            </a:r>
            <a:r>
              <a:rPr lang="en" sz="1700">
                <a:solidFill>
                  <a:srgbClr val="000000"/>
                </a:solidFill>
                <a:latin typeface="Arial"/>
                <a:ea typeface="Arial"/>
                <a:cs typeface="Arial"/>
                <a:sym typeface="Arial"/>
              </a:rPr>
              <a:t>(Session 2020-21)</a:t>
            </a:r>
            <a:endParaRPr b="0" u="sng">
              <a:solidFill>
                <a:srgbClr val="000000"/>
              </a:solidFill>
              <a:latin typeface="Arial"/>
              <a:ea typeface="Arial"/>
              <a:cs typeface="Arial"/>
              <a:sym typeface="Arial"/>
            </a:endParaRPr>
          </a:p>
          <a:p>
            <a:pPr indent="0" lvl="0" marL="0" rtl="0" algn="l">
              <a:spcBef>
                <a:spcPts val="0"/>
              </a:spcBef>
              <a:spcAft>
                <a:spcPts val="0"/>
              </a:spcAft>
              <a:buNone/>
            </a:pPr>
            <a:r>
              <a:rPr b="0" i="1" lang="en" sz="1500">
                <a:solidFill>
                  <a:srgbClr val="000000"/>
                </a:solidFill>
                <a:latin typeface="Arial"/>
                <a:ea typeface="Arial"/>
                <a:cs typeface="Arial"/>
                <a:sym typeface="Arial"/>
              </a:rPr>
              <a:t>                         </a:t>
            </a:r>
            <a:r>
              <a:rPr lang="en" sz="1800">
                <a:solidFill>
                  <a:srgbClr val="000000"/>
                </a:solidFill>
                <a:latin typeface="Arial"/>
                <a:ea typeface="Arial"/>
                <a:cs typeface="Arial"/>
                <a:sym typeface="Arial"/>
              </a:rPr>
              <a:t>Project Title : </a:t>
            </a:r>
            <a:r>
              <a:rPr b="0" lang="en" sz="1800">
                <a:solidFill>
                  <a:srgbClr val="000000"/>
                </a:solidFill>
                <a:latin typeface="Arial"/>
                <a:ea typeface="Arial"/>
                <a:cs typeface="Arial"/>
                <a:sym typeface="Arial"/>
              </a:rPr>
              <a:t>Face Recognition System</a:t>
            </a:r>
            <a:endParaRPr b="0" sz="18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700">
                <a:solidFill>
                  <a:srgbClr val="000000"/>
                </a:solidFill>
                <a:latin typeface="Arial"/>
                <a:ea typeface="Arial"/>
                <a:cs typeface="Arial"/>
                <a:sym typeface="Arial"/>
              </a:rPr>
              <a:t> </a:t>
            </a:r>
            <a:endParaRPr b="0" i="1" sz="13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700">
                <a:solidFill>
                  <a:srgbClr val="000000"/>
                </a:solidFill>
                <a:latin typeface="Arial"/>
                <a:ea typeface="Arial"/>
                <a:cs typeface="Arial"/>
                <a:sym typeface="Arial"/>
              </a:rPr>
              <a:t> </a:t>
            </a:r>
            <a:endParaRPr b="0" i="1" sz="13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Name of Project Members:</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b="0" i="1" sz="1300">
              <a:solidFill>
                <a:srgbClr val="000000"/>
              </a:solidFill>
              <a:latin typeface="Arial"/>
              <a:ea typeface="Arial"/>
              <a:cs typeface="Arial"/>
              <a:sym typeface="Arial"/>
            </a:endParaRPr>
          </a:p>
          <a:p>
            <a:pPr indent="0" lvl="0" marL="0" rtl="0" algn="l">
              <a:spcBef>
                <a:spcPts val="0"/>
              </a:spcBef>
              <a:spcAft>
                <a:spcPts val="0"/>
              </a:spcAft>
              <a:buNone/>
            </a:pPr>
            <a:r>
              <a:rPr b="0" i="1" lang="en" sz="1600">
                <a:solidFill>
                  <a:srgbClr val="000000"/>
                </a:solidFill>
                <a:latin typeface="Arial"/>
                <a:ea typeface="Arial"/>
                <a:cs typeface="Arial"/>
                <a:sym typeface="Arial"/>
              </a:rPr>
              <a:t>1. Aakanksha Rani ( En-BE3433 , Roll No. - 01 A) </a:t>
            </a:r>
            <a:endParaRPr b="0" i="1" sz="1600">
              <a:solidFill>
                <a:srgbClr val="000000"/>
              </a:solidFill>
              <a:latin typeface="Arial"/>
              <a:ea typeface="Arial"/>
              <a:cs typeface="Arial"/>
              <a:sym typeface="Arial"/>
            </a:endParaRPr>
          </a:p>
          <a:p>
            <a:pPr indent="0" lvl="0" marL="0" rtl="0" algn="l">
              <a:spcBef>
                <a:spcPts val="0"/>
              </a:spcBef>
              <a:spcAft>
                <a:spcPts val="0"/>
              </a:spcAft>
              <a:buNone/>
            </a:pPr>
            <a:r>
              <a:rPr b="0" i="1" lang="en" sz="1600">
                <a:solidFill>
                  <a:srgbClr val="000000"/>
                </a:solidFill>
                <a:latin typeface="Arial"/>
                <a:ea typeface="Arial"/>
                <a:cs typeface="Arial"/>
                <a:sym typeface="Arial"/>
              </a:rPr>
              <a:t>2. Bhawana Tiwari ( En - BE3694, Roll No. - 39 A)</a:t>
            </a:r>
            <a:endParaRPr b="0" i="1" sz="1600">
              <a:solidFill>
                <a:srgbClr val="000000"/>
              </a:solidFill>
              <a:latin typeface="Arial"/>
              <a:ea typeface="Arial"/>
              <a:cs typeface="Arial"/>
              <a:sym typeface="Arial"/>
            </a:endParaRPr>
          </a:p>
          <a:p>
            <a:pPr indent="0" lvl="0" marL="0" rtl="0" algn="l">
              <a:spcBef>
                <a:spcPts val="0"/>
              </a:spcBef>
              <a:spcAft>
                <a:spcPts val="0"/>
              </a:spcAft>
              <a:buNone/>
            </a:pPr>
            <a:r>
              <a:rPr b="0" i="1" lang="en" sz="1600">
                <a:solidFill>
                  <a:srgbClr val="000000"/>
                </a:solidFill>
                <a:latin typeface="Arial"/>
                <a:ea typeface="Arial"/>
                <a:cs typeface="Arial"/>
                <a:sym typeface="Arial"/>
              </a:rPr>
              <a:t>3. Gunjan Tiwari ( En- BE3639, Roll No. - 53 A )</a:t>
            </a:r>
            <a:endParaRPr b="0" i="1" sz="1600">
              <a:solidFill>
                <a:srgbClr val="000000"/>
              </a:solidFill>
              <a:latin typeface="Arial"/>
              <a:ea typeface="Arial"/>
              <a:cs typeface="Arial"/>
              <a:sym typeface="Arial"/>
            </a:endParaRPr>
          </a:p>
          <a:p>
            <a:pPr indent="0" lvl="0" marL="0" rtl="0" algn="l">
              <a:spcBef>
                <a:spcPts val="0"/>
              </a:spcBef>
              <a:spcAft>
                <a:spcPts val="0"/>
              </a:spcAft>
              <a:buNone/>
            </a:pPr>
            <a:r>
              <a:rPr b="0" i="1" lang="en" sz="1600">
                <a:solidFill>
                  <a:srgbClr val="000000"/>
                </a:solidFill>
                <a:latin typeface="Arial"/>
                <a:ea typeface="Arial"/>
                <a:cs typeface="Arial"/>
                <a:sym typeface="Arial"/>
              </a:rPr>
              <a:t>4. Utkarsh Singh (En -BE3687, Roll No. - 58 A)</a:t>
            </a:r>
            <a:endParaRPr b="0" i="1" sz="1600">
              <a:solidFill>
                <a:srgbClr val="000000"/>
              </a:solidFill>
              <a:latin typeface="Arial"/>
              <a:ea typeface="Arial"/>
              <a:cs typeface="Arial"/>
              <a:sym typeface="Arial"/>
            </a:endParaRPr>
          </a:p>
          <a:p>
            <a:pPr indent="0" lvl="0" marL="0" rtl="0" algn="l">
              <a:spcBef>
                <a:spcPts val="0"/>
              </a:spcBef>
              <a:spcAft>
                <a:spcPts val="0"/>
              </a:spcAft>
              <a:buNone/>
            </a:pPr>
            <a:r>
              <a:t/>
            </a:r>
            <a:endParaRPr b="0" i="1"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0" lang="en" sz="1200">
                <a:solidFill>
                  <a:srgbClr val="000000"/>
                </a:solidFill>
                <a:latin typeface="Arial"/>
                <a:ea typeface="Arial"/>
                <a:cs typeface="Arial"/>
                <a:sym typeface="Arial"/>
              </a:rPr>
              <a:t>                                                                                       </a:t>
            </a:r>
            <a:r>
              <a:rPr b="0" lang="en" sz="1500">
                <a:solidFill>
                  <a:srgbClr val="000000"/>
                </a:solidFill>
                <a:latin typeface="Arial"/>
                <a:ea typeface="Arial"/>
                <a:cs typeface="Arial"/>
                <a:sym typeface="Arial"/>
              </a:rPr>
              <a:t> </a:t>
            </a:r>
            <a:r>
              <a:rPr lang="en" sz="1500">
                <a:solidFill>
                  <a:srgbClr val="000000"/>
                </a:solidFill>
                <a:latin typeface="Arial"/>
                <a:ea typeface="Arial"/>
                <a:cs typeface="Arial"/>
                <a:sym typeface="Arial"/>
              </a:rPr>
              <a:t>Name of the Proposed Guide: </a:t>
            </a:r>
            <a:r>
              <a:rPr b="0" lang="en" sz="1500">
                <a:solidFill>
                  <a:srgbClr val="000000"/>
                </a:solidFill>
                <a:latin typeface="Arial"/>
                <a:ea typeface="Arial"/>
                <a:cs typeface="Arial"/>
                <a:sym typeface="Arial"/>
              </a:rPr>
              <a:t>Aditi Mishra Mam</a:t>
            </a:r>
            <a:endParaRPr b="0"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0" sz="1200">
              <a:solidFill>
                <a:srgbClr val="000000"/>
              </a:solidFill>
              <a:latin typeface="Arial"/>
              <a:ea typeface="Arial"/>
              <a:cs typeface="Arial"/>
              <a:sym typeface="Arial"/>
            </a:endParaRPr>
          </a:p>
          <a:p>
            <a:pPr indent="0" lvl="0" marL="0" rtl="0" algn="ctr">
              <a:spcBef>
                <a:spcPts val="0"/>
              </a:spcBef>
              <a:spcAft>
                <a:spcPts val="0"/>
              </a:spcAft>
              <a:buNone/>
            </a:pPr>
            <a:r>
              <a:t/>
            </a:r>
            <a:endParaRPr b="0" i="1" sz="15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311700" y="66790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700" u="sng">
                <a:latin typeface="Arial"/>
                <a:ea typeface="Arial"/>
                <a:cs typeface="Arial"/>
                <a:sym typeface="Arial"/>
              </a:rPr>
              <a:t>Sequence Diagram</a:t>
            </a:r>
            <a:endParaRPr b="0" sz="2700" u="sng">
              <a:latin typeface="Arial"/>
              <a:ea typeface="Arial"/>
              <a:cs typeface="Arial"/>
              <a:sym typeface="Arial"/>
            </a:endParaRPr>
          </a:p>
        </p:txBody>
      </p:sp>
      <p:sp>
        <p:nvSpPr>
          <p:cNvPr id="136" name="Google Shape;136;p2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pic>
        <p:nvPicPr>
          <p:cNvPr id="137" name="Google Shape;137;p22"/>
          <p:cNvPicPr preferRelativeResize="0"/>
          <p:nvPr/>
        </p:nvPicPr>
        <p:blipFill>
          <a:blip r:embed="rId3">
            <a:alphaModFix/>
          </a:blip>
          <a:stretch>
            <a:fillRect/>
          </a:stretch>
        </p:blipFill>
        <p:spPr>
          <a:xfrm>
            <a:off x="3429000" y="292850"/>
            <a:ext cx="5561426" cy="4764926"/>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303575"/>
            <a:ext cx="8520600" cy="801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800" u="sng">
                <a:solidFill>
                  <a:srgbClr val="000000"/>
                </a:solidFill>
                <a:latin typeface="Arial"/>
                <a:ea typeface="Arial"/>
                <a:cs typeface="Arial"/>
                <a:sym typeface="Arial"/>
              </a:rPr>
              <a:t>Hardware / Software Requirements</a:t>
            </a:r>
            <a:endParaRPr sz="4900"/>
          </a:p>
        </p:txBody>
      </p:sp>
      <p:sp>
        <p:nvSpPr>
          <p:cNvPr id="143" name="Google Shape;143;p2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900">
                <a:solidFill>
                  <a:srgbClr val="000000"/>
                </a:solidFill>
                <a:latin typeface="Calibri"/>
                <a:ea typeface="Calibri"/>
                <a:cs typeface="Calibri"/>
                <a:sym typeface="Calibri"/>
              </a:rPr>
              <a:t>1. </a:t>
            </a:r>
            <a:r>
              <a:rPr i="1" lang="en" sz="1900">
                <a:solidFill>
                  <a:srgbClr val="000000"/>
                </a:solidFill>
                <a:latin typeface="Calibri"/>
                <a:ea typeface="Calibri"/>
                <a:cs typeface="Calibri"/>
                <a:sym typeface="Calibri"/>
              </a:rPr>
              <a:t>Processing:Core 2 Duo with processing speed 2.0 GHz</a:t>
            </a:r>
            <a:endParaRPr i="1" sz="1900">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rPr i="1" lang="en" sz="1900">
                <a:solidFill>
                  <a:srgbClr val="000000"/>
                </a:solidFill>
                <a:latin typeface="Calibri"/>
                <a:ea typeface="Calibri"/>
                <a:cs typeface="Calibri"/>
                <a:sym typeface="Calibri"/>
              </a:rPr>
              <a:t>2 . Memory:2GB RAM</a:t>
            </a:r>
            <a:endParaRPr i="1" sz="1900">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rPr i="1" lang="en" sz="1900">
                <a:solidFill>
                  <a:srgbClr val="000000"/>
                </a:solidFill>
                <a:latin typeface="Calibri"/>
                <a:ea typeface="Calibri"/>
                <a:cs typeface="Calibri"/>
                <a:sym typeface="Calibri"/>
              </a:rPr>
              <a:t>3. 50 GB Hard Disk(minimum) </a:t>
            </a:r>
            <a:endParaRPr i="1" sz="1900">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rPr i="1" lang="en" sz="1900">
                <a:solidFill>
                  <a:srgbClr val="000000"/>
                </a:solidFill>
                <a:latin typeface="Calibri"/>
                <a:ea typeface="Calibri"/>
                <a:cs typeface="Calibri"/>
                <a:sym typeface="Calibri"/>
              </a:rPr>
              <a:t>4. A digital webcam</a:t>
            </a:r>
            <a:endParaRPr i="1" sz="1900">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rPr i="1" lang="en" sz="1900">
                <a:solidFill>
                  <a:srgbClr val="000000"/>
                </a:solidFill>
                <a:latin typeface="Calibri"/>
                <a:ea typeface="Calibri"/>
                <a:cs typeface="Calibri"/>
                <a:sym typeface="Calibri"/>
              </a:rPr>
              <a:t>5. Latest Windows Os</a:t>
            </a:r>
            <a:endParaRPr i="1" sz="1900">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rPr i="1" lang="en" sz="1900">
                <a:solidFill>
                  <a:srgbClr val="000000"/>
                </a:solidFill>
                <a:latin typeface="Calibri"/>
                <a:ea typeface="Calibri"/>
                <a:cs typeface="Calibri"/>
                <a:sym typeface="Calibri"/>
              </a:rPr>
              <a:t>6. Language: python</a:t>
            </a:r>
            <a:endParaRPr i="1" sz="1900">
              <a:solidFill>
                <a:srgbClr val="000000"/>
              </a:solidFill>
              <a:latin typeface="Calibri"/>
              <a:ea typeface="Calibri"/>
              <a:cs typeface="Calibri"/>
              <a:sym typeface="Calibri"/>
            </a:endParaRPr>
          </a:p>
          <a:p>
            <a:pPr indent="0" lvl="0" marL="0" rtl="0" algn="l">
              <a:lnSpc>
                <a:spcPct val="115000"/>
              </a:lnSpc>
              <a:spcBef>
                <a:spcPts val="0"/>
              </a:spcBef>
              <a:spcAft>
                <a:spcPts val="1600"/>
              </a:spcAft>
              <a:buNone/>
            </a:pPr>
            <a:r>
              <a:rPr lang="en" sz="1900">
                <a:solidFill>
                  <a:srgbClr val="000000"/>
                </a:solidFill>
                <a:latin typeface="Calibri"/>
                <a:ea typeface="Calibri"/>
                <a:cs typeface="Calibri"/>
                <a:sym typeface="Calibri"/>
              </a:rPr>
              <a:t>7. </a:t>
            </a:r>
            <a:r>
              <a:rPr i="1" lang="en" sz="1900">
                <a:solidFill>
                  <a:srgbClr val="000000"/>
                </a:solidFill>
                <a:latin typeface="Calibri"/>
                <a:ea typeface="Calibri"/>
                <a:cs typeface="Calibri"/>
                <a:sym typeface="Calibri"/>
              </a:rPr>
              <a:t>MYSQL Database</a:t>
            </a:r>
            <a:endParaRPr i="1" sz="1900">
              <a:solidFill>
                <a:srgbClr val="000000"/>
              </a:solidFill>
              <a:latin typeface="Calibri"/>
              <a:ea typeface="Calibri"/>
              <a:cs typeface="Calibri"/>
              <a:sym typeface="Calibri"/>
            </a:endParaRPr>
          </a:p>
        </p:txBody>
      </p:sp>
      <p:pic>
        <p:nvPicPr>
          <p:cNvPr id="144" name="Google Shape;144;p23"/>
          <p:cNvPicPr preferRelativeResize="0"/>
          <p:nvPr/>
        </p:nvPicPr>
        <p:blipFill>
          <a:blip r:embed="rId3">
            <a:alphaModFix/>
          </a:blip>
          <a:stretch>
            <a:fillRect/>
          </a:stretch>
        </p:blipFill>
        <p:spPr>
          <a:xfrm>
            <a:off x="4185150" y="3712050"/>
            <a:ext cx="2338576" cy="1292625"/>
          </a:xfrm>
          <a:prstGeom prst="rect">
            <a:avLst/>
          </a:prstGeom>
          <a:noFill/>
          <a:ln>
            <a:noFill/>
          </a:ln>
        </p:spPr>
      </p:pic>
      <p:pic>
        <p:nvPicPr>
          <p:cNvPr id="145" name="Google Shape;145;p23"/>
          <p:cNvPicPr preferRelativeResize="0"/>
          <p:nvPr/>
        </p:nvPicPr>
        <p:blipFill>
          <a:blip r:embed="rId4">
            <a:alphaModFix/>
          </a:blip>
          <a:stretch>
            <a:fillRect/>
          </a:stretch>
        </p:blipFill>
        <p:spPr>
          <a:xfrm>
            <a:off x="6523725" y="3712050"/>
            <a:ext cx="2435600" cy="1292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70225"/>
            <a:ext cx="8520600" cy="7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Arial"/>
                <a:ea typeface="Arial"/>
                <a:cs typeface="Arial"/>
                <a:sym typeface="Arial"/>
              </a:rPr>
              <a:t>Application</a:t>
            </a:r>
            <a:endParaRPr b="0" sz="3100" u="sng">
              <a:latin typeface="Arial"/>
              <a:ea typeface="Arial"/>
              <a:cs typeface="Arial"/>
              <a:sym typeface="Arial"/>
            </a:endParaRPr>
          </a:p>
          <a:p>
            <a:pPr indent="0" lvl="0" marL="0" rtl="0" algn="l">
              <a:spcBef>
                <a:spcPts val="0"/>
              </a:spcBef>
              <a:spcAft>
                <a:spcPts val="0"/>
              </a:spcAft>
              <a:buNone/>
            </a:pPr>
            <a:r>
              <a:t/>
            </a:r>
            <a:endParaRPr sz="3100">
              <a:latin typeface="Arial"/>
              <a:ea typeface="Arial"/>
              <a:cs typeface="Arial"/>
              <a:sym typeface="Arial"/>
            </a:endParaRPr>
          </a:p>
        </p:txBody>
      </p:sp>
      <p:sp>
        <p:nvSpPr>
          <p:cNvPr id="151" name="Google Shape;151;p24"/>
          <p:cNvSpPr txBox="1"/>
          <p:nvPr>
            <p:ph idx="1" type="body"/>
          </p:nvPr>
        </p:nvSpPr>
        <p:spPr>
          <a:xfrm>
            <a:off x="121950" y="1070825"/>
            <a:ext cx="8900100" cy="3967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accent1"/>
              </a:buClr>
              <a:buSzPts val="2000"/>
              <a:buFont typeface="Calibri"/>
              <a:buChar char="●"/>
            </a:pPr>
            <a:r>
              <a:rPr lang="en" sz="2000">
                <a:solidFill>
                  <a:schemeClr val="accent1"/>
                </a:solidFill>
                <a:latin typeface="Calibri"/>
                <a:ea typeface="Calibri"/>
                <a:cs typeface="Calibri"/>
                <a:sym typeface="Calibri"/>
              </a:rPr>
              <a:t>Used to automatically fill the attendance of present students/employees in colleges/offices and many other places too.</a:t>
            </a:r>
            <a:endParaRPr sz="2000">
              <a:solidFill>
                <a:schemeClr val="accent1"/>
              </a:solidFill>
              <a:latin typeface="Calibri"/>
              <a:ea typeface="Calibri"/>
              <a:cs typeface="Calibri"/>
              <a:sym typeface="Calibri"/>
            </a:endParaRPr>
          </a:p>
          <a:p>
            <a:pPr indent="-355600" lvl="0" marL="457200" rtl="0" algn="l">
              <a:spcBef>
                <a:spcPts val="0"/>
              </a:spcBef>
              <a:spcAft>
                <a:spcPts val="0"/>
              </a:spcAft>
              <a:buClr>
                <a:schemeClr val="accent1"/>
              </a:buClr>
              <a:buSzPts val="2000"/>
              <a:buFont typeface="Calibri"/>
              <a:buChar char="●"/>
            </a:pPr>
            <a:r>
              <a:rPr lang="en" sz="2000">
                <a:solidFill>
                  <a:schemeClr val="accent1"/>
                </a:solidFill>
                <a:latin typeface="Calibri"/>
                <a:ea typeface="Calibri"/>
                <a:cs typeface="Calibri"/>
                <a:sym typeface="Calibri"/>
              </a:rPr>
              <a:t>A check over submission of false attendance of absentees.</a:t>
            </a:r>
            <a:endParaRPr sz="2000">
              <a:solidFill>
                <a:schemeClr val="accent1"/>
              </a:solidFill>
              <a:latin typeface="Calibri"/>
              <a:ea typeface="Calibri"/>
              <a:cs typeface="Calibri"/>
              <a:sym typeface="Calibri"/>
            </a:endParaRPr>
          </a:p>
          <a:p>
            <a:pPr indent="-355600" lvl="0" marL="457200" rtl="0" algn="l">
              <a:spcBef>
                <a:spcPts val="0"/>
              </a:spcBef>
              <a:spcAft>
                <a:spcPts val="0"/>
              </a:spcAft>
              <a:buClr>
                <a:schemeClr val="accent1"/>
              </a:buClr>
              <a:buSzPts val="2000"/>
              <a:buFont typeface="Calibri"/>
              <a:buChar char="●"/>
            </a:pPr>
            <a:r>
              <a:rPr lang="en" sz="2000">
                <a:solidFill>
                  <a:schemeClr val="accent1"/>
                </a:solidFill>
                <a:latin typeface="Calibri"/>
                <a:ea typeface="Calibri"/>
                <a:cs typeface="Calibri"/>
                <a:sym typeface="Calibri"/>
              </a:rPr>
              <a:t>A non-contact way of </a:t>
            </a:r>
            <a:r>
              <a:rPr lang="en" sz="2000">
                <a:solidFill>
                  <a:schemeClr val="accent1"/>
                </a:solidFill>
                <a:latin typeface="Calibri"/>
                <a:ea typeface="Calibri"/>
                <a:cs typeface="Calibri"/>
                <a:sym typeface="Calibri"/>
              </a:rPr>
              <a:t>taking attendance ensuring the safety of students and employees during and after COVID-19.</a:t>
            </a:r>
            <a:endParaRPr sz="2000">
              <a:solidFill>
                <a:schemeClr val="accent1"/>
              </a:solidFill>
              <a:latin typeface="Calibri"/>
              <a:ea typeface="Calibri"/>
              <a:cs typeface="Calibri"/>
              <a:sym typeface="Calibri"/>
            </a:endParaRPr>
          </a:p>
          <a:p>
            <a:pPr indent="-355600" lvl="0" marL="457200" rtl="0" algn="l">
              <a:spcBef>
                <a:spcPts val="0"/>
              </a:spcBef>
              <a:spcAft>
                <a:spcPts val="0"/>
              </a:spcAft>
              <a:buClr>
                <a:schemeClr val="accent1"/>
              </a:buClr>
              <a:buSzPts val="2000"/>
              <a:buFont typeface="Calibri"/>
              <a:buChar char="●"/>
            </a:pPr>
            <a:r>
              <a:rPr lang="en" sz="2000">
                <a:solidFill>
                  <a:schemeClr val="accent1"/>
                </a:solidFill>
                <a:latin typeface="Calibri"/>
                <a:ea typeface="Calibri"/>
                <a:cs typeface="Calibri"/>
                <a:sym typeface="Calibri"/>
              </a:rPr>
              <a:t>Reduces the workload of teachers in maintaining the </a:t>
            </a:r>
            <a:endParaRPr sz="2000">
              <a:solidFill>
                <a:schemeClr val="accent1"/>
              </a:solidFill>
              <a:latin typeface="Calibri"/>
              <a:ea typeface="Calibri"/>
              <a:cs typeface="Calibri"/>
              <a:sym typeface="Calibri"/>
            </a:endParaRPr>
          </a:p>
          <a:p>
            <a:pPr indent="0" lvl="0" marL="457200" rtl="0" algn="l">
              <a:spcBef>
                <a:spcPts val="1600"/>
              </a:spcBef>
              <a:spcAft>
                <a:spcPts val="1600"/>
              </a:spcAft>
              <a:buNone/>
            </a:pPr>
            <a:r>
              <a:rPr lang="en" sz="2000">
                <a:solidFill>
                  <a:schemeClr val="accent1"/>
                </a:solidFill>
                <a:latin typeface="Calibri"/>
                <a:ea typeface="Calibri"/>
                <a:cs typeface="Calibri"/>
                <a:sym typeface="Calibri"/>
              </a:rPr>
              <a:t>attendance record of students.</a:t>
            </a:r>
            <a:endParaRPr sz="2000">
              <a:solidFill>
                <a:schemeClr val="accent1"/>
              </a:solidFill>
              <a:latin typeface="Calibri"/>
              <a:ea typeface="Calibri"/>
              <a:cs typeface="Calibri"/>
              <a:sym typeface="Calibri"/>
            </a:endParaRPr>
          </a:p>
        </p:txBody>
      </p:sp>
      <p:pic>
        <p:nvPicPr>
          <p:cNvPr id="152" name="Google Shape;152;p24"/>
          <p:cNvPicPr preferRelativeResize="0"/>
          <p:nvPr/>
        </p:nvPicPr>
        <p:blipFill>
          <a:blip r:embed="rId3">
            <a:alphaModFix/>
          </a:blip>
          <a:stretch>
            <a:fillRect/>
          </a:stretch>
        </p:blipFill>
        <p:spPr>
          <a:xfrm>
            <a:off x="6171400" y="2571750"/>
            <a:ext cx="2914650" cy="25717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u="sng">
                <a:latin typeface="Arial"/>
                <a:ea typeface="Arial"/>
                <a:cs typeface="Arial"/>
                <a:sym typeface="Arial"/>
              </a:rPr>
              <a:t>Future Scope</a:t>
            </a:r>
            <a:endParaRPr sz="3100" u="sng">
              <a:latin typeface="Arial"/>
              <a:ea typeface="Arial"/>
              <a:cs typeface="Arial"/>
              <a:sym typeface="Arial"/>
            </a:endParaRPr>
          </a:p>
        </p:txBody>
      </p:sp>
      <p:sp>
        <p:nvSpPr>
          <p:cNvPr id="158" name="Google Shape;158;p2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Font typeface="Calibri"/>
              <a:buAutoNum type="arabicPeriod"/>
            </a:pPr>
            <a:r>
              <a:rPr lang="en" sz="1900">
                <a:solidFill>
                  <a:srgbClr val="000000"/>
                </a:solidFill>
                <a:latin typeface="Calibri"/>
                <a:ea typeface="Calibri"/>
                <a:cs typeface="Calibri"/>
                <a:sym typeface="Calibri"/>
              </a:rPr>
              <a:t>Apply Machine Learning for better face detection or accuracy.</a:t>
            </a:r>
            <a:endParaRPr sz="1900">
              <a:solidFill>
                <a:srgbClr val="000000"/>
              </a:solidFill>
              <a:latin typeface="Calibri"/>
              <a:ea typeface="Calibri"/>
              <a:cs typeface="Calibri"/>
              <a:sym typeface="Calibri"/>
            </a:endParaRPr>
          </a:p>
          <a:p>
            <a:pPr indent="-349250" lvl="0" marL="457200" rtl="0" algn="l">
              <a:spcBef>
                <a:spcPts val="0"/>
              </a:spcBef>
              <a:spcAft>
                <a:spcPts val="0"/>
              </a:spcAft>
              <a:buClr>
                <a:srgbClr val="000000"/>
              </a:buClr>
              <a:buSzPts val="1900"/>
              <a:buFont typeface="Calibri"/>
              <a:buAutoNum type="arabicPeriod"/>
            </a:pPr>
            <a:r>
              <a:rPr lang="en" sz="1900">
                <a:solidFill>
                  <a:srgbClr val="000000"/>
                </a:solidFill>
                <a:latin typeface="Calibri"/>
                <a:ea typeface="Calibri"/>
                <a:cs typeface="Calibri"/>
                <a:sym typeface="Calibri"/>
              </a:rPr>
              <a:t>Real Time attendance system.</a:t>
            </a:r>
            <a:endParaRPr sz="1900">
              <a:solidFill>
                <a:srgbClr val="000000"/>
              </a:solidFill>
              <a:latin typeface="Calibri"/>
              <a:ea typeface="Calibri"/>
              <a:cs typeface="Calibri"/>
              <a:sym typeface="Calibri"/>
            </a:endParaRPr>
          </a:p>
          <a:p>
            <a:pPr indent="-355600" lvl="0" marL="457200" rtl="0" algn="l">
              <a:spcBef>
                <a:spcPts val="0"/>
              </a:spcBef>
              <a:spcAft>
                <a:spcPts val="0"/>
              </a:spcAft>
              <a:buClr>
                <a:srgbClr val="000000"/>
              </a:buClr>
              <a:buSzPts val="2000"/>
              <a:buFont typeface="Calibri"/>
              <a:buAutoNum type="arabicPeriod"/>
            </a:pPr>
            <a:r>
              <a:rPr lang="en" sz="1900">
                <a:solidFill>
                  <a:srgbClr val="000000"/>
                </a:solidFill>
                <a:latin typeface="Calibri"/>
                <a:ea typeface="Calibri"/>
                <a:cs typeface="Calibri"/>
                <a:sym typeface="Calibri"/>
              </a:rPr>
              <a:t>Using maximum threshold value so blur face also detect with accuracy.</a:t>
            </a:r>
            <a:endParaRPr sz="1900">
              <a:solidFill>
                <a:srgbClr val="000000"/>
              </a:solidFill>
              <a:latin typeface="Calibri"/>
              <a:ea typeface="Calibri"/>
              <a:cs typeface="Calibri"/>
              <a:sym typeface="Calibri"/>
            </a:endParaRPr>
          </a:p>
          <a:p>
            <a:pPr indent="-355600" lvl="0" marL="457200" rtl="0" algn="l">
              <a:spcBef>
                <a:spcPts val="0"/>
              </a:spcBef>
              <a:spcAft>
                <a:spcPts val="0"/>
              </a:spcAft>
              <a:buClr>
                <a:srgbClr val="000000"/>
              </a:buClr>
              <a:buSzPts val="2000"/>
              <a:buFont typeface="Calibri"/>
              <a:buAutoNum type="arabicPeriod"/>
            </a:pPr>
            <a:r>
              <a:rPr lang="en" sz="1900">
                <a:solidFill>
                  <a:srgbClr val="000000"/>
                </a:solidFill>
                <a:latin typeface="Calibri"/>
                <a:ea typeface="Calibri"/>
                <a:cs typeface="Calibri"/>
                <a:sym typeface="Calibri"/>
              </a:rPr>
              <a:t>Working on making the system as low requirement storage wise and processing wise. </a:t>
            </a:r>
            <a:endParaRPr sz="1900">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2680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u="sng">
                <a:solidFill>
                  <a:srgbClr val="000000"/>
                </a:solidFill>
                <a:latin typeface="Arial"/>
                <a:ea typeface="Arial"/>
                <a:cs typeface="Arial"/>
                <a:sym typeface="Arial"/>
              </a:rPr>
              <a:t>REFERENCES</a:t>
            </a:r>
            <a:endParaRPr sz="3400" u="sng">
              <a:solidFill>
                <a:srgbClr val="000000"/>
              </a:solidFill>
              <a:latin typeface="Arial"/>
              <a:ea typeface="Arial"/>
              <a:cs typeface="Arial"/>
              <a:sym typeface="Arial"/>
            </a:endParaRPr>
          </a:p>
        </p:txBody>
      </p:sp>
      <p:sp>
        <p:nvSpPr>
          <p:cNvPr id="164" name="Google Shape;164;p2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Font typeface="Calibri"/>
              <a:buChar char="●"/>
            </a:pPr>
            <a:r>
              <a:rPr lang="en" sz="1900" u="sng">
                <a:solidFill>
                  <a:srgbClr val="000000"/>
                </a:solidFill>
                <a:latin typeface="Calibri"/>
                <a:ea typeface="Calibri"/>
                <a:cs typeface="Calibri"/>
                <a:sym typeface="Calibri"/>
                <a:hlinkClick r:id="rId3">
                  <a:extLst>
                    <a:ext uri="{A12FA001-AC4F-418D-AE19-62706E023703}">
                      <ahyp:hlinkClr val="tx"/>
                    </a:ext>
                  </a:extLst>
                </a:hlinkClick>
              </a:rPr>
              <a:t>https://dev.to/graphtylove/how-to-automate-attendance-record-with-face-recognition-python-and-react-4413</a:t>
            </a:r>
            <a:endParaRPr sz="1900">
              <a:solidFill>
                <a:srgbClr val="000000"/>
              </a:solidFill>
              <a:latin typeface="Calibri"/>
              <a:ea typeface="Calibri"/>
              <a:cs typeface="Calibri"/>
              <a:sym typeface="Calibri"/>
            </a:endParaRPr>
          </a:p>
          <a:p>
            <a:pPr indent="-349250" lvl="0" marL="457200" rtl="0" algn="l">
              <a:spcBef>
                <a:spcPts val="0"/>
              </a:spcBef>
              <a:spcAft>
                <a:spcPts val="0"/>
              </a:spcAft>
              <a:buClr>
                <a:srgbClr val="000000"/>
              </a:buClr>
              <a:buSzPts val="1900"/>
              <a:buFont typeface="Calibri"/>
              <a:buChar char="●"/>
            </a:pPr>
            <a:r>
              <a:rPr lang="en" sz="1900" u="sng">
                <a:solidFill>
                  <a:srgbClr val="000000"/>
                </a:solidFill>
                <a:latin typeface="Calibri"/>
                <a:ea typeface="Calibri"/>
                <a:cs typeface="Calibri"/>
                <a:sym typeface="Calibri"/>
                <a:hlinkClick r:id="rId4">
                  <a:extLst>
                    <a:ext uri="{A12FA001-AC4F-418D-AE19-62706E023703}">
                      <ahyp:hlinkClr val="tx"/>
                    </a:ext>
                  </a:extLst>
                </a:hlinkClick>
              </a:rPr>
              <a:t>https://www.baseapp.com/deepsight/attendance-system-using-face-recognition/</a:t>
            </a:r>
            <a:endParaRPr sz="1900">
              <a:solidFill>
                <a:srgbClr val="000000"/>
              </a:solidFill>
              <a:latin typeface="Calibri"/>
              <a:ea typeface="Calibri"/>
              <a:cs typeface="Calibri"/>
              <a:sym typeface="Calibri"/>
            </a:endParaRPr>
          </a:p>
          <a:p>
            <a:pPr indent="-349250" lvl="0" marL="457200" rtl="0" algn="l">
              <a:spcBef>
                <a:spcPts val="0"/>
              </a:spcBef>
              <a:spcAft>
                <a:spcPts val="0"/>
              </a:spcAft>
              <a:buClr>
                <a:srgbClr val="000000"/>
              </a:buClr>
              <a:buSzPts val="1900"/>
              <a:buFont typeface="Calibri"/>
              <a:buChar char="●"/>
            </a:pPr>
            <a:r>
              <a:rPr lang="en" sz="1900" u="sng">
                <a:solidFill>
                  <a:srgbClr val="000000"/>
                </a:solidFill>
                <a:latin typeface="Calibri"/>
                <a:ea typeface="Calibri"/>
                <a:cs typeface="Calibri"/>
                <a:sym typeface="Calibri"/>
                <a:hlinkClick r:id="rId5">
                  <a:extLst>
                    <a:ext uri="{A12FA001-AC4F-418D-AE19-62706E023703}">
                      <ahyp:hlinkClr val="tx"/>
                    </a:ext>
                  </a:extLst>
                </a:hlinkClick>
              </a:rPr>
              <a:t>https://www.hackster.io/raied286/attendance-system-facial-recognition-open-cv-ml-f6a959</a:t>
            </a:r>
            <a:endParaRPr sz="1900">
              <a:solidFill>
                <a:srgbClr val="000000"/>
              </a:solidFill>
              <a:latin typeface="Calibri"/>
              <a:ea typeface="Calibri"/>
              <a:cs typeface="Calibri"/>
              <a:sym typeface="Calibri"/>
            </a:endParaRPr>
          </a:p>
          <a:p>
            <a:pPr indent="-349250" lvl="0" marL="457200" rtl="0" algn="l">
              <a:spcBef>
                <a:spcPts val="0"/>
              </a:spcBef>
              <a:spcAft>
                <a:spcPts val="0"/>
              </a:spcAft>
              <a:buClr>
                <a:srgbClr val="000000"/>
              </a:buClr>
              <a:buSzPts val="1900"/>
              <a:buFont typeface="Calibri"/>
              <a:buChar char="●"/>
            </a:pPr>
            <a:r>
              <a:rPr lang="en" sz="1900" u="sng">
                <a:solidFill>
                  <a:srgbClr val="000000"/>
                </a:solidFill>
                <a:latin typeface="Calibri"/>
                <a:ea typeface="Calibri"/>
                <a:cs typeface="Calibri"/>
                <a:sym typeface="Calibri"/>
              </a:rPr>
              <a:t>https://www.tutorialspoint.com/python/python_modules.html</a:t>
            </a:r>
            <a:endParaRPr sz="1900" u="sng">
              <a:solidFill>
                <a:srgbClr val="000000"/>
              </a:solidFill>
              <a:latin typeface="Calibri"/>
              <a:ea typeface="Calibri"/>
              <a:cs typeface="Calibri"/>
              <a:sym typeface="Calibri"/>
            </a:endParaRPr>
          </a:p>
          <a:p>
            <a:pPr indent="0" lvl="0" marL="457200" rtl="0" algn="l">
              <a:spcBef>
                <a:spcPts val="1600"/>
              </a:spcBef>
              <a:spcAft>
                <a:spcPts val="1600"/>
              </a:spcAft>
              <a:buNone/>
            </a:pPr>
            <a:r>
              <a:t/>
            </a:r>
            <a:endParaRPr sz="190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214650" y="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u="sng">
                <a:latin typeface="Arial"/>
                <a:ea typeface="Arial"/>
                <a:cs typeface="Arial"/>
                <a:sym typeface="Arial"/>
              </a:rPr>
              <a:t>Index</a:t>
            </a:r>
            <a:endParaRPr sz="3300" u="sng">
              <a:latin typeface="Arial"/>
              <a:ea typeface="Arial"/>
              <a:cs typeface="Arial"/>
              <a:sym typeface="Arial"/>
            </a:endParaRPr>
          </a:p>
        </p:txBody>
      </p:sp>
      <p:sp>
        <p:nvSpPr>
          <p:cNvPr id="63" name="Google Shape;63;p14"/>
          <p:cNvSpPr txBox="1"/>
          <p:nvPr>
            <p:ph idx="1" type="body"/>
          </p:nvPr>
        </p:nvSpPr>
        <p:spPr>
          <a:xfrm>
            <a:off x="81200" y="659900"/>
            <a:ext cx="8520600" cy="437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i="1" lang="en" sz="1900">
                <a:solidFill>
                  <a:srgbClr val="000000"/>
                </a:solidFill>
                <a:latin typeface="Calibri"/>
                <a:ea typeface="Calibri"/>
                <a:cs typeface="Calibri"/>
                <a:sym typeface="Calibri"/>
              </a:rPr>
              <a:t>1.Introduction</a:t>
            </a:r>
            <a:endParaRPr i="1" sz="1900">
              <a:solidFill>
                <a:srgbClr val="000000"/>
              </a:solidFill>
              <a:latin typeface="Calibri"/>
              <a:ea typeface="Calibri"/>
              <a:cs typeface="Calibri"/>
              <a:sym typeface="Calibri"/>
            </a:endParaRPr>
          </a:p>
          <a:p>
            <a:pPr indent="0" lvl="0" marL="0" rtl="0" algn="l">
              <a:lnSpc>
                <a:spcPct val="100000"/>
              </a:lnSpc>
              <a:spcBef>
                <a:spcPts val="1600"/>
              </a:spcBef>
              <a:spcAft>
                <a:spcPts val="0"/>
              </a:spcAft>
              <a:buNone/>
            </a:pPr>
            <a:r>
              <a:rPr i="1" lang="en" sz="1900">
                <a:solidFill>
                  <a:srgbClr val="000000"/>
                </a:solidFill>
                <a:latin typeface="Calibri"/>
                <a:ea typeface="Calibri"/>
                <a:cs typeface="Calibri"/>
                <a:sym typeface="Calibri"/>
              </a:rPr>
              <a:t>2.Problem Statement</a:t>
            </a:r>
            <a:endParaRPr i="1" sz="1900">
              <a:solidFill>
                <a:srgbClr val="000000"/>
              </a:solidFill>
              <a:latin typeface="Calibri"/>
              <a:ea typeface="Calibri"/>
              <a:cs typeface="Calibri"/>
              <a:sym typeface="Calibri"/>
            </a:endParaRPr>
          </a:p>
          <a:p>
            <a:pPr indent="0" lvl="0" marL="0" rtl="0" algn="l">
              <a:lnSpc>
                <a:spcPct val="100000"/>
              </a:lnSpc>
              <a:spcBef>
                <a:spcPts val="1600"/>
              </a:spcBef>
              <a:spcAft>
                <a:spcPts val="0"/>
              </a:spcAft>
              <a:buNone/>
            </a:pPr>
            <a:r>
              <a:rPr i="1" lang="en" sz="1900">
                <a:solidFill>
                  <a:srgbClr val="000000"/>
                </a:solidFill>
                <a:latin typeface="Calibri"/>
                <a:ea typeface="Calibri"/>
                <a:cs typeface="Calibri"/>
                <a:sym typeface="Calibri"/>
              </a:rPr>
              <a:t>3. Methodology</a:t>
            </a:r>
            <a:endParaRPr i="1" sz="1900">
              <a:solidFill>
                <a:srgbClr val="000000"/>
              </a:solidFill>
              <a:latin typeface="Calibri"/>
              <a:ea typeface="Calibri"/>
              <a:cs typeface="Calibri"/>
              <a:sym typeface="Calibri"/>
            </a:endParaRPr>
          </a:p>
          <a:p>
            <a:pPr indent="0" lvl="0" marL="0" rtl="0" algn="l">
              <a:lnSpc>
                <a:spcPct val="100000"/>
              </a:lnSpc>
              <a:spcBef>
                <a:spcPts val="1600"/>
              </a:spcBef>
              <a:spcAft>
                <a:spcPts val="0"/>
              </a:spcAft>
              <a:buNone/>
            </a:pPr>
            <a:r>
              <a:rPr i="1" lang="en" sz="1900">
                <a:solidFill>
                  <a:srgbClr val="000000"/>
                </a:solidFill>
                <a:latin typeface="Calibri"/>
                <a:ea typeface="Calibri"/>
                <a:cs typeface="Calibri"/>
                <a:sym typeface="Calibri"/>
              </a:rPr>
              <a:t>4.</a:t>
            </a:r>
            <a:r>
              <a:rPr i="1" lang="en" sz="1900">
                <a:solidFill>
                  <a:srgbClr val="000000"/>
                </a:solidFill>
                <a:latin typeface="Calibri"/>
                <a:ea typeface="Calibri"/>
                <a:cs typeface="Calibri"/>
                <a:sym typeface="Calibri"/>
              </a:rPr>
              <a:t>How it works?</a:t>
            </a:r>
            <a:endParaRPr i="1" sz="1900">
              <a:solidFill>
                <a:srgbClr val="000000"/>
              </a:solidFill>
              <a:latin typeface="Calibri"/>
              <a:ea typeface="Calibri"/>
              <a:cs typeface="Calibri"/>
              <a:sym typeface="Calibri"/>
            </a:endParaRPr>
          </a:p>
          <a:p>
            <a:pPr indent="0" lvl="0" marL="0" rtl="0" algn="l">
              <a:lnSpc>
                <a:spcPct val="100000"/>
              </a:lnSpc>
              <a:spcBef>
                <a:spcPts val="1600"/>
              </a:spcBef>
              <a:spcAft>
                <a:spcPts val="0"/>
              </a:spcAft>
              <a:buNone/>
            </a:pPr>
            <a:r>
              <a:rPr i="1" lang="en" sz="1900">
                <a:solidFill>
                  <a:srgbClr val="000000"/>
                </a:solidFill>
                <a:latin typeface="Calibri"/>
                <a:ea typeface="Calibri"/>
                <a:cs typeface="Calibri"/>
                <a:sym typeface="Calibri"/>
              </a:rPr>
              <a:t>5.Sequence Diagram</a:t>
            </a:r>
            <a:endParaRPr i="1" sz="1900">
              <a:solidFill>
                <a:srgbClr val="000000"/>
              </a:solidFill>
              <a:latin typeface="Calibri"/>
              <a:ea typeface="Calibri"/>
              <a:cs typeface="Calibri"/>
              <a:sym typeface="Calibri"/>
            </a:endParaRPr>
          </a:p>
          <a:p>
            <a:pPr indent="0" lvl="0" marL="0" rtl="0" algn="l">
              <a:lnSpc>
                <a:spcPct val="100000"/>
              </a:lnSpc>
              <a:spcBef>
                <a:spcPts val="1600"/>
              </a:spcBef>
              <a:spcAft>
                <a:spcPts val="0"/>
              </a:spcAft>
              <a:buNone/>
            </a:pPr>
            <a:r>
              <a:rPr i="1" lang="en" sz="1900">
                <a:solidFill>
                  <a:srgbClr val="000000"/>
                </a:solidFill>
                <a:latin typeface="Calibri"/>
                <a:ea typeface="Calibri"/>
                <a:cs typeface="Calibri"/>
                <a:sym typeface="Calibri"/>
              </a:rPr>
              <a:t>6.Hardware &amp; Software Requirements</a:t>
            </a:r>
            <a:endParaRPr i="1" sz="1900">
              <a:solidFill>
                <a:srgbClr val="000000"/>
              </a:solidFill>
              <a:latin typeface="Calibri"/>
              <a:ea typeface="Calibri"/>
              <a:cs typeface="Calibri"/>
              <a:sym typeface="Calibri"/>
            </a:endParaRPr>
          </a:p>
          <a:p>
            <a:pPr indent="0" lvl="0" marL="0" rtl="0" algn="l">
              <a:lnSpc>
                <a:spcPct val="100000"/>
              </a:lnSpc>
              <a:spcBef>
                <a:spcPts val="1600"/>
              </a:spcBef>
              <a:spcAft>
                <a:spcPts val="0"/>
              </a:spcAft>
              <a:buNone/>
            </a:pPr>
            <a:r>
              <a:rPr i="1" lang="en" sz="1900">
                <a:solidFill>
                  <a:srgbClr val="000000"/>
                </a:solidFill>
                <a:latin typeface="Calibri"/>
                <a:ea typeface="Calibri"/>
                <a:cs typeface="Calibri"/>
                <a:sym typeface="Calibri"/>
              </a:rPr>
              <a:t>7.Application</a:t>
            </a:r>
            <a:endParaRPr i="1" sz="1900">
              <a:solidFill>
                <a:srgbClr val="000000"/>
              </a:solidFill>
              <a:latin typeface="Calibri"/>
              <a:ea typeface="Calibri"/>
              <a:cs typeface="Calibri"/>
              <a:sym typeface="Calibri"/>
            </a:endParaRPr>
          </a:p>
          <a:p>
            <a:pPr indent="0" lvl="0" marL="0" rtl="0" algn="l">
              <a:lnSpc>
                <a:spcPct val="100000"/>
              </a:lnSpc>
              <a:spcBef>
                <a:spcPts val="1600"/>
              </a:spcBef>
              <a:spcAft>
                <a:spcPts val="0"/>
              </a:spcAft>
              <a:buNone/>
            </a:pPr>
            <a:r>
              <a:rPr i="1" lang="en" sz="1900">
                <a:solidFill>
                  <a:srgbClr val="000000"/>
                </a:solidFill>
                <a:latin typeface="Calibri"/>
                <a:ea typeface="Calibri"/>
                <a:cs typeface="Calibri"/>
                <a:sym typeface="Calibri"/>
              </a:rPr>
              <a:t>8.Future Scope</a:t>
            </a:r>
            <a:endParaRPr i="1" sz="1900">
              <a:solidFill>
                <a:srgbClr val="000000"/>
              </a:solidFill>
              <a:latin typeface="Calibri"/>
              <a:ea typeface="Calibri"/>
              <a:cs typeface="Calibri"/>
              <a:sym typeface="Calibri"/>
            </a:endParaRPr>
          </a:p>
          <a:p>
            <a:pPr indent="0" lvl="0" marL="0" rtl="0" algn="l">
              <a:lnSpc>
                <a:spcPct val="100000"/>
              </a:lnSpc>
              <a:spcBef>
                <a:spcPts val="1600"/>
              </a:spcBef>
              <a:spcAft>
                <a:spcPts val="0"/>
              </a:spcAft>
              <a:buNone/>
            </a:pPr>
            <a:r>
              <a:rPr i="1" lang="en" sz="1900">
                <a:solidFill>
                  <a:srgbClr val="000000"/>
                </a:solidFill>
                <a:latin typeface="Calibri"/>
                <a:ea typeface="Calibri"/>
                <a:cs typeface="Calibri"/>
                <a:sym typeface="Calibri"/>
              </a:rPr>
              <a:t>7.References</a:t>
            </a:r>
            <a:endParaRPr i="1" sz="1900">
              <a:solidFill>
                <a:srgbClr val="000000"/>
              </a:solidFill>
              <a:latin typeface="Calibri"/>
              <a:ea typeface="Calibri"/>
              <a:cs typeface="Calibri"/>
              <a:sym typeface="Calibri"/>
            </a:endParaRPr>
          </a:p>
          <a:p>
            <a:pPr indent="0" lvl="0" marL="0" rtl="0" algn="l">
              <a:lnSpc>
                <a:spcPct val="100000"/>
              </a:lnSpc>
              <a:spcBef>
                <a:spcPts val="1600"/>
              </a:spcBef>
              <a:spcAft>
                <a:spcPts val="0"/>
              </a:spcAft>
              <a:buNone/>
            </a:pPr>
            <a:r>
              <a:rPr i="1" lang="en" sz="1900">
                <a:solidFill>
                  <a:srgbClr val="000000"/>
                </a:solidFill>
                <a:latin typeface="Calibri"/>
                <a:ea typeface="Calibri"/>
                <a:cs typeface="Calibri"/>
                <a:sym typeface="Calibri"/>
              </a:rPr>
              <a:t>                               </a:t>
            </a:r>
            <a:r>
              <a:rPr i="1" lang="en" sz="1500">
                <a:solidFill>
                  <a:srgbClr val="000000"/>
                </a:solidFill>
              </a:rPr>
              <a:t>           </a:t>
            </a:r>
            <a:endParaRPr i="1" sz="1500">
              <a:solidFill>
                <a:srgbClr val="000000"/>
              </a:solidFill>
            </a:endParaRPr>
          </a:p>
          <a:p>
            <a:pPr indent="0" lvl="0" marL="0" rtl="0" algn="l">
              <a:spcBef>
                <a:spcPts val="1600"/>
              </a:spcBef>
              <a:spcAft>
                <a:spcPts val="1600"/>
              </a:spcAft>
              <a:buNone/>
            </a:pPr>
            <a:r>
              <a:rPr lang="en" sz="1500">
                <a:solidFill>
                  <a:srgbClr val="000000"/>
                </a:solidFill>
              </a:rPr>
              <a:t>    </a:t>
            </a:r>
            <a:endParaRPr sz="1500">
              <a:solidFill>
                <a:srgbClr val="000000"/>
              </a:solidFill>
            </a:endParaRPr>
          </a:p>
        </p:txBody>
      </p:sp>
      <p:pic>
        <p:nvPicPr>
          <p:cNvPr id="64" name="Google Shape;64;p14"/>
          <p:cNvPicPr preferRelativeResize="0"/>
          <p:nvPr/>
        </p:nvPicPr>
        <p:blipFill>
          <a:blip r:embed="rId3">
            <a:alphaModFix/>
          </a:blip>
          <a:stretch>
            <a:fillRect/>
          </a:stretch>
        </p:blipFill>
        <p:spPr>
          <a:xfrm>
            <a:off x="4621825" y="407025"/>
            <a:ext cx="4210476" cy="41539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u="sng">
                <a:latin typeface="Arial"/>
                <a:ea typeface="Arial"/>
                <a:cs typeface="Arial"/>
                <a:sym typeface="Arial"/>
              </a:rPr>
              <a:t>Introduction</a:t>
            </a:r>
            <a:endParaRPr sz="3100" u="sng">
              <a:latin typeface="Arial"/>
              <a:ea typeface="Arial"/>
              <a:cs typeface="Arial"/>
              <a:sym typeface="Arial"/>
            </a:endParaRPr>
          </a:p>
        </p:txBody>
      </p:sp>
      <p:sp>
        <p:nvSpPr>
          <p:cNvPr id="70" name="Google Shape;70;p15"/>
          <p:cNvSpPr txBox="1"/>
          <p:nvPr>
            <p:ph idx="1" type="body"/>
          </p:nvPr>
        </p:nvSpPr>
        <p:spPr>
          <a:xfrm>
            <a:off x="311700" y="125012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000000"/>
                </a:solidFill>
                <a:latin typeface="Calibri"/>
                <a:ea typeface="Calibri"/>
                <a:cs typeface="Calibri"/>
                <a:sym typeface="Calibri"/>
              </a:rPr>
              <a:t>Face Detection and Recognition System</a:t>
            </a:r>
            <a:r>
              <a:rPr lang="en">
                <a:solidFill>
                  <a:srgbClr val="000000"/>
                </a:solidFill>
                <a:latin typeface="Calibri"/>
                <a:ea typeface="Calibri"/>
                <a:cs typeface="Calibri"/>
                <a:sym typeface="Calibri"/>
              </a:rPr>
              <a:t>- It is a biometric method of identifying an individual by comparing live capture or digital image data for stored record of that person.</a:t>
            </a:r>
            <a:endParaRPr>
              <a:solidFill>
                <a:srgbClr val="000000"/>
              </a:solidFill>
              <a:latin typeface="Calibri"/>
              <a:ea typeface="Calibri"/>
              <a:cs typeface="Calibri"/>
              <a:sym typeface="Calibri"/>
            </a:endParaRPr>
          </a:p>
          <a:p>
            <a:pPr indent="0" lvl="0" marL="0" rtl="0" algn="l">
              <a:spcBef>
                <a:spcPts val="0"/>
              </a:spcBef>
              <a:spcAft>
                <a:spcPts val="0"/>
              </a:spcAft>
              <a:buNone/>
            </a:pPr>
            <a:r>
              <a:rPr b="1" lang="en" u="sng">
                <a:solidFill>
                  <a:srgbClr val="000000"/>
                </a:solidFill>
                <a:latin typeface="Calibri"/>
                <a:ea typeface="Calibri"/>
                <a:cs typeface="Calibri"/>
                <a:sym typeface="Calibri"/>
              </a:rPr>
              <a:t>Face Detection based attendance system</a:t>
            </a:r>
            <a:r>
              <a:rPr lang="en">
                <a:solidFill>
                  <a:srgbClr val="000000"/>
                </a:solidFill>
                <a:latin typeface="Calibri"/>
                <a:ea typeface="Calibri"/>
                <a:cs typeface="Calibri"/>
                <a:sym typeface="Calibri"/>
              </a:rPr>
              <a:t> - This is an application based on face detection system and has the features to replace the fingerprint biometrics system. </a:t>
            </a:r>
            <a:endParaRPr>
              <a:solidFill>
                <a:srgbClr val="000000"/>
              </a:solidFill>
              <a:latin typeface="Calibri"/>
              <a:ea typeface="Calibri"/>
              <a:cs typeface="Calibri"/>
              <a:sym typeface="Calibri"/>
            </a:endParaRPr>
          </a:p>
          <a:p>
            <a:pPr indent="0" lvl="0" marL="0" rtl="0" algn="l">
              <a:spcBef>
                <a:spcPts val="0"/>
              </a:spcBef>
              <a:spcAft>
                <a:spcPts val="0"/>
              </a:spcAft>
              <a:buNone/>
            </a:pPr>
            <a:r>
              <a:rPr lang="en">
                <a:solidFill>
                  <a:srgbClr val="000000"/>
                </a:solidFill>
                <a:latin typeface="Calibri"/>
                <a:ea typeface="Calibri"/>
                <a:cs typeface="Calibri"/>
                <a:sym typeface="Calibri"/>
              </a:rPr>
              <a:t>Face recognition analyzes facial characteristics. It requires a digital camera to develop a facial image of the user for authentication. Facial features are the most important thing in face recognition. It extracts features from a face image and compares them with those stored in the database for identification</a:t>
            </a:r>
            <a:r>
              <a:rPr b="1" lang="en">
                <a:solidFill>
                  <a:srgbClr val="000000"/>
                </a:solidFill>
                <a:latin typeface="Calibri"/>
                <a:ea typeface="Calibri"/>
                <a:cs typeface="Calibri"/>
                <a:sym typeface="Calibri"/>
              </a:rPr>
              <a:t>.</a:t>
            </a:r>
            <a:endParaRPr b="1">
              <a:solidFill>
                <a:srgbClr val="000000"/>
              </a:solidFill>
              <a:latin typeface="Calibri"/>
              <a:ea typeface="Calibri"/>
              <a:cs typeface="Calibri"/>
              <a:sym typeface="Calibri"/>
            </a:endParaRPr>
          </a:p>
          <a:p>
            <a:pPr indent="0" lvl="0" marL="0" rtl="0" algn="l">
              <a:spcBef>
                <a:spcPts val="0"/>
              </a:spcBef>
              <a:spcAft>
                <a:spcPts val="0"/>
              </a:spcAft>
              <a:buNone/>
            </a:pPr>
            <a:r>
              <a:t/>
            </a:r>
            <a:endParaRPr b="1" sz="1600">
              <a:solidFill>
                <a:srgbClr val="000000"/>
              </a:solidFill>
              <a:latin typeface="Calibri"/>
              <a:ea typeface="Calibri"/>
              <a:cs typeface="Calibri"/>
              <a:sym typeface="Calibri"/>
            </a:endParaRPr>
          </a:p>
          <a:p>
            <a:pPr indent="0" lvl="0" marL="0" rtl="0" algn="l">
              <a:spcBef>
                <a:spcPts val="0"/>
              </a:spcBef>
              <a:spcAft>
                <a:spcPts val="0"/>
              </a:spcAft>
              <a:buNone/>
            </a:pPr>
            <a:r>
              <a:t/>
            </a:r>
            <a:endParaRPr b="1" sz="1200">
              <a:solidFill>
                <a:srgbClr val="000000"/>
              </a:solidFill>
              <a:latin typeface="Arial"/>
              <a:ea typeface="Arial"/>
              <a:cs typeface="Arial"/>
              <a:sym typeface="Arial"/>
            </a:endParaRPr>
          </a:p>
          <a:p>
            <a:pPr indent="0" lvl="0" marL="0" rtl="0" algn="l">
              <a:spcBef>
                <a:spcPts val="0"/>
              </a:spcBef>
              <a:spcAft>
                <a:spcPts val="1600"/>
              </a:spcAft>
              <a:buNone/>
            </a:pPr>
            <a:r>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u="sng">
                <a:latin typeface="Arial"/>
                <a:ea typeface="Arial"/>
                <a:cs typeface="Arial"/>
                <a:sym typeface="Arial"/>
              </a:rPr>
              <a:t>Problem Statement</a:t>
            </a:r>
            <a:endParaRPr sz="3100" u="sng">
              <a:latin typeface="Arial"/>
              <a:ea typeface="Arial"/>
              <a:cs typeface="Arial"/>
              <a:sym typeface="Arial"/>
            </a:endParaRPr>
          </a:p>
        </p:txBody>
      </p:sp>
      <p:sp>
        <p:nvSpPr>
          <p:cNvPr id="76" name="Google Shape;76;p16"/>
          <p:cNvSpPr txBox="1"/>
          <p:nvPr>
            <p:ph idx="1" type="body"/>
          </p:nvPr>
        </p:nvSpPr>
        <p:spPr>
          <a:xfrm>
            <a:off x="86850" y="1228675"/>
            <a:ext cx="8970300" cy="372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Calibri"/>
                <a:ea typeface="Calibri"/>
                <a:cs typeface="Calibri"/>
                <a:sym typeface="Calibri"/>
              </a:rPr>
              <a:t>The Human face is a very challenging pattern to detect and recognize because of its rigid anatomy</a:t>
            </a:r>
            <a:r>
              <a:rPr lang="en">
                <a:solidFill>
                  <a:schemeClr val="accent1"/>
                </a:solidFill>
                <a:latin typeface="Calibri"/>
                <a:ea typeface="Calibri"/>
                <a:cs typeface="Calibri"/>
                <a:sym typeface="Calibri"/>
              </a:rPr>
              <a:t>.Although systems have been developed for face detection and tracking, reliable face</a:t>
            </a:r>
            <a:r>
              <a:rPr lang="en">
                <a:latin typeface="Calibri"/>
                <a:ea typeface="Calibri"/>
                <a:cs typeface="Calibri"/>
                <a:sym typeface="Calibri"/>
              </a:rPr>
              <a:t> </a:t>
            </a:r>
            <a:r>
              <a:rPr lang="en">
                <a:solidFill>
                  <a:schemeClr val="accent1"/>
                </a:solidFill>
                <a:latin typeface="Calibri"/>
                <a:ea typeface="Calibri"/>
                <a:cs typeface="Calibri"/>
                <a:sym typeface="Calibri"/>
              </a:rPr>
              <a:t>and </a:t>
            </a:r>
            <a:r>
              <a:rPr lang="en">
                <a:solidFill>
                  <a:schemeClr val="accent1"/>
                </a:solidFill>
                <a:latin typeface="Calibri"/>
                <a:ea typeface="Calibri"/>
                <a:cs typeface="Calibri"/>
                <a:sym typeface="Calibri"/>
              </a:rPr>
              <a:t>recognition</a:t>
            </a:r>
            <a:r>
              <a:rPr lang="en">
                <a:solidFill>
                  <a:schemeClr val="accent1"/>
                </a:solidFill>
                <a:latin typeface="Calibri"/>
                <a:ea typeface="Calibri"/>
                <a:cs typeface="Calibri"/>
                <a:sym typeface="Calibri"/>
              </a:rPr>
              <a:t> still offers a great challenge to computer vision and pattern recognition researchers.</a:t>
            </a:r>
            <a:r>
              <a:rPr lang="en" sz="2000">
                <a:solidFill>
                  <a:schemeClr val="accent1"/>
                </a:solidFill>
                <a:latin typeface="Calibri"/>
                <a:ea typeface="Calibri"/>
                <a:cs typeface="Calibri"/>
                <a:sym typeface="Calibri"/>
              </a:rPr>
              <a:t> </a:t>
            </a:r>
            <a:r>
              <a:rPr lang="en">
                <a:solidFill>
                  <a:srgbClr val="000000"/>
                </a:solidFill>
                <a:latin typeface="Calibri"/>
                <a:ea typeface="Calibri"/>
                <a:cs typeface="Calibri"/>
                <a:sym typeface="Calibri"/>
              </a:rPr>
              <a:t>Images of the same individual taken at different times, may sometimes exhibit more variability due to the aforementioned factors (intrapersonal variability), than images of different individuals due to gender, race, age and individual variations (extra personal variability). One way of coping with intrapersonal variations is including in the training set images with such variations. And while this is a good practice for variations such as facial expressions, use of cosmetics and presence of glasses or beard, it may not be successful in case of illumination or pose variations.</a:t>
            </a:r>
            <a:endParaRPr>
              <a:solidFill>
                <a:srgbClr val="000000"/>
              </a:solidFill>
              <a:latin typeface="Calibri"/>
              <a:ea typeface="Calibri"/>
              <a:cs typeface="Calibri"/>
              <a:sym typeface="Calibri"/>
            </a:endParaRPr>
          </a:p>
          <a:p>
            <a:pPr indent="0" lvl="0" marL="0" rtl="0" algn="l">
              <a:spcBef>
                <a:spcPts val="1600"/>
              </a:spcBef>
              <a:spcAft>
                <a:spcPts val="0"/>
              </a:spcAft>
              <a:buNone/>
            </a:pPr>
            <a:r>
              <a:t/>
            </a:r>
            <a:endParaRPr sz="1500">
              <a:solidFill>
                <a:srgbClr val="000000"/>
              </a:solidFill>
              <a:highlight>
                <a:srgbClr val="FFFAD2"/>
              </a:highlight>
              <a:latin typeface="Times New Roman"/>
              <a:ea typeface="Times New Roman"/>
              <a:cs typeface="Times New Roman"/>
              <a:sym typeface="Times New Roman"/>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u="sng">
                <a:latin typeface="Arial"/>
                <a:ea typeface="Arial"/>
                <a:cs typeface="Arial"/>
                <a:sym typeface="Arial"/>
              </a:rPr>
              <a:t>Methodology:</a:t>
            </a:r>
            <a:endParaRPr sz="3300" u="sng">
              <a:latin typeface="Arial"/>
              <a:ea typeface="Arial"/>
              <a:cs typeface="Arial"/>
              <a:sym typeface="Arial"/>
            </a:endParaRPr>
          </a:p>
        </p:txBody>
      </p:sp>
      <p:sp>
        <p:nvSpPr>
          <p:cNvPr id="82" name="Google Shape;82;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I</a:t>
            </a:r>
            <a:r>
              <a:rPr lang="en" sz="2000">
                <a:solidFill>
                  <a:srgbClr val="000000"/>
                </a:solidFill>
                <a:latin typeface="Calibri"/>
                <a:ea typeface="Calibri"/>
                <a:cs typeface="Calibri"/>
                <a:sym typeface="Calibri"/>
              </a:rPr>
              <a:t>t is based on basic python based algorithm, which enable non-contact based </a:t>
            </a:r>
            <a:r>
              <a:rPr lang="en" sz="2000">
                <a:solidFill>
                  <a:srgbClr val="000000"/>
                </a:solidFill>
                <a:latin typeface="Calibri"/>
                <a:ea typeface="Calibri"/>
                <a:cs typeface="Calibri"/>
                <a:sym typeface="Calibri"/>
              </a:rPr>
              <a:t>attendance system.</a:t>
            </a:r>
            <a:endParaRPr sz="2000">
              <a:solidFill>
                <a:srgbClr val="000000"/>
              </a:solidFill>
              <a:latin typeface="Calibri"/>
              <a:ea typeface="Calibri"/>
              <a:cs typeface="Calibri"/>
              <a:sym typeface="Calibri"/>
            </a:endParaRPr>
          </a:p>
          <a:p>
            <a:pPr indent="-355600" lvl="0" marL="457200" rtl="0" algn="l">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Using smart Machine Learning concept to recognise face.</a:t>
            </a:r>
            <a:endParaRPr sz="2000">
              <a:solidFill>
                <a:srgbClr val="000000"/>
              </a:solidFill>
              <a:latin typeface="Calibri"/>
              <a:ea typeface="Calibri"/>
              <a:cs typeface="Calibri"/>
              <a:sym typeface="Calibri"/>
            </a:endParaRPr>
          </a:p>
          <a:p>
            <a:pPr indent="-355600" lvl="0" marL="457200" rtl="0" algn="l">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To do this, we activate a python scripting file.</a:t>
            </a:r>
            <a:endParaRPr sz="2000">
              <a:solidFill>
                <a:srgbClr val="000000"/>
              </a:solidFill>
              <a:latin typeface="Calibri"/>
              <a:ea typeface="Calibri"/>
              <a:cs typeface="Calibri"/>
              <a:sym typeface="Calibri"/>
            </a:endParaRPr>
          </a:p>
          <a:p>
            <a:pPr indent="-355600" lvl="0" marL="457200" rtl="0" algn="l">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IDL 3.7 is used as interpreter and to activate PyCharm.</a:t>
            </a:r>
            <a:r>
              <a:rPr lang="en" sz="2000">
                <a:solidFill>
                  <a:srgbClr val="000000"/>
                </a:solidFill>
                <a:latin typeface="Calibri"/>
                <a:ea typeface="Calibri"/>
                <a:cs typeface="Calibri"/>
                <a:sym typeface="Calibri"/>
              </a:rPr>
              <a:t> </a:t>
            </a:r>
            <a:endParaRPr sz="200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nvSpPr>
        <p:spPr>
          <a:xfrm>
            <a:off x="680250" y="557700"/>
            <a:ext cx="7783500" cy="402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 </a:t>
            </a:r>
            <a:r>
              <a:rPr b="1" lang="en" sz="2500" u="sng">
                <a:latin typeface="Calibri"/>
                <a:ea typeface="Calibri"/>
                <a:cs typeface="Calibri"/>
                <a:sym typeface="Calibri"/>
              </a:rPr>
              <a:t>The whole algorithm is divided into 3 parts:-</a:t>
            </a:r>
            <a:endParaRPr b="1" sz="2500" u="sng">
              <a:latin typeface="Calibri"/>
              <a:ea typeface="Calibri"/>
              <a:cs typeface="Calibri"/>
              <a:sym typeface="Calibri"/>
            </a:endParaRPr>
          </a:p>
          <a:p>
            <a:pPr indent="0" lvl="0" marL="0" rtl="0" algn="l">
              <a:spcBef>
                <a:spcPts val="0"/>
              </a:spcBef>
              <a:spcAft>
                <a:spcPts val="0"/>
              </a:spcAft>
              <a:buNone/>
            </a:pPr>
            <a:r>
              <a:t/>
            </a:r>
            <a:endParaRPr b="1" sz="2100" u="sng">
              <a:latin typeface="Calibri"/>
              <a:ea typeface="Calibri"/>
              <a:cs typeface="Calibri"/>
              <a:sym typeface="Calibri"/>
            </a:endParaRPr>
          </a:p>
          <a:p>
            <a:pPr indent="-361950" lvl="0" marL="457200" rtl="0" algn="l">
              <a:spcBef>
                <a:spcPts val="0"/>
              </a:spcBef>
              <a:spcAft>
                <a:spcPts val="0"/>
              </a:spcAft>
              <a:buSzPts val="2100"/>
              <a:buFont typeface="Calibri"/>
              <a:buChar char="●"/>
            </a:pPr>
            <a:r>
              <a:rPr lang="en" sz="2100">
                <a:latin typeface="Calibri"/>
                <a:ea typeface="Calibri"/>
                <a:cs typeface="Calibri"/>
                <a:sym typeface="Calibri"/>
              </a:rPr>
              <a:t>Face detection(DATA SET ENTRY)</a:t>
            </a:r>
            <a:endParaRPr sz="2100">
              <a:latin typeface="Calibri"/>
              <a:ea typeface="Calibri"/>
              <a:cs typeface="Calibri"/>
              <a:sym typeface="Calibri"/>
            </a:endParaRPr>
          </a:p>
          <a:p>
            <a:pPr indent="-361950" lvl="0" marL="457200" rtl="0" algn="l">
              <a:spcBef>
                <a:spcPts val="0"/>
              </a:spcBef>
              <a:spcAft>
                <a:spcPts val="0"/>
              </a:spcAft>
              <a:buSzPts val="2100"/>
              <a:buFont typeface="Calibri"/>
              <a:buChar char="●"/>
            </a:pPr>
            <a:r>
              <a:rPr lang="en" sz="2100">
                <a:latin typeface="Calibri"/>
                <a:ea typeface="Calibri"/>
                <a:cs typeface="Calibri"/>
                <a:sym typeface="Calibri"/>
              </a:rPr>
              <a:t>Face training.</a:t>
            </a:r>
            <a:endParaRPr sz="2100">
              <a:latin typeface="Calibri"/>
              <a:ea typeface="Calibri"/>
              <a:cs typeface="Calibri"/>
              <a:sym typeface="Calibri"/>
            </a:endParaRPr>
          </a:p>
          <a:p>
            <a:pPr indent="-361950" lvl="0" marL="457200" rtl="0" algn="l">
              <a:spcBef>
                <a:spcPts val="0"/>
              </a:spcBef>
              <a:spcAft>
                <a:spcPts val="0"/>
              </a:spcAft>
              <a:buSzPts val="2100"/>
              <a:buFont typeface="Calibri"/>
              <a:buChar char="●"/>
            </a:pPr>
            <a:r>
              <a:rPr lang="en" sz="2100">
                <a:latin typeface="Calibri"/>
                <a:ea typeface="Calibri"/>
                <a:cs typeface="Calibri"/>
                <a:sym typeface="Calibri"/>
              </a:rPr>
              <a:t>Face </a:t>
            </a:r>
            <a:r>
              <a:rPr lang="en" sz="2100">
                <a:latin typeface="Calibri"/>
                <a:ea typeface="Calibri"/>
                <a:cs typeface="Calibri"/>
                <a:sym typeface="Calibri"/>
              </a:rPr>
              <a:t>recognition</a:t>
            </a:r>
            <a:r>
              <a:rPr lang="en" sz="2100">
                <a:latin typeface="Calibri"/>
                <a:ea typeface="Calibri"/>
                <a:cs typeface="Calibri"/>
                <a:sym typeface="Calibri"/>
              </a:rPr>
              <a:t>.</a:t>
            </a:r>
            <a:endParaRPr sz="2100">
              <a:latin typeface="Calibri"/>
              <a:ea typeface="Calibri"/>
              <a:cs typeface="Calibri"/>
              <a:sym typeface="Calibri"/>
            </a:endParaRPr>
          </a:p>
        </p:txBody>
      </p:sp>
      <p:sp>
        <p:nvSpPr>
          <p:cNvPr id="88" name="Google Shape;88;p18"/>
          <p:cNvSpPr/>
          <p:nvPr/>
        </p:nvSpPr>
        <p:spPr>
          <a:xfrm>
            <a:off x="892375" y="3048925"/>
            <a:ext cx="1981500" cy="55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FACE DETECTION</a:t>
            </a:r>
            <a:endParaRPr/>
          </a:p>
        </p:txBody>
      </p:sp>
      <p:sp>
        <p:nvSpPr>
          <p:cNvPr id="89" name="Google Shape;89;p18"/>
          <p:cNvSpPr/>
          <p:nvPr/>
        </p:nvSpPr>
        <p:spPr>
          <a:xfrm>
            <a:off x="2873850" y="3210050"/>
            <a:ext cx="546900" cy="198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a:off x="3420750" y="3048800"/>
            <a:ext cx="1784700" cy="55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FACE TRAINING</a:t>
            </a:r>
            <a:endParaRPr/>
          </a:p>
        </p:txBody>
      </p:sp>
      <p:sp>
        <p:nvSpPr>
          <p:cNvPr id="91" name="Google Shape;91;p18"/>
          <p:cNvSpPr/>
          <p:nvPr/>
        </p:nvSpPr>
        <p:spPr>
          <a:xfrm>
            <a:off x="5205450" y="3210050"/>
            <a:ext cx="644400" cy="198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8"/>
          <p:cNvSpPr/>
          <p:nvPr/>
        </p:nvSpPr>
        <p:spPr>
          <a:xfrm>
            <a:off x="5849850" y="3030350"/>
            <a:ext cx="1784700" cy="55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FACE </a:t>
            </a:r>
            <a:r>
              <a:rPr lang="en"/>
              <a:t>RECOGNITION</a:t>
            </a:r>
            <a:endParaRPr/>
          </a:p>
        </p:txBody>
      </p:sp>
      <p:sp>
        <p:nvSpPr>
          <p:cNvPr id="93" name="Google Shape;93;p18"/>
          <p:cNvSpPr/>
          <p:nvPr/>
        </p:nvSpPr>
        <p:spPr>
          <a:xfrm>
            <a:off x="3718200" y="2330075"/>
            <a:ext cx="1189800" cy="700200"/>
          </a:xfrm>
          <a:prstGeom prst="downArrowCallout">
            <a:avLst>
              <a:gd fmla="val 13331" name="adj1"/>
              <a:gd fmla="val 25000" name="adj2"/>
              <a:gd fmla="val 25000" name="adj3"/>
              <a:gd fmla="val 64977"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ML python code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p:nvPr/>
        </p:nvSpPr>
        <p:spPr>
          <a:xfrm>
            <a:off x="681700" y="91975"/>
            <a:ext cx="1189800" cy="48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9"/>
          <p:cNvSpPr txBox="1"/>
          <p:nvPr/>
        </p:nvSpPr>
        <p:spPr>
          <a:xfrm>
            <a:off x="898600" y="91975"/>
            <a:ext cx="9048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Start</a:t>
            </a:r>
            <a:endParaRPr>
              <a:latin typeface="Source Code Pro"/>
              <a:ea typeface="Source Code Pro"/>
              <a:cs typeface="Source Code Pro"/>
              <a:sym typeface="Source Code Pro"/>
            </a:endParaRPr>
          </a:p>
        </p:txBody>
      </p:sp>
      <p:cxnSp>
        <p:nvCxnSpPr>
          <p:cNvPr id="100" name="Google Shape;100;p19"/>
          <p:cNvCxnSpPr/>
          <p:nvPr/>
        </p:nvCxnSpPr>
        <p:spPr>
          <a:xfrm>
            <a:off x="1326125" y="600125"/>
            <a:ext cx="12300" cy="260400"/>
          </a:xfrm>
          <a:prstGeom prst="straightConnector1">
            <a:avLst/>
          </a:prstGeom>
          <a:noFill/>
          <a:ln cap="flat" cmpd="sng" w="9525">
            <a:solidFill>
              <a:schemeClr val="dk2"/>
            </a:solidFill>
            <a:prstDash val="solid"/>
            <a:round/>
            <a:headEnd len="med" w="med" type="none"/>
            <a:tailEnd len="med" w="med" type="triangle"/>
          </a:ln>
        </p:spPr>
      </p:cxnSp>
      <p:sp>
        <p:nvSpPr>
          <p:cNvPr id="101" name="Google Shape;101;p19"/>
          <p:cNvSpPr/>
          <p:nvPr/>
        </p:nvSpPr>
        <p:spPr>
          <a:xfrm>
            <a:off x="353150" y="860525"/>
            <a:ext cx="1865350" cy="4833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Webcam </a:t>
            </a:r>
            <a:r>
              <a:rPr lang="en"/>
              <a:t>initialization</a:t>
            </a:r>
            <a:endParaRPr/>
          </a:p>
        </p:txBody>
      </p:sp>
      <p:cxnSp>
        <p:nvCxnSpPr>
          <p:cNvPr id="102" name="Google Shape;102;p19"/>
          <p:cNvCxnSpPr>
            <a:stCxn id="101" idx="4"/>
          </p:cNvCxnSpPr>
          <p:nvPr/>
        </p:nvCxnSpPr>
        <p:spPr>
          <a:xfrm>
            <a:off x="1285825" y="1343825"/>
            <a:ext cx="18600" cy="334500"/>
          </a:xfrm>
          <a:prstGeom prst="straightConnector1">
            <a:avLst/>
          </a:prstGeom>
          <a:noFill/>
          <a:ln cap="flat" cmpd="sng" w="9525">
            <a:solidFill>
              <a:schemeClr val="dk2"/>
            </a:solidFill>
            <a:prstDash val="solid"/>
            <a:round/>
            <a:headEnd len="med" w="med" type="none"/>
            <a:tailEnd len="med" w="med" type="triangle"/>
          </a:ln>
        </p:spPr>
      </p:cxnSp>
      <p:sp>
        <p:nvSpPr>
          <p:cNvPr id="103" name="Google Shape;103;p19"/>
          <p:cNvSpPr/>
          <p:nvPr/>
        </p:nvSpPr>
        <p:spPr>
          <a:xfrm>
            <a:off x="353125" y="1678325"/>
            <a:ext cx="1865400" cy="39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Run ML Algorithm</a:t>
            </a:r>
            <a:endParaRPr/>
          </a:p>
        </p:txBody>
      </p:sp>
      <p:cxnSp>
        <p:nvCxnSpPr>
          <p:cNvPr id="104" name="Google Shape;104;p19"/>
          <p:cNvCxnSpPr>
            <a:stCxn id="103" idx="2"/>
          </p:cNvCxnSpPr>
          <p:nvPr/>
        </p:nvCxnSpPr>
        <p:spPr>
          <a:xfrm>
            <a:off x="1285825" y="2075225"/>
            <a:ext cx="3000" cy="309600"/>
          </a:xfrm>
          <a:prstGeom prst="straightConnector1">
            <a:avLst/>
          </a:prstGeom>
          <a:noFill/>
          <a:ln cap="flat" cmpd="sng" w="9525">
            <a:solidFill>
              <a:schemeClr val="dk2"/>
            </a:solidFill>
            <a:prstDash val="solid"/>
            <a:round/>
            <a:headEnd len="med" w="med" type="none"/>
            <a:tailEnd len="med" w="med" type="triangle"/>
          </a:ln>
        </p:spPr>
      </p:cxnSp>
      <p:sp>
        <p:nvSpPr>
          <p:cNvPr id="105" name="Google Shape;105;p19"/>
          <p:cNvSpPr/>
          <p:nvPr/>
        </p:nvSpPr>
        <p:spPr>
          <a:xfrm>
            <a:off x="353175" y="2397625"/>
            <a:ext cx="1865400" cy="56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 images clicked and stored in a file.</a:t>
            </a:r>
            <a:endParaRPr/>
          </a:p>
        </p:txBody>
      </p:sp>
      <p:cxnSp>
        <p:nvCxnSpPr>
          <p:cNvPr id="106" name="Google Shape;106;p19"/>
          <p:cNvCxnSpPr>
            <a:stCxn id="105" idx="2"/>
          </p:cNvCxnSpPr>
          <p:nvPr/>
        </p:nvCxnSpPr>
        <p:spPr>
          <a:xfrm>
            <a:off x="1285875" y="2967025"/>
            <a:ext cx="3000" cy="334800"/>
          </a:xfrm>
          <a:prstGeom prst="straightConnector1">
            <a:avLst/>
          </a:prstGeom>
          <a:noFill/>
          <a:ln cap="flat" cmpd="sng" w="9525">
            <a:solidFill>
              <a:schemeClr val="dk2"/>
            </a:solidFill>
            <a:prstDash val="solid"/>
            <a:round/>
            <a:headEnd len="med" w="med" type="none"/>
            <a:tailEnd len="med" w="med" type="triangle"/>
          </a:ln>
        </p:spPr>
      </p:cxnSp>
      <p:sp>
        <p:nvSpPr>
          <p:cNvPr id="107" name="Google Shape;107;p19"/>
          <p:cNvSpPr/>
          <p:nvPr/>
        </p:nvSpPr>
        <p:spPr>
          <a:xfrm>
            <a:off x="353225" y="3303275"/>
            <a:ext cx="1865400" cy="34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Comparison</a:t>
            </a:r>
            <a:r>
              <a:rPr lang="en"/>
              <a:t> loop.</a:t>
            </a:r>
            <a:endParaRPr/>
          </a:p>
        </p:txBody>
      </p:sp>
      <p:cxnSp>
        <p:nvCxnSpPr>
          <p:cNvPr id="108" name="Google Shape;108;p19"/>
          <p:cNvCxnSpPr>
            <a:stCxn id="107" idx="2"/>
          </p:cNvCxnSpPr>
          <p:nvPr/>
        </p:nvCxnSpPr>
        <p:spPr>
          <a:xfrm>
            <a:off x="1285925" y="3649775"/>
            <a:ext cx="15300" cy="346500"/>
          </a:xfrm>
          <a:prstGeom prst="straightConnector1">
            <a:avLst/>
          </a:prstGeom>
          <a:noFill/>
          <a:ln cap="flat" cmpd="sng" w="9525">
            <a:solidFill>
              <a:schemeClr val="dk2"/>
            </a:solidFill>
            <a:prstDash val="solid"/>
            <a:round/>
            <a:headEnd len="med" w="med" type="none"/>
            <a:tailEnd len="med" w="med" type="triangle"/>
          </a:ln>
        </p:spPr>
      </p:cxnSp>
      <p:sp>
        <p:nvSpPr>
          <p:cNvPr id="109" name="Google Shape;109;p19"/>
          <p:cNvSpPr/>
          <p:nvPr/>
        </p:nvSpPr>
        <p:spPr>
          <a:xfrm>
            <a:off x="353175" y="4008575"/>
            <a:ext cx="1865400" cy="33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Attendance</a:t>
            </a:r>
            <a:r>
              <a:rPr lang="en"/>
              <a:t> system.</a:t>
            </a:r>
            <a:endParaRPr/>
          </a:p>
        </p:txBody>
      </p:sp>
      <p:cxnSp>
        <p:nvCxnSpPr>
          <p:cNvPr id="110" name="Google Shape;110;p19"/>
          <p:cNvCxnSpPr/>
          <p:nvPr/>
        </p:nvCxnSpPr>
        <p:spPr>
          <a:xfrm>
            <a:off x="1285825" y="4355375"/>
            <a:ext cx="15600" cy="260400"/>
          </a:xfrm>
          <a:prstGeom prst="straightConnector1">
            <a:avLst/>
          </a:prstGeom>
          <a:noFill/>
          <a:ln cap="flat" cmpd="sng" w="9525">
            <a:solidFill>
              <a:schemeClr val="dk2"/>
            </a:solidFill>
            <a:prstDash val="solid"/>
            <a:round/>
            <a:headEnd len="med" w="med" type="none"/>
            <a:tailEnd len="med" w="med" type="triangle"/>
          </a:ln>
        </p:spPr>
      </p:cxnSp>
      <p:sp>
        <p:nvSpPr>
          <p:cNvPr id="111" name="Google Shape;111;p19"/>
          <p:cNvSpPr/>
          <p:nvPr/>
        </p:nvSpPr>
        <p:spPr>
          <a:xfrm>
            <a:off x="681700" y="4568225"/>
            <a:ext cx="1189800" cy="48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Stop</a:t>
            </a:r>
            <a:endParaRPr/>
          </a:p>
        </p:txBody>
      </p:sp>
      <p:sp>
        <p:nvSpPr>
          <p:cNvPr id="112" name="Google Shape;112;p19"/>
          <p:cNvSpPr txBox="1"/>
          <p:nvPr/>
        </p:nvSpPr>
        <p:spPr>
          <a:xfrm>
            <a:off x="2627525" y="774125"/>
            <a:ext cx="6370500" cy="7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ource Code Pro"/>
                <a:ea typeface="Source Code Pro"/>
                <a:cs typeface="Source Code Pro"/>
                <a:sym typeface="Source Code Pro"/>
              </a:rPr>
              <a:t>// Computer vision tool is used to activate webcam.</a:t>
            </a:r>
            <a:r>
              <a:rPr b="1" lang="en">
                <a:latin typeface="Source Code Pro"/>
                <a:ea typeface="Source Code Pro"/>
                <a:cs typeface="Source Code Pro"/>
                <a:sym typeface="Source Code Pro"/>
              </a:rPr>
              <a:t>Run the first part of the code-face detection for data set creation.</a:t>
            </a:r>
            <a:endParaRPr b="1">
              <a:latin typeface="Source Code Pro"/>
              <a:ea typeface="Source Code Pro"/>
              <a:cs typeface="Source Code Pro"/>
              <a:sym typeface="Source Code Pro"/>
            </a:endParaRPr>
          </a:p>
        </p:txBody>
      </p:sp>
      <p:sp>
        <p:nvSpPr>
          <p:cNvPr id="113" name="Google Shape;113;p19"/>
          <p:cNvSpPr txBox="1"/>
          <p:nvPr/>
        </p:nvSpPr>
        <p:spPr>
          <a:xfrm>
            <a:off x="2627550" y="1678325"/>
            <a:ext cx="6370500" cy="5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ource Code Pro"/>
                <a:ea typeface="Source Code Pro"/>
                <a:cs typeface="Source Code Pro"/>
                <a:sym typeface="Source Code Pro"/>
              </a:rPr>
              <a:t>// Data creation.</a:t>
            </a:r>
            <a:endParaRPr b="1">
              <a:latin typeface="Source Code Pro"/>
              <a:ea typeface="Source Code Pro"/>
              <a:cs typeface="Source Code Pro"/>
              <a:sym typeface="Source Code Pro"/>
            </a:endParaRPr>
          </a:p>
        </p:txBody>
      </p:sp>
      <p:sp>
        <p:nvSpPr>
          <p:cNvPr id="114" name="Google Shape;114;p19"/>
          <p:cNvSpPr txBox="1"/>
          <p:nvPr/>
        </p:nvSpPr>
        <p:spPr>
          <a:xfrm>
            <a:off x="2627550" y="3301825"/>
            <a:ext cx="63705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ource Code Pro"/>
                <a:ea typeface="Source Code Pro"/>
                <a:cs typeface="Source Code Pro"/>
                <a:sym typeface="Source Code Pro"/>
              </a:rPr>
              <a:t>// Compare new image to dataset.</a:t>
            </a:r>
            <a:endParaRPr b="1">
              <a:latin typeface="Source Code Pro"/>
              <a:ea typeface="Source Code Pro"/>
              <a:cs typeface="Source Code Pro"/>
              <a:sym typeface="Source Code Pro"/>
            </a:endParaRPr>
          </a:p>
        </p:txBody>
      </p:sp>
      <p:sp>
        <p:nvSpPr>
          <p:cNvPr id="115" name="Google Shape;115;p19"/>
          <p:cNvSpPr txBox="1"/>
          <p:nvPr/>
        </p:nvSpPr>
        <p:spPr>
          <a:xfrm>
            <a:off x="2627550" y="2397625"/>
            <a:ext cx="6370200" cy="5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ource Code Pro"/>
                <a:ea typeface="Source Code Pro"/>
                <a:cs typeface="Source Code Pro"/>
                <a:sym typeface="Source Code Pro"/>
              </a:rPr>
              <a:t>// Data set saved.</a:t>
            </a:r>
            <a:endParaRPr b="1">
              <a:latin typeface="Source Code Pro"/>
              <a:ea typeface="Source Code Pro"/>
              <a:cs typeface="Source Code Pro"/>
              <a:sym typeface="Source Code Pro"/>
            </a:endParaRPr>
          </a:p>
        </p:txBody>
      </p:sp>
      <p:sp>
        <p:nvSpPr>
          <p:cNvPr id="116" name="Google Shape;116;p19"/>
          <p:cNvSpPr txBox="1"/>
          <p:nvPr/>
        </p:nvSpPr>
        <p:spPr>
          <a:xfrm>
            <a:off x="2627550" y="4008575"/>
            <a:ext cx="6369900" cy="3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ource Code Pro"/>
                <a:ea typeface="Source Code Pro"/>
                <a:cs typeface="Source Code Pro"/>
                <a:sym typeface="Source Code Pro"/>
              </a:rPr>
              <a:t>// If match fill </a:t>
            </a:r>
            <a:r>
              <a:rPr b="1" lang="en">
                <a:latin typeface="Source Code Pro"/>
                <a:ea typeface="Source Code Pro"/>
                <a:cs typeface="Source Code Pro"/>
                <a:sym typeface="Source Code Pro"/>
              </a:rPr>
              <a:t>attendance</a:t>
            </a:r>
            <a:r>
              <a:rPr b="1" lang="en">
                <a:latin typeface="Source Code Pro"/>
                <a:ea typeface="Source Code Pro"/>
                <a:cs typeface="Source Code Pro"/>
                <a:sym typeface="Source Code Pro"/>
              </a:rPr>
              <a:t>.</a:t>
            </a:r>
            <a:endParaRPr b="1">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u="sng">
                <a:latin typeface="Arial"/>
                <a:ea typeface="Arial"/>
                <a:cs typeface="Arial"/>
                <a:sym typeface="Arial"/>
              </a:rPr>
              <a:t>How it Works</a:t>
            </a:r>
            <a:endParaRPr sz="3100" u="sng">
              <a:latin typeface="Arial"/>
              <a:ea typeface="Arial"/>
              <a:cs typeface="Arial"/>
              <a:sym typeface="Arial"/>
            </a:endParaRPr>
          </a:p>
        </p:txBody>
      </p:sp>
      <p:sp>
        <p:nvSpPr>
          <p:cNvPr id="122" name="Google Shape;122;p2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3" name="Google Shape;123;p20"/>
          <p:cNvPicPr preferRelativeResize="0"/>
          <p:nvPr/>
        </p:nvPicPr>
        <p:blipFill>
          <a:blip r:embed="rId3">
            <a:alphaModFix/>
          </a:blip>
          <a:stretch>
            <a:fillRect/>
          </a:stretch>
        </p:blipFill>
        <p:spPr>
          <a:xfrm>
            <a:off x="311700" y="1228675"/>
            <a:ext cx="8520599" cy="334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0" name="Google Shape;130;p21"/>
          <p:cNvPicPr preferRelativeResize="0"/>
          <p:nvPr/>
        </p:nvPicPr>
        <p:blipFill>
          <a:blip r:embed="rId3">
            <a:alphaModFix/>
          </a:blip>
          <a:stretch>
            <a:fillRect/>
          </a:stretch>
        </p:blipFill>
        <p:spPr>
          <a:xfrm>
            <a:off x="0" y="0"/>
            <a:ext cx="9144001" cy="5225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