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6" r:id="rId1"/>
  </p:sldMasterIdLst>
  <p:notesMasterIdLst>
    <p:notesMasterId r:id="rId37"/>
  </p:notesMasterIdLst>
  <p:sldIdLst>
    <p:sldId id="256" r:id="rId2"/>
    <p:sldId id="294" r:id="rId3"/>
    <p:sldId id="295" r:id="rId4"/>
    <p:sldId id="258" r:id="rId5"/>
    <p:sldId id="262" r:id="rId6"/>
    <p:sldId id="257" r:id="rId7"/>
    <p:sldId id="260" r:id="rId8"/>
    <p:sldId id="263" r:id="rId9"/>
    <p:sldId id="302" r:id="rId10"/>
    <p:sldId id="265" r:id="rId11"/>
    <p:sldId id="261" r:id="rId12"/>
    <p:sldId id="266" r:id="rId13"/>
    <p:sldId id="271" r:id="rId14"/>
    <p:sldId id="267" r:id="rId15"/>
    <p:sldId id="268" r:id="rId16"/>
    <p:sldId id="274" r:id="rId17"/>
    <p:sldId id="303" r:id="rId18"/>
    <p:sldId id="269" r:id="rId19"/>
    <p:sldId id="270" r:id="rId20"/>
    <p:sldId id="277" r:id="rId21"/>
    <p:sldId id="276" r:id="rId22"/>
    <p:sldId id="278" r:id="rId23"/>
    <p:sldId id="297" r:id="rId24"/>
    <p:sldId id="279" r:id="rId25"/>
    <p:sldId id="298" r:id="rId26"/>
    <p:sldId id="280" r:id="rId27"/>
    <p:sldId id="300" r:id="rId28"/>
    <p:sldId id="281" r:id="rId29"/>
    <p:sldId id="282" r:id="rId30"/>
    <p:sldId id="284" r:id="rId31"/>
    <p:sldId id="285" r:id="rId32"/>
    <p:sldId id="296" r:id="rId33"/>
    <p:sldId id="301" r:id="rId34"/>
    <p:sldId id="273" r:id="rId35"/>
    <p:sldId id="272"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wana Srivastava" initials="BS" lastIdx="0" clrIdx="0">
    <p:extLst>
      <p:ext uri="{19B8F6BF-5375-455C-9EA6-DF929625EA0E}">
        <p15:presenceInfo xmlns:p15="http://schemas.microsoft.com/office/powerpoint/2012/main" userId="ac4ad81174c7136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147" autoAdjust="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E773DF-AE41-42F5-9E4E-399C2E4E7B0A}" type="datetimeFigureOut">
              <a:rPr lang="en-IN" smtClean="0"/>
              <a:t>25-05-2022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5CC045-C964-4028-8237-25C83777D923}" type="slidenum">
              <a:rPr lang="en-IN" smtClean="0"/>
              <a:t>‹#›</a:t>
            </a:fld>
            <a:endParaRPr lang="en-IN"/>
          </a:p>
        </p:txBody>
      </p:sp>
    </p:spTree>
    <p:extLst>
      <p:ext uri="{BB962C8B-B14F-4D97-AF65-F5344CB8AC3E}">
        <p14:creationId xmlns:p14="http://schemas.microsoft.com/office/powerpoint/2010/main" val="4158615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5CC045-C964-4028-8237-25C83777D923}" type="slidenum">
              <a:rPr lang="en-IN" smtClean="0"/>
              <a:t>4</a:t>
            </a:fld>
            <a:endParaRPr lang="en-IN"/>
          </a:p>
        </p:txBody>
      </p:sp>
    </p:spTree>
    <p:extLst>
      <p:ext uri="{BB962C8B-B14F-4D97-AF65-F5344CB8AC3E}">
        <p14:creationId xmlns:p14="http://schemas.microsoft.com/office/powerpoint/2010/main" val="104685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5CC045-C964-4028-8237-25C83777D923}" type="slidenum">
              <a:rPr lang="en-IN" smtClean="0"/>
              <a:t>5</a:t>
            </a:fld>
            <a:endParaRPr lang="en-IN"/>
          </a:p>
        </p:txBody>
      </p:sp>
    </p:spTree>
    <p:extLst>
      <p:ext uri="{BB962C8B-B14F-4D97-AF65-F5344CB8AC3E}">
        <p14:creationId xmlns:p14="http://schemas.microsoft.com/office/powerpoint/2010/main" val="1315540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5CC045-C964-4028-8237-25C83777D923}" type="slidenum">
              <a:rPr lang="en-IN" smtClean="0"/>
              <a:t>6</a:t>
            </a:fld>
            <a:endParaRPr lang="en-IN"/>
          </a:p>
        </p:txBody>
      </p:sp>
    </p:spTree>
    <p:extLst>
      <p:ext uri="{BB962C8B-B14F-4D97-AF65-F5344CB8AC3E}">
        <p14:creationId xmlns:p14="http://schemas.microsoft.com/office/powerpoint/2010/main" val="1352973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5CC045-C964-4028-8237-25C83777D923}" type="slidenum">
              <a:rPr lang="en-IN" smtClean="0"/>
              <a:t>7</a:t>
            </a:fld>
            <a:endParaRPr lang="en-IN"/>
          </a:p>
        </p:txBody>
      </p:sp>
    </p:spTree>
    <p:extLst>
      <p:ext uri="{BB962C8B-B14F-4D97-AF65-F5344CB8AC3E}">
        <p14:creationId xmlns:p14="http://schemas.microsoft.com/office/powerpoint/2010/main" val="3845211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5CC045-C964-4028-8237-25C83777D923}" type="slidenum">
              <a:rPr lang="en-IN" smtClean="0"/>
              <a:t>8</a:t>
            </a:fld>
            <a:endParaRPr lang="en-IN"/>
          </a:p>
        </p:txBody>
      </p:sp>
    </p:spTree>
    <p:extLst>
      <p:ext uri="{BB962C8B-B14F-4D97-AF65-F5344CB8AC3E}">
        <p14:creationId xmlns:p14="http://schemas.microsoft.com/office/powerpoint/2010/main" val="486952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5CC045-C964-4028-8237-25C83777D923}" type="slidenum">
              <a:rPr lang="en-IN" smtClean="0"/>
              <a:t>13</a:t>
            </a:fld>
            <a:endParaRPr lang="en-IN"/>
          </a:p>
        </p:txBody>
      </p:sp>
    </p:spTree>
    <p:extLst>
      <p:ext uri="{BB962C8B-B14F-4D97-AF65-F5344CB8AC3E}">
        <p14:creationId xmlns:p14="http://schemas.microsoft.com/office/powerpoint/2010/main" val="2859169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5CC045-C964-4028-8237-25C83777D923}" type="slidenum">
              <a:rPr lang="en-IN" smtClean="0"/>
              <a:t>14</a:t>
            </a:fld>
            <a:endParaRPr lang="en-IN"/>
          </a:p>
        </p:txBody>
      </p:sp>
    </p:spTree>
    <p:extLst>
      <p:ext uri="{BB962C8B-B14F-4D97-AF65-F5344CB8AC3E}">
        <p14:creationId xmlns:p14="http://schemas.microsoft.com/office/powerpoint/2010/main" val="656078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1"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189" indent="0" algn="ctr">
              <a:buNone/>
              <a:defRPr sz="2400"/>
            </a:lvl2pPr>
            <a:lvl3pPr marL="914377" indent="0" algn="ctr">
              <a:buNone/>
              <a:defRPr sz="2400"/>
            </a:lvl3pPr>
            <a:lvl4pPr marL="1371566" indent="0" algn="ctr">
              <a:buNone/>
              <a:defRPr sz="2000"/>
            </a:lvl4pPr>
            <a:lvl5pPr marL="1828754" indent="0" algn="ctr">
              <a:buNone/>
              <a:defRPr sz="2000"/>
            </a:lvl5pPr>
            <a:lvl6pPr marL="2285943" indent="0" algn="ctr">
              <a:buNone/>
              <a:defRPr sz="2000"/>
            </a:lvl6pPr>
            <a:lvl7pPr marL="2743131" indent="0" algn="ctr">
              <a:buNone/>
              <a:defRPr sz="2000"/>
            </a:lvl7pPr>
            <a:lvl8pPr marL="3200320" indent="0" algn="ctr">
              <a:buNone/>
              <a:defRPr sz="2000"/>
            </a:lvl8pPr>
            <a:lvl9pPr marL="3657509"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EC40C7-008E-45BC-870A-016D80D010B7}" type="datetime1">
              <a:rPr lang="en-IN" smtClean="0"/>
              <a:t>25-05-2022</a:t>
            </a:fld>
            <a:endParaRPr lang="en-IN"/>
          </a:p>
        </p:txBody>
      </p:sp>
      <p:sp>
        <p:nvSpPr>
          <p:cNvPr id="5" name="Footer Placeholder 4"/>
          <p:cNvSpPr>
            <a:spLocks noGrp="1"/>
          </p:cNvSpPr>
          <p:nvPr>
            <p:ph type="ftr" sz="quarter" idx="11"/>
          </p:nvPr>
        </p:nvSpPr>
        <p:spPr/>
        <p:txBody>
          <a:bodyPr/>
          <a:lstStyle/>
          <a:p>
            <a:r>
              <a:rPr lang="en-US"/>
              <a:t>B. K. Thandri and J. Silva-Martinez, "A robust feedforward compensation scheme for multistage operational transconductance amplifiers with no Miller capacitors".</a:t>
            </a:r>
            <a:endParaRPr lang="en-IN"/>
          </a:p>
        </p:txBody>
      </p:sp>
      <p:sp>
        <p:nvSpPr>
          <p:cNvPr id="6" name="Slide Number Placeholder 5"/>
          <p:cNvSpPr>
            <a:spLocks noGrp="1"/>
          </p:cNvSpPr>
          <p:nvPr>
            <p:ph type="sldNum" sz="quarter" idx="12"/>
          </p:nvPr>
        </p:nvSpPr>
        <p:spPr/>
        <p:txBody>
          <a:bodyPr/>
          <a:lstStyle/>
          <a:p>
            <a:fld id="{2EEFD645-3611-4F12-965D-74F1929763DD}" type="slidenum">
              <a:rPr lang="en-IN" smtClean="0"/>
              <a:t>‹#›</a:t>
            </a:fld>
            <a:endParaRPr lang="en-IN"/>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63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FC368E-EDA9-49E9-AE1E-90C3CF10C357}" type="datetime1">
              <a:rPr lang="en-IN" smtClean="0"/>
              <a:t>25-05-2022</a:t>
            </a:fld>
            <a:endParaRPr lang="en-IN"/>
          </a:p>
        </p:txBody>
      </p:sp>
      <p:sp>
        <p:nvSpPr>
          <p:cNvPr id="5" name="Footer Placeholder 4"/>
          <p:cNvSpPr>
            <a:spLocks noGrp="1"/>
          </p:cNvSpPr>
          <p:nvPr>
            <p:ph type="ftr" sz="quarter" idx="11"/>
          </p:nvPr>
        </p:nvSpPr>
        <p:spPr/>
        <p:txBody>
          <a:bodyPr/>
          <a:lstStyle/>
          <a:p>
            <a:r>
              <a:rPr lang="en-US"/>
              <a:t>B. K. Thandri and J. Silva-Martinez, "A robust feedforward compensation scheme for multistage operational transconductance amplifiers with no Miller capacitors".</a:t>
            </a:r>
            <a:endParaRPr lang="en-IN"/>
          </a:p>
        </p:txBody>
      </p:sp>
      <p:sp>
        <p:nvSpPr>
          <p:cNvPr id="6" name="Slide Number Placeholder 5"/>
          <p:cNvSpPr>
            <a:spLocks noGrp="1"/>
          </p:cNvSpPr>
          <p:nvPr>
            <p:ph type="sldNum" sz="quarter" idx="12"/>
          </p:nvPr>
        </p:nvSpPr>
        <p:spPr/>
        <p:txBody>
          <a:bodyPr/>
          <a:lstStyle/>
          <a:p>
            <a:fld id="{2EEFD645-3611-4F12-965D-74F1929763DD}" type="slidenum">
              <a:rPr lang="en-IN" smtClean="0"/>
              <a:t>‹#›</a:t>
            </a:fld>
            <a:endParaRPr lang="en-IN"/>
          </a:p>
        </p:txBody>
      </p:sp>
    </p:spTree>
    <p:extLst>
      <p:ext uri="{BB962C8B-B14F-4D97-AF65-F5344CB8AC3E}">
        <p14:creationId xmlns:p14="http://schemas.microsoft.com/office/powerpoint/2010/main" val="2689297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5F4D79-82F0-4521-AFC3-D6B834813932}" type="datetime1">
              <a:rPr lang="en-IN" smtClean="0"/>
              <a:t>25-05-2022</a:t>
            </a:fld>
            <a:endParaRPr lang="en-IN"/>
          </a:p>
        </p:txBody>
      </p:sp>
      <p:sp>
        <p:nvSpPr>
          <p:cNvPr id="5" name="Footer Placeholder 4"/>
          <p:cNvSpPr>
            <a:spLocks noGrp="1"/>
          </p:cNvSpPr>
          <p:nvPr>
            <p:ph type="ftr" sz="quarter" idx="11"/>
          </p:nvPr>
        </p:nvSpPr>
        <p:spPr/>
        <p:txBody>
          <a:bodyPr/>
          <a:lstStyle/>
          <a:p>
            <a:r>
              <a:rPr lang="en-US"/>
              <a:t>B. K. Thandri and J. Silva-Martinez, "A robust feedforward compensation scheme for multistage operational transconductance amplifiers with no Miller capacitors".</a:t>
            </a:r>
            <a:endParaRPr lang="en-IN"/>
          </a:p>
        </p:txBody>
      </p:sp>
      <p:sp>
        <p:nvSpPr>
          <p:cNvPr id="6" name="Slide Number Placeholder 5"/>
          <p:cNvSpPr>
            <a:spLocks noGrp="1"/>
          </p:cNvSpPr>
          <p:nvPr>
            <p:ph type="sldNum" sz="quarter" idx="12"/>
          </p:nvPr>
        </p:nvSpPr>
        <p:spPr/>
        <p:txBody>
          <a:bodyPr/>
          <a:lstStyle/>
          <a:p>
            <a:fld id="{2EEFD645-3611-4F12-965D-74F1929763DD}" type="slidenum">
              <a:rPr lang="en-IN" smtClean="0"/>
              <a:t>‹#›</a:t>
            </a:fld>
            <a:endParaRPr lang="en-IN"/>
          </a:p>
        </p:txBody>
      </p:sp>
    </p:spTree>
    <p:extLst>
      <p:ext uri="{BB962C8B-B14F-4D97-AF65-F5344CB8AC3E}">
        <p14:creationId xmlns:p14="http://schemas.microsoft.com/office/powerpoint/2010/main" val="150262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282C7F-0AA3-4DC8-A561-62F435ECD0AB}" type="datetime1">
              <a:rPr lang="en-IN" smtClean="0"/>
              <a:t>25-05-2022</a:t>
            </a:fld>
            <a:endParaRPr lang="en-IN"/>
          </a:p>
        </p:txBody>
      </p:sp>
      <p:sp>
        <p:nvSpPr>
          <p:cNvPr id="5" name="Footer Placeholder 4"/>
          <p:cNvSpPr>
            <a:spLocks noGrp="1"/>
          </p:cNvSpPr>
          <p:nvPr>
            <p:ph type="ftr" sz="quarter" idx="11"/>
          </p:nvPr>
        </p:nvSpPr>
        <p:spPr/>
        <p:txBody>
          <a:bodyPr/>
          <a:lstStyle/>
          <a:p>
            <a:r>
              <a:rPr lang="en-US"/>
              <a:t>B. K. Thandri and J. Silva-Martinez, "A robust feedforward compensation scheme for multistage operational transconductance amplifiers with no Miller capacitors".</a:t>
            </a:r>
            <a:endParaRPr lang="en-IN"/>
          </a:p>
        </p:txBody>
      </p:sp>
      <p:sp>
        <p:nvSpPr>
          <p:cNvPr id="6" name="Slide Number Placeholder 5"/>
          <p:cNvSpPr>
            <a:spLocks noGrp="1"/>
          </p:cNvSpPr>
          <p:nvPr>
            <p:ph type="sldNum" sz="quarter" idx="12"/>
          </p:nvPr>
        </p:nvSpPr>
        <p:spPr/>
        <p:txBody>
          <a:bodyPr/>
          <a:lstStyle/>
          <a:p>
            <a:fld id="{2EEFD645-3611-4F12-965D-74F1929763DD}" type="slidenum">
              <a:rPr lang="en-IN" smtClean="0"/>
              <a:t>‹#›</a:t>
            </a:fld>
            <a:endParaRPr lang="en-IN"/>
          </a:p>
        </p:txBody>
      </p:sp>
    </p:spTree>
    <p:extLst>
      <p:ext uri="{BB962C8B-B14F-4D97-AF65-F5344CB8AC3E}">
        <p14:creationId xmlns:p14="http://schemas.microsoft.com/office/powerpoint/2010/main" val="1747654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628DA24-E5EC-4CF2-AC84-A73D1AE1EDCF}" type="datetime1">
              <a:rPr lang="en-IN" smtClean="0"/>
              <a:t>25-05-2022</a:t>
            </a:fld>
            <a:endParaRPr lang="en-IN"/>
          </a:p>
        </p:txBody>
      </p:sp>
      <p:sp>
        <p:nvSpPr>
          <p:cNvPr id="5" name="Footer Placeholder 4"/>
          <p:cNvSpPr>
            <a:spLocks noGrp="1"/>
          </p:cNvSpPr>
          <p:nvPr>
            <p:ph type="ftr" sz="quarter" idx="11"/>
          </p:nvPr>
        </p:nvSpPr>
        <p:spPr/>
        <p:txBody>
          <a:bodyPr/>
          <a:lstStyle/>
          <a:p>
            <a:r>
              <a:rPr lang="en-US"/>
              <a:t>B. K. Thandri and J. Silva-Martinez, "A robust feedforward compensation scheme for multistage operational transconductance amplifiers with no Miller capacitors".</a:t>
            </a:r>
            <a:endParaRPr lang="en-IN"/>
          </a:p>
        </p:txBody>
      </p:sp>
      <p:sp>
        <p:nvSpPr>
          <p:cNvPr id="6" name="Slide Number Placeholder 5"/>
          <p:cNvSpPr>
            <a:spLocks noGrp="1"/>
          </p:cNvSpPr>
          <p:nvPr>
            <p:ph type="sldNum" sz="quarter" idx="12"/>
          </p:nvPr>
        </p:nvSpPr>
        <p:spPr/>
        <p:txBody>
          <a:bodyPr/>
          <a:lstStyle/>
          <a:p>
            <a:fld id="{2EEFD645-3611-4F12-965D-74F1929763DD}" type="slidenum">
              <a:rPr lang="en-IN" smtClean="0"/>
              <a:t>‹#›</a:t>
            </a:fld>
            <a:endParaRPr lang="en-IN"/>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204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626F8E-0768-46BA-8119-7544B67F76EA}" type="datetime1">
              <a:rPr lang="en-IN" smtClean="0"/>
              <a:t>25-05-2022</a:t>
            </a:fld>
            <a:endParaRPr lang="en-IN"/>
          </a:p>
        </p:txBody>
      </p:sp>
      <p:sp>
        <p:nvSpPr>
          <p:cNvPr id="6" name="Footer Placeholder 5"/>
          <p:cNvSpPr>
            <a:spLocks noGrp="1"/>
          </p:cNvSpPr>
          <p:nvPr>
            <p:ph type="ftr" sz="quarter" idx="11"/>
          </p:nvPr>
        </p:nvSpPr>
        <p:spPr/>
        <p:txBody>
          <a:bodyPr/>
          <a:lstStyle/>
          <a:p>
            <a:r>
              <a:rPr lang="en-US"/>
              <a:t>B. K. Thandri and J. Silva-Martinez, "A robust feedforward compensation scheme for multistage operational transconductance amplifiers with no Miller capacitors".</a:t>
            </a:r>
            <a:endParaRPr lang="en-IN"/>
          </a:p>
        </p:txBody>
      </p:sp>
      <p:sp>
        <p:nvSpPr>
          <p:cNvPr id="7" name="Slide Number Placeholder 6"/>
          <p:cNvSpPr>
            <a:spLocks noGrp="1"/>
          </p:cNvSpPr>
          <p:nvPr>
            <p:ph type="sldNum" sz="quarter" idx="12"/>
          </p:nvPr>
        </p:nvSpPr>
        <p:spPr/>
        <p:txBody>
          <a:bodyPr/>
          <a:lstStyle/>
          <a:p>
            <a:fld id="{2EEFD645-3611-4F12-965D-74F1929763DD}" type="slidenum">
              <a:rPr lang="en-IN" smtClean="0"/>
              <a:t>‹#›</a:t>
            </a:fld>
            <a:endParaRPr lang="en-IN"/>
          </a:p>
        </p:txBody>
      </p:sp>
    </p:spTree>
    <p:extLst>
      <p:ext uri="{BB962C8B-B14F-4D97-AF65-F5344CB8AC3E}">
        <p14:creationId xmlns:p14="http://schemas.microsoft.com/office/powerpoint/2010/main" val="1415352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9B07D6-C9AF-4F86-8CA3-A638C627EC75}" type="datetime1">
              <a:rPr lang="en-IN" smtClean="0"/>
              <a:t>25-05-2022</a:t>
            </a:fld>
            <a:endParaRPr lang="en-IN"/>
          </a:p>
        </p:txBody>
      </p:sp>
      <p:sp>
        <p:nvSpPr>
          <p:cNvPr id="8" name="Footer Placeholder 7"/>
          <p:cNvSpPr>
            <a:spLocks noGrp="1"/>
          </p:cNvSpPr>
          <p:nvPr>
            <p:ph type="ftr" sz="quarter" idx="11"/>
          </p:nvPr>
        </p:nvSpPr>
        <p:spPr/>
        <p:txBody>
          <a:bodyPr/>
          <a:lstStyle/>
          <a:p>
            <a:r>
              <a:rPr lang="en-US"/>
              <a:t>B. K. Thandri and J. Silva-Martinez, "A robust feedforward compensation scheme for multistage operational transconductance amplifiers with no Miller capacitors".</a:t>
            </a:r>
            <a:endParaRPr lang="en-IN"/>
          </a:p>
        </p:txBody>
      </p:sp>
      <p:sp>
        <p:nvSpPr>
          <p:cNvPr id="9" name="Slide Number Placeholder 8"/>
          <p:cNvSpPr>
            <a:spLocks noGrp="1"/>
          </p:cNvSpPr>
          <p:nvPr>
            <p:ph type="sldNum" sz="quarter" idx="12"/>
          </p:nvPr>
        </p:nvSpPr>
        <p:spPr/>
        <p:txBody>
          <a:bodyPr/>
          <a:lstStyle/>
          <a:p>
            <a:fld id="{2EEFD645-3611-4F12-965D-74F1929763DD}" type="slidenum">
              <a:rPr lang="en-IN" smtClean="0"/>
              <a:t>‹#›</a:t>
            </a:fld>
            <a:endParaRPr lang="en-IN"/>
          </a:p>
        </p:txBody>
      </p:sp>
    </p:spTree>
    <p:extLst>
      <p:ext uri="{BB962C8B-B14F-4D97-AF65-F5344CB8AC3E}">
        <p14:creationId xmlns:p14="http://schemas.microsoft.com/office/powerpoint/2010/main" val="1527941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FB1130-9BEB-4567-AAE3-8FB3D2239752}" type="datetime1">
              <a:rPr lang="en-IN" smtClean="0"/>
              <a:t>25-05-2022</a:t>
            </a:fld>
            <a:endParaRPr lang="en-IN"/>
          </a:p>
        </p:txBody>
      </p:sp>
      <p:sp>
        <p:nvSpPr>
          <p:cNvPr id="4" name="Footer Placeholder 3"/>
          <p:cNvSpPr>
            <a:spLocks noGrp="1"/>
          </p:cNvSpPr>
          <p:nvPr>
            <p:ph type="ftr" sz="quarter" idx="11"/>
          </p:nvPr>
        </p:nvSpPr>
        <p:spPr/>
        <p:txBody>
          <a:bodyPr/>
          <a:lstStyle/>
          <a:p>
            <a:r>
              <a:rPr lang="en-US"/>
              <a:t>B. K. Thandri and J. Silva-Martinez, "A robust feedforward compensation scheme for multistage operational transconductance amplifiers with no Miller capacitors".</a:t>
            </a:r>
            <a:endParaRPr lang="en-IN"/>
          </a:p>
        </p:txBody>
      </p:sp>
      <p:sp>
        <p:nvSpPr>
          <p:cNvPr id="5" name="Slide Number Placeholder 4"/>
          <p:cNvSpPr>
            <a:spLocks noGrp="1"/>
          </p:cNvSpPr>
          <p:nvPr>
            <p:ph type="sldNum" sz="quarter" idx="12"/>
          </p:nvPr>
        </p:nvSpPr>
        <p:spPr/>
        <p:txBody>
          <a:bodyPr/>
          <a:lstStyle/>
          <a:p>
            <a:fld id="{2EEFD645-3611-4F12-965D-74F1929763DD}" type="slidenum">
              <a:rPr lang="en-IN" smtClean="0"/>
              <a:t>‹#›</a:t>
            </a:fld>
            <a:endParaRPr lang="en-IN"/>
          </a:p>
        </p:txBody>
      </p:sp>
    </p:spTree>
    <p:extLst>
      <p:ext uri="{BB962C8B-B14F-4D97-AF65-F5344CB8AC3E}">
        <p14:creationId xmlns:p14="http://schemas.microsoft.com/office/powerpoint/2010/main" val="654784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C80A3D2-6536-4ACA-88E5-3B291C70CAE1}" type="datetime1">
              <a:rPr lang="en-IN" smtClean="0"/>
              <a:t>25-05-2022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B. K. Thandri and J. Silva-Martinez, "A robust feedforward compensation scheme for multistage operational transconductance amplifiers with no Miller capacitors".</a:t>
            </a:r>
            <a:endParaRPr lang="en-IN"/>
          </a:p>
        </p:txBody>
      </p:sp>
      <p:sp>
        <p:nvSpPr>
          <p:cNvPr id="9" name="Slide Number Placeholder 8"/>
          <p:cNvSpPr>
            <a:spLocks noGrp="1"/>
          </p:cNvSpPr>
          <p:nvPr>
            <p:ph type="sldNum" sz="quarter" idx="12"/>
          </p:nvPr>
        </p:nvSpPr>
        <p:spPr/>
        <p:txBody>
          <a:bodyPr/>
          <a:lstStyle/>
          <a:p>
            <a:fld id="{2EEFD645-3611-4F12-965D-74F1929763DD}" type="slidenum">
              <a:rPr lang="en-IN" smtClean="0"/>
              <a:t>‹#›</a:t>
            </a:fld>
            <a:endParaRPr lang="en-IN"/>
          </a:p>
        </p:txBody>
      </p:sp>
    </p:spTree>
    <p:extLst>
      <p:ext uri="{BB962C8B-B14F-4D97-AF65-F5344CB8AC3E}">
        <p14:creationId xmlns:p14="http://schemas.microsoft.com/office/powerpoint/2010/main" val="653811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fld id="{1B28997D-4016-4B23-9882-EED1F6ACDAAB}" type="datetime1">
              <a:rPr lang="en-IN" smtClean="0"/>
              <a:t>25-05-2022</a:t>
            </a:fld>
            <a:endParaRPr lang="en-IN"/>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r>
              <a:rPr lang="en-US"/>
              <a:t>B. K. Thandri and J. Silva-Martinez, "A robust feedforward compensation scheme for multistage operational transconductance amplifiers with no Miller capacitors".</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EEFD645-3611-4F12-965D-74F1929763DD}" type="slidenum">
              <a:rPr lang="en-IN" smtClean="0"/>
              <a:t>‹#›</a:t>
            </a:fld>
            <a:endParaRPr lang="en-IN"/>
          </a:p>
        </p:txBody>
      </p:sp>
    </p:spTree>
    <p:extLst>
      <p:ext uri="{BB962C8B-B14F-4D97-AF65-F5344CB8AC3E}">
        <p14:creationId xmlns:p14="http://schemas.microsoft.com/office/powerpoint/2010/main" val="835233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 y="0"/>
            <a:ext cx="12191985" cy="4915076"/>
          </a:xfrm>
          <a:solidFill>
            <a:schemeClr val="bg2">
              <a:lumMod val="90000"/>
            </a:schemeClr>
          </a:solidFill>
        </p:spPr>
        <p:txBody>
          <a:bodyPr lIns="457200" tIns="457200"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B35D24B-AAC6-4696-A16D-FB3EE977402F}" type="datetime1">
              <a:rPr lang="en-IN" smtClean="0"/>
              <a:t>25-05-2022</a:t>
            </a:fld>
            <a:endParaRPr lang="en-IN"/>
          </a:p>
        </p:txBody>
      </p:sp>
      <p:sp>
        <p:nvSpPr>
          <p:cNvPr id="6" name="Footer Placeholder 5"/>
          <p:cNvSpPr>
            <a:spLocks noGrp="1"/>
          </p:cNvSpPr>
          <p:nvPr>
            <p:ph type="ftr" sz="quarter" idx="11"/>
          </p:nvPr>
        </p:nvSpPr>
        <p:spPr/>
        <p:txBody>
          <a:bodyPr/>
          <a:lstStyle/>
          <a:p>
            <a:r>
              <a:rPr lang="en-US"/>
              <a:t>B. K. Thandri and J. Silva-Martinez, "A robust feedforward compensation scheme for multistage operational transconductance amplifiers with no Miller capacitors".</a:t>
            </a:r>
            <a:endParaRPr lang="en-IN"/>
          </a:p>
        </p:txBody>
      </p:sp>
      <p:sp>
        <p:nvSpPr>
          <p:cNvPr id="7" name="Slide Number Placeholder 6"/>
          <p:cNvSpPr>
            <a:spLocks noGrp="1"/>
          </p:cNvSpPr>
          <p:nvPr>
            <p:ph type="sldNum" sz="quarter" idx="12"/>
          </p:nvPr>
        </p:nvSpPr>
        <p:spPr/>
        <p:txBody>
          <a:bodyPr/>
          <a:lstStyle/>
          <a:p>
            <a:fld id="{2EEFD645-3611-4F12-965D-74F1929763DD}" type="slidenum">
              <a:rPr lang="en-IN" smtClean="0"/>
              <a:t>‹#›</a:t>
            </a:fld>
            <a:endParaRPr lang="en-IN"/>
          </a:p>
        </p:txBody>
      </p:sp>
    </p:spTree>
    <p:extLst>
      <p:ext uri="{BB962C8B-B14F-4D97-AF65-F5344CB8AC3E}">
        <p14:creationId xmlns:p14="http://schemas.microsoft.com/office/powerpoint/2010/main" val="2794188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5"/>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fld id="{68EB2FCD-F630-4624-8B8D-091D3350377C}" type="datetime1">
              <a:rPr lang="en-IN" smtClean="0"/>
              <a:t>25-05-2022</a:t>
            </a:fld>
            <a:endParaRPr lang="en-IN"/>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B. K. Thandri and J. Silva-Martinez, "A robust feedforward compensation scheme for multistage operational transconductance amplifiers with no Miller capacitors".</a:t>
            </a:r>
            <a:endParaRPr lang="en-IN"/>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1">
                <a:solidFill>
                  <a:srgbClr val="FFFFFF"/>
                </a:solidFill>
              </a:defRPr>
            </a:lvl1pPr>
          </a:lstStyle>
          <a:p>
            <a:fld id="{2EEFD645-3611-4F12-965D-74F1929763D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5808406"/>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hf hdr="0" dt="0"/>
  <p:txStyles>
    <p:titleStyle>
      <a:lvl1pPr algn="l" defTabSz="914377" rtl="0" eaLnBrk="1" latinLnBrk="0" hangingPunct="1">
        <a:lnSpc>
          <a:spcPct val="85000"/>
        </a:lnSpc>
        <a:spcBef>
          <a:spcPct val="0"/>
        </a:spcBef>
        <a:buNone/>
        <a:defRPr sz="4800" kern="1200" spc="-51" baseline="0">
          <a:solidFill>
            <a:schemeClr val="tx1">
              <a:lumMod val="75000"/>
              <a:lumOff val="25000"/>
            </a:schemeClr>
          </a:solidFill>
          <a:latin typeface="+mj-lt"/>
          <a:ea typeface="+mj-ea"/>
          <a:cs typeface="+mj-cs"/>
        </a:defRPr>
      </a:lvl1pPr>
    </p:titleStyle>
    <p:bodyStyle>
      <a:lvl1pPr marL="91438" indent="-91438" algn="l" defTabSz="914377"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38" indent="-182875" algn="l" defTabSz="914377"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14"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789"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65"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slide" Target="slide17.xml"/><Relationship Id="rId7" Type="http://schemas.openxmlformats.org/officeDocument/2006/relationships/image" Target="../media/image21.png"/><Relationship Id="rId2" Type="http://schemas.openxmlformats.org/officeDocument/2006/relationships/slide" Target="slide17.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0.png"/></Relationships>
</file>

<file path=ppt/slides/_rels/slide1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0.png"/><Relationship Id="rId10" Type="http://schemas.openxmlformats.org/officeDocument/2006/relationships/image" Target="../media/image8.png"/><Relationship Id="rId4" Type="http://schemas.openxmlformats.org/officeDocument/2006/relationships/slide" Target="slide9.xml"/><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20.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4B562-E4D0-4E71-8AF6-6B44513E5CA9}"/>
              </a:ext>
            </a:extLst>
          </p:cNvPr>
          <p:cNvSpPr>
            <a:spLocks noGrp="1"/>
          </p:cNvSpPr>
          <p:nvPr>
            <p:ph type="ctrTitle"/>
          </p:nvPr>
        </p:nvSpPr>
        <p:spPr>
          <a:xfrm>
            <a:off x="674703" y="283965"/>
            <a:ext cx="10960359" cy="5948158"/>
          </a:xfrm>
        </p:spPr>
        <p:txBody>
          <a:bodyPr>
            <a:normAutofit/>
          </a:bodyPr>
          <a:lstStyle/>
          <a:p>
            <a:pPr algn="ctr"/>
            <a:r>
              <a:rPr lang="en-US" sz="2400" b="1" dirty="0"/>
              <a:t>MTech Seminar</a:t>
            </a:r>
            <a:br>
              <a:rPr lang="en-US" sz="2400" b="1" dirty="0"/>
            </a:br>
            <a:br>
              <a:rPr lang="en-US" sz="3600" b="1" dirty="0"/>
            </a:br>
            <a:r>
              <a:rPr lang="en-US" sz="4000" b="1" dirty="0">
                <a:solidFill>
                  <a:schemeClr val="accent2"/>
                </a:solidFill>
              </a:rPr>
              <a:t>High Performance OTA Design</a:t>
            </a:r>
            <a:br>
              <a:rPr lang="en-US" sz="4000" b="1" dirty="0"/>
            </a:br>
            <a:br>
              <a:rPr lang="en-US" sz="3600" b="1" dirty="0"/>
            </a:br>
            <a:r>
              <a:rPr lang="en-US" sz="2400" dirty="0"/>
              <a:t>Bhawana Srivastava</a:t>
            </a:r>
            <a:br>
              <a:rPr lang="en-US" sz="2400" dirty="0"/>
            </a:br>
            <a:r>
              <a:rPr lang="en-US" sz="2400" dirty="0"/>
              <a:t>203079017</a:t>
            </a:r>
            <a:br>
              <a:rPr lang="en-US" sz="2400" dirty="0"/>
            </a:br>
            <a:br>
              <a:rPr lang="en-US" sz="2400" dirty="0"/>
            </a:br>
            <a:br>
              <a:rPr lang="en-US" sz="2400" dirty="0"/>
            </a:br>
            <a:br>
              <a:rPr lang="en-US" sz="3600" dirty="0"/>
            </a:br>
            <a:br>
              <a:rPr lang="en-US" sz="3600" b="1" dirty="0"/>
            </a:br>
            <a:br>
              <a:rPr lang="en-US" sz="3600" b="1" dirty="0"/>
            </a:br>
            <a:r>
              <a:rPr lang="en-IN" sz="2800" dirty="0">
                <a:solidFill>
                  <a:srgbClr val="0070C0"/>
                </a:solidFill>
              </a:rPr>
              <a:t>Supervisor : Prof Rajesh </a:t>
            </a:r>
            <a:r>
              <a:rPr lang="en-IN" sz="2800" dirty="0" err="1">
                <a:solidFill>
                  <a:srgbClr val="0070C0"/>
                </a:solidFill>
              </a:rPr>
              <a:t>Zele</a:t>
            </a:r>
            <a:br>
              <a:rPr lang="en-IN" sz="2800" dirty="0"/>
            </a:br>
            <a:br>
              <a:rPr lang="en-US" sz="2800" b="1" dirty="0"/>
            </a:br>
            <a:r>
              <a:rPr lang="en-IN" sz="2000" dirty="0"/>
              <a:t>Department of Electrical Engineering </a:t>
            </a:r>
            <a:br>
              <a:rPr lang="en-IN" sz="2000" dirty="0"/>
            </a:br>
            <a:r>
              <a:rPr lang="en-US" sz="2000" dirty="0"/>
              <a:t>Indian Institute of Technology, Bombay</a:t>
            </a:r>
            <a:endParaRPr lang="en-IN" sz="2000" b="1" dirty="0"/>
          </a:p>
        </p:txBody>
      </p:sp>
      <p:pic>
        <p:nvPicPr>
          <p:cNvPr id="1028" name="Picture 4" descr="https://lh6.googleusercontent.com/TUxtqPSmawj8OrzU1xxoQgvpnL9jKZqTTOD0JMvr6AhVDxx4Fd7Dg_-gsDlN2yth97Fk7gGMx3wLYZSHjXGBGxu3NHbrt0YOLNBvGS6nM9vhlzro4L3-bSy0oSdxJQNc536Xqi3Bqg">
            <a:extLst>
              <a:ext uri="{FF2B5EF4-FFF2-40B4-BE49-F238E27FC236}">
                <a16:creationId xmlns:a16="http://schemas.microsoft.com/office/drawing/2014/main" id="{CD18C7C2-A0CE-40E1-BE45-3FB98DDB1B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7314" y="2912202"/>
            <a:ext cx="1437372" cy="1401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614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9CA35-49D0-4D64-88AA-1A003A4F900A}"/>
              </a:ext>
            </a:extLst>
          </p:cNvPr>
          <p:cNvSpPr>
            <a:spLocks noGrp="1"/>
          </p:cNvSpPr>
          <p:nvPr>
            <p:ph idx="1"/>
          </p:nvPr>
        </p:nvSpPr>
        <p:spPr>
          <a:xfrm>
            <a:off x="571845" y="1790583"/>
            <a:ext cx="11208108" cy="4403833"/>
          </a:xfrm>
        </p:spPr>
        <p:txBody>
          <a:bodyPr>
            <a:normAutofit/>
          </a:bodyPr>
          <a:lstStyle/>
          <a:p>
            <a:pPr>
              <a:lnSpc>
                <a:spcPct val="100000"/>
              </a:lnSpc>
              <a:spcBef>
                <a:spcPts val="0"/>
              </a:spcBef>
              <a:spcAft>
                <a:spcPts val="0"/>
              </a:spcAft>
              <a:buFont typeface="Wingdings" panose="05000000000000000000" pitchFamily="2" charset="2"/>
              <a:buChar char="Ø"/>
            </a:pPr>
            <a:r>
              <a:rPr lang="en-US" sz="1600" dirty="0"/>
              <a:t>Pole of 2</a:t>
            </a:r>
            <a:r>
              <a:rPr lang="en-US" sz="1600" baseline="30000" dirty="0"/>
              <a:t>nd</a:t>
            </a:r>
            <a:r>
              <a:rPr lang="en-US" sz="1600" dirty="0"/>
              <a:t> stage/feedforward path and zero of feedforward path compensate</a:t>
            </a:r>
          </a:p>
          <a:p>
            <a:pPr>
              <a:lnSpc>
                <a:spcPct val="100000"/>
              </a:lnSpc>
              <a:spcBef>
                <a:spcPts val="0"/>
              </a:spcBef>
              <a:spcAft>
                <a:spcPts val="0"/>
              </a:spcAft>
              <a:buFont typeface="Wingdings" panose="05000000000000000000" pitchFamily="2" charset="2"/>
              <a:buChar char="Ø"/>
            </a:pPr>
            <a:endParaRPr lang="en-US" sz="1600" dirty="0"/>
          </a:p>
          <a:p>
            <a:pPr>
              <a:lnSpc>
                <a:spcPct val="100000"/>
              </a:lnSpc>
              <a:spcBef>
                <a:spcPts val="0"/>
              </a:spcBef>
              <a:spcAft>
                <a:spcPts val="0"/>
              </a:spcAft>
              <a:buFont typeface="Wingdings" panose="05000000000000000000" pitchFamily="2" charset="2"/>
              <a:buChar char="Ø"/>
            </a:pPr>
            <a:r>
              <a:rPr lang="en-US" sz="1600" dirty="0"/>
              <a:t>Overall phase margin will be 90</a:t>
            </a:r>
            <a:r>
              <a:rPr lang="en-IN" sz="1600" dirty="0"/>
              <a:t>°</a:t>
            </a:r>
            <a:r>
              <a:rPr lang="en-US" sz="1600" dirty="0"/>
              <a:t> due to the only pole present</a:t>
            </a:r>
          </a:p>
          <a:p>
            <a:pPr>
              <a:lnSpc>
                <a:spcPct val="100000"/>
              </a:lnSpc>
              <a:spcBef>
                <a:spcPts val="0"/>
              </a:spcBef>
              <a:spcAft>
                <a:spcPts val="0"/>
              </a:spcAft>
              <a:buFont typeface="Wingdings" panose="05000000000000000000" pitchFamily="2" charset="2"/>
              <a:buChar char="Ø"/>
            </a:pPr>
            <a:endParaRPr lang="en-US" sz="1600" dirty="0"/>
          </a:p>
          <a:p>
            <a:pPr>
              <a:lnSpc>
                <a:spcPct val="100000"/>
              </a:lnSpc>
              <a:spcBef>
                <a:spcPts val="0"/>
              </a:spcBef>
              <a:spcAft>
                <a:spcPts val="0"/>
              </a:spcAft>
              <a:buFont typeface="Wingdings" panose="05000000000000000000" pitchFamily="2" charset="2"/>
              <a:buChar char="Ø"/>
            </a:pPr>
            <a:r>
              <a:rPr lang="en-US" sz="1600" dirty="0"/>
              <a:t> Reduced area and power from those multistage amplifiers which uses capacitor for compensation</a:t>
            </a:r>
          </a:p>
          <a:p>
            <a:pPr>
              <a:lnSpc>
                <a:spcPct val="100000"/>
              </a:lnSpc>
              <a:spcBef>
                <a:spcPts val="0"/>
              </a:spcBef>
              <a:spcAft>
                <a:spcPts val="0"/>
              </a:spcAft>
              <a:buFont typeface="Wingdings" panose="05000000000000000000" pitchFamily="2" charset="2"/>
              <a:buChar char="Ø"/>
            </a:pPr>
            <a:endParaRPr lang="en-US" sz="1600" dirty="0"/>
          </a:p>
          <a:p>
            <a:pPr>
              <a:lnSpc>
                <a:spcPct val="100000"/>
              </a:lnSpc>
              <a:spcBef>
                <a:spcPts val="0"/>
              </a:spcBef>
              <a:spcAft>
                <a:spcPts val="0"/>
              </a:spcAft>
              <a:buFont typeface="Wingdings" panose="05000000000000000000" pitchFamily="2" charset="2"/>
              <a:buChar char="Ø"/>
            </a:pPr>
            <a:r>
              <a:rPr lang="en-US" sz="1600" dirty="0"/>
              <a:t>Considering Non dominant pole of 1</a:t>
            </a:r>
            <a:r>
              <a:rPr lang="en-US" sz="1600" baseline="30000" dirty="0"/>
              <a:t>st</a:t>
            </a:r>
            <a:r>
              <a:rPr lang="en-US" sz="1600" dirty="0"/>
              <a:t> stage will give total of 3 poles and 2 LHP zeros</a:t>
            </a:r>
          </a:p>
          <a:p>
            <a:pPr>
              <a:lnSpc>
                <a:spcPct val="100000"/>
              </a:lnSpc>
              <a:spcBef>
                <a:spcPts val="0"/>
              </a:spcBef>
              <a:spcAft>
                <a:spcPts val="0"/>
              </a:spcAft>
              <a:buFont typeface="Wingdings" panose="05000000000000000000" pitchFamily="2" charset="2"/>
              <a:buChar char="Ø"/>
            </a:pPr>
            <a:endParaRPr lang="en-US" sz="1600" dirty="0"/>
          </a:p>
          <a:p>
            <a:pPr>
              <a:lnSpc>
                <a:spcPct val="100000"/>
              </a:lnSpc>
              <a:spcBef>
                <a:spcPts val="0"/>
              </a:spcBef>
              <a:spcAft>
                <a:spcPts val="0"/>
              </a:spcAft>
              <a:buFont typeface="Wingdings" panose="05000000000000000000" pitchFamily="2" charset="2"/>
              <a:buChar char="Ø"/>
            </a:pPr>
            <a:r>
              <a:rPr lang="en-US" sz="1600" dirty="0"/>
              <a:t>Number of LHP zero = Order of 1</a:t>
            </a:r>
            <a:r>
              <a:rPr lang="en-US" sz="1600" baseline="30000" dirty="0"/>
              <a:t>st</a:t>
            </a:r>
            <a:r>
              <a:rPr lang="en-US" sz="1600" dirty="0"/>
              <a:t> stage</a:t>
            </a:r>
          </a:p>
          <a:p>
            <a:pPr>
              <a:lnSpc>
                <a:spcPct val="100000"/>
              </a:lnSpc>
              <a:spcBef>
                <a:spcPts val="0"/>
              </a:spcBef>
              <a:spcAft>
                <a:spcPts val="0"/>
              </a:spcAft>
              <a:buFont typeface="Wingdings" panose="05000000000000000000" pitchFamily="2" charset="2"/>
              <a:buChar char="Ø"/>
            </a:pPr>
            <a:endParaRPr lang="en-US" sz="1600" dirty="0"/>
          </a:p>
          <a:p>
            <a:pPr>
              <a:lnSpc>
                <a:spcPct val="100000"/>
              </a:lnSpc>
              <a:spcBef>
                <a:spcPts val="0"/>
              </a:spcBef>
              <a:spcAft>
                <a:spcPts val="0"/>
              </a:spcAft>
              <a:buFont typeface="Wingdings" panose="05000000000000000000" pitchFamily="2" charset="2"/>
              <a:buChar char="Ø"/>
            </a:pPr>
            <a:r>
              <a:rPr lang="en-US" sz="1600" dirty="0"/>
              <a:t>Placing w</a:t>
            </a:r>
            <a:r>
              <a:rPr lang="en-US" sz="1600" baseline="-25000" dirty="0"/>
              <a:t>p2</a:t>
            </a:r>
            <a:r>
              <a:rPr lang="en-US" sz="1600" dirty="0"/>
              <a:t> after </a:t>
            </a:r>
            <a:r>
              <a:rPr lang="en-US" sz="1600" dirty="0" err="1"/>
              <a:t>w</a:t>
            </a:r>
            <a:r>
              <a:rPr lang="en-US" sz="1600" baseline="-25000" dirty="0" err="1"/>
              <a:t>UGB</a:t>
            </a:r>
            <a:r>
              <a:rPr lang="en-US" sz="1600" baseline="-25000" dirty="0"/>
              <a:t> </a:t>
            </a:r>
            <a:r>
              <a:rPr lang="en-US" sz="1600" dirty="0"/>
              <a:t> =&gt; Increased Phase Margin</a:t>
            </a:r>
          </a:p>
          <a:p>
            <a:pPr>
              <a:lnSpc>
                <a:spcPct val="100000"/>
              </a:lnSpc>
              <a:spcBef>
                <a:spcPts val="0"/>
              </a:spcBef>
              <a:spcAft>
                <a:spcPts val="0"/>
              </a:spcAft>
              <a:buFont typeface="Wingdings" panose="05000000000000000000" pitchFamily="2" charset="2"/>
              <a:buChar char="Ø"/>
            </a:pPr>
            <a:endParaRPr lang="en-US" sz="1600" dirty="0"/>
          </a:p>
          <a:p>
            <a:pPr>
              <a:lnSpc>
                <a:spcPct val="100000"/>
              </a:lnSpc>
              <a:spcBef>
                <a:spcPts val="0"/>
              </a:spcBef>
              <a:spcAft>
                <a:spcPts val="0"/>
              </a:spcAft>
              <a:buFont typeface="Wingdings" panose="05000000000000000000" pitchFamily="2" charset="2"/>
              <a:buChar char="Ø"/>
            </a:pPr>
            <a:r>
              <a:rPr lang="en-US" sz="1600" dirty="0"/>
              <a:t>Pole-zero cancellation at high frequency =&gt; Best settling time </a:t>
            </a:r>
          </a:p>
        </p:txBody>
      </p:sp>
      <p:sp>
        <p:nvSpPr>
          <p:cNvPr id="4" name="Footer Placeholder 3">
            <a:extLst>
              <a:ext uri="{FF2B5EF4-FFF2-40B4-BE49-F238E27FC236}">
                <a16:creationId xmlns:a16="http://schemas.microsoft.com/office/drawing/2014/main" id="{D24538FD-A34E-47E1-A368-AF9F803BAF99}"/>
              </a:ext>
            </a:extLst>
          </p:cNvPr>
          <p:cNvSpPr>
            <a:spLocks noGrp="1"/>
          </p:cNvSpPr>
          <p:nvPr>
            <p:ph type="ftr" sz="quarter" idx="11"/>
          </p:nvPr>
        </p:nvSpPr>
        <p:spPr>
          <a:xfrm>
            <a:off x="479395" y="6459787"/>
            <a:ext cx="10182688" cy="365125"/>
          </a:xfrm>
        </p:spPr>
        <p:txBody>
          <a:bodyPr/>
          <a:lstStyle/>
          <a:p>
            <a:pPr algn="l"/>
            <a:r>
              <a:rPr lang="en-US" sz="1200" dirty="0"/>
              <a:t>[1] B. K. </a:t>
            </a:r>
            <a:r>
              <a:rPr lang="en-US" sz="1200" dirty="0" err="1"/>
              <a:t>Thandri</a:t>
            </a:r>
            <a:r>
              <a:rPr lang="en-US" sz="1200" dirty="0"/>
              <a:t> and J. Silva-Martinez, "A robust feedforward compensation scheme for multistage operational transconductance amplifiers with no Miller capacitors".</a:t>
            </a:r>
            <a:endParaRPr lang="en-IN" sz="1200" dirty="0"/>
          </a:p>
        </p:txBody>
      </p:sp>
      <p:sp>
        <p:nvSpPr>
          <p:cNvPr id="5" name="Slide Number Placeholder 4">
            <a:extLst>
              <a:ext uri="{FF2B5EF4-FFF2-40B4-BE49-F238E27FC236}">
                <a16:creationId xmlns:a16="http://schemas.microsoft.com/office/drawing/2014/main" id="{6F6E86AD-CBB8-455E-BB63-B9E6831405B8}"/>
              </a:ext>
            </a:extLst>
          </p:cNvPr>
          <p:cNvSpPr>
            <a:spLocks noGrp="1"/>
          </p:cNvSpPr>
          <p:nvPr>
            <p:ph type="sldNum" sz="quarter" idx="12"/>
          </p:nvPr>
        </p:nvSpPr>
        <p:spPr/>
        <p:txBody>
          <a:bodyPr/>
          <a:lstStyle/>
          <a:p>
            <a:fld id="{2EEFD645-3611-4F12-965D-74F1929763DD}" type="slidenum">
              <a:rPr lang="en-IN" smtClean="0"/>
              <a:pPr/>
              <a:t>10</a:t>
            </a:fld>
            <a:endParaRPr lang="en-IN"/>
          </a:p>
        </p:txBody>
      </p:sp>
      <p:sp>
        <p:nvSpPr>
          <p:cNvPr id="2" name="Rectangle 1">
            <a:extLst>
              <a:ext uri="{FF2B5EF4-FFF2-40B4-BE49-F238E27FC236}">
                <a16:creationId xmlns:a16="http://schemas.microsoft.com/office/drawing/2014/main" id="{432ADFE3-904B-4A19-835E-5B8D648D4F0D}"/>
              </a:ext>
            </a:extLst>
          </p:cNvPr>
          <p:cNvSpPr/>
          <p:nvPr/>
        </p:nvSpPr>
        <p:spPr>
          <a:xfrm>
            <a:off x="722586" y="592563"/>
            <a:ext cx="2214068" cy="584775"/>
          </a:xfrm>
          <a:prstGeom prst="rect">
            <a:avLst/>
          </a:prstGeom>
        </p:spPr>
        <p:txBody>
          <a:bodyPr wrap="none">
            <a:spAutoFit/>
          </a:bodyPr>
          <a:lstStyle/>
          <a:p>
            <a:r>
              <a:rPr lang="en-US" sz="3200" b="1" u="sng" dirty="0"/>
              <a:t>Features [1]</a:t>
            </a:r>
            <a:endParaRPr lang="en-IN" sz="3200" dirty="0"/>
          </a:p>
        </p:txBody>
      </p:sp>
      <p:pic>
        <p:nvPicPr>
          <p:cNvPr id="7" name="Picture 6">
            <a:extLst>
              <a:ext uri="{FF2B5EF4-FFF2-40B4-BE49-F238E27FC236}">
                <a16:creationId xmlns:a16="http://schemas.microsoft.com/office/drawing/2014/main" id="{5810C6F4-348A-4588-A62F-ECCBAC941BC3}"/>
              </a:ext>
            </a:extLst>
          </p:cNvPr>
          <p:cNvPicPr>
            <a:picLocks noChangeAspect="1"/>
          </p:cNvPicPr>
          <p:nvPr/>
        </p:nvPicPr>
        <p:blipFill>
          <a:blip r:embed="rId2"/>
          <a:stretch>
            <a:fillRect/>
          </a:stretch>
        </p:blipFill>
        <p:spPr>
          <a:xfrm>
            <a:off x="7839660" y="3371586"/>
            <a:ext cx="4121599" cy="2458781"/>
          </a:xfrm>
          <a:prstGeom prst="rect">
            <a:avLst/>
          </a:prstGeom>
        </p:spPr>
      </p:pic>
      <p:sp>
        <p:nvSpPr>
          <p:cNvPr id="8" name="TextBox 7">
            <a:extLst>
              <a:ext uri="{FF2B5EF4-FFF2-40B4-BE49-F238E27FC236}">
                <a16:creationId xmlns:a16="http://schemas.microsoft.com/office/drawing/2014/main" id="{9F1FE110-2201-409C-B665-F3E72B264C44}"/>
              </a:ext>
            </a:extLst>
          </p:cNvPr>
          <p:cNvSpPr txBox="1"/>
          <p:nvPr/>
        </p:nvSpPr>
        <p:spPr>
          <a:xfrm>
            <a:off x="7536853" y="5988548"/>
            <a:ext cx="4752433" cy="338554"/>
          </a:xfrm>
          <a:prstGeom prst="rect">
            <a:avLst/>
          </a:prstGeom>
          <a:noFill/>
        </p:spPr>
        <p:txBody>
          <a:bodyPr wrap="square" rtlCol="0">
            <a:spAutoFit/>
          </a:bodyPr>
          <a:lstStyle/>
          <a:p>
            <a:r>
              <a:rPr lang="en-US" sz="1600" dirty="0"/>
              <a:t>Fig. Block diagram of basic Two stage FF compensation</a:t>
            </a:r>
            <a:endParaRPr lang="en-IN" sz="1600" dirty="0"/>
          </a:p>
        </p:txBody>
      </p:sp>
    </p:spTree>
    <p:extLst>
      <p:ext uri="{BB962C8B-B14F-4D97-AF65-F5344CB8AC3E}">
        <p14:creationId xmlns:p14="http://schemas.microsoft.com/office/powerpoint/2010/main" val="225049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8A7C1-38A6-40AD-BF1F-C8AA33CDF06D}"/>
              </a:ext>
            </a:extLst>
          </p:cNvPr>
          <p:cNvSpPr>
            <a:spLocks noGrp="1"/>
          </p:cNvSpPr>
          <p:nvPr>
            <p:ph type="title"/>
          </p:nvPr>
        </p:nvSpPr>
        <p:spPr>
          <a:xfrm>
            <a:off x="543911" y="577693"/>
            <a:ext cx="10515600" cy="605259"/>
          </a:xfrm>
        </p:spPr>
        <p:txBody>
          <a:bodyPr>
            <a:noAutofit/>
          </a:bodyPr>
          <a:lstStyle/>
          <a:p>
            <a:pPr>
              <a:lnSpc>
                <a:spcPct val="100000"/>
              </a:lnSpc>
              <a:spcBef>
                <a:spcPts val="0"/>
              </a:spcBef>
            </a:pPr>
            <a:r>
              <a:rPr lang="en-US" sz="3200" b="1" u="sng" dirty="0">
                <a:solidFill>
                  <a:schemeClr val="tx1"/>
                </a:solidFill>
              </a:rPr>
              <a:t>Circuit Realization [1]</a:t>
            </a:r>
            <a:endParaRPr lang="en-IN" sz="3200" b="1" u="sng" dirty="0">
              <a:solidFill>
                <a:schemeClr val="tx1"/>
              </a:solidFill>
            </a:endParaRPr>
          </a:p>
        </p:txBody>
      </p:sp>
      <p:sp>
        <p:nvSpPr>
          <p:cNvPr id="3" name="Content Placeholder 2">
            <a:extLst>
              <a:ext uri="{FF2B5EF4-FFF2-40B4-BE49-F238E27FC236}">
                <a16:creationId xmlns:a16="http://schemas.microsoft.com/office/drawing/2014/main" id="{E4110731-75E2-4676-8A26-6B065AEC7D55}"/>
              </a:ext>
            </a:extLst>
          </p:cNvPr>
          <p:cNvSpPr>
            <a:spLocks noGrp="1"/>
          </p:cNvSpPr>
          <p:nvPr>
            <p:ph idx="1"/>
          </p:nvPr>
        </p:nvSpPr>
        <p:spPr>
          <a:xfrm>
            <a:off x="543911" y="1807779"/>
            <a:ext cx="11221995" cy="4369190"/>
          </a:xfrm>
        </p:spPr>
        <p:txBody>
          <a:bodyPr>
            <a:normAutofit/>
          </a:bodyPr>
          <a:lstStyle/>
          <a:p>
            <a:pPr>
              <a:lnSpc>
                <a:spcPct val="100000"/>
              </a:lnSpc>
              <a:spcBef>
                <a:spcPts val="0"/>
              </a:spcBef>
              <a:spcAft>
                <a:spcPts val="0"/>
              </a:spcAft>
              <a:buFont typeface="Wingdings" panose="05000000000000000000" pitchFamily="2" charset="2"/>
              <a:buChar char="Ø"/>
            </a:pPr>
            <a:r>
              <a:rPr lang="en-US" sz="1600" dirty="0"/>
              <a:t>Telescopic amplifier: M</a:t>
            </a:r>
            <a:r>
              <a:rPr lang="en-US" sz="1600" baseline="-25000" dirty="0"/>
              <a:t>1</a:t>
            </a:r>
            <a:r>
              <a:rPr lang="en-US" sz="1600" dirty="0"/>
              <a:t>, M</a:t>
            </a:r>
            <a:r>
              <a:rPr lang="en-US" sz="1600" baseline="-25000" dirty="0"/>
              <a:t>4</a:t>
            </a:r>
            <a:r>
              <a:rPr lang="en-US" sz="1600" dirty="0"/>
              <a:t>, M</a:t>
            </a:r>
            <a:r>
              <a:rPr lang="en-US" sz="1600" baseline="-25000" dirty="0"/>
              <a:t>5</a:t>
            </a:r>
            <a:r>
              <a:rPr lang="en-US" sz="1600" dirty="0"/>
              <a:t>, M</a:t>
            </a:r>
            <a:r>
              <a:rPr lang="en-US" sz="1600" baseline="-25000" dirty="0"/>
              <a:t>6</a:t>
            </a:r>
            <a:r>
              <a:rPr lang="en-US" sz="1600" dirty="0"/>
              <a:t> : High DC gain</a:t>
            </a:r>
          </a:p>
          <a:p>
            <a:pPr>
              <a:lnSpc>
                <a:spcPct val="100000"/>
              </a:lnSpc>
              <a:spcBef>
                <a:spcPts val="0"/>
              </a:spcBef>
              <a:spcAft>
                <a:spcPts val="0"/>
              </a:spcAft>
              <a:buFont typeface="Wingdings" panose="05000000000000000000" pitchFamily="2" charset="2"/>
              <a:buChar char="Ø"/>
            </a:pPr>
            <a:endParaRPr lang="en-US" sz="1600" dirty="0"/>
          </a:p>
          <a:p>
            <a:pPr>
              <a:lnSpc>
                <a:spcPct val="100000"/>
              </a:lnSpc>
              <a:spcBef>
                <a:spcPts val="0"/>
              </a:spcBef>
              <a:spcAft>
                <a:spcPts val="0"/>
              </a:spcAft>
              <a:buFont typeface="Wingdings" panose="05000000000000000000" pitchFamily="2" charset="2"/>
              <a:buChar char="Ø"/>
            </a:pPr>
            <a:r>
              <a:rPr lang="en-US" sz="1600" dirty="0"/>
              <a:t>DC gain of 1</a:t>
            </a:r>
            <a:r>
              <a:rPr lang="en-US" sz="1600" baseline="30000" dirty="0"/>
              <a:t>st</a:t>
            </a:r>
            <a:r>
              <a:rPr lang="en-US" sz="1600" dirty="0"/>
              <a:t> stage: Av</a:t>
            </a:r>
            <a:r>
              <a:rPr lang="en-US" sz="1600" baseline="-25000" dirty="0"/>
              <a:t>1</a:t>
            </a:r>
            <a:r>
              <a:rPr lang="en-US" sz="1600" dirty="0"/>
              <a:t> = g</a:t>
            </a:r>
            <a:r>
              <a:rPr lang="en-US" sz="1600" baseline="-25000" dirty="0"/>
              <a:t>m1</a:t>
            </a:r>
            <a:r>
              <a:rPr lang="en-US" sz="1600" dirty="0"/>
              <a:t> {(g</a:t>
            </a:r>
            <a:r>
              <a:rPr lang="en-US" sz="1600" baseline="-25000" dirty="0"/>
              <a:t>m4</a:t>
            </a:r>
            <a:r>
              <a:rPr lang="en-US" sz="1600" dirty="0"/>
              <a:t> r</a:t>
            </a:r>
            <a:r>
              <a:rPr lang="en-US" sz="1600" baseline="-25000" dirty="0"/>
              <a:t>ds4</a:t>
            </a:r>
            <a:r>
              <a:rPr lang="en-US" sz="1600" dirty="0"/>
              <a:t> r</a:t>
            </a:r>
            <a:r>
              <a:rPr lang="en-US" sz="1600" baseline="-25000" dirty="0"/>
              <a:t>ds1</a:t>
            </a:r>
            <a:r>
              <a:rPr lang="en-US" sz="1600" dirty="0"/>
              <a:t> ) || (g</a:t>
            </a:r>
            <a:r>
              <a:rPr lang="en-US" sz="1600" baseline="-25000" dirty="0"/>
              <a:t>m5</a:t>
            </a:r>
            <a:r>
              <a:rPr lang="en-US" sz="1600" dirty="0"/>
              <a:t> r</a:t>
            </a:r>
            <a:r>
              <a:rPr lang="en-US" sz="1600" baseline="-25000" dirty="0"/>
              <a:t>ds5</a:t>
            </a:r>
            <a:r>
              <a:rPr lang="en-US" sz="1600" dirty="0"/>
              <a:t> r</a:t>
            </a:r>
            <a:r>
              <a:rPr lang="en-US" sz="1600" baseline="-25000" dirty="0"/>
              <a:t>ds6</a:t>
            </a:r>
            <a:r>
              <a:rPr lang="en-US" sz="1600" dirty="0"/>
              <a:t> )}</a:t>
            </a:r>
            <a:endParaRPr lang="en-IN" sz="1600" dirty="0"/>
          </a:p>
          <a:p>
            <a:pPr marL="0" indent="0">
              <a:lnSpc>
                <a:spcPct val="100000"/>
              </a:lnSpc>
              <a:spcBef>
                <a:spcPts val="0"/>
              </a:spcBef>
              <a:spcAft>
                <a:spcPts val="0"/>
              </a:spcAft>
              <a:buNone/>
            </a:pPr>
            <a:endParaRPr lang="en-US" sz="1600" dirty="0"/>
          </a:p>
          <a:p>
            <a:pPr>
              <a:lnSpc>
                <a:spcPct val="100000"/>
              </a:lnSpc>
              <a:spcBef>
                <a:spcPts val="0"/>
              </a:spcBef>
              <a:spcAft>
                <a:spcPts val="0"/>
              </a:spcAft>
              <a:buFont typeface="Wingdings" panose="05000000000000000000" pitchFamily="2" charset="2"/>
              <a:buChar char="Ø"/>
            </a:pPr>
            <a:r>
              <a:rPr lang="en-US" sz="1600" dirty="0"/>
              <a:t>2</a:t>
            </a:r>
            <a:r>
              <a:rPr lang="en-US" sz="1600" baseline="30000" dirty="0"/>
              <a:t>nd</a:t>
            </a:r>
            <a:r>
              <a:rPr lang="en-US" sz="1600" dirty="0"/>
              <a:t> stage: M</a:t>
            </a:r>
            <a:r>
              <a:rPr lang="en-US" sz="1600" baseline="-25000" dirty="0"/>
              <a:t>2</a:t>
            </a:r>
            <a:r>
              <a:rPr lang="en-US" sz="1600" dirty="0"/>
              <a:t>, M</a:t>
            </a:r>
            <a:r>
              <a:rPr lang="en-US" sz="1600" baseline="-25000" dirty="0"/>
              <a:t>7</a:t>
            </a:r>
            <a:r>
              <a:rPr lang="en-US" sz="1600" dirty="0"/>
              <a:t>  : Single ended differential amp</a:t>
            </a:r>
          </a:p>
          <a:p>
            <a:pPr>
              <a:lnSpc>
                <a:spcPct val="100000"/>
              </a:lnSpc>
              <a:spcBef>
                <a:spcPts val="0"/>
              </a:spcBef>
              <a:spcAft>
                <a:spcPts val="0"/>
              </a:spcAft>
              <a:buFont typeface="Wingdings" panose="05000000000000000000" pitchFamily="2" charset="2"/>
              <a:buChar char="Ø"/>
            </a:pPr>
            <a:endParaRPr lang="en-US" sz="1600" dirty="0"/>
          </a:p>
          <a:p>
            <a:pPr>
              <a:lnSpc>
                <a:spcPct val="100000"/>
              </a:lnSpc>
              <a:spcBef>
                <a:spcPts val="0"/>
              </a:spcBef>
              <a:spcAft>
                <a:spcPts val="0"/>
              </a:spcAft>
              <a:buFont typeface="Wingdings" panose="05000000000000000000" pitchFamily="2" charset="2"/>
              <a:buChar char="Ø"/>
            </a:pPr>
            <a:r>
              <a:rPr lang="en-US" sz="1600" dirty="0"/>
              <a:t>DC gain of 2</a:t>
            </a:r>
            <a:r>
              <a:rPr lang="en-US" sz="1600" baseline="30000" dirty="0"/>
              <a:t>nd</a:t>
            </a:r>
            <a:r>
              <a:rPr lang="en-US" sz="1600" dirty="0"/>
              <a:t> stage: Av</a:t>
            </a:r>
            <a:r>
              <a:rPr lang="en-US" sz="1600" baseline="-25000" dirty="0"/>
              <a:t>2</a:t>
            </a:r>
            <a:r>
              <a:rPr lang="en-US" sz="1600" dirty="0"/>
              <a:t> = g</a:t>
            </a:r>
            <a:r>
              <a:rPr lang="en-US" sz="1600" baseline="-25000" dirty="0"/>
              <a:t>m2</a:t>
            </a:r>
            <a:r>
              <a:rPr lang="en-US" sz="1600" dirty="0"/>
              <a:t> (r</a:t>
            </a:r>
            <a:r>
              <a:rPr lang="en-US" sz="1600" baseline="-25000" dirty="0"/>
              <a:t>ds2</a:t>
            </a:r>
            <a:r>
              <a:rPr lang="en-US" sz="1600" dirty="0"/>
              <a:t> || r</a:t>
            </a:r>
            <a:r>
              <a:rPr lang="en-US" sz="1600" baseline="-25000" dirty="0"/>
              <a:t>ds3</a:t>
            </a:r>
            <a:r>
              <a:rPr lang="en-US" sz="1600" dirty="0"/>
              <a:t> || r</a:t>
            </a:r>
            <a:r>
              <a:rPr lang="en-US" sz="1600" baseline="-25000" dirty="0"/>
              <a:t>ds7</a:t>
            </a:r>
            <a:r>
              <a:rPr lang="en-US" sz="1600" dirty="0"/>
              <a:t> )</a:t>
            </a:r>
          </a:p>
          <a:p>
            <a:pPr>
              <a:lnSpc>
                <a:spcPct val="100000"/>
              </a:lnSpc>
              <a:spcBef>
                <a:spcPts val="0"/>
              </a:spcBef>
              <a:spcAft>
                <a:spcPts val="0"/>
              </a:spcAft>
              <a:buFont typeface="Wingdings" panose="05000000000000000000" pitchFamily="2" charset="2"/>
              <a:buChar char="Ø"/>
            </a:pPr>
            <a:endParaRPr lang="en-US" sz="1600" dirty="0"/>
          </a:p>
          <a:p>
            <a:pPr>
              <a:lnSpc>
                <a:spcPct val="100000"/>
              </a:lnSpc>
              <a:spcBef>
                <a:spcPts val="0"/>
              </a:spcBef>
              <a:spcAft>
                <a:spcPts val="0"/>
              </a:spcAft>
              <a:buFont typeface="Wingdings" panose="05000000000000000000" pitchFamily="2" charset="2"/>
              <a:buChar char="Ø"/>
            </a:pPr>
            <a:r>
              <a:rPr lang="en-US" sz="1600" dirty="0"/>
              <a:t>Feedforward path: M</a:t>
            </a:r>
            <a:r>
              <a:rPr lang="en-US" sz="1600" baseline="-25000" dirty="0"/>
              <a:t>3</a:t>
            </a:r>
            <a:r>
              <a:rPr lang="en-US" sz="1600" dirty="0"/>
              <a:t>, M</a:t>
            </a:r>
            <a:r>
              <a:rPr lang="en-US" sz="1600" baseline="-25000" dirty="0"/>
              <a:t>7</a:t>
            </a:r>
            <a:r>
              <a:rPr lang="en-US" sz="1600" dirty="0"/>
              <a:t>  : Single ended diff amp</a:t>
            </a:r>
          </a:p>
          <a:p>
            <a:pPr>
              <a:lnSpc>
                <a:spcPct val="100000"/>
              </a:lnSpc>
              <a:spcBef>
                <a:spcPts val="0"/>
              </a:spcBef>
              <a:spcAft>
                <a:spcPts val="0"/>
              </a:spcAft>
              <a:buFont typeface="Wingdings" panose="05000000000000000000" pitchFamily="2" charset="2"/>
              <a:buChar char="Ø"/>
            </a:pPr>
            <a:endParaRPr lang="en-US" sz="1600" dirty="0"/>
          </a:p>
          <a:p>
            <a:pPr>
              <a:lnSpc>
                <a:spcPct val="100000"/>
              </a:lnSpc>
              <a:spcBef>
                <a:spcPts val="0"/>
              </a:spcBef>
              <a:spcAft>
                <a:spcPts val="0"/>
              </a:spcAft>
              <a:buFont typeface="Wingdings" panose="05000000000000000000" pitchFamily="2" charset="2"/>
              <a:buChar char="Ø"/>
            </a:pPr>
            <a:r>
              <a:rPr lang="en-US" sz="1600" dirty="0"/>
              <a:t>DC gain of feedforward stage: Av</a:t>
            </a:r>
            <a:r>
              <a:rPr lang="en-US" sz="1600" baseline="-25000" dirty="0"/>
              <a:t>3</a:t>
            </a:r>
            <a:r>
              <a:rPr lang="en-US" sz="1600" dirty="0"/>
              <a:t> = g</a:t>
            </a:r>
            <a:r>
              <a:rPr lang="en-US" sz="1600" baseline="-25000" dirty="0"/>
              <a:t>m3</a:t>
            </a:r>
            <a:r>
              <a:rPr lang="en-US" sz="1600" dirty="0"/>
              <a:t> (r</a:t>
            </a:r>
            <a:r>
              <a:rPr lang="en-US" sz="1600" baseline="-25000" dirty="0"/>
              <a:t>ds2</a:t>
            </a:r>
            <a:r>
              <a:rPr lang="en-US" sz="1600" dirty="0"/>
              <a:t> || r</a:t>
            </a:r>
            <a:r>
              <a:rPr lang="en-US" sz="1600" baseline="-25000" dirty="0"/>
              <a:t>ds3</a:t>
            </a:r>
            <a:r>
              <a:rPr lang="en-US" sz="1600" dirty="0"/>
              <a:t> || r</a:t>
            </a:r>
            <a:r>
              <a:rPr lang="en-US" sz="1600" baseline="-25000" dirty="0"/>
              <a:t>ds7</a:t>
            </a:r>
            <a:r>
              <a:rPr lang="en-US" sz="1600" dirty="0"/>
              <a:t> )</a:t>
            </a:r>
          </a:p>
        </p:txBody>
      </p:sp>
      <p:sp>
        <p:nvSpPr>
          <p:cNvPr id="4" name="Footer Placeholder 3">
            <a:extLst>
              <a:ext uri="{FF2B5EF4-FFF2-40B4-BE49-F238E27FC236}">
                <a16:creationId xmlns:a16="http://schemas.microsoft.com/office/drawing/2014/main" id="{31235BD2-A2DB-47D0-829D-37FDC8C05926}"/>
              </a:ext>
            </a:extLst>
          </p:cNvPr>
          <p:cNvSpPr>
            <a:spLocks noGrp="1"/>
          </p:cNvSpPr>
          <p:nvPr>
            <p:ph type="ftr" sz="quarter" idx="11"/>
          </p:nvPr>
        </p:nvSpPr>
        <p:spPr>
          <a:xfrm>
            <a:off x="443883" y="6459787"/>
            <a:ext cx="10200443" cy="365125"/>
          </a:xfrm>
        </p:spPr>
        <p:txBody>
          <a:bodyPr/>
          <a:lstStyle/>
          <a:p>
            <a:pPr algn="l"/>
            <a:r>
              <a:rPr lang="en-US" sz="1200" dirty="0"/>
              <a:t>[1] B. K. </a:t>
            </a:r>
            <a:r>
              <a:rPr lang="en-US" sz="1200" dirty="0" err="1"/>
              <a:t>Thandri</a:t>
            </a:r>
            <a:r>
              <a:rPr lang="en-US" sz="1200" dirty="0"/>
              <a:t> and J. Silva-Martinez, "A robust feedforward compensation scheme for multistage operational transconductance amplifiers with no Miller capacitors".</a:t>
            </a:r>
            <a:endParaRPr lang="en-IN" sz="1200" dirty="0"/>
          </a:p>
        </p:txBody>
      </p:sp>
      <p:sp>
        <p:nvSpPr>
          <p:cNvPr id="5" name="Slide Number Placeholder 4">
            <a:extLst>
              <a:ext uri="{FF2B5EF4-FFF2-40B4-BE49-F238E27FC236}">
                <a16:creationId xmlns:a16="http://schemas.microsoft.com/office/drawing/2014/main" id="{5BB091BE-BC0A-410B-B8F7-28B917333975}"/>
              </a:ext>
            </a:extLst>
          </p:cNvPr>
          <p:cNvSpPr>
            <a:spLocks noGrp="1"/>
          </p:cNvSpPr>
          <p:nvPr>
            <p:ph type="sldNum" sz="quarter" idx="12"/>
          </p:nvPr>
        </p:nvSpPr>
        <p:spPr/>
        <p:txBody>
          <a:bodyPr/>
          <a:lstStyle/>
          <a:p>
            <a:fld id="{2EEFD645-3611-4F12-965D-74F1929763DD}" type="slidenum">
              <a:rPr lang="en-IN" smtClean="0"/>
              <a:pPr/>
              <a:t>11</a:t>
            </a:fld>
            <a:endParaRPr lang="en-IN"/>
          </a:p>
        </p:txBody>
      </p:sp>
      <p:sp>
        <p:nvSpPr>
          <p:cNvPr id="8" name="TextBox 7">
            <a:extLst>
              <a:ext uri="{FF2B5EF4-FFF2-40B4-BE49-F238E27FC236}">
                <a16:creationId xmlns:a16="http://schemas.microsoft.com/office/drawing/2014/main" id="{C4B4B759-F015-45DD-8D28-316B441E7C1B}"/>
              </a:ext>
            </a:extLst>
          </p:cNvPr>
          <p:cNvSpPr txBox="1"/>
          <p:nvPr/>
        </p:nvSpPr>
        <p:spPr>
          <a:xfrm>
            <a:off x="7249107" y="5677146"/>
            <a:ext cx="4587746" cy="338554"/>
          </a:xfrm>
          <a:prstGeom prst="rect">
            <a:avLst/>
          </a:prstGeom>
          <a:noFill/>
        </p:spPr>
        <p:txBody>
          <a:bodyPr wrap="square" rtlCol="0">
            <a:spAutoFit/>
          </a:bodyPr>
          <a:lstStyle/>
          <a:p>
            <a:r>
              <a:rPr lang="en-US" sz="1600" dirty="0"/>
              <a:t>Fig. Single ended amplifier with NCFF compensation</a:t>
            </a:r>
            <a:endParaRPr lang="en-IN" sz="1600" dirty="0"/>
          </a:p>
        </p:txBody>
      </p:sp>
      <p:pic>
        <p:nvPicPr>
          <p:cNvPr id="6" name="Picture 5">
            <a:extLst>
              <a:ext uri="{FF2B5EF4-FFF2-40B4-BE49-F238E27FC236}">
                <a16:creationId xmlns:a16="http://schemas.microsoft.com/office/drawing/2014/main" id="{2697631A-123E-46A6-B38A-8DD3E3A24AC9}"/>
              </a:ext>
            </a:extLst>
          </p:cNvPr>
          <p:cNvPicPr>
            <a:picLocks noChangeAspect="1"/>
          </p:cNvPicPr>
          <p:nvPr/>
        </p:nvPicPr>
        <p:blipFill>
          <a:blip r:embed="rId2"/>
          <a:stretch>
            <a:fillRect/>
          </a:stretch>
        </p:blipFill>
        <p:spPr>
          <a:xfrm>
            <a:off x="7732160" y="359836"/>
            <a:ext cx="3621639" cy="5357785"/>
          </a:xfrm>
          <a:prstGeom prst="rect">
            <a:avLst/>
          </a:prstGeom>
        </p:spPr>
      </p:pic>
    </p:spTree>
    <p:extLst>
      <p:ext uri="{BB962C8B-B14F-4D97-AF65-F5344CB8AC3E}">
        <p14:creationId xmlns:p14="http://schemas.microsoft.com/office/powerpoint/2010/main" val="1205633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19934-67D7-48C7-9060-EC8581A22681}"/>
              </a:ext>
            </a:extLst>
          </p:cNvPr>
          <p:cNvSpPr>
            <a:spLocks noGrp="1"/>
          </p:cNvSpPr>
          <p:nvPr>
            <p:ph idx="1"/>
          </p:nvPr>
        </p:nvSpPr>
        <p:spPr>
          <a:xfrm>
            <a:off x="567559" y="1828800"/>
            <a:ext cx="11088413" cy="4348170"/>
          </a:xfrm>
        </p:spPr>
        <p:txBody>
          <a:bodyPr>
            <a:normAutofit/>
          </a:bodyPr>
          <a:lstStyle/>
          <a:p>
            <a:pPr marL="0" indent="0">
              <a:lnSpc>
                <a:spcPct val="100000"/>
              </a:lnSpc>
              <a:spcBef>
                <a:spcPts val="0"/>
              </a:spcBef>
              <a:spcAft>
                <a:spcPts val="0"/>
              </a:spcAft>
              <a:buNone/>
            </a:pPr>
            <a:r>
              <a:rPr lang="en-US" sz="1600" dirty="0"/>
              <a:t>Load capacitance (1</a:t>
            </a:r>
            <a:r>
              <a:rPr lang="en-US" sz="1600" baseline="30000" dirty="0"/>
              <a:t>st</a:t>
            </a:r>
            <a:r>
              <a:rPr lang="en-US" sz="1600" dirty="0"/>
              <a:t> stage) and 1</a:t>
            </a:r>
            <a:r>
              <a:rPr lang="en-US" sz="1600" baseline="30000" dirty="0"/>
              <a:t>st</a:t>
            </a:r>
            <a:r>
              <a:rPr lang="en-US" sz="1600" dirty="0"/>
              <a:t> pole:</a:t>
            </a:r>
          </a:p>
          <a:p>
            <a:pPr>
              <a:lnSpc>
                <a:spcPct val="100000"/>
              </a:lnSpc>
              <a:spcBef>
                <a:spcPts val="0"/>
              </a:spcBef>
              <a:spcAft>
                <a:spcPts val="0"/>
              </a:spcAft>
              <a:buFont typeface="Wingdings" panose="05000000000000000000" pitchFamily="2" charset="2"/>
              <a:buChar char="Ø"/>
            </a:pPr>
            <a:r>
              <a:rPr lang="en-US" sz="1600" dirty="0"/>
              <a:t>C</a:t>
            </a:r>
            <a:r>
              <a:rPr lang="en-US" sz="1600" baseline="-25000" dirty="0"/>
              <a:t>o1</a:t>
            </a:r>
            <a:r>
              <a:rPr lang="en-US" sz="1600" dirty="0"/>
              <a:t> </a:t>
            </a:r>
            <a:r>
              <a:rPr lang="en-IN" sz="1600" b="1" dirty="0"/>
              <a:t>≈ </a:t>
            </a:r>
            <a:r>
              <a:rPr lang="en-US" sz="1600" dirty="0"/>
              <a:t>C</a:t>
            </a:r>
            <a:r>
              <a:rPr lang="en-US" sz="1600" baseline="-25000" dirty="0"/>
              <a:t>gs2</a:t>
            </a:r>
            <a:r>
              <a:rPr lang="en-US" sz="1600" dirty="0"/>
              <a:t> /2 + C</a:t>
            </a:r>
            <a:r>
              <a:rPr lang="en-US" sz="1600" baseline="-25000" dirty="0"/>
              <a:t>gd4</a:t>
            </a:r>
            <a:r>
              <a:rPr lang="en-US" sz="1600" dirty="0"/>
              <a:t> + C</a:t>
            </a:r>
            <a:r>
              <a:rPr lang="en-US" sz="1600" baseline="-25000" dirty="0"/>
              <a:t>gd5</a:t>
            </a:r>
            <a:r>
              <a:rPr lang="en-US" sz="1600" dirty="0"/>
              <a:t>  </a:t>
            </a:r>
          </a:p>
          <a:p>
            <a:pPr>
              <a:lnSpc>
                <a:spcPct val="100000"/>
              </a:lnSpc>
              <a:spcBef>
                <a:spcPts val="0"/>
              </a:spcBef>
              <a:spcAft>
                <a:spcPts val="0"/>
              </a:spcAft>
              <a:buFont typeface="Wingdings" panose="05000000000000000000" pitchFamily="2" charset="2"/>
              <a:buChar char="Ø"/>
            </a:pPr>
            <a:r>
              <a:rPr lang="en-US" sz="1600" dirty="0"/>
              <a:t>g</a:t>
            </a:r>
            <a:r>
              <a:rPr lang="en-US" sz="1600" baseline="-25000" dirty="0"/>
              <a:t>o1</a:t>
            </a:r>
            <a:r>
              <a:rPr lang="en-US" sz="1600" dirty="0"/>
              <a:t> = (g</a:t>
            </a:r>
            <a:r>
              <a:rPr lang="en-US" sz="1600" baseline="-25000" dirty="0"/>
              <a:t>m4</a:t>
            </a:r>
            <a:r>
              <a:rPr lang="en-US" sz="1600" dirty="0"/>
              <a:t> r</a:t>
            </a:r>
            <a:r>
              <a:rPr lang="en-US" sz="1600" baseline="-25000" dirty="0"/>
              <a:t>ds4</a:t>
            </a:r>
            <a:r>
              <a:rPr lang="en-US" sz="1600" dirty="0"/>
              <a:t> r</a:t>
            </a:r>
            <a:r>
              <a:rPr lang="en-US" sz="1600" baseline="-25000" dirty="0"/>
              <a:t>ds1</a:t>
            </a:r>
            <a:r>
              <a:rPr lang="en-US" sz="1600" dirty="0"/>
              <a:t> ) || (g</a:t>
            </a:r>
            <a:r>
              <a:rPr lang="en-US" sz="1600" baseline="-25000" dirty="0"/>
              <a:t>m5</a:t>
            </a:r>
            <a:r>
              <a:rPr lang="en-US" sz="1600" dirty="0"/>
              <a:t> r</a:t>
            </a:r>
            <a:r>
              <a:rPr lang="en-US" sz="1600" baseline="-25000" dirty="0"/>
              <a:t>ds5</a:t>
            </a:r>
            <a:r>
              <a:rPr lang="en-US" sz="1600" dirty="0"/>
              <a:t> r</a:t>
            </a:r>
            <a:r>
              <a:rPr lang="en-US" sz="1600" baseline="-25000" dirty="0"/>
              <a:t>ds6</a:t>
            </a:r>
            <a:r>
              <a:rPr lang="en-US" sz="1600" dirty="0"/>
              <a:t> )</a:t>
            </a:r>
          </a:p>
          <a:p>
            <a:pPr>
              <a:lnSpc>
                <a:spcPct val="100000"/>
              </a:lnSpc>
              <a:spcBef>
                <a:spcPts val="0"/>
              </a:spcBef>
              <a:spcAft>
                <a:spcPts val="0"/>
              </a:spcAft>
              <a:buFont typeface="Wingdings" panose="05000000000000000000" pitchFamily="2" charset="2"/>
              <a:buChar char="Ø"/>
            </a:pPr>
            <a:r>
              <a:rPr lang="en-US" sz="1600" dirty="0"/>
              <a:t>w</a:t>
            </a:r>
            <a:r>
              <a:rPr lang="en-US" sz="1600" baseline="-25000" dirty="0"/>
              <a:t>p1</a:t>
            </a:r>
            <a:r>
              <a:rPr lang="en-US" sz="1600" dirty="0"/>
              <a:t> = g</a:t>
            </a:r>
            <a:r>
              <a:rPr lang="en-US" sz="1600" baseline="-25000" dirty="0"/>
              <a:t>o1</a:t>
            </a:r>
            <a:r>
              <a:rPr lang="en-US" sz="1600" dirty="0"/>
              <a:t>/C</a:t>
            </a:r>
            <a:r>
              <a:rPr lang="en-US" sz="1600" baseline="-25000" dirty="0"/>
              <a:t>o1</a:t>
            </a:r>
          </a:p>
          <a:p>
            <a:pPr>
              <a:lnSpc>
                <a:spcPct val="100000"/>
              </a:lnSpc>
              <a:spcBef>
                <a:spcPts val="0"/>
              </a:spcBef>
              <a:spcAft>
                <a:spcPts val="0"/>
              </a:spcAft>
              <a:buFont typeface="Arial" panose="020B0604020202020204" pitchFamily="34" charset="0"/>
              <a:buChar char="•"/>
            </a:pPr>
            <a:endParaRPr lang="en-US" sz="1600" dirty="0"/>
          </a:p>
          <a:p>
            <a:pPr marL="0" indent="0">
              <a:lnSpc>
                <a:spcPct val="100000"/>
              </a:lnSpc>
              <a:spcBef>
                <a:spcPts val="0"/>
              </a:spcBef>
              <a:spcAft>
                <a:spcPts val="0"/>
              </a:spcAft>
              <a:buNone/>
            </a:pPr>
            <a:r>
              <a:rPr lang="en-US" sz="1600" dirty="0"/>
              <a:t>Output conductance (2</a:t>
            </a:r>
            <a:r>
              <a:rPr lang="en-US" sz="1600" baseline="30000" dirty="0"/>
              <a:t>nd</a:t>
            </a:r>
            <a:r>
              <a:rPr lang="en-US" sz="1600" dirty="0"/>
              <a:t> stage and FF path) and 2</a:t>
            </a:r>
            <a:r>
              <a:rPr lang="en-US" sz="1600" baseline="30000" dirty="0"/>
              <a:t>nd</a:t>
            </a:r>
            <a:r>
              <a:rPr lang="en-US" sz="1600" dirty="0"/>
              <a:t> pole:</a:t>
            </a:r>
          </a:p>
          <a:p>
            <a:pPr>
              <a:lnSpc>
                <a:spcPct val="100000"/>
              </a:lnSpc>
              <a:spcBef>
                <a:spcPts val="0"/>
              </a:spcBef>
              <a:spcAft>
                <a:spcPts val="0"/>
              </a:spcAft>
              <a:buFont typeface="Wingdings" panose="05000000000000000000" pitchFamily="2" charset="2"/>
              <a:buChar char="Ø"/>
            </a:pPr>
            <a:r>
              <a:rPr lang="en-US" sz="1600" dirty="0"/>
              <a:t>g</a:t>
            </a:r>
            <a:r>
              <a:rPr lang="en-US" sz="1600" baseline="-25000" dirty="0"/>
              <a:t>o2</a:t>
            </a:r>
            <a:r>
              <a:rPr lang="en-US" sz="1600" dirty="0"/>
              <a:t> = g</a:t>
            </a:r>
            <a:r>
              <a:rPr lang="en-US" sz="1600" baseline="-25000" dirty="0"/>
              <a:t>ds2</a:t>
            </a:r>
            <a:r>
              <a:rPr lang="en-US" sz="1600" dirty="0"/>
              <a:t> + g</a:t>
            </a:r>
            <a:r>
              <a:rPr lang="en-US" sz="1600" baseline="-25000" dirty="0"/>
              <a:t>ds3</a:t>
            </a:r>
            <a:r>
              <a:rPr lang="en-US" sz="1600" dirty="0"/>
              <a:t> + g</a:t>
            </a:r>
            <a:r>
              <a:rPr lang="en-US" sz="1600" baseline="-25000" dirty="0"/>
              <a:t>ds7</a:t>
            </a:r>
          </a:p>
          <a:p>
            <a:pPr>
              <a:lnSpc>
                <a:spcPct val="100000"/>
              </a:lnSpc>
              <a:spcBef>
                <a:spcPts val="0"/>
              </a:spcBef>
              <a:spcAft>
                <a:spcPts val="0"/>
              </a:spcAft>
              <a:buFont typeface="Wingdings" panose="05000000000000000000" pitchFamily="2" charset="2"/>
              <a:buChar char="Ø"/>
            </a:pPr>
            <a:r>
              <a:rPr lang="en-US" sz="1600" dirty="0"/>
              <a:t>C</a:t>
            </a:r>
            <a:r>
              <a:rPr lang="en-US" sz="1600" baseline="-25000" dirty="0"/>
              <a:t>o2</a:t>
            </a:r>
            <a:r>
              <a:rPr lang="en-US" sz="1600" dirty="0"/>
              <a:t> </a:t>
            </a:r>
            <a:r>
              <a:rPr lang="en-IN" sz="1600" b="1" dirty="0"/>
              <a:t>≈ </a:t>
            </a:r>
            <a:r>
              <a:rPr lang="en-US" sz="1600" dirty="0"/>
              <a:t>C</a:t>
            </a:r>
            <a:r>
              <a:rPr lang="en-US" sz="1600" baseline="-25000" dirty="0"/>
              <a:t>L</a:t>
            </a:r>
            <a:endParaRPr lang="en-US" sz="1600" dirty="0"/>
          </a:p>
          <a:p>
            <a:pPr>
              <a:lnSpc>
                <a:spcPct val="100000"/>
              </a:lnSpc>
              <a:spcBef>
                <a:spcPts val="0"/>
              </a:spcBef>
              <a:spcAft>
                <a:spcPts val="0"/>
              </a:spcAft>
              <a:buFont typeface="Wingdings" panose="05000000000000000000" pitchFamily="2" charset="2"/>
              <a:buChar char="Ø"/>
            </a:pPr>
            <a:r>
              <a:rPr lang="en-US" sz="1600" dirty="0"/>
              <a:t>w</a:t>
            </a:r>
            <a:r>
              <a:rPr lang="en-US" sz="1600" baseline="-25000" dirty="0"/>
              <a:t>p2</a:t>
            </a:r>
            <a:r>
              <a:rPr lang="en-US" sz="1600" dirty="0"/>
              <a:t> = g</a:t>
            </a:r>
            <a:r>
              <a:rPr lang="en-US" sz="1600" baseline="-25000" dirty="0"/>
              <a:t>o2</a:t>
            </a:r>
            <a:r>
              <a:rPr lang="en-US" sz="1600" dirty="0"/>
              <a:t>/C</a:t>
            </a:r>
            <a:r>
              <a:rPr lang="en-US" sz="1600" baseline="-25000" dirty="0"/>
              <a:t>o2</a:t>
            </a:r>
          </a:p>
        </p:txBody>
      </p:sp>
      <p:sp>
        <p:nvSpPr>
          <p:cNvPr id="4" name="Footer Placeholder 3">
            <a:extLst>
              <a:ext uri="{FF2B5EF4-FFF2-40B4-BE49-F238E27FC236}">
                <a16:creationId xmlns:a16="http://schemas.microsoft.com/office/drawing/2014/main" id="{BBA9B081-4FB1-4D9C-9024-5E275843E953}"/>
              </a:ext>
            </a:extLst>
          </p:cNvPr>
          <p:cNvSpPr>
            <a:spLocks noGrp="1"/>
          </p:cNvSpPr>
          <p:nvPr>
            <p:ph type="ftr" sz="quarter" idx="11"/>
          </p:nvPr>
        </p:nvSpPr>
        <p:spPr>
          <a:xfrm>
            <a:off x="363983" y="6459787"/>
            <a:ext cx="10200443" cy="365125"/>
          </a:xfrm>
        </p:spPr>
        <p:txBody>
          <a:bodyPr/>
          <a:lstStyle/>
          <a:p>
            <a:pPr algn="l"/>
            <a:r>
              <a:rPr lang="en-US" sz="1200" dirty="0"/>
              <a:t>[1] B. K. </a:t>
            </a:r>
            <a:r>
              <a:rPr lang="en-US" sz="1200" dirty="0" err="1"/>
              <a:t>Thandri</a:t>
            </a:r>
            <a:r>
              <a:rPr lang="en-US" sz="1200" dirty="0"/>
              <a:t> and J. Silva-Martinez, "A robust feedforward compensation scheme for multistage operational transconductance amplifiers with no Miller capacitors".</a:t>
            </a:r>
            <a:endParaRPr lang="en-IN" sz="1200" dirty="0"/>
          </a:p>
        </p:txBody>
      </p:sp>
      <p:sp>
        <p:nvSpPr>
          <p:cNvPr id="5" name="Slide Number Placeholder 4">
            <a:extLst>
              <a:ext uri="{FF2B5EF4-FFF2-40B4-BE49-F238E27FC236}">
                <a16:creationId xmlns:a16="http://schemas.microsoft.com/office/drawing/2014/main" id="{5BF8CEAB-DEA6-4A58-878C-5232AF0677A0}"/>
              </a:ext>
            </a:extLst>
          </p:cNvPr>
          <p:cNvSpPr>
            <a:spLocks noGrp="1"/>
          </p:cNvSpPr>
          <p:nvPr>
            <p:ph type="sldNum" sz="quarter" idx="12"/>
          </p:nvPr>
        </p:nvSpPr>
        <p:spPr/>
        <p:txBody>
          <a:bodyPr/>
          <a:lstStyle/>
          <a:p>
            <a:fld id="{2EEFD645-3611-4F12-965D-74F1929763DD}" type="slidenum">
              <a:rPr lang="en-IN" smtClean="0"/>
              <a:pPr/>
              <a:t>12</a:t>
            </a:fld>
            <a:endParaRPr lang="en-IN"/>
          </a:p>
        </p:txBody>
      </p:sp>
      <p:sp>
        <p:nvSpPr>
          <p:cNvPr id="2" name="Rectangle 1">
            <a:extLst>
              <a:ext uri="{FF2B5EF4-FFF2-40B4-BE49-F238E27FC236}">
                <a16:creationId xmlns:a16="http://schemas.microsoft.com/office/drawing/2014/main" id="{A47EDA68-EA6E-47C1-B088-9103D271E139}"/>
              </a:ext>
            </a:extLst>
          </p:cNvPr>
          <p:cNvSpPr/>
          <p:nvPr/>
        </p:nvSpPr>
        <p:spPr>
          <a:xfrm>
            <a:off x="659524" y="588419"/>
            <a:ext cx="3031599" cy="584775"/>
          </a:xfrm>
          <a:prstGeom prst="rect">
            <a:avLst/>
          </a:prstGeom>
        </p:spPr>
        <p:txBody>
          <a:bodyPr wrap="none">
            <a:spAutoFit/>
          </a:bodyPr>
          <a:lstStyle/>
          <a:p>
            <a:r>
              <a:rPr lang="en-US" sz="3200" b="1" u="sng" dirty="0"/>
              <a:t>Pole Location [1]</a:t>
            </a:r>
            <a:endParaRPr lang="en-IN" sz="3200" dirty="0"/>
          </a:p>
        </p:txBody>
      </p:sp>
      <p:pic>
        <p:nvPicPr>
          <p:cNvPr id="7" name="Picture 6">
            <a:extLst>
              <a:ext uri="{FF2B5EF4-FFF2-40B4-BE49-F238E27FC236}">
                <a16:creationId xmlns:a16="http://schemas.microsoft.com/office/drawing/2014/main" id="{40EB108D-C906-4DB1-93D4-23A867309DAC}"/>
              </a:ext>
            </a:extLst>
          </p:cNvPr>
          <p:cNvPicPr>
            <a:picLocks noChangeAspect="1"/>
          </p:cNvPicPr>
          <p:nvPr/>
        </p:nvPicPr>
        <p:blipFill>
          <a:blip r:embed="rId2"/>
          <a:stretch>
            <a:fillRect/>
          </a:stretch>
        </p:blipFill>
        <p:spPr>
          <a:xfrm>
            <a:off x="7073249" y="179510"/>
            <a:ext cx="4206605" cy="5997460"/>
          </a:xfrm>
          <a:prstGeom prst="rect">
            <a:avLst/>
          </a:prstGeom>
        </p:spPr>
      </p:pic>
      <p:sp>
        <p:nvSpPr>
          <p:cNvPr id="8" name="TextBox 7">
            <a:extLst>
              <a:ext uri="{FF2B5EF4-FFF2-40B4-BE49-F238E27FC236}">
                <a16:creationId xmlns:a16="http://schemas.microsoft.com/office/drawing/2014/main" id="{128CB092-E709-462C-A958-BD24CCA3078A}"/>
              </a:ext>
            </a:extLst>
          </p:cNvPr>
          <p:cNvSpPr txBox="1"/>
          <p:nvPr/>
        </p:nvSpPr>
        <p:spPr>
          <a:xfrm>
            <a:off x="3351810" y="5810548"/>
            <a:ext cx="4587746" cy="338554"/>
          </a:xfrm>
          <a:prstGeom prst="rect">
            <a:avLst/>
          </a:prstGeom>
          <a:noFill/>
        </p:spPr>
        <p:txBody>
          <a:bodyPr wrap="square" rtlCol="0">
            <a:spAutoFit/>
          </a:bodyPr>
          <a:lstStyle/>
          <a:p>
            <a:r>
              <a:rPr lang="en-US" sz="1600" dirty="0"/>
              <a:t>Fig. Single ended amplifier with NCFF compensation</a:t>
            </a:r>
            <a:endParaRPr lang="en-IN" sz="1600" dirty="0"/>
          </a:p>
        </p:txBody>
      </p:sp>
    </p:spTree>
    <p:extLst>
      <p:ext uri="{BB962C8B-B14F-4D97-AF65-F5344CB8AC3E}">
        <p14:creationId xmlns:p14="http://schemas.microsoft.com/office/powerpoint/2010/main" val="30772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92432-390E-4F34-83BB-A7349643157C}"/>
              </a:ext>
            </a:extLst>
          </p:cNvPr>
          <p:cNvSpPr>
            <a:spLocks noGrp="1"/>
          </p:cNvSpPr>
          <p:nvPr>
            <p:ph type="title"/>
          </p:nvPr>
        </p:nvSpPr>
        <p:spPr>
          <a:xfrm>
            <a:off x="608120" y="277768"/>
            <a:ext cx="10058400" cy="848413"/>
          </a:xfrm>
        </p:spPr>
        <p:txBody>
          <a:bodyPr>
            <a:normAutofit/>
          </a:bodyPr>
          <a:lstStyle/>
          <a:p>
            <a:pPr>
              <a:lnSpc>
                <a:spcPct val="100000"/>
              </a:lnSpc>
              <a:spcBef>
                <a:spcPts val="0"/>
              </a:spcBef>
            </a:pPr>
            <a:r>
              <a:rPr lang="en-US" sz="3200" b="1" u="sng" dirty="0">
                <a:solidFill>
                  <a:schemeClr val="tx1"/>
                </a:solidFill>
              </a:rPr>
              <a:t>Design Concern [1]</a:t>
            </a:r>
            <a:endParaRPr lang="en-IN" sz="3200" b="1" u="sng" dirty="0">
              <a:solidFill>
                <a:schemeClr val="tx1"/>
              </a:solidFill>
            </a:endParaRPr>
          </a:p>
        </p:txBody>
      </p:sp>
      <p:sp>
        <p:nvSpPr>
          <p:cNvPr id="3" name="Content Placeholder 2">
            <a:extLst>
              <a:ext uri="{FF2B5EF4-FFF2-40B4-BE49-F238E27FC236}">
                <a16:creationId xmlns:a16="http://schemas.microsoft.com/office/drawing/2014/main" id="{E61B69F3-1263-450D-ADE9-FF458A7586A9}"/>
              </a:ext>
            </a:extLst>
          </p:cNvPr>
          <p:cNvSpPr>
            <a:spLocks noGrp="1"/>
          </p:cNvSpPr>
          <p:nvPr>
            <p:ph idx="1"/>
          </p:nvPr>
        </p:nvSpPr>
        <p:spPr>
          <a:xfrm>
            <a:off x="550416" y="1818290"/>
            <a:ext cx="11221170" cy="4403834"/>
          </a:xfrm>
        </p:spPr>
        <p:txBody>
          <a:bodyPr>
            <a:normAutofit/>
          </a:bodyPr>
          <a:lstStyle/>
          <a:p>
            <a:pPr>
              <a:lnSpc>
                <a:spcPct val="100000"/>
              </a:lnSpc>
              <a:spcBef>
                <a:spcPts val="0"/>
              </a:spcBef>
              <a:spcAft>
                <a:spcPts val="0"/>
              </a:spcAft>
              <a:buFont typeface="Wingdings" panose="05000000000000000000" pitchFamily="2" charset="2"/>
              <a:buChar char="Ø"/>
            </a:pPr>
            <a:r>
              <a:rPr lang="en-US" sz="1600" dirty="0"/>
              <a:t>1</a:t>
            </a:r>
            <a:r>
              <a:rPr lang="en-US" sz="1600" baseline="30000" dirty="0"/>
              <a:t>st</a:t>
            </a:r>
            <a:r>
              <a:rPr lang="en-US" sz="1600" dirty="0"/>
              <a:t> stage =&gt; Maximum gain</a:t>
            </a:r>
          </a:p>
          <a:p>
            <a:pPr marL="0" indent="0">
              <a:lnSpc>
                <a:spcPct val="100000"/>
              </a:lnSpc>
              <a:spcBef>
                <a:spcPts val="0"/>
              </a:spcBef>
              <a:spcAft>
                <a:spcPts val="0"/>
              </a:spcAft>
              <a:buNone/>
            </a:pPr>
            <a:r>
              <a:rPr lang="en-US" sz="1600" dirty="0"/>
              <a:t>                   =&gt; Low time constant (C</a:t>
            </a:r>
            <a:r>
              <a:rPr lang="en-US" sz="1600" baseline="-25000" dirty="0"/>
              <a:t>o1</a:t>
            </a:r>
            <a:r>
              <a:rPr lang="en-US" sz="1600" dirty="0"/>
              <a:t> / g</a:t>
            </a:r>
            <a:r>
              <a:rPr lang="en-US" sz="1600" baseline="-25000" dirty="0"/>
              <a:t>m1</a:t>
            </a:r>
            <a:r>
              <a:rPr lang="en-US" sz="1600" dirty="0"/>
              <a:t>)</a:t>
            </a:r>
          </a:p>
          <a:p>
            <a:pPr marL="0" indent="0">
              <a:lnSpc>
                <a:spcPct val="100000"/>
              </a:lnSpc>
              <a:spcBef>
                <a:spcPts val="0"/>
              </a:spcBef>
              <a:spcAft>
                <a:spcPts val="0"/>
              </a:spcAft>
              <a:buNone/>
            </a:pPr>
            <a:r>
              <a:rPr lang="en-US" sz="1600" dirty="0"/>
              <a:t>                   =&gt; Small load capacitance for pole-zero cancellation at high frequency</a:t>
            </a:r>
          </a:p>
          <a:p>
            <a:pPr marL="0" indent="0">
              <a:lnSpc>
                <a:spcPct val="100000"/>
              </a:lnSpc>
              <a:spcBef>
                <a:spcPts val="0"/>
              </a:spcBef>
              <a:spcAft>
                <a:spcPts val="0"/>
              </a:spcAft>
              <a:buNone/>
            </a:pPr>
            <a:r>
              <a:rPr lang="en-US" sz="1600" dirty="0"/>
              <a:t>                   =&gt; Swing need not be high</a:t>
            </a:r>
          </a:p>
          <a:p>
            <a:pPr>
              <a:lnSpc>
                <a:spcPct val="100000"/>
              </a:lnSpc>
              <a:spcBef>
                <a:spcPts val="0"/>
              </a:spcBef>
              <a:spcAft>
                <a:spcPts val="0"/>
              </a:spcAft>
              <a:buFont typeface="Arial" panose="020B0604020202020204" pitchFamily="34" charset="0"/>
              <a:buChar char="•"/>
            </a:pPr>
            <a:endParaRPr lang="en-US" sz="1600" dirty="0"/>
          </a:p>
          <a:p>
            <a:pPr>
              <a:lnSpc>
                <a:spcPct val="100000"/>
              </a:lnSpc>
              <a:spcBef>
                <a:spcPts val="0"/>
              </a:spcBef>
              <a:spcAft>
                <a:spcPts val="0"/>
              </a:spcAft>
              <a:buFont typeface="Wingdings" panose="05000000000000000000" pitchFamily="2" charset="2"/>
              <a:buChar char="Ø"/>
            </a:pPr>
            <a:r>
              <a:rPr lang="en-US" sz="1600" dirty="0"/>
              <a:t>2</a:t>
            </a:r>
            <a:r>
              <a:rPr lang="en-US" sz="1600" baseline="30000" dirty="0"/>
              <a:t>nd</a:t>
            </a:r>
            <a:r>
              <a:rPr lang="en-US" sz="1600" dirty="0"/>
              <a:t> stage and FF path =&gt; High Bandwidth</a:t>
            </a:r>
          </a:p>
          <a:p>
            <a:pPr marL="0" indent="0">
              <a:lnSpc>
                <a:spcPct val="100000"/>
              </a:lnSpc>
              <a:spcBef>
                <a:spcPts val="0"/>
              </a:spcBef>
              <a:spcAft>
                <a:spcPts val="0"/>
              </a:spcAft>
              <a:buNone/>
            </a:pPr>
            <a:r>
              <a:rPr lang="en-US" sz="1600" dirty="0"/>
              <a:t>                                          =&gt; High Transconductance (g</a:t>
            </a:r>
            <a:r>
              <a:rPr lang="en-US" sz="1600" baseline="-25000" dirty="0"/>
              <a:t>m2</a:t>
            </a:r>
            <a:r>
              <a:rPr lang="en-US" sz="1600" dirty="0"/>
              <a:t> , g</a:t>
            </a:r>
            <a:r>
              <a:rPr lang="en-US" sz="1600" baseline="-25000" dirty="0"/>
              <a:t>m3</a:t>
            </a:r>
            <a:r>
              <a:rPr lang="en-US" sz="1600" dirty="0"/>
              <a:t>) to push poles at high frequency</a:t>
            </a:r>
            <a:endParaRPr lang="en-IN" sz="1600" dirty="0"/>
          </a:p>
        </p:txBody>
      </p:sp>
      <p:sp>
        <p:nvSpPr>
          <p:cNvPr id="4" name="Footer Placeholder 3">
            <a:extLst>
              <a:ext uri="{FF2B5EF4-FFF2-40B4-BE49-F238E27FC236}">
                <a16:creationId xmlns:a16="http://schemas.microsoft.com/office/drawing/2014/main" id="{7871559B-92FC-45F9-9839-7C8EC63EF4DA}"/>
              </a:ext>
            </a:extLst>
          </p:cNvPr>
          <p:cNvSpPr>
            <a:spLocks noGrp="1"/>
          </p:cNvSpPr>
          <p:nvPr>
            <p:ph type="ftr" sz="quarter" idx="11"/>
          </p:nvPr>
        </p:nvSpPr>
        <p:spPr>
          <a:xfrm>
            <a:off x="550416" y="6459787"/>
            <a:ext cx="10173809" cy="365125"/>
          </a:xfrm>
        </p:spPr>
        <p:txBody>
          <a:bodyPr/>
          <a:lstStyle/>
          <a:p>
            <a:pPr algn="l"/>
            <a:r>
              <a:rPr lang="en-US" sz="1200" dirty="0"/>
              <a:t>[1] B. K. </a:t>
            </a:r>
            <a:r>
              <a:rPr lang="en-US" sz="1200" dirty="0" err="1"/>
              <a:t>Thandri</a:t>
            </a:r>
            <a:r>
              <a:rPr lang="en-US" sz="1200" dirty="0"/>
              <a:t> and J. Silva-Martinez, "A robust feedforward compensation scheme for multistage operational transconductance amplifiers with no Miller capacitors".</a:t>
            </a:r>
            <a:endParaRPr lang="en-IN" sz="1200" dirty="0"/>
          </a:p>
        </p:txBody>
      </p:sp>
      <p:sp>
        <p:nvSpPr>
          <p:cNvPr id="5" name="Slide Number Placeholder 4">
            <a:extLst>
              <a:ext uri="{FF2B5EF4-FFF2-40B4-BE49-F238E27FC236}">
                <a16:creationId xmlns:a16="http://schemas.microsoft.com/office/drawing/2014/main" id="{94514ACB-CE80-4145-ACEA-A6F4A3FF5F4B}"/>
              </a:ext>
            </a:extLst>
          </p:cNvPr>
          <p:cNvSpPr>
            <a:spLocks noGrp="1"/>
          </p:cNvSpPr>
          <p:nvPr>
            <p:ph type="sldNum" sz="quarter" idx="12"/>
          </p:nvPr>
        </p:nvSpPr>
        <p:spPr/>
        <p:txBody>
          <a:bodyPr/>
          <a:lstStyle/>
          <a:p>
            <a:fld id="{2EEFD645-3611-4F12-965D-74F1929763DD}" type="slidenum">
              <a:rPr lang="en-IN" smtClean="0"/>
              <a:pPr/>
              <a:t>13</a:t>
            </a:fld>
            <a:endParaRPr lang="en-IN"/>
          </a:p>
        </p:txBody>
      </p:sp>
      <p:pic>
        <p:nvPicPr>
          <p:cNvPr id="7" name="Picture 6">
            <a:extLst>
              <a:ext uri="{FF2B5EF4-FFF2-40B4-BE49-F238E27FC236}">
                <a16:creationId xmlns:a16="http://schemas.microsoft.com/office/drawing/2014/main" id="{9E21E0BB-ED41-4E39-80E4-2A4A57002297}"/>
              </a:ext>
            </a:extLst>
          </p:cNvPr>
          <p:cNvPicPr>
            <a:picLocks noChangeAspect="1"/>
          </p:cNvPicPr>
          <p:nvPr/>
        </p:nvPicPr>
        <p:blipFill>
          <a:blip r:embed="rId3"/>
          <a:stretch>
            <a:fillRect/>
          </a:stretch>
        </p:blipFill>
        <p:spPr>
          <a:xfrm>
            <a:off x="8337760" y="635876"/>
            <a:ext cx="3594768" cy="5125149"/>
          </a:xfrm>
          <a:prstGeom prst="rect">
            <a:avLst/>
          </a:prstGeom>
        </p:spPr>
      </p:pic>
      <p:sp>
        <p:nvSpPr>
          <p:cNvPr id="8" name="TextBox 7">
            <a:extLst>
              <a:ext uri="{FF2B5EF4-FFF2-40B4-BE49-F238E27FC236}">
                <a16:creationId xmlns:a16="http://schemas.microsoft.com/office/drawing/2014/main" id="{C409210A-27CE-4BF8-84FD-0BA9FF6E4136}"/>
              </a:ext>
            </a:extLst>
          </p:cNvPr>
          <p:cNvSpPr txBox="1"/>
          <p:nvPr/>
        </p:nvSpPr>
        <p:spPr>
          <a:xfrm>
            <a:off x="7453293" y="5761025"/>
            <a:ext cx="4587746" cy="338554"/>
          </a:xfrm>
          <a:prstGeom prst="rect">
            <a:avLst/>
          </a:prstGeom>
          <a:noFill/>
        </p:spPr>
        <p:txBody>
          <a:bodyPr wrap="square" rtlCol="0">
            <a:spAutoFit/>
          </a:bodyPr>
          <a:lstStyle/>
          <a:p>
            <a:r>
              <a:rPr lang="en-US" sz="1600" dirty="0"/>
              <a:t>Fig. Single ended amplifier with NCFF compensation</a:t>
            </a:r>
            <a:endParaRPr lang="en-IN" sz="1600" dirty="0"/>
          </a:p>
        </p:txBody>
      </p:sp>
    </p:spTree>
    <p:extLst>
      <p:ext uri="{BB962C8B-B14F-4D97-AF65-F5344CB8AC3E}">
        <p14:creationId xmlns:p14="http://schemas.microsoft.com/office/powerpoint/2010/main" val="426783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4DD45-2FE9-48C2-8736-C6670654473F}"/>
              </a:ext>
            </a:extLst>
          </p:cNvPr>
          <p:cNvSpPr>
            <a:spLocks noGrp="1"/>
          </p:cNvSpPr>
          <p:nvPr>
            <p:ph type="title"/>
          </p:nvPr>
        </p:nvSpPr>
        <p:spPr>
          <a:xfrm>
            <a:off x="479394" y="307742"/>
            <a:ext cx="10515600" cy="857838"/>
          </a:xfrm>
        </p:spPr>
        <p:txBody>
          <a:bodyPr>
            <a:normAutofit/>
          </a:bodyPr>
          <a:lstStyle/>
          <a:p>
            <a:pPr>
              <a:lnSpc>
                <a:spcPct val="100000"/>
              </a:lnSpc>
              <a:spcBef>
                <a:spcPts val="0"/>
              </a:spcBef>
            </a:pPr>
            <a:r>
              <a:rPr lang="en-IN" sz="3200" b="1" u="sng" dirty="0">
                <a:solidFill>
                  <a:schemeClr val="tx1"/>
                </a:solidFill>
              </a:rPr>
              <a:t>Three stage split-path Feedforward Compensation [2]</a:t>
            </a:r>
          </a:p>
        </p:txBody>
      </p:sp>
      <p:sp>
        <p:nvSpPr>
          <p:cNvPr id="3" name="Content Placeholder 2">
            <a:extLst>
              <a:ext uri="{FF2B5EF4-FFF2-40B4-BE49-F238E27FC236}">
                <a16:creationId xmlns:a16="http://schemas.microsoft.com/office/drawing/2014/main" id="{3008EBC8-7023-4115-8F39-D4B707FDD367}"/>
              </a:ext>
            </a:extLst>
          </p:cNvPr>
          <p:cNvSpPr>
            <a:spLocks noGrp="1"/>
          </p:cNvSpPr>
          <p:nvPr>
            <p:ph idx="1"/>
          </p:nvPr>
        </p:nvSpPr>
        <p:spPr>
          <a:xfrm>
            <a:off x="479394" y="1797269"/>
            <a:ext cx="11271172" cy="4477407"/>
          </a:xfrm>
        </p:spPr>
        <p:txBody>
          <a:bodyPr>
            <a:noAutofit/>
          </a:bodyPr>
          <a:lstStyle/>
          <a:p>
            <a:pPr>
              <a:lnSpc>
                <a:spcPct val="100000"/>
              </a:lnSpc>
              <a:spcBef>
                <a:spcPts val="0"/>
              </a:spcBef>
              <a:spcAft>
                <a:spcPts val="0"/>
              </a:spcAft>
              <a:buFont typeface="Wingdings" panose="05000000000000000000" pitchFamily="2" charset="2"/>
              <a:buChar char="Ø"/>
            </a:pPr>
            <a:r>
              <a:rPr lang="en-US" sz="1600" dirty="0"/>
              <a:t>Main path has three stages</a:t>
            </a:r>
          </a:p>
          <a:p>
            <a:pPr>
              <a:lnSpc>
                <a:spcPct val="100000"/>
              </a:lnSpc>
              <a:spcBef>
                <a:spcPts val="0"/>
              </a:spcBef>
              <a:spcAft>
                <a:spcPts val="0"/>
              </a:spcAft>
              <a:buFont typeface="Wingdings" panose="05000000000000000000" pitchFamily="2" charset="2"/>
              <a:buChar char="Ø"/>
            </a:pPr>
            <a:endParaRPr lang="en-US" sz="1600" dirty="0"/>
          </a:p>
          <a:p>
            <a:pPr>
              <a:lnSpc>
                <a:spcPct val="100000"/>
              </a:lnSpc>
              <a:spcBef>
                <a:spcPts val="0"/>
              </a:spcBef>
              <a:spcAft>
                <a:spcPts val="0"/>
              </a:spcAft>
              <a:buFont typeface="Wingdings" panose="05000000000000000000" pitchFamily="2" charset="2"/>
              <a:buChar char="Ø"/>
            </a:pPr>
            <a:r>
              <a:rPr lang="en-US" sz="1600" dirty="0"/>
              <a:t>Gain of main path = Av</a:t>
            </a:r>
            <a:r>
              <a:rPr lang="en-US" sz="1600" baseline="-25000" dirty="0"/>
              <a:t>1</a:t>
            </a:r>
            <a:r>
              <a:rPr lang="en-US" sz="1600" dirty="0"/>
              <a:t> Av</a:t>
            </a:r>
            <a:r>
              <a:rPr lang="en-US" sz="1600" baseline="-25000" dirty="0"/>
              <a:t>2 </a:t>
            </a:r>
            <a:r>
              <a:rPr lang="en-US" sz="1600" dirty="0"/>
              <a:t>Av</a:t>
            </a:r>
            <a:r>
              <a:rPr lang="en-US" sz="1600" baseline="-25000" dirty="0"/>
              <a:t>3  </a:t>
            </a:r>
            <a:r>
              <a:rPr lang="en-US" sz="1600" dirty="0"/>
              <a:t>= - g</a:t>
            </a:r>
            <a:r>
              <a:rPr lang="en-US" sz="1600" baseline="-25000" dirty="0"/>
              <a:t>m1</a:t>
            </a:r>
            <a:r>
              <a:rPr lang="en-US" sz="1600" dirty="0"/>
              <a:t>r</a:t>
            </a:r>
            <a:r>
              <a:rPr lang="en-US" sz="1600" baseline="-25000" dirty="0"/>
              <a:t>o1</a:t>
            </a:r>
            <a:r>
              <a:rPr lang="en-US" sz="1600" dirty="0"/>
              <a:t>*g</a:t>
            </a:r>
            <a:r>
              <a:rPr lang="en-US" sz="1600" baseline="-25000" dirty="0"/>
              <a:t>m2</a:t>
            </a:r>
            <a:r>
              <a:rPr lang="en-US" sz="1600" dirty="0"/>
              <a:t>r</a:t>
            </a:r>
            <a:r>
              <a:rPr lang="en-US" sz="1600" baseline="-25000" dirty="0"/>
              <a:t>o2</a:t>
            </a:r>
            <a:r>
              <a:rPr lang="en-US" sz="1600" dirty="0"/>
              <a:t>*g</a:t>
            </a:r>
            <a:r>
              <a:rPr lang="en-US" sz="1600" baseline="-25000" dirty="0"/>
              <a:t>m3</a:t>
            </a:r>
            <a:r>
              <a:rPr lang="en-US" sz="1600" dirty="0"/>
              <a:t>r</a:t>
            </a:r>
            <a:r>
              <a:rPr lang="en-US" sz="1600" baseline="-25000" dirty="0"/>
              <a:t>o3</a:t>
            </a:r>
          </a:p>
          <a:p>
            <a:pPr>
              <a:lnSpc>
                <a:spcPct val="100000"/>
              </a:lnSpc>
              <a:spcBef>
                <a:spcPts val="0"/>
              </a:spcBef>
              <a:spcAft>
                <a:spcPts val="0"/>
              </a:spcAft>
              <a:buFont typeface="Wingdings" panose="05000000000000000000" pitchFamily="2" charset="2"/>
              <a:buChar char="Ø"/>
            </a:pPr>
            <a:endParaRPr lang="en-US" sz="1600" dirty="0"/>
          </a:p>
          <a:p>
            <a:pPr>
              <a:lnSpc>
                <a:spcPct val="100000"/>
              </a:lnSpc>
              <a:spcBef>
                <a:spcPts val="0"/>
              </a:spcBef>
              <a:spcAft>
                <a:spcPts val="0"/>
              </a:spcAft>
              <a:buFont typeface="Wingdings" panose="05000000000000000000" pitchFamily="2" charset="2"/>
              <a:buChar char="Ø"/>
            </a:pPr>
            <a:r>
              <a:rPr lang="en-US" sz="1600" dirty="0"/>
              <a:t>1</a:t>
            </a:r>
            <a:r>
              <a:rPr lang="en-US" sz="1600" baseline="30000" dirty="0"/>
              <a:t>st</a:t>
            </a:r>
            <a:r>
              <a:rPr lang="en-US" sz="1600" dirty="0"/>
              <a:t> stage has dominant pole: w</a:t>
            </a:r>
            <a:r>
              <a:rPr lang="en-US" sz="1600" baseline="-25000" dirty="0"/>
              <a:t>p1</a:t>
            </a:r>
            <a:r>
              <a:rPr lang="en-US" sz="1600" dirty="0"/>
              <a:t> = 1/ r</a:t>
            </a:r>
            <a:r>
              <a:rPr lang="en-US" sz="1600" baseline="-25000" dirty="0"/>
              <a:t>o1 </a:t>
            </a:r>
            <a:r>
              <a:rPr lang="en-US" sz="1600" dirty="0"/>
              <a:t>C</a:t>
            </a:r>
            <a:r>
              <a:rPr lang="en-US" sz="1600" baseline="-25000" dirty="0"/>
              <a:t>o1</a:t>
            </a:r>
          </a:p>
          <a:p>
            <a:pPr>
              <a:lnSpc>
                <a:spcPct val="100000"/>
              </a:lnSpc>
              <a:spcBef>
                <a:spcPts val="0"/>
              </a:spcBef>
              <a:spcAft>
                <a:spcPts val="0"/>
              </a:spcAft>
              <a:buFont typeface="Wingdings" panose="05000000000000000000" pitchFamily="2" charset="2"/>
              <a:buChar char="Ø"/>
            </a:pPr>
            <a:endParaRPr lang="en-US" sz="1600" dirty="0"/>
          </a:p>
          <a:p>
            <a:pPr>
              <a:lnSpc>
                <a:spcPct val="100000"/>
              </a:lnSpc>
              <a:spcBef>
                <a:spcPts val="0"/>
              </a:spcBef>
              <a:spcAft>
                <a:spcPts val="0"/>
              </a:spcAft>
              <a:buFont typeface="Wingdings" panose="05000000000000000000" pitchFamily="2" charset="2"/>
              <a:buChar char="Ø"/>
            </a:pPr>
            <a:r>
              <a:rPr lang="en-US" sz="1600" dirty="0"/>
              <a:t>2</a:t>
            </a:r>
            <a:r>
              <a:rPr lang="en-US" sz="1600" baseline="30000" dirty="0"/>
              <a:t>nd</a:t>
            </a:r>
            <a:r>
              <a:rPr lang="en-US" sz="1600" dirty="0"/>
              <a:t> stage and 1</a:t>
            </a:r>
            <a:r>
              <a:rPr lang="en-US" sz="1600" baseline="30000" dirty="0"/>
              <a:t>st</a:t>
            </a:r>
            <a:r>
              <a:rPr lang="en-US" sz="1600" dirty="0"/>
              <a:t> FF path have common pole: w</a:t>
            </a:r>
            <a:r>
              <a:rPr lang="en-US" sz="1600" baseline="-25000" dirty="0"/>
              <a:t>p2</a:t>
            </a:r>
            <a:r>
              <a:rPr lang="en-US" sz="1600" dirty="0"/>
              <a:t> = 1/ r</a:t>
            </a:r>
            <a:r>
              <a:rPr lang="en-US" sz="1600" baseline="-25000" dirty="0"/>
              <a:t>o2 </a:t>
            </a:r>
            <a:r>
              <a:rPr lang="en-US" sz="1600" dirty="0"/>
              <a:t>C</a:t>
            </a:r>
            <a:r>
              <a:rPr lang="en-US" sz="1600" baseline="-25000" dirty="0"/>
              <a:t>o2</a:t>
            </a:r>
          </a:p>
          <a:p>
            <a:pPr>
              <a:lnSpc>
                <a:spcPct val="100000"/>
              </a:lnSpc>
              <a:spcBef>
                <a:spcPts val="0"/>
              </a:spcBef>
              <a:spcAft>
                <a:spcPts val="0"/>
              </a:spcAft>
              <a:buFont typeface="Wingdings" panose="05000000000000000000" pitchFamily="2" charset="2"/>
              <a:buChar char="Ø"/>
            </a:pPr>
            <a:endParaRPr lang="en-US" sz="1600" dirty="0"/>
          </a:p>
          <a:p>
            <a:pPr>
              <a:lnSpc>
                <a:spcPct val="100000"/>
              </a:lnSpc>
              <a:spcBef>
                <a:spcPts val="0"/>
              </a:spcBef>
              <a:spcAft>
                <a:spcPts val="0"/>
              </a:spcAft>
              <a:buFont typeface="Wingdings" panose="05000000000000000000" pitchFamily="2" charset="2"/>
              <a:buChar char="Ø"/>
            </a:pPr>
            <a:r>
              <a:rPr lang="en-US" sz="1600" dirty="0"/>
              <a:t>3</a:t>
            </a:r>
            <a:r>
              <a:rPr lang="en-US" sz="1600" baseline="30000" dirty="0"/>
              <a:t>rd</a:t>
            </a:r>
            <a:r>
              <a:rPr lang="en-US" sz="1600" dirty="0"/>
              <a:t> stage and 2</a:t>
            </a:r>
            <a:r>
              <a:rPr lang="en-US" sz="1600" baseline="30000" dirty="0"/>
              <a:t>nd</a:t>
            </a:r>
            <a:r>
              <a:rPr lang="en-US" sz="1600" dirty="0"/>
              <a:t> FF path have common pole: w</a:t>
            </a:r>
            <a:r>
              <a:rPr lang="en-US" sz="1600" baseline="-25000" dirty="0"/>
              <a:t>p3</a:t>
            </a:r>
            <a:r>
              <a:rPr lang="en-US" sz="1600" dirty="0"/>
              <a:t> = 1/ r</a:t>
            </a:r>
            <a:r>
              <a:rPr lang="en-US" sz="1600" baseline="-25000" dirty="0"/>
              <a:t>o3 </a:t>
            </a:r>
            <a:r>
              <a:rPr lang="en-US" sz="1600" dirty="0"/>
              <a:t>C</a:t>
            </a:r>
            <a:r>
              <a:rPr lang="en-US" sz="1600" baseline="-25000" dirty="0"/>
              <a:t>o3</a:t>
            </a:r>
          </a:p>
          <a:p>
            <a:pPr>
              <a:lnSpc>
                <a:spcPct val="100000"/>
              </a:lnSpc>
              <a:spcBef>
                <a:spcPts val="0"/>
              </a:spcBef>
              <a:spcAft>
                <a:spcPts val="0"/>
              </a:spcAft>
              <a:buFont typeface="Wingdings" panose="05000000000000000000" pitchFamily="2" charset="2"/>
              <a:buChar char="Ø"/>
            </a:pPr>
            <a:endParaRPr lang="en-IN" sz="1600" dirty="0"/>
          </a:p>
          <a:p>
            <a:pPr>
              <a:lnSpc>
                <a:spcPct val="100000"/>
              </a:lnSpc>
              <a:spcBef>
                <a:spcPts val="0"/>
              </a:spcBef>
              <a:spcAft>
                <a:spcPts val="0"/>
              </a:spcAft>
              <a:buFont typeface="Wingdings" panose="05000000000000000000" pitchFamily="2" charset="2"/>
              <a:buChar char="Ø"/>
            </a:pPr>
            <a:r>
              <a:rPr lang="en-US" sz="1600" dirty="0"/>
              <a:t>Gain of 1</a:t>
            </a:r>
            <a:r>
              <a:rPr lang="en-US" sz="1600" baseline="30000" dirty="0"/>
              <a:t>st</a:t>
            </a:r>
            <a:r>
              <a:rPr lang="en-US" sz="1600" dirty="0"/>
              <a:t> FF path = Av</a:t>
            </a:r>
            <a:r>
              <a:rPr lang="en-US" sz="1600" baseline="-25000" dirty="0"/>
              <a:t>f1 </a:t>
            </a:r>
            <a:r>
              <a:rPr lang="en-US" sz="1600" dirty="0"/>
              <a:t>Av</a:t>
            </a:r>
            <a:r>
              <a:rPr lang="en-US" sz="1600" baseline="-25000" dirty="0"/>
              <a:t>3 </a:t>
            </a:r>
            <a:r>
              <a:rPr lang="en-US" sz="1600" dirty="0"/>
              <a:t> = - g</a:t>
            </a:r>
            <a:r>
              <a:rPr lang="en-US" sz="1600" baseline="-25000" dirty="0"/>
              <a:t>mf1</a:t>
            </a:r>
            <a:r>
              <a:rPr lang="en-US" sz="1600" dirty="0"/>
              <a:t>r</a:t>
            </a:r>
            <a:r>
              <a:rPr lang="en-US" sz="1600" baseline="-25000" dirty="0"/>
              <a:t>o2</a:t>
            </a:r>
            <a:r>
              <a:rPr lang="en-US" sz="1600" dirty="0"/>
              <a:t>*g</a:t>
            </a:r>
            <a:r>
              <a:rPr lang="en-US" sz="1600" baseline="-25000" dirty="0"/>
              <a:t>m3</a:t>
            </a:r>
            <a:r>
              <a:rPr lang="en-US" sz="1600" dirty="0"/>
              <a:t>r</a:t>
            </a:r>
            <a:r>
              <a:rPr lang="en-US" sz="1600" baseline="-25000" dirty="0"/>
              <a:t>o3</a:t>
            </a:r>
          </a:p>
          <a:p>
            <a:pPr>
              <a:lnSpc>
                <a:spcPct val="100000"/>
              </a:lnSpc>
              <a:spcBef>
                <a:spcPts val="0"/>
              </a:spcBef>
              <a:spcAft>
                <a:spcPts val="0"/>
              </a:spcAft>
              <a:buFont typeface="Wingdings" panose="05000000000000000000" pitchFamily="2" charset="2"/>
              <a:buChar char="Ø"/>
            </a:pPr>
            <a:endParaRPr lang="en-US" sz="1600" dirty="0"/>
          </a:p>
          <a:p>
            <a:pPr>
              <a:lnSpc>
                <a:spcPct val="100000"/>
              </a:lnSpc>
              <a:spcBef>
                <a:spcPts val="0"/>
              </a:spcBef>
              <a:spcAft>
                <a:spcPts val="0"/>
              </a:spcAft>
              <a:buFont typeface="Wingdings" panose="05000000000000000000" pitchFamily="2" charset="2"/>
              <a:buChar char="Ø"/>
            </a:pPr>
            <a:r>
              <a:rPr lang="en-US" sz="1600" dirty="0"/>
              <a:t>Gain of 2</a:t>
            </a:r>
            <a:r>
              <a:rPr lang="en-US" sz="1600" baseline="30000" dirty="0"/>
              <a:t>nd</a:t>
            </a:r>
            <a:r>
              <a:rPr lang="en-US" sz="1600" dirty="0"/>
              <a:t> FF path = Av</a:t>
            </a:r>
            <a:r>
              <a:rPr lang="en-US" sz="1600" baseline="-25000" dirty="0"/>
              <a:t>f2  </a:t>
            </a:r>
            <a:r>
              <a:rPr lang="en-US" sz="1600" dirty="0"/>
              <a:t>= - g</a:t>
            </a:r>
            <a:r>
              <a:rPr lang="en-US" sz="1600" baseline="-25000" dirty="0"/>
              <a:t>mf2</a:t>
            </a:r>
            <a:r>
              <a:rPr lang="en-US" sz="1600" dirty="0"/>
              <a:t>r</a:t>
            </a:r>
            <a:r>
              <a:rPr lang="en-US" sz="1600" baseline="-25000" dirty="0"/>
              <a:t>o3</a:t>
            </a:r>
          </a:p>
          <a:p>
            <a:pPr>
              <a:lnSpc>
                <a:spcPct val="100000"/>
              </a:lnSpc>
              <a:spcBef>
                <a:spcPts val="0"/>
              </a:spcBef>
              <a:spcAft>
                <a:spcPts val="0"/>
              </a:spcAft>
              <a:buFont typeface="Wingdings" panose="05000000000000000000" pitchFamily="2" charset="2"/>
              <a:buChar char="Ø"/>
            </a:pPr>
            <a:endParaRPr lang="en-US" sz="1600" dirty="0"/>
          </a:p>
          <a:p>
            <a:pPr>
              <a:lnSpc>
                <a:spcPct val="100000"/>
              </a:lnSpc>
              <a:spcBef>
                <a:spcPts val="0"/>
              </a:spcBef>
              <a:spcAft>
                <a:spcPts val="0"/>
              </a:spcAft>
              <a:buFont typeface="Wingdings" panose="05000000000000000000" pitchFamily="2" charset="2"/>
              <a:buChar char="Ø"/>
            </a:pPr>
            <a:r>
              <a:rPr lang="en-US" sz="1600" dirty="0"/>
              <a:t>Overall DC gain =  (( Av</a:t>
            </a:r>
            <a:r>
              <a:rPr lang="en-US" sz="1600" baseline="-25000" dirty="0"/>
              <a:t>1</a:t>
            </a:r>
            <a:r>
              <a:rPr lang="en-US" sz="1600" dirty="0"/>
              <a:t> * Av</a:t>
            </a:r>
            <a:r>
              <a:rPr lang="en-US" sz="1600" baseline="-25000" dirty="0"/>
              <a:t>2 </a:t>
            </a:r>
            <a:r>
              <a:rPr lang="en-US" sz="1600" dirty="0"/>
              <a:t>+ Av</a:t>
            </a:r>
            <a:r>
              <a:rPr lang="en-US" sz="1600" baseline="-25000" dirty="0"/>
              <a:t>f1 </a:t>
            </a:r>
            <a:r>
              <a:rPr lang="en-US" sz="1600" dirty="0"/>
              <a:t>) * Av</a:t>
            </a:r>
            <a:r>
              <a:rPr lang="en-US" sz="1600" baseline="-25000" dirty="0"/>
              <a:t>3 </a:t>
            </a:r>
            <a:r>
              <a:rPr lang="en-US" sz="1600" dirty="0"/>
              <a:t>+</a:t>
            </a:r>
            <a:r>
              <a:rPr lang="en-US" sz="1600" baseline="-25000" dirty="0"/>
              <a:t> </a:t>
            </a:r>
            <a:r>
              <a:rPr lang="en-US" sz="1600" dirty="0"/>
              <a:t>Av</a:t>
            </a:r>
            <a:r>
              <a:rPr lang="en-US" sz="1600" baseline="-25000" dirty="0"/>
              <a:t>f2 </a:t>
            </a:r>
            <a:r>
              <a:rPr lang="en-US" sz="1600" dirty="0"/>
              <a:t>) &gt; Gain of main path</a:t>
            </a:r>
            <a:endParaRPr lang="en-US" sz="1600" baseline="-25000" dirty="0"/>
          </a:p>
        </p:txBody>
      </p:sp>
      <p:sp>
        <p:nvSpPr>
          <p:cNvPr id="4" name="Footer Placeholder 3">
            <a:extLst>
              <a:ext uri="{FF2B5EF4-FFF2-40B4-BE49-F238E27FC236}">
                <a16:creationId xmlns:a16="http://schemas.microsoft.com/office/drawing/2014/main" id="{EC7309B5-A70C-4212-BC4C-843C897B5941}"/>
              </a:ext>
            </a:extLst>
          </p:cNvPr>
          <p:cNvSpPr>
            <a:spLocks noGrp="1"/>
          </p:cNvSpPr>
          <p:nvPr>
            <p:ph type="ftr" sz="quarter" idx="11"/>
          </p:nvPr>
        </p:nvSpPr>
        <p:spPr>
          <a:xfrm>
            <a:off x="479394" y="6459786"/>
            <a:ext cx="9845336" cy="365125"/>
          </a:xfrm>
        </p:spPr>
        <p:txBody>
          <a:bodyPr/>
          <a:lstStyle/>
          <a:p>
            <a:pPr algn="l"/>
            <a:r>
              <a:rPr lang="en-US" sz="1200" dirty="0"/>
              <a:t>[2] B. Wu and Y. Chiu, "A 40 nm CMOS Derivative-Free IF Active-RC BPF With Programmable Bandwidth and Center Frequency Achieving Over 30 dBm IIP3".</a:t>
            </a:r>
            <a:endParaRPr lang="en-IN" sz="1200" dirty="0"/>
          </a:p>
        </p:txBody>
      </p:sp>
      <p:sp>
        <p:nvSpPr>
          <p:cNvPr id="5" name="Slide Number Placeholder 4">
            <a:extLst>
              <a:ext uri="{FF2B5EF4-FFF2-40B4-BE49-F238E27FC236}">
                <a16:creationId xmlns:a16="http://schemas.microsoft.com/office/drawing/2014/main" id="{CE980DAE-04FD-4A40-94F1-DF7357F72E58}"/>
              </a:ext>
            </a:extLst>
          </p:cNvPr>
          <p:cNvSpPr>
            <a:spLocks noGrp="1"/>
          </p:cNvSpPr>
          <p:nvPr>
            <p:ph type="sldNum" sz="quarter" idx="12"/>
          </p:nvPr>
        </p:nvSpPr>
        <p:spPr/>
        <p:txBody>
          <a:bodyPr/>
          <a:lstStyle/>
          <a:p>
            <a:fld id="{2EEFD645-3611-4F12-965D-74F1929763DD}" type="slidenum">
              <a:rPr lang="en-IN" smtClean="0"/>
              <a:pPr/>
              <a:t>14</a:t>
            </a:fld>
            <a:endParaRPr lang="en-IN"/>
          </a:p>
        </p:txBody>
      </p:sp>
      <p:sp>
        <p:nvSpPr>
          <p:cNvPr id="8" name="TextBox 7">
            <a:extLst>
              <a:ext uri="{FF2B5EF4-FFF2-40B4-BE49-F238E27FC236}">
                <a16:creationId xmlns:a16="http://schemas.microsoft.com/office/drawing/2014/main" id="{E8164142-8966-4443-8FE0-069C73245348}"/>
              </a:ext>
            </a:extLst>
          </p:cNvPr>
          <p:cNvSpPr txBox="1"/>
          <p:nvPr/>
        </p:nvSpPr>
        <p:spPr>
          <a:xfrm>
            <a:off x="7078962" y="4601047"/>
            <a:ext cx="4019962" cy="338554"/>
          </a:xfrm>
          <a:prstGeom prst="rect">
            <a:avLst/>
          </a:prstGeom>
          <a:noFill/>
        </p:spPr>
        <p:txBody>
          <a:bodyPr wrap="square" rtlCol="0">
            <a:spAutoFit/>
          </a:bodyPr>
          <a:lstStyle/>
          <a:p>
            <a:r>
              <a:rPr lang="en-US" sz="1600" dirty="0"/>
              <a:t>Fig. Block diagram of three stage FFC </a:t>
            </a:r>
            <a:r>
              <a:rPr lang="en-US" sz="1600" dirty="0" err="1"/>
              <a:t>opamp</a:t>
            </a:r>
            <a:endParaRPr lang="en-IN" sz="1600" dirty="0"/>
          </a:p>
        </p:txBody>
      </p:sp>
      <p:pic>
        <p:nvPicPr>
          <p:cNvPr id="7" name="Picture 6">
            <a:extLst>
              <a:ext uri="{FF2B5EF4-FFF2-40B4-BE49-F238E27FC236}">
                <a16:creationId xmlns:a16="http://schemas.microsoft.com/office/drawing/2014/main" id="{1F16EC35-0FED-4DE9-A82C-E34D43277AEE}"/>
              </a:ext>
            </a:extLst>
          </p:cNvPr>
          <p:cNvPicPr>
            <a:picLocks noChangeAspect="1"/>
          </p:cNvPicPr>
          <p:nvPr/>
        </p:nvPicPr>
        <p:blipFill>
          <a:blip r:embed="rId3"/>
          <a:stretch>
            <a:fillRect/>
          </a:stretch>
        </p:blipFill>
        <p:spPr>
          <a:xfrm>
            <a:off x="6096000" y="1411291"/>
            <a:ext cx="5811676" cy="3004645"/>
          </a:xfrm>
          <a:prstGeom prst="rect">
            <a:avLst/>
          </a:prstGeom>
        </p:spPr>
      </p:pic>
    </p:spTree>
    <p:extLst>
      <p:ext uri="{BB962C8B-B14F-4D97-AF65-F5344CB8AC3E}">
        <p14:creationId xmlns:p14="http://schemas.microsoft.com/office/powerpoint/2010/main" val="3393763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818B2-74E7-4526-BA57-2F0A6AAE88EC}"/>
              </a:ext>
            </a:extLst>
          </p:cNvPr>
          <p:cNvSpPr>
            <a:spLocks noGrp="1"/>
          </p:cNvSpPr>
          <p:nvPr>
            <p:ph type="title"/>
          </p:nvPr>
        </p:nvSpPr>
        <p:spPr>
          <a:xfrm>
            <a:off x="639192" y="515988"/>
            <a:ext cx="10515600" cy="646699"/>
          </a:xfrm>
        </p:spPr>
        <p:txBody>
          <a:bodyPr>
            <a:normAutofit/>
          </a:bodyPr>
          <a:lstStyle/>
          <a:p>
            <a:pPr>
              <a:lnSpc>
                <a:spcPct val="100000"/>
              </a:lnSpc>
              <a:spcBef>
                <a:spcPts val="0"/>
              </a:spcBef>
            </a:pPr>
            <a:r>
              <a:rPr lang="en-US" sz="3200" b="1" u="sng" dirty="0">
                <a:solidFill>
                  <a:schemeClr val="tx1"/>
                </a:solidFill>
              </a:rPr>
              <a:t>Features [2]</a:t>
            </a:r>
            <a:endParaRPr lang="en-IN" sz="3200" b="1" u="sng" dirty="0">
              <a:solidFill>
                <a:schemeClr val="tx1"/>
              </a:solidFill>
            </a:endParaRPr>
          </a:p>
        </p:txBody>
      </p:sp>
      <p:sp>
        <p:nvSpPr>
          <p:cNvPr id="3" name="Content Placeholder 2">
            <a:extLst>
              <a:ext uri="{FF2B5EF4-FFF2-40B4-BE49-F238E27FC236}">
                <a16:creationId xmlns:a16="http://schemas.microsoft.com/office/drawing/2014/main" id="{21896B5C-83B3-44A5-92DB-359E3DBE91F1}"/>
              </a:ext>
            </a:extLst>
          </p:cNvPr>
          <p:cNvSpPr>
            <a:spLocks noGrp="1"/>
          </p:cNvSpPr>
          <p:nvPr>
            <p:ph idx="1"/>
          </p:nvPr>
        </p:nvSpPr>
        <p:spPr>
          <a:xfrm>
            <a:off x="493986" y="1807779"/>
            <a:ext cx="11278556" cy="4445875"/>
          </a:xfrm>
        </p:spPr>
        <p:txBody>
          <a:bodyPr>
            <a:normAutofit/>
          </a:bodyPr>
          <a:lstStyle/>
          <a:p>
            <a:pPr marL="0" indent="0">
              <a:lnSpc>
                <a:spcPct val="100000"/>
              </a:lnSpc>
              <a:spcBef>
                <a:spcPts val="0"/>
              </a:spcBef>
              <a:spcAft>
                <a:spcPts val="0"/>
              </a:spcAft>
              <a:buNone/>
            </a:pPr>
            <a:r>
              <a:rPr lang="en-US" sz="1600" dirty="0"/>
              <a:t>Features of Bode plot of three stage amplifier with NCFF compensation:</a:t>
            </a:r>
          </a:p>
          <a:p>
            <a:pPr marL="0" indent="0">
              <a:lnSpc>
                <a:spcPct val="100000"/>
              </a:lnSpc>
              <a:spcBef>
                <a:spcPts val="0"/>
              </a:spcBef>
              <a:spcAft>
                <a:spcPts val="0"/>
              </a:spcAft>
              <a:buNone/>
            </a:pPr>
            <a:endParaRPr lang="en-US" sz="1600" dirty="0"/>
          </a:p>
          <a:p>
            <a:pPr>
              <a:lnSpc>
                <a:spcPct val="100000"/>
              </a:lnSpc>
              <a:spcBef>
                <a:spcPts val="0"/>
              </a:spcBef>
              <a:spcAft>
                <a:spcPts val="0"/>
              </a:spcAft>
              <a:buFont typeface="Wingdings" panose="05000000000000000000" pitchFamily="2" charset="2"/>
              <a:buChar char="Ø"/>
            </a:pPr>
            <a:r>
              <a:rPr lang="en-US" sz="1600" dirty="0"/>
              <a:t>Stable due to its </a:t>
            </a:r>
            <a:r>
              <a:rPr lang="en-IN" sz="1600" dirty="0"/>
              <a:t>non-monotonic phase response</a:t>
            </a:r>
          </a:p>
          <a:p>
            <a:pPr>
              <a:lnSpc>
                <a:spcPct val="100000"/>
              </a:lnSpc>
              <a:spcBef>
                <a:spcPts val="0"/>
              </a:spcBef>
              <a:spcAft>
                <a:spcPts val="0"/>
              </a:spcAft>
              <a:buFont typeface="Wingdings" panose="05000000000000000000" pitchFamily="2" charset="2"/>
              <a:buChar char="Ø"/>
            </a:pPr>
            <a:endParaRPr lang="en-IN" sz="1600" dirty="0"/>
          </a:p>
          <a:p>
            <a:pPr>
              <a:lnSpc>
                <a:spcPct val="100000"/>
              </a:lnSpc>
              <a:spcBef>
                <a:spcPts val="0"/>
              </a:spcBef>
              <a:spcAft>
                <a:spcPts val="0"/>
              </a:spcAft>
              <a:buFont typeface="Wingdings" panose="05000000000000000000" pitchFamily="2" charset="2"/>
              <a:buChar char="Ø"/>
            </a:pPr>
            <a:r>
              <a:rPr lang="en-US" sz="1600" dirty="0"/>
              <a:t>A</a:t>
            </a:r>
            <a:r>
              <a:rPr lang="en-IN" sz="1600" dirty="0" err="1"/>
              <a:t>fter</a:t>
            </a:r>
            <a:r>
              <a:rPr lang="en-IN" sz="1600" dirty="0"/>
              <a:t> compensation Phase Margin is stable</a:t>
            </a:r>
          </a:p>
          <a:p>
            <a:pPr>
              <a:lnSpc>
                <a:spcPct val="100000"/>
              </a:lnSpc>
              <a:spcBef>
                <a:spcPts val="0"/>
              </a:spcBef>
              <a:spcAft>
                <a:spcPts val="0"/>
              </a:spcAft>
              <a:buFont typeface="Wingdings" panose="05000000000000000000" pitchFamily="2" charset="2"/>
              <a:buChar char="Ø"/>
            </a:pPr>
            <a:endParaRPr lang="en-IN" sz="1600" dirty="0"/>
          </a:p>
          <a:p>
            <a:pPr>
              <a:lnSpc>
                <a:spcPct val="100000"/>
              </a:lnSpc>
              <a:spcBef>
                <a:spcPts val="0"/>
              </a:spcBef>
              <a:spcAft>
                <a:spcPts val="0"/>
              </a:spcAft>
              <a:buFont typeface="Wingdings" panose="05000000000000000000" pitchFamily="2" charset="2"/>
              <a:buChar char="Ø"/>
            </a:pPr>
            <a:r>
              <a:rPr lang="en-US" sz="1600" dirty="0"/>
              <a:t>P</a:t>
            </a:r>
            <a:r>
              <a:rPr lang="en-IN" sz="1600" dirty="0" err="1"/>
              <a:t>hase</a:t>
            </a:r>
            <a:r>
              <a:rPr lang="en-IN" sz="1600" dirty="0"/>
              <a:t> Margin of 90° due to single pole </a:t>
            </a:r>
          </a:p>
          <a:p>
            <a:pPr>
              <a:lnSpc>
                <a:spcPct val="100000"/>
              </a:lnSpc>
              <a:spcBef>
                <a:spcPts val="0"/>
              </a:spcBef>
              <a:spcAft>
                <a:spcPts val="0"/>
              </a:spcAft>
              <a:buFont typeface="Wingdings" panose="05000000000000000000" pitchFamily="2" charset="2"/>
              <a:buChar char="Ø"/>
            </a:pPr>
            <a:endParaRPr lang="en-IN" sz="1600" dirty="0"/>
          </a:p>
          <a:p>
            <a:pPr>
              <a:lnSpc>
                <a:spcPct val="100000"/>
              </a:lnSpc>
              <a:spcBef>
                <a:spcPts val="0"/>
              </a:spcBef>
              <a:spcAft>
                <a:spcPts val="0"/>
              </a:spcAft>
              <a:buFont typeface="Wingdings" panose="05000000000000000000" pitchFamily="2" charset="2"/>
              <a:buChar char="Ø"/>
            </a:pPr>
            <a:r>
              <a:rPr lang="en-US" sz="1600" dirty="0"/>
              <a:t>3 poles for main path =&gt; -60dB/Decade</a:t>
            </a:r>
          </a:p>
          <a:p>
            <a:pPr>
              <a:lnSpc>
                <a:spcPct val="100000"/>
              </a:lnSpc>
              <a:spcBef>
                <a:spcPts val="0"/>
              </a:spcBef>
              <a:spcAft>
                <a:spcPts val="0"/>
              </a:spcAft>
              <a:buFont typeface="Wingdings" panose="05000000000000000000" pitchFamily="2" charset="2"/>
              <a:buChar char="Ø"/>
            </a:pPr>
            <a:endParaRPr lang="en-US" sz="1600" dirty="0"/>
          </a:p>
          <a:p>
            <a:pPr>
              <a:lnSpc>
                <a:spcPct val="100000"/>
              </a:lnSpc>
              <a:spcBef>
                <a:spcPts val="0"/>
              </a:spcBef>
              <a:spcAft>
                <a:spcPts val="0"/>
              </a:spcAft>
              <a:buFont typeface="Wingdings" panose="05000000000000000000" pitchFamily="2" charset="2"/>
              <a:buChar char="Ø"/>
            </a:pPr>
            <a:r>
              <a:rPr lang="en-US" sz="1600" dirty="0"/>
              <a:t>2 poles for FF1 =&gt; -40dB/Decade</a:t>
            </a:r>
          </a:p>
          <a:p>
            <a:pPr>
              <a:lnSpc>
                <a:spcPct val="100000"/>
              </a:lnSpc>
              <a:spcBef>
                <a:spcPts val="0"/>
              </a:spcBef>
              <a:spcAft>
                <a:spcPts val="0"/>
              </a:spcAft>
              <a:buFont typeface="Wingdings" panose="05000000000000000000" pitchFamily="2" charset="2"/>
              <a:buChar char="Ø"/>
            </a:pPr>
            <a:endParaRPr lang="en-US" sz="1600" dirty="0"/>
          </a:p>
          <a:p>
            <a:pPr>
              <a:lnSpc>
                <a:spcPct val="100000"/>
              </a:lnSpc>
              <a:spcBef>
                <a:spcPts val="0"/>
              </a:spcBef>
              <a:spcAft>
                <a:spcPts val="0"/>
              </a:spcAft>
              <a:buFont typeface="Wingdings" panose="05000000000000000000" pitchFamily="2" charset="2"/>
              <a:buChar char="Ø"/>
            </a:pPr>
            <a:r>
              <a:rPr lang="en-US" sz="1600" dirty="0"/>
              <a:t>1 pole for FF2 =&gt; -20dB/Decade</a:t>
            </a:r>
          </a:p>
          <a:p>
            <a:pPr>
              <a:lnSpc>
                <a:spcPct val="100000"/>
              </a:lnSpc>
              <a:spcBef>
                <a:spcPts val="0"/>
              </a:spcBef>
              <a:spcAft>
                <a:spcPts val="0"/>
              </a:spcAft>
              <a:buFont typeface="Wingdings" panose="05000000000000000000" pitchFamily="2" charset="2"/>
              <a:buChar char="Ø"/>
            </a:pPr>
            <a:endParaRPr lang="en-US" sz="1600" dirty="0"/>
          </a:p>
          <a:p>
            <a:pPr>
              <a:lnSpc>
                <a:spcPct val="100000"/>
              </a:lnSpc>
              <a:spcBef>
                <a:spcPts val="0"/>
              </a:spcBef>
              <a:spcAft>
                <a:spcPts val="0"/>
              </a:spcAft>
              <a:buFont typeface="Wingdings" panose="05000000000000000000" pitchFamily="2" charset="2"/>
              <a:buChar char="Ø"/>
            </a:pPr>
            <a:r>
              <a:rPr lang="en-US" sz="1600" dirty="0"/>
              <a:t>After compensation =&gt; 1 pole left =&gt; -20dB/Decade</a:t>
            </a:r>
          </a:p>
        </p:txBody>
      </p:sp>
      <p:sp>
        <p:nvSpPr>
          <p:cNvPr id="4" name="Footer Placeholder 3">
            <a:extLst>
              <a:ext uri="{FF2B5EF4-FFF2-40B4-BE49-F238E27FC236}">
                <a16:creationId xmlns:a16="http://schemas.microsoft.com/office/drawing/2014/main" id="{004F0F79-7369-4594-8ED7-B644C3732F43}"/>
              </a:ext>
            </a:extLst>
          </p:cNvPr>
          <p:cNvSpPr>
            <a:spLocks noGrp="1"/>
          </p:cNvSpPr>
          <p:nvPr>
            <p:ph type="ftr" sz="quarter" idx="11"/>
          </p:nvPr>
        </p:nvSpPr>
        <p:spPr>
          <a:xfrm>
            <a:off x="639192" y="6459787"/>
            <a:ext cx="9792070" cy="365125"/>
          </a:xfrm>
        </p:spPr>
        <p:txBody>
          <a:bodyPr/>
          <a:lstStyle/>
          <a:p>
            <a:pPr algn="l"/>
            <a:r>
              <a:rPr lang="en-US" sz="1200" dirty="0"/>
              <a:t>[2] B. Wu and Y. Chiu, "A 40 nm CMOS Derivative-Free IF Active-RC BPF With Programmable Bandwidth and Center Frequency Achieving Over 30 dBm IIP3".</a:t>
            </a:r>
            <a:endParaRPr lang="en-IN" sz="1200" dirty="0"/>
          </a:p>
        </p:txBody>
      </p:sp>
      <p:sp>
        <p:nvSpPr>
          <p:cNvPr id="5" name="Slide Number Placeholder 4">
            <a:extLst>
              <a:ext uri="{FF2B5EF4-FFF2-40B4-BE49-F238E27FC236}">
                <a16:creationId xmlns:a16="http://schemas.microsoft.com/office/drawing/2014/main" id="{94B5884B-47CC-4CEB-BFED-B41779949C30}"/>
              </a:ext>
            </a:extLst>
          </p:cNvPr>
          <p:cNvSpPr>
            <a:spLocks noGrp="1"/>
          </p:cNvSpPr>
          <p:nvPr>
            <p:ph type="sldNum" sz="quarter" idx="12"/>
          </p:nvPr>
        </p:nvSpPr>
        <p:spPr/>
        <p:txBody>
          <a:bodyPr/>
          <a:lstStyle/>
          <a:p>
            <a:fld id="{2EEFD645-3611-4F12-965D-74F1929763DD}" type="slidenum">
              <a:rPr lang="en-IN" smtClean="0"/>
              <a:pPr/>
              <a:t>15</a:t>
            </a:fld>
            <a:endParaRPr lang="en-IN"/>
          </a:p>
        </p:txBody>
      </p:sp>
      <p:pic>
        <p:nvPicPr>
          <p:cNvPr id="6" name="Picture 5">
            <a:extLst>
              <a:ext uri="{FF2B5EF4-FFF2-40B4-BE49-F238E27FC236}">
                <a16:creationId xmlns:a16="http://schemas.microsoft.com/office/drawing/2014/main" id="{D3D886A5-8E19-4006-BEBE-CCE516326286}"/>
              </a:ext>
            </a:extLst>
          </p:cNvPr>
          <p:cNvPicPr>
            <a:picLocks noChangeAspect="1"/>
          </p:cNvPicPr>
          <p:nvPr/>
        </p:nvPicPr>
        <p:blipFill>
          <a:blip r:embed="rId2"/>
          <a:stretch>
            <a:fillRect/>
          </a:stretch>
        </p:blipFill>
        <p:spPr>
          <a:xfrm>
            <a:off x="7383042" y="2219533"/>
            <a:ext cx="4389500" cy="3566469"/>
          </a:xfrm>
          <a:prstGeom prst="rect">
            <a:avLst/>
          </a:prstGeom>
        </p:spPr>
      </p:pic>
      <p:sp>
        <p:nvSpPr>
          <p:cNvPr id="7" name="TextBox 6">
            <a:extLst>
              <a:ext uri="{FF2B5EF4-FFF2-40B4-BE49-F238E27FC236}">
                <a16:creationId xmlns:a16="http://schemas.microsoft.com/office/drawing/2014/main" id="{EFDA9FC5-B2C4-4E4D-84D2-1D5A21AA6940}"/>
              </a:ext>
            </a:extLst>
          </p:cNvPr>
          <p:cNvSpPr txBox="1"/>
          <p:nvPr/>
        </p:nvSpPr>
        <p:spPr>
          <a:xfrm>
            <a:off x="6872355" y="5857066"/>
            <a:ext cx="5020257" cy="369332"/>
          </a:xfrm>
          <a:prstGeom prst="rect">
            <a:avLst/>
          </a:prstGeom>
          <a:noFill/>
        </p:spPr>
        <p:txBody>
          <a:bodyPr wrap="square" rtlCol="0">
            <a:spAutoFit/>
          </a:bodyPr>
          <a:lstStyle/>
          <a:p>
            <a:r>
              <a:rPr lang="en-US" dirty="0"/>
              <a:t>Fig.5 Bode Plot of multipath, multistage FFC </a:t>
            </a:r>
            <a:r>
              <a:rPr lang="en-US" dirty="0" err="1"/>
              <a:t>opamp</a:t>
            </a:r>
            <a:endParaRPr lang="en-IN" dirty="0"/>
          </a:p>
        </p:txBody>
      </p:sp>
    </p:spTree>
    <p:extLst>
      <p:ext uri="{BB962C8B-B14F-4D97-AF65-F5344CB8AC3E}">
        <p14:creationId xmlns:p14="http://schemas.microsoft.com/office/powerpoint/2010/main" val="4200313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9C58A54-E4E7-47E2-BD4F-574488DA54DC}"/>
              </a:ext>
            </a:extLst>
          </p:cNvPr>
          <p:cNvSpPr>
            <a:spLocks noGrp="1"/>
          </p:cNvSpPr>
          <p:nvPr>
            <p:ph type="ftr" sz="quarter" idx="11"/>
          </p:nvPr>
        </p:nvSpPr>
        <p:spPr>
          <a:xfrm>
            <a:off x="452761" y="6459787"/>
            <a:ext cx="9792070" cy="365125"/>
          </a:xfrm>
        </p:spPr>
        <p:txBody>
          <a:bodyPr/>
          <a:lstStyle/>
          <a:p>
            <a:pPr algn="l"/>
            <a:r>
              <a:rPr lang="en-US" sz="1200" dirty="0"/>
              <a:t>[2] B. Wu and Y. Chiu, "A 40 nm CMOS Derivative-Free IF Active-RC BPF With Programmable Bandwidth and Center Frequency Achieving Over 30 dBm IIP3".</a:t>
            </a:r>
            <a:endParaRPr lang="en-IN" sz="1200" dirty="0"/>
          </a:p>
        </p:txBody>
      </p:sp>
      <p:sp>
        <p:nvSpPr>
          <p:cNvPr id="3" name="Slide Number Placeholder 2">
            <a:extLst>
              <a:ext uri="{FF2B5EF4-FFF2-40B4-BE49-F238E27FC236}">
                <a16:creationId xmlns:a16="http://schemas.microsoft.com/office/drawing/2014/main" id="{B8DA0E5F-A304-4F16-A2EA-415105AA5A21}"/>
              </a:ext>
            </a:extLst>
          </p:cNvPr>
          <p:cNvSpPr>
            <a:spLocks noGrp="1"/>
          </p:cNvSpPr>
          <p:nvPr>
            <p:ph type="sldNum" sz="quarter" idx="12"/>
          </p:nvPr>
        </p:nvSpPr>
        <p:spPr/>
        <p:txBody>
          <a:bodyPr/>
          <a:lstStyle/>
          <a:p>
            <a:fld id="{2EEFD645-3611-4F12-965D-74F1929763DD}" type="slidenum">
              <a:rPr lang="en-IN" smtClean="0"/>
              <a:t>16</a:t>
            </a:fld>
            <a:endParaRPr lang="en-IN"/>
          </a:p>
        </p:txBody>
      </p:sp>
      <p:sp>
        <p:nvSpPr>
          <p:cNvPr id="5" name="Rectangle 4">
            <a:extLst>
              <a:ext uri="{FF2B5EF4-FFF2-40B4-BE49-F238E27FC236}">
                <a16:creationId xmlns:a16="http://schemas.microsoft.com/office/drawing/2014/main" id="{70803EE5-7688-4A20-BBE5-1FE3BB496201}"/>
              </a:ext>
            </a:extLst>
          </p:cNvPr>
          <p:cNvSpPr/>
          <p:nvPr/>
        </p:nvSpPr>
        <p:spPr>
          <a:xfrm>
            <a:off x="439243" y="282865"/>
            <a:ext cx="11193517" cy="6124754"/>
          </a:xfrm>
          <a:prstGeom prst="rect">
            <a:avLst/>
          </a:prstGeom>
        </p:spPr>
        <p:txBody>
          <a:bodyPr wrap="square">
            <a:spAutoFit/>
          </a:bodyPr>
          <a:lstStyle/>
          <a:p>
            <a:r>
              <a:rPr lang="en-US" sz="2800" b="1" u="sng" dirty="0">
                <a:solidFill>
                  <a:schemeClr val="tx1"/>
                </a:solidFill>
                <a:ea typeface="Cambria Math" panose="02040503050406030204" pitchFamily="18" charset="0"/>
                <a:cs typeface="Times New Roman" panose="02020603050405020304" pitchFamily="18" charset="0"/>
              </a:rPr>
              <a:t>The overall Amplifier gain:</a:t>
            </a:r>
          </a:p>
          <a:p>
            <a:endParaRPr lang="en-IN" sz="1600" b="1" u="sng" dirty="0">
              <a:solidFill>
                <a:schemeClr val="tx1"/>
              </a:solidFill>
              <a:ea typeface="Cambria Math" panose="02040503050406030204" pitchFamily="18" charset="0"/>
              <a:cs typeface="Times New Roman" panose="02020603050405020304" pitchFamily="18" charset="0"/>
            </a:endParaRPr>
          </a:p>
          <a:p>
            <a:endParaRPr lang="en-US" sz="1600" dirty="0">
              <a:solidFill>
                <a:schemeClr val="tx1"/>
              </a:solidFill>
              <a:ea typeface="Cambria Math" panose="02040503050406030204" pitchFamily="18" charset="0"/>
              <a:cs typeface="Times New Roman" panose="02020603050405020304" pitchFamily="18" charset="0"/>
            </a:endParaRPr>
          </a:p>
          <a:p>
            <a:r>
              <a:rPr lang="en-US" sz="1600" dirty="0">
                <a:solidFill>
                  <a:schemeClr val="tx1"/>
                </a:solidFill>
                <a:ea typeface="Cambria Math" panose="02040503050406030204" pitchFamily="18" charset="0"/>
                <a:cs typeface="Times New Roman" panose="02020603050405020304" pitchFamily="18" charset="0"/>
              </a:rPr>
              <a:t>H(s)   </a:t>
            </a:r>
            <a:r>
              <a:rPr lang="en-IN" sz="1600" dirty="0">
                <a:solidFill>
                  <a:schemeClr val="tx1"/>
                </a:solidFill>
                <a:ea typeface="Cambria Math" panose="02040503050406030204" pitchFamily="18" charset="0"/>
              </a:rPr>
              <a:t>≈</a:t>
            </a:r>
            <a:endParaRPr lang="en-US" sz="1600" dirty="0">
              <a:ea typeface="Cambria Math" panose="02040503050406030204" pitchFamily="18" charset="0"/>
              <a:cs typeface="Times New Roman" panose="02020603050405020304" pitchFamily="18" charset="0"/>
            </a:endParaRPr>
          </a:p>
          <a:p>
            <a:endParaRPr lang="en-US" sz="1600" dirty="0">
              <a:ea typeface="Cambria Math" panose="02040503050406030204" pitchFamily="18" charset="0"/>
              <a:cs typeface="Times New Roman" panose="02020603050405020304" pitchFamily="18" charset="0"/>
            </a:endParaRPr>
          </a:p>
          <a:p>
            <a:pPr marL="342900" indent="-342900">
              <a:buFont typeface="Arial" panose="020B0604020202020204" pitchFamily="34" charset="0"/>
              <a:buChar char="•"/>
            </a:pPr>
            <a:endParaRPr lang="en-US" sz="1600" dirty="0">
              <a:solidFill>
                <a:schemeClr val="tx1"/>
              </a:solidFill>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r>
              <a:rPr lang="en-US" sz="1600" dirty="0">
                <a:solidFill>
                  <a:schemeClr val="tx1"/>
                </a:solidFill>
                <a:ea typeface="Cambria Math" panose="02040503050406030204" pitchFamily="18" charset="0"/>
                <a:cs typeface="Times New Roman" panose="02020603050405020304" pitchFamily="18" charset="0"/>
              </a:rPr>
              <a:t>K = Overall dc gain  =</a:t>
            </a:r>
          </a:p>
          <a:p>
            <a:pPr marL="342900" indent="-342900">
              <a:buFont typeface="Wingdings" panose="05000000000000000000" pitchFamily="2" charset="2"/>
              <a:buChar char="Ø"/>
            </a:pPr>
            <a:r>
              <a:rPr lang="en-US" sz="1600" dirty="0">
                <a:ea typeface="Cambria Math" panose="02040503050406030204" pitchFamily="18" charset="0"/>
                <a:cs typeface="Times New Roman" panose="02020603050405020304" pitchFamily="18" charset="0"/>
              </a:rPr>
              <a:t>Two LHP Zero and Three poles</a:t>
            </a:r>
          </a:p>
          <a:p>
            <a:pPr marL="342900" indent="-342900">
              <a:buFont typeface="Arial" panose="020B0604020202020204" pitchFamily="34" charset="0"/>
              <a:buChar char="•"/>
            </a:pPr>
            <a:endParaRPr lang="en-US" sz="1600" dirty="0">
              <a:ea typeface="Cambria Math" panose="02040503050406030204" pitchFamily="18" charset="0"/>
              <a:cs typeface="Times New Roman" panose="02020603050405020304" pitchFamily="18" charset="0"/>
            </a:endParaRPr>
          </a:p>
          <a:p>
            <a:r>
              <a:rPr lang="en-US" sz="2800" b="1" u="sng" dirty="0">
                <a:ea typeface="Cambria Math" panose="02040503050406030204" pitchFamily="18" charset="0"/>
              </a:rPr>
              <a:t>Two LHP zeros:</a:t>
            </a:r>
          </a:p>
          <a:p>
            <a:endParaRPr lang="en-IN" sz="1600" b="1" u="sng" dirty="0">
              <a:ea typeface="Cambria Math" panose="02040503050406030204" pitchFamily="18" charset="0"/>
            </a:endParaRPr>
          </a:p>
          <a:p>
            <a:r>
              <a:rPr lang="en-US" sz="1600" dirty="0">
                <a:ea typeface="Cambria Math" panose="02040503050406030204" pitchFamily="18" charset="0"/>
              </a:rPr>
              <a:t>w</a:t>
            </a:r>
            <a:r>
              <a:rPr lang="en-US" sz="1600" baseline="-25000" dirty="0">
                <a:ea typeface="Cambria Math" panose="02040503050406030204" pitchFamily="18" charset="0"/>
              </a:rPr>
              <a:t>z1</a:t>
            </a:r>
            <a:r>
              <a:rPr lang="en-US" sz="1600" dirty="0">
                <a:ea typeface="Cambria Math" panose="02040503050406030204" pitchFamily="18" charset="0"/>
              </a:rPr>
              <a:t> w</a:t>
            </a:r>
            <a:r>
              <a:rPr lang="en-US" sz="1600" baseline="-25000" dirty="0">
                <a:ea typeface="Cambria Math" panose="02040503050406030204" pitchFamily="18" charset="0"/>
              </a:rPr>
              <a:t>z2   </a:t>
            </a:r>
            <a:r>
              <a:rPr lang="en-US" sz="1600" dirty="0">
                <a:ea typeface="Cambria Math" panose="02040503050406030204" pitchFamily="18" charset="0"/>
              </a:rPr>
              <a:t> =</a:t>
            </a:r>
            <a:endParaRPr lang="en-IN" sz="1600" dirty="0">
              <a:ea typeface="Cambria Math" panose="02040503050406030204" pitchFamily="18" charset="0"/>
            </a:endParaRPr>
          </a:p>
          <a:p>
            <a:endParaRPr lang="en-IN" sz="1600" dirty="0">
              <a:ea typeface="Cambria Math" panose="02040503050406030204" pitchFamily="18" charset="0"/>
            </a:endParaRPr>
          </a:p>
          <a:p>
            <a:r>
              <a:rPr lang="en-US" sz="1600" dirty="0">
                <a:ea typeface="Cambria Math" panose="02040503050406030204" pitchFamily="18" charset="0"/>
              </a:rPr>
              <a:t>Considering the similarities with two stage FF circuit:</a:t>
            </a:r>
            <a:endParaRPr lang="en-IN" sz="1600" dirty="0">
              <a:ea typeface="Cambria Math" panose="02040503050406030204" pitchFamily="18" charset="0"/>
            </a:endParaRPr>
          </a:p>
          <a:p>
            <a:endParaRPr lang="en-US" sz="1600" dirty="0">
              <a:ea typeface="Cambria Math" panose="02040503050406030204" pitchFamily="18" charset="0"/>
            </a:endParaRPr>
          </a:p>
          <a:p>
            <a:r>
              <a:rPr lang="en-US" sz="1600" dirty="0">
                <a:ea typeface="Cambria Math" panose="02040503050406030204" pitchFamily="18" charset="0"/>
              </a:rPr>
              <a:t>w</a:t>
            </a:r>
            <a:r>
              <a:rPr lang="en-US" sz="1600" baseline="-25000" dirty="0">
                <a:ea typeface="Cambria Math" panose="02040503050406030204" pitchFamily="18" charset="0"/>
              </a:rPr>
              <a:t>z1</a:t>
            </a:r>
            <a:r>
              <a:rPr lang="en-US" sz="1600" dirty="0">
                <a:ea typeface="Cambria Math" panose="02040503050406030204" pitchFamily="18" charset="0"/>
              </a:rPr>
              <a:t>    </a:t>
            </a:r>
            <a:r>
              <a:rPr lang="en-IN" sz="1600" dirty="0">
                <a:ea typeface="Cambria Math" panose="02040503050406030204" pitchFamily="18" charset="0"/>
              </a:rPr>
              <a:t>≈</a:t>
            </a:r>
            <a:endParaRPr lang="en-US" sz="1600" dirty="0">
              <a:ea typeface="Cambria Math" panose="02040503050406030204" pitchFamily="18" charset="0"/>
            </a:endParaRPr>
          </a:p>
          <a:p>
            <a:r>
              <a:rPr lang="en-US" sz="1600" dirty="0">
                <a:ea typeface="Cambria Math" panose="02040503050406030204" pitchFamily="18" charset="0"/>
              </a:rPr>
              <a:t>   </a:t>
            </a:r>
          </a:p>
          <a:p>
            <a:pPr marL="285750" indent="-285750">
              <a:buFont typeface="Wingdings" panose="05000000000000000000" pitchFamily="2" charset="2"/>
              <a:buChar char="Ø"/>
            </a:pPr>
            <a:r>
              <a:rPr lang="en-US" sz="1600" dirty="0">
                <a:ea typeface="Cambria Math" panose="02040503050406030204" pitchFamily="18" charset="0"/>
              </a:rPr>
              <a:t>Location of 1</a:t>
            </a:r>
            <a:r>
              <a:rPr lang="en-US" sz="1600" baseline="30000" dirty="0">
                <a:ea typeface="Cambria Math" panose="02040503050406030204" pitchFamily="18" charset="0"/>
              </a:rPr>
              <a:t>st</a:t>
            </a:r>
            <a:r>
              <a:rPr lang="en-US" sz="1600" dirty="0">
                <a:ea typeface="Cambria Math" panose="02040503050406030204" pitchFamily="18" charset="0"/>
              </a:rPr>
              <a:t> LHP zero =&gt; 1</a:t>
            </a:r>
            <a:r>
              <a:rPr lang="en-US" sz="1600" baseline="30000" dirty="0">
                <a:ea typeface="Cambria Math" panose="02040503050406030204" pitchFamily="18" charset="0"/>
              </a:rPr>
              <a:t>st</a:t>
            </a:r>
            <a:r>
              <a:rPr lang="en-US" sz="1600" dirty="0">
                <a:ea typeface="Cambria Math" panose="02040503050406030204" pitchFamily="18" charset="0"/>
              </a:rPr>
              <a:t> stage gain bandwidth product X K1</a:t>
            </a:r>
            <a:endParaRPr lang="en-IN" sz="1600" dirty="0">
              <a:ea typeface="Cambria Math" panose="02040503050406030204" pitchFamily="18" charset="0"/>
            </a:endParaRPr>
          </a:p>
          <a:p>
            <a:endParaRPr lang="en-US" sz="1600" dirty="0">
              <a:ea typeface="Cambria Math" panose="02040503050406030204" pitchFamily="18" charset="0"/>
            </a:endParaRPr>
          </a:p>
          <a:p>
            <a:r>
              <a:rPr lang="en-US" sz="1600" dirty="0">
                <a:ea typeface="Cambria Math" panose="02040503050406030204" pitchFamily="18" charset="0"/>
              </a:rPr>
              <a:t>w</a:t>
            </a:r>
            <a:r>
              <a:rPr lang="en-US" sz="1600" baseline="-25000" dirty="0">
                <a:ea typeface="Cambria Math" panose="02040503050406030204" pitchFamily="18" charset="0"/>
              </a:rPr>
              <a:t>z2</a:t>
            </a:r>
            <a:r>
              <a:rPr lang="en-US" sz="1600" dirty="0">
                <a:ea typeface="Cambria Math" panose="02040503050406030204" pitchFamily="18" charset="0"/>
              </a:rPr>
              <a:t>   </a:t>
            </a:r>
            <a:r>
              <a:rPr lang="en-IN" sz="1600" dirty="0">
                <a:ea typeface="Cambria Math" panose="02040503050406030204" pitchFamily="18" charset="0"/>
              </a:rPr>
              <a:t>≈</a:t>
            </a:r>
            <a:r>
              <a:rPr lang="en-US" sz="1600" dirty="0">
                <a:ea typeface="Cambria Math" panose="02040503050406030204" pitchFamily="18" charset="0"/>
              </a:rPr>
              <a:t> </a:t>
            </a:r>
          </a:p>
          <a:p>
            <a:endParaRPr lang="en-US" sz="1600" dirty="0">
              <a:ea typeface="Cambria Math" panose="02040503050406030204" pitchFamily="18" charset="0"/>
            </a:endParaRPr>
          </a:p>
          <a:p>
            <a:pPr marL="285750" indent="-285750">
              <a:buFont typeface="Wingdings" panose="05000000000000000000" pitchFamily="2" charset="2"/>
              <a:buChar char="Ø"/>
            </a:pPr>
            <a:r>
              <a:rPr lang="en-US" sz="1600" dirty="0">
                <a:ea typeface="Cambria Math" panose="02040503050406030204" pitchFamily="18" charset="0"/>
              </a:rPr>
              <a:t>Location of 2</a:t>
            </a:r>
            <a:r>
              <a:rPr lang="en-US" sz="1600" baseline="30000" dirty="0">
                <a:ea typeface="Cambria Math" panose="02040503050406030204" pitchFamily="18" charset="0"/>
              </a:rPr>
              <a:t>nd</a:t>
            </a:r>
            <a:r>
              <a:rPr lang="en-US" sz="1600" dirty="0">
                <a:ea typeface="Cambria Math" panose="02040503050406030204" pitchFamily="18" charset="0"/>
              </a:rPr>
              <a:t> LHP zero =&gt; Gain bandwidth product X K2</a:t>
            </a:r>
          </a:p>
          <a:p>
            <a:pPr marL="285750" indent="-285750">
              <a:buFont typeface="Wingdings" panose="05000000000000000000" pitchFamily="2" charset="2"/>
              <a:buChar char="Ø"/>
            </a:pPr>
            <a:r>
              <a:rPr lang="en-US" sz="1600" dirty="0">
                <a:ea typeface="Cambria Math" panose="02040503050406030204" pitchFamily="18" charset="0"/>
              </a:rPr>
              <a:t>Where K1 and K2 are </a:t>
            </a:r>
            <a:r>
              <a:rPr lang="en-US" sz="1600" dirty="0" err="1">
                <a:ea typeface="Cambria Math" panose="02040503050406030204" pitchFamily="18" charset="0"/>
              </a:rPr>
              <a:t>contant</a:t>
            </a:r>
            <a:endParaRPr lang="en-IN" sz="1600" dirty="0">
              <a:ea typeface="Cambria Math" panose="02040503050406030204" pitchFamily="18" charset="0"/>
            </a:endParaRPr>
          </a:p>
        </p:txBody>
      </p:sp>
      <mc:AlternateContent xmlns:mc="http://schemas.openxmlformats.org/markup-compatibility/2006" xmlns:a14="http://schemas.microsoft.com/office/drawing/2010/main">
        <mc:Choice Requires="a14">
          <p:sp>
            <p:nvSpPr>
              <p:cNvPr id="4" name="Rectangle 3">
                <a:hlinkClick r:id="rId2" action="ppaction://hlinksldjump"/>
                <a:extLst>
                  <a:ext uri="{FF2B5EF4-FFF2-40B4-BE49-F238E27FC236}">
                    <a16:creationId xmlns:a16="http://schemas.microsoft.com/office/drawing/2014/main" id="{3FAD27F9-8929-457A-B25F-D4C1175C3DFD}"/>
                  </a:ext>
                </a:extLst>
              </p:cNvPr>
              <p:cNvSpPr/>
              <p:nvPr/>
            </p:nvSpPr>
            <p:spPr>
              <a:xfrm>
                <a:off x="1452484" y="3211619"/>
                <a:ext cx="2704522" cy="5965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m:rPr>
                              <m:sty m:val="p"/>
                            </m:rPr>
                            <a:rPr lang="en-US" sz="1600" i="0">
                              <a:latin typeface="Cambria Math" panose="02040503050406030204" pitchFamily="18" charset="0"/>
                              <a:ea typeface="Cambria Math" panose="02040503050406030204" pitchFamily="18" charset="0"/>
                            </a:rPr>
                            <m:t>A</m:t>
                          </m:r>
                        </m:e>
                        <m:sub>
                          <m:r>
                            <m:rPr>
                              <m:sty m:val="p"/>
                            </m:rPr>
                            <a:rPr lang="en-US" sz="1600" i="0">
                              <a:latin typeface="Cambria Math" panose="02040503050406030204" pitchFamily="18" charset="0"/>
                              <a:ea typeface="Cambria Math" panose="02040503050406030204" pitchFamily="18" charset="0"/>
                            </a:rPr>
                            <m:t>V</m:t>
                          </m:r>
                          <m:r>
                            <a:rPr lang="en-US" sz="1600" i="0">
                              <a:latin typeface="Cambria Math" panose="02040503050406030204" pitchFamily="18" charset="0"/>
                              <a:ea typeface="Cambria Math" panose="02040503050406030204" pitchFamily="18" charset="0"/>
                            </a:rPr>
                            <m:t>1</m:t>
                          </m:r>
                        </m:sub>
                      </m:sSub>
                      <m:sSub>
                        <m:sSubPr>
                          <m:ctrlPr>
                            <a:rPr lang="en-US" sz="1600" i="1">
                              <a:latin typeface="Cambria Math" panose="02040503050406030204" pitchFamily="18" charset="0"/>
                              <a:ea typeface="Cambria Math" panose="02040503050406030204" pitchFamily="18" charset="0"/>
                            </a:rPr>
                          </m:ctrlPr>
                        </m:sSubPr>
                        <m:e>
                          <m:r>
                            <m:rPr>
                              <m:sty m:val="p"/>
                            </m:rPr>
                            <a:rPr lang="en-US" sz="1600" i="0">
                              <a:latin typeface="Cambria Math" panose="02040503050406030204" pitchFamily="18" charset="0"/>
                              <a:ea typeface="Cambria Math" panose="02040503050406030204" pitchFamily="18" charset="0"/>
                            </a:rPr>
                            <m:t>w</m:t>
                          </m:r>
                        </m:e>
                        <m:sub>
                          <m:r>
                            <m:rPr>
                              <m:sty m:val="p"/>
                            </m:rPr>
                            <a:rPr lang="en-US" sz="1600" i="0">
                              <a:latin typeface="Cambria Math" panose="02040503050406030204" pitchFamily="18" charset="0"/>
                              <a:ea typeface="Cambria Math" panose="02040503050406030204" pitchFamily="18" charset="0"/>
                            </a:rPr>
                            <m:t>p</m:t>
                          </m:r>
                          <m:r>
                            <a:rPr lang="en-US" sz="1600" i="0">
                              <a:latin typeface="Cambria Math" panose="02040503050406030204" pitchFamily="18" charset="0"/>
                              <a:ea typeface="Cambria Math" panose="02040503050406030204" pitchFamily="18" charset="0"/>
                            </a:rPr>
                            <m:t>1</m:t>
                          </m:r>
                        </m:sub>
                      </m:sSub>
                      <m:f>
                        <m:fPr>
                          <m:ctrlPr>
                            <a:rPr lang="en-US" sz="1600" i="1">
                              <a:latin typeface="Cambria Math" panose="02040503050406030204" pitchFamily="18" charset="0"/>
                              <a:ea typeface="Cambria Math" panose="02040503050406030204" pitchFamily="18" charset="0"/>
                            </a:rPr>
                          </m:ctrlPr>
                        </m:fPr>
                        <m:num>
                          <m:sSub>
                            <m:sSubPr>
                              <m:ctrlPr>
                                <a:rPr lang="en-US" sz="1600" i="1">
                                  <a:latin typeface="Cambria Math" panose="02040503050406030204" pitchFamily="18" charset="0"/>
                                  <a:ea typeface="Cambria Math" panose="02040503050406030204" pitchFamily="18" charset="0"/>
                                </a:rPr>
                              </m:ctrlPr>
                            </m:sSubPr>
                            <m:e>
                              <m:r>
                                <m:rPr>
                                  <m:sty m:val="p"/>
                                </m:rPr>
                                <a:rPr lang="en-US" sz="1600" i="0">
                                  <a:latin typeface="Cambria Math" panose="02040503050406030204" pitchFamily="18" charset="0"/>
                                  <a:ea typeface="Cambria Math" panose="02040503050406030204" pitchFamily="18" charset="0"/>
                                </a:rPr>
                                <m:t>A</m:t>
                              </m:r>
                            </m:e>
                            <m:sub>
                              <m:r>
                                <m:rPr>
                                  <m:sty m:val="p"/>
                                </m:rPr>
                                <a:rPr lang="en-US" sz="1600" i="0">
                                  <a:latin typeface="Cambria Math" panose="02040503050406030204" pitchFamily="18" charset="0"/>
                                  <a:ea typeface="Cambria Math" panose="02040503050406030204" pitchFamily="18" charset="0"/>
                                </a:rPr>
                                <m:t>V</m:t>
                              </m:r>
                              <m:r>
                                <a:rPr lang="en-US" sz="1600" i="0">
                                  <a:latin typeface="Cambria Math" panose="02040503050406030204" pitchFamily="18" charset="0"/>
                                  <a:ea typeface="Cambria Math" panose="02040503050406030204" pitchFamily="18" charset="0"/>
                                </a:rPr>
                                <m:t>2</m:t>
                              </m:r>
                            </m:sub>
                          </m:sSub>
                        </m:num>
                        <m:den>
                          <m:sSub>
                            <m:sSubPr>
                              <m:ctrlPr>
                                <a:rPr lang="en-US" sz="1600" i="1">
                                  <a:latin typeface="Cambria Math" panose="02040503050406030204" pitchFamily="18" charset="0"/>
                                  <a:ea typeface="Cambria Math" panose="02040503050406030204" pitchFamily="18" charset="0"/>
                                </a:rPr>
                              </m:ctrlPr>
                            </m:sSubPr>
                            <m:e>
                              <m:r>
                                <m:rPr>
                                  <m:sty m:val="p"/>
                                </m:rPr>
                                <a:rPr lang="en-US" sz="1600" i="0">
                                  <a:latin typeface="Cambria Math" panose="02040503050406030204" pitchFamily="18" charset="0"/>
                                  <a:ea typeface="Cambria Math" panose="02040503050406030204" pitchFamily="18" charset="0"/>
                                </a:rPr>
                                <m:t>A</m:t>
                              </m:r>
                            </m:e>
                            <m:sub>
                              <m:r>
                                <m:rPr>
                                  <m:sty m:val="p"/>
                                </m:rPr>
                                <a:rPr lang="en-US" sz="1600" i="0">
                                  <a:latin typeface="Cambria Math" panose="02040503050406030204" pitchFamily="18" charset="0"/>
                                  <a:ea typeface="Cambria Math" panose="02040503050406030204" pitchFamily="18" charset="0"/>
                                </a:rPr>
                                <m:t>Vf</m:t>
                              </m:r>
                              <m:r>
                                <a:rPr lang="en-US" sz="1600" i="0">
                                  <a:latin typeface="Cambria Math" panose="02040503050406030204" pitchFamily="18" charset="0"/>
                                  <a:ea typeface="Cambria Math" panose="02040503050406030204" pitchFamily="18" charset="0"/>
                                </a:rPr>
                                <m:t>1</m:t>
                              </m:r>
                            </m:sub>
                          </m:sSub>
                        </m:den>
                      </m:f>
                      <m:sSub>
                        <m:sSubPr>
                          <m:ctrlPr>
                            <a:rPr lang="en-US" sz="1600" i="1">
                              <a:latin typeface="Cambria Math" panose="02040503050406030204" pitchFamily="18" charset="0"/>
                              <a:ea typeface="Cambria Math" panose="02040503050406030204" pitchFamily="18" charset="0"/>
                            </a:rPr>
                          </m:ctrlPr>
                        </m:sSubPr>
                        <m:e>
                          <m:sSub>
                            <m:sSubPr>
                              <m:ctrlPr>
                                <a:rPr lang="en-US" sz="1600" i="1">
                                  <a:latin typeface="Cambria Math" panose="02040503050406030204" pitchFamily="18" charset="0"/>
                                  <a:ea typeface="Cambria Math" panose="02040503050406030204" pitchFamily="18" charset="0"/>
                                </a:rPr>
                              </m:ctrlPr>
                            </m:sSubPr>
                            <m:e>
                              <m:r>
                                <a:rPr lang="en-US" sz="1600" i="0">
                                  <a:latin typeface="Cambria Math" panose="02040503050406030204" pitchFamily="18" charset="0"/>
                                  <a:ea typeface="Cambria Math" panose="02040503050406030204" pitchFamily="18" charset="0"/>
                                </a:rPr>
                                <m:t>∗</m:t>
                              </m:r>
                              <m:r>
                                <m:rPr>
                                  <m:sty m:val="p"/>
                                </m:rPr>
                                <a:rPr lang="en-US" sz="1600" i="0">
                                  <a:latin typeface="Cambria Math" panose="02040503050406030204" pitchFamily="18" charset="0"/>
                                  <a:ea typeface="Cambria Math" panose="02040503050406030204" pitchFamily="18" charset="0"/>
                                </a:rPr>
                                <m:t>A</m:t>
                              </m:r>
                            </m:e>
                            <m:sub>
                              <m:r>
                                <m:rPr>
                                  <m:sty m:val="p"/>
                                </m:rPr>
                                <a:rPr lang="en-US" sz="1600" i="0">
                                  <a:latin typeface="Cambria Math" panose="02040503050406030204" pitchFamily="18" charset="0"/>
                                  <a:ea typeface="Cambria Math" panose="02040503050406030204" pitchFamily="18" charset="0"/>
                                </a:rPr>
                                <m:t>Vf</m:t>
                              </m:r>
                              <m:r>
                                <a:rPr lang="en-US" sz="1600" i="0">
                                  <a:latin typeface="Cambria Math" panose="02040503050406030204" pitchFamily="18" charset="0"/>
                                  <a:ea typeface="Cambria Math" panose="02040503050406030204" pitchFamily="18" charset="0"/>
                                </a:rPr>
                                <m:t>1</m:t>
                              </m:r>
                            </m:sub>
                          </m:sSub>
                          <m:r>
                            <m:rPr>
                              <m:sty m:val="p"/>
                            </m:rPr>
                            <a:rPr lang="en-US" sz="1600" i="0">
                              <a:latin typeface="Cambria Math" panose="02040503050406030204" pitchFamily="18" charset="0"/>
                              <a:ea typeface="Cambria Math" panose="02040503050406030204" pitchFamily="18" charset="0"/>
                            </a:rPr>
                            <m:t>w</m:t>
                          </m:r>
                        </m:e>
                        <m:sub>
                          <m:r>
                            <m:rPr>
                              <m:sty m:val="p"/>
                            </m:rPr>
                            <a:rPr lang="en-US" sz="1600" i="0">
                              <a:latin typeface="Cambria Math" panose="02040503050406030204" pitchFamily="18" charset="0"/>
                              <a:ea typeface="Cambria Math" panose="02040503050406030204" pitchFamily="18" charset="0"/>
                            </a:rPr>
                            <m:t>p</m:t>
                          </m:r>
                          <m:r>
                            <a:rPr lang="en-US" sz="1600" i="0">
                              <a:latin typeface="Cambria Math" panose="02040503050406030204" pitchFamily="18" charset="0"/>
                              <a:ea typeface="Cambria Math" panose="02040503050406030204" pitchFamily="18" charset="0"/>
                            </a:rPr>
                            <m:t>2</m:t>
                          </m:r>
                        </m:sub>
                      </m:sSub>
                      <m:f>
                        <m:fPr>
                          <m:ctrlPr>
                            <a:rPr lang="en-US" sz="1600" i="1">
                              <a:latin typeface="Cambria Math" panose="02040503050406030204" pitchFamily="18" charset="0"/>
                              <a:ea typeface="Cambria Math" panose="02040503050406030204" pitchFamily="18" charset="0"/>
                            </a:rPr>
                          </m:ctrlPr>
                        </m:fPr>
                        <m:num>
                          <m:sSub>
                            <m:sSubPr>
                              <m:ctrlPr>
                                <a:rPr lang="en-US" sz="1600" i="1">
                                  <a:latin typeface="Cambria Math" panose="02040503050406030204" pitchFamily="18" charset="0"/>
                                  <a:ea typeface="Cambria Math" panose="02040503050406030204" pitchFamily="18" charset="0"/>
                                </a:rPr>
                              </m:ctrlPr>
                            </m:sSubPr>
                            <m:e>
                              <m:r>
                                <m:rPr>
                                  <m:sty m:val="p"/>
                                </m:rPr>
                                <a:rPr lang="en-US" sz="1600" i="0">
                                  <a:latin typeface="Cambria Math" panose="02040503050406030204" pitchFamily="18" charset="0"/>
                                  <a:ea typeface="Cambria Math" panose="02040503050406030204" pitchFamily="18" charset="0"/>
                                </a:rPr>
                                <m:t>A</m:t>
                              </m:r>
                            </m:e>
                            <m:sub>
                              <m:r>
                                <m:rPr>
                                  <m:sty m:val="p"/>
                                </m:rPr>
                                <a:rPr lang="en-US" sz="1600" i="0">
                                  <a:latin typeface="Cambria Math" panose="02040503050406030204" pitchFamily="18" charset="0"/>
                                  <a:ea typeface="Cambria Math" panose="02040503050406030204" pitchFamily="18" charset="0"/>
                                </a:rPr>
                                <m:t>V</m:t>
                              </m:r>
                              <m:r>
                                <a:rPr lang="en-US" sz="1600" i="0">
                                  <a:latin typeface="Cambria Math" panose="02040503050406030204" pitchFamily="18" charset="0"/>
                                  <a:ea typeface="Cambria Math" panose="02040503050406030204" pitchFamily="18" charset="0"/>
                                </a:rPr>
                                <m:t>3</m:t>
                              </m:r>
                            </m:sub>
                          </m:sSub>
                        </m:num>
                        <m:den>
                          <m:sSub>
                            <m:sSubPr>
                              <m:ctrlPr>
                                <a:rPr lang="en-US" sz="1600" i="1">
                                  <a:latin typeface="Cambria Math" panose="02040503050406030204" pitchFamily="18" charset="0"/>
                                  <a:ea typeface="Cambria Math" panose="02040503050406030204" pitchFamily="18" charset="0"/>
                                </a:rPr>
                              </m:ctrlPr>
                            </m:sSubPr>
                            <m:e>
                              <m:r>
                                <m:rPr>
                                  <m:sty m:val="p"/>
                                </m:rPr>
                                <a:rPr lang="en-US" sz="1600" i="0">
                                  <a:latin typeface="Cambria Math" panose="02040503050406030204" pitchFamily="18" charset="0"/>
                                  <a:ea typeface="Cambria Math" panose="02040503050406030204" pitchFamily="18" charset="0"/>
                                </a:rPr>
                                <m:t>A</m:t>
                              </m:r>
                            </m:e>
                            <m:sub>
                              <m:r>
                                <m:rPr>
                                  <m:sty m:val="p"/>
                                </m:rPr>
                                <a:rPr lang="en-US" sz="1600" i="0">
                                  <a:latin typeface="Cambria Math" panose="02040503050406030204" pitchFamily="18" charset="0"/>
                                  <a:ea typeface="Cambria Math" panose="02040503050406030204" pitchFamily="18" charset="0"/>
                                </a:rPr>
                                <m:t>Vf</m:t>
                              </m:r>
                              <m:r>
                                <a:rPr lang="en-US" sz="1600" i="0">
                                  <a:latin typeface="Cambria Math" panose="02040503050406030204" pitchFamily="18" charset="0"/>
                                  <a:ea typeface="Cambria Math" panose="02040503050406030204" pitchFamily="18" charset="0"/>
                                </a:rPr>
                                <m:t>2</m:t>
                              </m:r>
                            </m:sub>
                          </m:sSub>
                        </m:den>
                      </m:f>
                    </m:oMath>
                  </m:oMathPara>
                </a14:m>
                <a:endParaRPr lang="en-IN" sz="1600" dirty="0"/>
              </a:p>
            </p:txBody>
          </p:sp>
        </mc:Choice>
        <mc:Fallback xmlns="">
          <p:sp>
            <p:nvSpPr>
              <p:cNvPr id="4" name="Rectangle 3">
                <a:hlinkClick r:id="rId3" action="ppaction://hlinksldjump"/>
                <a:extLst>
                  <a:ext uri="{FF2B5EF4-FFF2-40B4-BE49-F238E27FC236}">
                    <a16:creationId xmlns:a16="http://schemas.microsoft.com/office/drawing/2014/main" id="{3FAD27F9-8929-457A-B25F-D4C1175C3DFD}"/>
                  </a:ext>
                </a:extLst>
              </p:cNvPr>
              <p:cNvSpPr>
                <a:spLocks noRot="1" noChangeAspect="1" noMove="1" noResize="1" noEditPoints="1" noAdjustHandles="1" noChangeArrowheads="1" noChangeShapeType="1" noTextEdit="1"/>
              </p:cNvSpPr>
              <p:nvPr/>
            </p:nvSpPr>
            <p:spPr>
              <a:xfrm>
                <a:off x="1452484" y="3211619"/>
                <a:ext cx="2704522" cy="596510"/>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a:hlinkClick r:id="rId3" action="ppaction://hlinksldjump"/>
                <a:extLst>
                  <a:ext uri="{FF2B5EF4-FFF2-40B4-BE49-F238E27FC236}">
                    <a16:creationId xmlns:a16="http://schemas.microsoft.com/office/drawing/2014/main" id="{5496C0BE-8380-4C79-AE7F-692FA98955F2}"/>
                  </a:ext>
                </a:extLst>
              </p:cNvPr>
              <p:cNvSpPr/>
              <p:nvPr/>
            </p:nvSpPr>
            <p:spPr>
              <a:xfrm>
                <a:off x="1205053" y="807342"/>
                <a:ext cx="4350422" cy="10776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1600" i="0">
                          <a:latin typeface="Cambria Math" panose="02040503050406030204" pitchFamily="18" charset="0"/>
                          <a:ea typeface="Cambria Math" panose="02040503050406030204" pitchFamily="18" charset="0"/>
                        </a:rPr>
                        <m:t>K</m:t>
                      </m:r>
                      <m:f>
                        <m:fPr>
                          <m:ctrlPr>
                            <a:rPr lang="en-US" sz="1600" i="1">
                              <a:latin typeface="Cambria Math" panose="02040503050406030204" pitchFamily="18" charset="0"/>
                              <a:ea typeface="Cambria Math" panose="02040503050406030204" pitchFamily="18" charset="0"/>
                            </a:rPr>
                          </m:ctrlPr>
                        </m:fPr>
                        <m:num>
                          <m:r>
                            <a:rPr lang="en-US" sz="1600" i="0">
                              <a:latin typeface="Cambria Math" panose="02040503050406030204" pitchFamily="18" charset="0"/>
                              <a:ea typeface="Cambria Math" panose="02040503050406030204" pitchFamily="18" charset="0"/>
                            </a:rPr>
                            <m:t>1+</m:t>
                          </m:r>
                          <m:f>
                            <m:fPr>
                              <m:ctrlPr>
                                <a:rPr lang="en-US" sz="1600" i="1">
                                  <a:latin typeface="Cambria Math" panose="02040503050406030204" pitchFamily="18" charset="0"/>
                                  <a:ea typeface="Cambria Math" panose="02040503050406030204" pitchFamily="18" charset="0"/>
                                </a:rPr>
                              </m:ctrlPr>
                            </m:fPr>
                            <m:num>
                              <m:r>
                                <m:rPr>
                                  <m:sty m:val="p"/>
                                </m:rPr>
                                <a:rPr lang="en-US" sz="1600" i="0">
                                  <a:latin typeface="Cambria Math" panose="02040503050406030204" pitchFamily="18" charset="0"/>
                                  <a:ea typeface="Cambria Math" panose="02040503050406030204" pitchFamily="18" charset="0"/>
                                </a:rPr>
                                <m:t>s</m:t>
                              </m:r>
                              <m:sSub>
                                <m:sSubPr>
                                  <m:ctrlPr>
                                    <a:rPr lang="en-US" sz="1600" i="1">
                                      <a:latin typeface="Cambria Math" panose="02040503050406030204" pitchFamily="18" charset="0"/>
                                      <a:ea typeface="Cambria Math" panose="02040503050406030204" pitchFamily="18" charset="0"/>
                                    </a:rPr>
                                  </m:ctrlPr>
                                </m:sSubPr>
                                <m:e>
                                  <m:r>
                                    <a:rPr lang="en-US" sz="1600" i="0">
                                      <a:latin typeface="Cambria Math" panose="02040503050406030204" pitchFamily="18" charset="0"/>
                                      <a:ea typeface="Cambria Math" panose="02040503050406030204" pitchFamily="18" charset="0"/>
                                    </a:rPr>
                                    <m:t>(</m:t>
                                  </m:r>
                                  <m:r>
                                    <m:rPr>
                                      <m:sty m:val="p"/>
                                    </m:rPr>
                                    <a:rPr lang="en-US" sz="1600" i="0">
                                      <a:latin typeface="Cambria Math" panose="02040503050406030204" pitchFamily="18" charset="0"/>
                                      <a:ea typeface="Cambria Math" panose="02040503050406030204" pitchFamily="18" charset="0"/>
                                    </a:rPr>
                                    <m:t>A</m:t>
                                  </m:r>
                                </m:e>
                                <m:sub>
                                  <m:r>
                                    <m:rPr>
                                      <m:sty m:val="p"/>
                                    </m:rPr>
                                    <a:rPr lang="en-US" sz="1600" i="0">
                                      <a:latin typeface="Cambria Math" panose="02040503050406030204" pitchFamily="18" charset="0"/>
                                      <a:ea typeface="Cambria Math" panose="02040503050406030204" pitchFamily="18" charset="0"/>
                                    </a:rPr>
                                    <m:t>Vf</m:t>
                                  </m:r>
                                  <m:r>
                                    <a:rPr lang="en-US" sz="1600" i="0">
                                      <a:latin typeface="Cambria Math" panose="02040503050406030204" pitchFamily="18" charset="0"/>
                                      <a:ea typeface="Cambria Math" panose="02040503050406030204" pitchFamily="18" charset="0"/>
                                    </a:rPr>
                                    <m:t>1</m:t>
                                  </m:r>
                                </m:sub>
                              </m:sSub>
                              <m:sSub>
                                <m:sSubPr>
                                  <m:ctrlPr>
                                    <a:rPr lang="en-US" sz="1600" i="1">
                                      <a:latin typeface="Cambria Math" panose="02040503050406030204" pitchFamily="18" charset="0"/>
                                      <a:ea typeface="Cambria Math" panose="02040503050406030204" pitchFamily="18" charset="0"/>
                                    </a:rPr>
                                  </m:ctrlPr>
                                </m:sSubPr>
                                <m:e>
                                  <m:r>
                                    <m:rPr>
                                      <m:sty m:val="p"/>
                                    </m:rPr>
                                    <a:rPr lang="en-US" sz="1600" i="0">
                                      <a:latin typeface="Cambria Math" panose="02040503050406030204" pitchFamily="18" charset="0"/>
                                      <a:ea typeface="Cambria Math" panose="02040503050406030204" pitchFamily="18" charset="0"/>
                                    </a:rPr>
                                    <m:t>A</m:t>
                                  </m:r>
                                </m:e>
                                <m:sub>
                                  <m:r>
                                    <m:rPr>
                                      <m:sty m:val="p"/>
                                    </m:rPr>
                                    <a:rPr lang="en-US" sz="1600" i="0">
                                      <a:latin typeface="Cambria Math" panose="02040503050406030204" pitchFamily="18" charset="0"/>
                                      <a:ea typeface="Cambria Math" panose="02040503050406030204" pitchFamily="18" charset="0"/>
                                    </a:rPr>
                                    <m:t>V</m:t>
                                  </m:r>
                                  <m:r>
                                    <a:rPr lang="en-US" sz="1600" i="0">
                                      <a:latin typeface="Cambria Math" panose="02040503050406030204" pitchFamily="18" charset="0"/>
                                      <a:ea typeface="Cambria Math" panose="02040503050406030204" pitchFamily="18" charset="0"/>
                                    </a:rPr>
                                    <m:t>3 </m:t>
                                  </m:r>
                                </m:sub>
                              </m:sSub>
                              <m:r>
                                <a:rPr lang="en-US" sz="1600" i="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m:rPr>
                                      <m:sty m:val="p"/>
                                    </m:rPr>
                                    <a:rPr lang="en-US" sz="1600" i="0">
                                      <a:latin typeface="Cambria Math" panose="02040503050406030204" pitchFamily="18" charset="0"/>
                                      <a:ea typeface="Cambria Math" panose="02040503050406030204" pitchFamily="18" charset="0"/>
                                    </a:rPr>
                                    <m:t>A</m:t>
                                  </m:r>
                                </m:e>
                                <m:sub>
                                  <m:r>
                                    <m:rPr>
                                      <m:sty m:val="p"/>
                                    </m:rPr>
                                    <a:rPr lang="en-US" sz="1600" i="0">
                                      <a:latin typeface="Cambria Math" panose="02040503050406030204" pitchFamily="18" charset="0"/>
                                      <a:ea typeface="Cambria Math" panose="02040503050406030204" pitchFamily="18" charset="0"/>
                                    </a:rPr>
                                    <m:t>Vf</m:t>
                                  </m:r>
                                  <m:r>
                                    <a:rPr lang="en-US" sz="1600" i="0">
                                      <a:latin typeface="Cambria Math" panose="02040503050406030204" pitchFamily="18" charset="0"/>
                                      <a:ea typeface="Cambria Math" panose="02040503050406030204" pitchFamily="18" charset="0"/>
                                    </a:rPr>
                                    <m:t>2</m:t>
                                  </m:r>
                                </m:sub>
                              </m:sSub>
                              <m:r>
                                <a:rPr lang="en-US" sz="1600" i="0">
                                  <a:latin typeface="Cambria Math" panose="02040503050406030204" pitchFamily="18" charset="0"/>
                                  <a:ea typeface="Cambria Math" panose="02040503050406030204" pitchFamily="18" charset="0"/>
                                </a:rPr>
                                <m:t>)</m:t>
                              </m:r>
                            </m:num>
                            <m:den>
                              <m:sSub>
                                <m:sSubPr>
                                  <m:ctrlPr>
                                    <a:rPr lang="en-US" sz="1600" i="1">
                                      <a:latin typeface="Cambria Math" panose="02040503050406030204" pitchFamily="18" charset="0"/>
                                      <a:ea typeface="Cambria Math" panose="02040503050406030204" pitchFamily="18" charset="0"/>
                                    </a:rPr>
                                  </m:ctrlPr>
                                </m:sSubPr>
                                <m:e>
                                  <m:r>
                                    <m:rPr>
                                      <m:sty m:val="p"/>
                                    </m:rPr>
                                    <a:rPr lang="en-US" sz="1600" i="0">
                                      <a:latin typeface="Cambria Math" panose="02040503050406030204" pitchFamily="18" charset="0"/>
                                      <a:ea typeface="Cambria Math" panose="02040503050406030204" pitchFamily="18" charset="0"/>
                                    </a:rPr>
                                    <m:t>K</m:t>
                                  </m:r>
                                  <m:r>
                                    <a:rPr lang="en-US" sz="1600" i="0">
                                      <a:latin typeface="Cambria Math" panose="02040503050406030204" pitchFamily="18" charset="0"/>
                                      <a:ea typeface="Cambria Math" panose="02040503050406030204" pitchFamily="18" charset="0"/>
                                    </a:rPr>
                                    <m:t> </m:t>
                                  </m:r>
                                  <m:r>
                                    <m:rPr>
                                      <m:sty m:val="p"/>
                                    </m:rPr>
                                    <a:rPr lang="en-US" sz="1600" i="0">
                                      <a:latin typeface="Cambria Math" panose="02040503050406030204" pitchFamily="18" charset="0"/>
                                      <a:ea typeface="Cambria Math" panose="02040503050406030204" pitchFamily="18" charset="0"/>
                                    </a:rPr>
                                    <m:t>w</m:t>
                                  </m:r>
                                </m:e>
                                <m:sub>
                                  <m:r>
                                    <m:rPr>
                                      <m:sty m:val="p"/>
                                    </m:rPr>
                                    <a:rPr lang="en-US" sz="1600" i="0">
                                      <a:latin typeface="Cambria Math" panose="02040503050406030204" pitchFamily="18" charset="0"/>
                                      <a:ea typeface="Cambria Math" panose="02040503050406030204" pitchFamily="18" charset="0"/>
                                    </a:rPr>
                                    <m:t>p</m:t>
                                  </m:r>
                                  <m:r>
                                    <a:rPr lang="en-US" sz="1600" i="0">
                                      <a:latin typeface="Cambria Math" panose="02040503050406030204" pitchFamily="18" charset="0"/>
                                      <a:ea typeface="Cambria Math" panose="02040503050406030204" pitchFamily="18" charset="0"/>
                                    </a:rPr>
                                    <m:t>1</m:t>
                                  </m:r>
                                </m:sub>
                              </m:sSub>
                            </m:den>
                          </m:f>
                          <m:r>
                            <a:rPr lang="en-US" sz="1600" i="0">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sSub>
                                <m:sSubPr>
                                  <m:ctrlPr>
                                    <a:rPr lang="en-US" sz="1600" i="1">
                                      <a:latin typeface="Cambria Math" panose="02040503050406030204" pitchFamily="18" charset="0"/>
                                      <a:ea typeface="Cambria Math" panose="02040503050406030204" pitchFamily="18" charset="0"/>
                                    </a:rPr>
                                  </m:ctrlPr>
                                </m:sSubPr>
                                <m:e>
                                  <m:r>
                                    <m:rPr>
                                      <m:sty m:val="p"/>
                                    </m:rPr>
                                    <a:rPr lang="en-US" sz="1600" i="0">
                                      <a:latin typeface="Cambria Math" panose="02040503050406030204" pitchFamily="18" charset="0"/>
                                      <a:ea typeface="Cambria Math" panose="02040503050406030204" pitchFamily="18" charset="0"/>
                                    </a:rPr>
                                    <m:t>s</m:t>
                                  </m:r>
                                  <m:r>
                                    <a:rPr lang="en-US" sz="1600" i="0">
                                      <a:latin typeface="Cambria Math" panose="02040503050406030204" pitchFamily="18" charset="0"/>
                                      <a:ea typeface="Cambria Math" panose="02040503050406030204" pitchFamily="18" charset="0"/>
                                    </a:rPr>
                                    <m:t> </m:t>
                                  </m:r>
                                  <m:r>
                                    <m:rPr>
                                      <m:sty m:val="p"/>
                                    </m:rPr>
                                    <a:rPr lang="en-US" sz="1600" i="0">
                                      <a:latin typeface="Cambria Math" panose="02040503050406030204" pitchFamily="18" charset="0"/>
                                      <a:ea typeface="Cambria Math" panose="02040503050406030204" pitchFamily="18" charset="0"/>
                                    </a:rPr>
                                    <m:t>A</m:t>
                                  </m:r>
                                </m:e>
                                <m:sub>
                                  <m:r>
                                    <m:rPr>
                                      <m:sty m:val="p"/>
                                    </m:rPr>
                                    <a:rPr lang="en-US" sz="1600" i="0">
                                      <a:latin typeface="Cambria Math" panose="02040503050406030204" pitchFamily="18" charset="0"/>
                                      <a:ea typeface="Cambria Math" panose="02040503050406030204" pitchFamily="18" charset="0"/>
                                    </a:rPr>
                                    <m:t>Vf</m:t>
                                  </m:r>
                                  <m:r>
                                    <a:rPr lang="en-US" sz="1600" i="0">
                                      <a:latin typeface="Cambria Math" panose="02040503050406030204" pitchFamily="18" charset="0"/>
                                      <a:ea typeface="Cambria Math" panose="02040503050406030204" pitchFamily="18" charset="0"/>
                                    </a:rPr>
                                    <m:t>2</m:t>
                                  </m:r>
                                </m:sub>
                              </m:sSub>
                            </m:num>
                            <m:den>
                              <m:sSub>
                                <m:sSubPr>
                                  <m:ctrlPr>
                                    <a:rPr lang="en-US" sz="1600" i="1">
                                      <a:latin typeface="Cambria Math" panose="02040503050406030204" pitchFamily="18" charset="0"/>
                                      <a:ea typeface="Cambria Math" panose="02040503050406030204" pitchFamily="18" charset="0"/>
                                    </a:rPr>
                                  </m:ctrlPr>
                                </m:sSubPr>
                                <m:e>
                                  <m:r>
                                    <m:rPr>
                                      <m:sty m:val="p"/>
                                    </m:rPr>
                                    <a:rPr lang="en-US" sz="1600" i="0">
                                      <a:latin typeface="Cambria Math" panose="02040503050406030204" pitchFamily="18" charset="0"/>
                                      <a:ea typeface="Cambria Math" panose="02040503050406030204" pitchFamily="18" charset="0"/>
                                    </a:rPr>
                                    <m:t>K</m:t>
                                  </m:r>
                                  <m:r>
                                    <a:rPr lang="en-US" sz="1600" i="0">
                                      <a:latin typeface="Cambria Math" panose="02040503050406030204" pitchFamily="18" charset="0"/>
                                      <a:ea typeface="Cambria Math" panose="02040503050406030204" pitchFamily="18" charset="0"/>
                                    </a:rPr>
                                    <m:t> </m:t>
                                  </m:r>
                                  <m:r>
                                    <m:rPr>
                                      <m:sty m:val="p"/>
                                    </m:rPr>
                                    <a:rPr lang="en-US" sz="1600" i="0">
                                      <a:latin typeface="Cambria Math" panose="02040503050406030204" pitchFamily="18" charset="0"/>
                                      <a:ea typeface="Cambria Math" panose="02040503050406030204" pitchFamily="18" charset="0"/>
                                    </a:rPr>
                                    <m:t>w</m:t>
                                  </m:r>
                                </m:e>
                                <m:sub>
                                  <m:r>
                                    <m:rPr>
                                      <m:sty m:val="p"/>
                                    </m:rPr>
                                    <a:rPr lang="en-US" sz="1600" i="0">
                                      <a:latin typeface="Cambria Math" panose="02040503050406030204" pitchFamily="18" charset="0"/>
                                      <a:ea typeface="Cambria Math" panose="02040503050406030204" pitchFamily="18" charset="0"/>
                                    </a:rPr>
                                    <m:t>p</m:t>
                                  </m:r>
                                  <m:r>
                                    <a:rPr lang="en-US" sz="1600" i="0">
                                      <a:latin typeface="Cambria Math" panose="02040503050406030204" pitchFamily="18" charset="0"/>
                                      <a:ea typeface="Cambria Math" panose="02040503050406030204" pitchFamily="18" charset="0"/>
                                    </a:rPr>
                                    <m:t>1</m:t>
                                  </m:r>
                                </m:sub>
                              </m:sSub>
                            </m:den>
                          </m:f>
                          <m:r>
                            <a:rPr lang="en-US" sz="1600" i="0">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sSup>
                                <m:sSupPr>
                                  <m:ctrlPr>
                                    <a:rPr lang="en-US" sz="1600" i="1">
                                      <a:latin typeface="Cambria Math" panose="02040503050406030204" pitchFamily="18" charset="0"/>
                                      <a:ea typeface="Cambria Math" panose="02040503050406030204" pitchFamily="18" charset="0"/>
                                    </a:rPr>
                                  </m:ctrlPr>
                                </m:sSupPr>
                                <m:e>
                                  <m:r>
                                    <m:rPr>
                                      <m:sty m:val="p"/>
                                    </m:rPr>
                                    <a:rPr lang="en-US" sz="1600" i="0">
                                      <a:latin typeface="Cambria Math" panose="02040503050406030204" pitchFamily="18" charset="0"/>
                                      <a:ea typeface="Cambria Math" panose="02040503050406030204" pitchFamily="18" charset="0"/>
                                    </a:rPr>
                                    <m:t>s</m:t>
                                  </m:r>
                                </m:e>
                                <m:sup>
                                  <m:r>
                                    <a:rPr lang="en-US" sz="1600" i="0">
                                      <a:latin typeface="Cambria Math" panose="02040503050406030204" pitchFamily="18" charset="0"/>
                                      <a:ea typeface="Cambria Math" panose="02040503050406030204" pitchFamily="18" charset="0"/>
                                    </a:rPr>
                                    <m:t>2</m:t>
                                  </m:r>
                                </m:sup>
                              </m:sSup>
                              <m:r>
                                <a:rPr lang="en-US" sz="1600" i="0">
                                  <a:latin typeface="Cambria Math" panose="02040503050406030204" pitchFamily="18" charset="0"/>
                                  <a:ea typeface="Cambria Math" panose="02040503050406030204" pitchFamily="18" charset="0"/>
                                </a:rPr>
                                <m:t> </m:t>
                              </m:r>
                              <m:sSub>
                                <m:sSubPr>
                                  <m:ctrlPr>
                                    <a:rPr lang="en-US" sz="1600" i="1">
                                      <a:latin typeface="Cambria Math" panose="02040503050406030204" pitchFamily="18" charset="0"/>
                                      <a:ea typeface="Cambria Math" panose="02040503050406030204" pitchFamily="18" charset="0"/>
                                    </a:rPr>
                                  </m:ctrlPr>
                                </m:sSubPr>
                                <m:e>
                                  <m:r>
                                    <m:rPr>
                                      <m:sty m:val="p"/>
                                    </m:rPr>
                                    <a:rPr lang="en-US" sz="1600" i="0">
                                      <a:latin typeface="Cambria Math" panose="02040503050406030204" pitchFamily="18" charset="0"/>
                                      <a:ea typeface="Cambria Math" panose="02040503050406030204" pitchFamily="18" charset="0"/>
                                    </a:rPr>
                                    <m:t>A</m:t>
                                  </m:r>
                                </m:e>
                                <m:sub>
                                  <m:r>
                                    <m:rPr>
                                      <m:sty m:val="p"/>
                                    </m:rPr>
                                    <a:rPr lang="en-US" sz="1600" i="0">
                                      <a:latin typeface="Cambria Math" panose="02040503050406030204" pitchFamily="18" charset="0"/>
                                      <a:ea typeface="Cambria Math" panose="02040503050406030204" pitchFamily="18" charset="0"/>
                                    </a:rPr>
                                    <m:t>Vf</m:t>
                                  </m:r>
                                  <m:r>
                                    <a:rPr lang="en-US" sz="1600" i="0">
                                      <a:latin typeface="Cambria Math" panose="02040503050406030204" pitchFamily="18" charset="0"/>
                                      <a:ea typeface="Cambria Math" panose="02040503050406030204" pitchFamily="18" charset="0"/>
                                    </a:rPr>
                                    <m:t>2</m:t>
                                  </m:r>
                                </m:sub>
                              </m:sSub>
                            </m:num>
                            <m:den>
                              <m:r>
                                <m:rPr>
                                  <m:sty m:val="p"/>
                                </m:rPr>
                                <a:rPr lang="en-US" sz="1600" i="0">
                                  <a:latin typeface="Cambria Math" panose="02040503050406030204" pitchFamily="18" charset="0"/>
                                  <a:ea typeface="Cambria Math" panose="02040503050406030204" pitchFamily="18" charset="0"/>
                                </a:rPr>
                                <m:t>K</m:t>
                              </m:r>
                              <m:sSub>
                                <m:sSubPr>
                                  <m:ctrlPr>
                                    <a:rPr lang="en-US" sz="1600" i="1">
                                      <a:latin typeface="Cambria Math" panose="02040503050406030204" pitchFamily="18" charset="0"/>
                                      <a:ea typeface="Cambria Math" panose="02040503050406030204" pitchFamily="18" charset="0"/>
                                    </a:rPr>
                                  </m:ctrlPr>
                                </m:sSubPr>
                                <m:e>
                                  <m:r>
                                    <m:rPr>
                                      <m:sty m:val="p"/>
                                    </m:rPr>
                                    <a:rPr lang="en-US" sz="1600" i="0">
                                      <a:latin typeface="Cambria Math" panose="02040503050406030204" pitchFamily="18" charset="0"/>
                                      <a:ea typeface="Cambria Math" panose="02040503050406030204" pitchFamily="18" charset="0"/>
                                    </a:rPr>
                                    <m:t>w</m:t>
                                  </m:r>
                                </m:e>
                                <m:sub>
                                  <m:r>
                                    <m:rPr>
                                      <m:sty m:val="p"/>
                                    </m:rPr>
                                    <a:rPr lang="en-US" sz="1600" i="0">
                                      <a:latin typeface="Cambria Math" panose="02040503050406030204" pitchFamily="18" charset="0"/>
                                      <a:ea typeface="Cambria Math" panose="02040503050406030204" pitchFamily="18" charset="0"/>
                                    </a:rPr>
                                    <m:t>p</m:t>
                                  </m:r>
                                  <m:r>
                                    <a:rPr lang="en-US" sz="1600" i="0">
                                      <a:latin typeface="Cambria Math" panose="02040503050406030204" pitchFamily="18" charset="0"/>
                                      <a:ea typeface="Cambria Math" panose="02040503050406030204" pitchFamily="18" charset="0"/>
                                    </a:rPr>
                                    <m:t>1</m:t>
                                  </m:r>
                                </m:sub>
                              </m:sSub>
                              <m:r>
                                <a:rPr lang="en-US" sz="1600" i="0">
                                  <a:latin typeface="Cambria Math" panose="02040503050406030204" pitchFamily="18" charset="0"/>
                                  <a:ea typeface="Cambria Math" panose="02040503050406030204" pitchFamily="18" charset="0"/>
                                </a:rPr>
                                <m:t> </m:t>
                              </m:r>
                              <m:sSub>
                                <m:sSubPr>
                                  <m:ctrlPr>
                                    <a:rPr lang="en-US" sz="1600" i="1">
                                      <a:latin typeface="Cambria Math" panose="02040503050406030204" pitchFamily="18" charset="0"/>
                                      <a:ea typeface="Cambria Math" panose="02040503050406030204" pitchFamily="18" charset="0"/>
                                    </a:rPr>
                                  </m:ctrlPr>
                                </m:sSubPr>
                                <m:e>
                                  <m:r>
                                    <m:rPr>
                                      <m:sty m:val="p"/>
                                    </m:rPr>
                                    <a:rPr lang="en-US" sz="1600" i="0">
                                      <a:latin typeface="Cambria Math" panose="02040503050406030204" pitchFamily="18" charset="0"/>
                                      <a:ea typeface="Cambria Math" panose="02040503050406030204" pitchFamily="18" charset="0"/>
                                    </a:rPr>
                                    <m:t>w</m:t>
                                  </m:r>
                                </m:e>
                                <m:sub>
                                  <m:r>
                                    <m:rPr>
                                      <m:sty m:val="p"/>
                                    </m:rPr>
                                    <a:rPr lang="en-US" sz="1600" i="0">
                                      <a:latin typeface="Cambria Math" panose="02040503050406030204" pitchFamily="18" charset="0"/>
                                      <a:ea typeface="Cambria Math" panose="02040503050406030204" pitchFamily="18" charset="0"/>
                                    </a:rPr>
                                    <m:t>p</m:t>
                                  </m:r>
                                  <m:r>
                                    <a:rPr lang="en-US" sz="1600" i="0">
                                      <a:latin typeface="Cambria Math" panose="02040503050406030204" pitchFamily="18" charset="0"/>
                                      <a:ea typeface="Cambria Math" panose="02040503050406030204" pitchFamily="18" charset="0"/>
                                    </a:rPr>
                                    <m:t>2</m:t>
                                  </m:r>
                                </m:sub>
                              </m:sSub>
                            </m:den>
                          </m:f>
                        </m:num>
                        <m:den>
                          <m:r>
                            <a:rPr lang="en-US" sz="1600" i="0">
                              <a:latin typeface="Cambria Math" panose="02040503050406030204" pitchFamily="18" charset="0"/>
                              <a:ea typeface="Cambria Math" panose="02040503050406030204" pitchFamily="18" charset="0"/>
                            </a:rPr>
                            <m:t>(1+</m:t>
                          </m:r>
                          <m:f>
                            <m:fPr>
                              <m:ctrlPr>
                                <a:rPr lang="en-US" sz="1600" i="1">
                                  <a:latin typeface="Cambria Math" panose="02040503050406030204" pitchFamily="18" charset="0"/>
                                  <a:ea typeface="Cambria Math" panose="02040503050406030204" pitchFamily="18" charset="0"/>
                                </a:rPr>
                              </m:ctrlPr>
                            </m:fPr>
                            <m:num>
                              <m:r>
                                <m:rPr>
                                  <m:sty m:val="p"/>
                                </m:rPr>
                                <a:rPr lang="en-US" sz="1600" i="0">
                                  <a:latin typeface="Cambria Math" panose="02040503050406030204" pitchFamily="18" charset="0"/>
                                  <a:ea typeface="Cambria Math" panose="02040503050406030204" pitchFamily="18" charset="0"/>
                                </a:rPr>
                                <m:t>s</m:t>
                              </m:r>
                            </m:num>
                            <m:den>
                              <m:sSub>
                                <m:sSubPr>
                                  <m:ctrlPr>
                                    <a:rPr lang="en-US" sz="1600" i="1">
                                      <a:latin typeface="Cambria Math" panose="02040503050406030204" pitchFamily="18" charset="0"/>
                                      <a:ea typeface="Cambria Math" panose="02040503050406030204" pitchFamily="18" charset="0"/>
                                    </a:rPr>
                                  </m:ctrlPr>
                                </m:sSubPr>
                                <m:e>
                                  <m:r>
                                    <m:rPr>
                                      <m:sty m:val="p"/>
                                    </m:rPr>
                                    <a:rPr lang="en-US" sz="1600" i="0">
                                      <a:latin typeface="Cambria Math" panose="02040503050406030204" pitchFamily="18" charset="0"/>
                                      <a:ea typeface="Cambria Math" panose="02040503050406030204" pitchFamily="18" charset="0"/>
                                    </a:rPr>
                                    <m:t>w</m:t>
                                  </m:r>
                                </m:e>
                                <m:sub>
                                  <m:r>
                                    <m:rPr>
                                      <m:sty m:val="p"/>
                                    </m:rPr>
                                    <a:rPr lang="en-US" sz="1600" i="0">
                                      <a:latin typeface="Cambria Math" panose="02040503050406030204" pitchFamily="18" charset="0"/>
                                      <a:ea typeface="Cambria Math" panose="02040503050406030204" pitchFamily="18" charset="0"/>
                                    </a:rPr>
                                    <m:t>p</m:t>
                                  </m:r>
                                  <m:r>
                                    <a:rPr lang="en-US" sz="1600" i="0">
                                      <a:latin typeface="Cambria Math" panose="02040503050406030204" pitchFamily="18" charset="0"/>
                                      <a:ea typeface="Cambria Math" panose="02040503050406030204" pitchFamily="18" charset="0"/>
                                    </a:rPr>
                                    <m:t>1</m:t>
                                  </m:r>
                                </m:sub>
                              </m:sSub>
                            </m:den>
                          </m:f>
                          <m:r>
                            <a:rPr lang="en-US" sz="1600" i="0">
                              <a:latin typeface="Cambria Math" panose="02040503050406030204" pitchFamily="18" charset="0"/>
                              <a:ea typeface="Cambria Math" panose="02040503050406030204" pitchFamily="18" charset="0"/>
                            </a:rPr>
                            <m:t>)(1+</m:t>
                          </m:r>
                          <m:f>
                            <m:fPr>
                              <m:ctrlPr>
                                <a:rPr lang="en-US" sz="1600" i="1">
                                  <a:latin typeface="Cambria Math" panose="02040503050406030204" pitchFamily="18" charset="0"/>
                                  <a:ea typeface="Cambria Math" panose="02040503050406030204" pitchFamily="18" charset="0"/>
                                </a:rPr>
                              </m:ctrlPr>
                            </m:fPr>
                            <m:num>
                              <m:r>
                                <m:rPr>
                                  <m:sty m:val="p"/>
                                </m:rPr>
                                <a:rPr lang="en-US" sz="1600" i="0">
                                  <a:latin typeface="Cambria Math" panose="02040503050406030204" pitchFamily="18" charset="0"/>
                                  <a:ea typeface="Cambria Math" panose="02040503050406030204" pitchFamily="18" charset="0"/>
                                </a:rPr>
                                <m:t>s</m:t>
                              </m:r>
                            </m:num>
                            <m:den>
                              <m:sSub>
                                <m:sSubPr>
                                  <m:ctrlPr>
                                    <a:rPr lang="en-US" sz="1600" i="1">
                                      <a:latin typeface="Cambria Math" panose="02040503050406030204" pitchFamily="18" charset="0"/>
                                      <a:ea typeface="Cambria Math" panose="02040503050406030204" pitchFamily="18" charset="0"/>
                                    </a:rPr>
                                  </m:ctrlPr>
                                </m:sSubPr>
                                <m:e>
                                  <m:r>
                                    <m:rPr>
                                      <m:sty m:val="p"/>
                                    </m:rPr>
                                    <a:rPr lang="en-US" sz="1600" i="0">
                                      <a:latin typeface="Cambria Math" panose="02040503050406030204" pitchFamily="18" charset="0"/>
                                      <a:ea typeface="Cambria Math" panose="02040503050406030204" pitchFamily="18" charset="0"/>
                                    </a:rPr>
                                    <m:t>w</m:t>
                                  </m:r>
                                </m:e>
                                <m:sub>
                                  <m:r>
                                    <m:rPr>
                                      <m:sty m:val="p"/>
                                    </m:rPr>
                                    <a:rPr lang="en-US" sz="1600" i="0">
                                      <a:latin typeface="Cambria Math" panose="02040503050406030204" pitchFamily="18" charset="0"/>
                                      <a:ea typeface="Cambria Math" panose="02040503050406030204" pitchFamily="18" charset="0"/>
                                    </a:rPr>
                                    <m:t>p</m:t>
                                  </m:r>
                                  <m:r>
                                    <a:rPr lang="en-US" sz="1600" i="0">
                                      <a:latin typeface="Cambria Math" panose="02040503050406030204" pitchFamily="18" charset="0"/>
                                      <a:ea typeface="Cambria Math" panose="02040503050406030204" pitchFamily="18" charset="0"/>
                                    </a:rPr>
                                    <m:t>2</m:t>
                                  </m:r>
                                </m:sub>
                              </m:sSub>
                            </m:den>
                          </m:f>
                          <m:r>
                            <a:rPr lang="en-US" sz="1600" i="0">
                              <a:latin typeface="Cambria Math" panose="02040503050406030204" pitchFamily="18" charset="0"/>
                              <a:ea typeface="Cambria Math" panose="02040503050406030204" pitchFamily="18" charset="0"/>
                            </a:rPr>
                            <m:t>)(1+</m:t>
                          </m:r>
                          <m:f>
                            <m:fPr>
                              <m:ctrlPr>
                                <a:rPr lang="en-US" sz="1600" i="1">
                                  <a:latin typeface="Cambria Math" panose="02040503050406030204" pitchFamily="18" charset="0"/>
                                  <a:ea typeface="Cambria Math" panose="02040503050406030204" pitchFamily="18" charset="0"/>
                                </a:rPr>
                              </m:ctrlPr>
                            </m:fPr>
                            <m:num>
                              <m:r>
                                <m:rPr>
                                  <m:sty m:val="p"/>
                                </m:rPr>
                                <a:rPr lang="en-US" sz="1600" i="0">
                                  <a:latin typeface="Cambria Math" panose="02040503050406030204" pitchFamily="18" charset="0"/>
                                  <a:ea typeface="Cambria Math" panose="02040503050406030204" pitchFamily="18" charset="0"/>
                                </a:rPr>
                                <m:t>s</m:t>
                              </m:r>
                            </m:num>
                            <m:den>
                              <m:sSub>
                                <m:sSubPr>
                                  <m:ctrlPr>
                                    <a:rPr lang="en-US" sz="1600" i="1">
                                      <a:latin typeface="Cambria Math" panose="02040503050406030204" pitchFamily="18" charset="0"/>
                                      <a:ea typeface="Cambria Math" panose="02040503050406030204" pitchFamily="18" charset="0"/>
                                    </a:rPr>
                                  </m:ctrlPr>
                                </m:sSubPr>
                                <m:e>
                                  <m:r>
                                    <m:rPr>
                                      <m:sty m:val="p"/>
                                    </m:rPr>
                                    <a:rPr lang="en-US" sz="1600" i="0">
                                      <a:latin typeface="Cambria Math" panose="02040503050406030204" pitchFamily="18" charset="0"/>
                                      <a:ea typeface="Cambria Math" panose="02040503050406030204" pitchFamily="18" charset="0"/>
                                    </a:rPr>
                                    <m:t>w</m:t>
                                  </m:r>
                                </m:e>
                                <m:sub>
                                  <m:r>
                                    <m:rPr>
                                      <m:sty m:val="p"/>
                                    </m:rPr>
                                    <a:rPr lang="en-US" sz="1600" i="0">
                                      <a:latin typeface="Cambria Math" panose="02040503050406030204" pitchFamily="18" charset="0"/>
                                      <a:ea typeface="Cambria Math" panose="02040503050406030204" pitchFamily="18" charset="0"/>
                                    </a:rPr>
                                    <m:t>p</m:t>
                                  </m:r>
                                  <m:r>
                                    <a:rPr lang="en-US" sz="1600" i="0">
                                      <a:latin typeface="Cambria Math" panose="02040503050406030204" pitchFamily="18" charset="0"/>
                                      <a:ea typeface="Cambria Math" panose="02040503050406030204" pitchFamily="18" charset="0"/>
                                    </a:rPr>
                                    <m:t>3</m:t>
                                  </m:r>
                                </m:sub>
                              </m:sSub>
                            </m:den>
                          </m:f>
                          <m:r>
                            <a:rPr lang="en-US" sz="1600" i="0">
                              <a:latin typeface="Cambria Math" panose="02040503050406030204" pitchFamily="18" charset="0"/>
                              <a:ea typeface="Cambria Math" panose="02040503050406030204" pitchFamily="18" charset="0"/>
                            </a:rPr>
                            <m:t>)</m:t>
                          </m:r>
                        </m:den>
                      </m:f>
                    </m:oMath>
                  </m:oMathPara>
                </a14:m>
                <a:endParaRPr lang="en-IN" sz="1600" dirty="0"/>
              </a:p>
            </p:txBody>
          </p:sp>
        </mc:Choice>
        <mc:Fallback xmlns="">
          <p:sp>
            <p:nvSpPr>
              <p:cNvPr id="6" name="Rectangle 5">
                <a:hlinkClick r:id="rId3" action="ppaction://hlinksldjump"/>
                <a:extLst>
                  <a:ext uri="{FF2B5EF4-FFF2-40B4-BE49-F238E27FC236}">
                    <a16:creationId xmlns:a16="http://schemas.microsoft.com/office/drawing/2014/main" id="{5496C0BE-8380-4C79-AE7F-692FA98955F2}"/>
                  </a:ext>
                </a:extLst>
              </p:cNvPr>
              <p:cNvSpPr>
                <a:spLocks noRot="1" noChangeAspect="1" noMove="1" noResize="1" noEditPoints="1" noAdjustHandles="1" noChangeArrowheads="1" noChangeShapeType="1" noTextEdit="1"/>
              </p:cNvSpPr>
              <p:nvPr/>
            </p:nvSpPr>
            <p:spPr>
              <a:xfrm>
                <a:off x="1205053" y="807342"/>
                <a:ext cx="4350422" cy="1077603"/>
              </a:xfrm>
              <a:prstGeom prst="rect">
                <a:avLst/>
              </a:prstGeom>
              <a:blipFill>
                <a:blip r:embed="rId5"/>
                <a:stretch>
                  <a:fillRect/>
                </a:stretch>
              </a:blipFill>
            </p:spPr>
            <p:txBody>
              <a:bodyPr/>
              <a:lstStyle/>
              <a:p>
                <a:r>
                  <a:rPr lang="en-IN">
                    <a:noFill/>
                  </a:rPr>
                  <a:t> </a:t>
                </a:r>
              </a:p>
            </p:txBody>
          </p:sp>
        </mc:Fallback>
      </mc:AlternateContent>
      <p:sp>
        <p:nvSpPr>
          <p:cNvPr id="7" name="Rectangle 6">
            <a:extLst>
              <a:ext uri="{FF2B5EF4-FFF2-40B4-BE49-F238E27FC236}">
                <a16:creationId xmlns:a16="http://schemas.microsoft.com/office/drawing/2014/main" id="{C1C0507F-FF4A-422F-B7D5-E3484AB61497}"/>
              </a:ext>
            </a:extLst>
          </p:cNvPr>
          <p:cNvSpPr/>
          <p:nvPr/>
        </p:nvSpPr>
        <p:spPr>
          <a:xfrm>
            <a:off x="2730320" y="1937113"/>
            <a:ext cx="3129575" cy="338554"/>
          </a:xfrm>
          <a:prstGeom prst="rect">
            <a:avLst/>
          </a:prstGeom>
        </p:spPr>
        <p:txBody>
          <a:bodyPr wrap="square">
            <a:spAutoFit/>
          </a:bodyPr>
          <a:lstStyle/>
          <a:p>
            <a:r>
              <a:rPr lang="en-US" sz="1600" dirty="0">
                <a:latin typeface="Cambria Math" panose="02040503050406030204" pitchFamily="18" charset="0"/>
                <a:ea typeface="Cambria Math" panose="02040503050406030204" pitchFamily="18" charset="0"/>
                <a:cs typeface="Times New Roman" panose="02020603050405020304" pitchFamily="18" charset="0"/>
              </a:rPr>
              <a:t> A</a:t>
            </a:r>
            <a:r>
              <a:rPr lang="en-US" sz="1600" baseline="-25000" dirty="0">
                <a:latin typeface="Cambria Math" panose="02040503050406030204" pitchFamily="18" charset="0"/>
                <a:ea typeface="Cambria Math" panose="02040503050406030204" pitchFamily="18" charset="0"/>
                <a:cs typeface="Times New Roman" panose="02020603050405020304" pitchFamily="18" charset="0"/>
              </a:rPr>
              <a:t>V1</a:t>
            </a:r>
            <a:r>
              <a:rPr lang="en-US" sz="1600" dirty="0">
                <a:latin typeface="Cambria Math" panose="02040503050406030204" pitchFamily="18" charset="0"/>
                <a:ea typeface="Cambria Math" panose="02040503050406030204" pitchFamily="18" charset="0"/>
                <a:cs typeface="Times New Roman" panose="02020603050405020304" pitchFamily="18" charset="0"/>
              </a:rPr>
              <a:t> A</a:t>
            </a:r>
            <a:r>
              <a:rPr lang="en-US" sz="1600" baseline="-25000" dirty="0">
                <a:latin typeface="Cambria Math" panose="02040503050406030204" pitchFamily="18" charset="0"/>
                <a:ea typeface="Cambria Math" panose="02040503050406030204" pitchFamily="18" charset="0"/>
                <a:cs typeface="Times New Roman" panose="02020603050405020304" pitchFamily="18" charset="0"/>
              </a:rPr>
              <a:t>V2</a:t>
            </a:r>
            <a:r>
              <a:rPr lang="en-US" sz="1600" dirty="0">
                <a:latin typeface="Cambria Math" panose="02040503050406030204" pitchFamily="18" charset="0"/>
                <a:ea typeface="Cambria Math" panose="02040503050406030204" pitchFamily="18" charset="0"/>
                <a:cs typeface="Times New Roman" panose="02020603050405020304" pitchFamily="18" charset="0"/>
              </a:rPr>
              <a:t> A</a:t>
            </a:r>
            <a:r>
              <a:rPr lang="en-US" sz="1600" baseline="-25000" dirty="0">
                <a:latin typeface="Cambria Math" panose="02040503050406030204" pitchFamily="18" charset="0"/>
                <a:ea typeface="Cambria Math" panose="02040503050406030204" pitchFamily="18" charset="0"/>
                <a:cs typeface="Times New Roman" panose="02020603050405020304" pitchFamily="18" charset="0"/>
              </a:rPr>
              <a:t>V3</a:t>
            </a:r>
            <a:r>
              <a:rPr lang="en-US" sz="1600" dirty="0">
                <a:latin typeface="Cambria Math" panose="02040503050406030204" pitchFamily="18" charset="0"/>
                <a:ea typeface="Cambria Math" panose="02040503050406030204" pitchFamily="18" charset="0"/>
                <a:cs typeface="Times New Roman" panose="02020603050405020304" pitchFamily="18" charset="0"/>
              </a:rPr>
              <a:t>  +  A</a:t>
            </a:r>
            <a:r>
              <a:rPr lang="en-US" sz="1600" baseline="-25000" dirty="0">
                <a:latin typeface="Cambria Math" panose="02040503050406030204" pitchFamily="18" charset="0"/>
                <a:ea typeface="Cambria Math" panose="02040503050406030204" pitchFamily="18" charset="0"/>
                <a:cs typeface="Times New Roman" panose="02020603050405020304" pitchFamily="18" charset="0"/>
              </a:rPr>
              <a:t>Vf1</a:t>
            </a:r>
            <a:r>
              <a:rPr lang="en-US" sz="1600" dirty="0">
                <a:latin typeface="Cambria Math" panose="02040503050406030204" pitchFamily="18" charset="0"/>
                <a:ea typeface="Cambria Math" panose="02040503050406030204" pitchFamily="18" charset="0"/>
                <a:cs typeface="Times New Roman" panose="02020603050405020304" pitchFamily="18" charset="0"/>
              </a:rPr>
              <a:t>A</a:t>
            </a:r>
            <a:r>
              <a:rPr lang="en-US" sz="1600" baseline="-25000" dirty="0">
                <a:latin typeface="Cambria Math" panose="02040503050406030204" pitchFamily="18" charset="0"/>
                <a:ea typeface="Cambria Math" panose="02040503050406030204" pitchFamily="18" charset="0"/>
                <a:cs typeface="Times New Roman" panose="02020603050405020304" pitchFamily="18" charset="0"/>
              </a:rPr>
              <a:t>V3</a:t>
            </a:r>
            <a:r>
              <a:rPr lang="en-US" sz="1600" dirty="0">
                <a:latin typeface="Cambria Math" panose="02040503050406030204" pitchFamily="18" charset="0"/>
                <a:ea typeface="Cambria Math" panose="02040503050406030204" pitchFamily="18" charset="0"/>
                <a:cs typeface="Times New Roman" panose="02020603050405020304" pitchFamily="18" charset="0"/>
              </a:rPr>
              <a:t>  +  A</a:t>
            </a:r>
            <a:r>
              <a:rPr lang="en-US" sz="1600" baseline="-25000" dirty="0">
                <a:latin typeface="Cambria Math" panose="02040503050406030204" pitchFamily="18" charset="0"/>
                <a:ea typeface="Cambria Math" panose="02040503050406030204" pitchFamily="18" charset="0"/>
                <a:cs typeface="Times New Roman" panose="02020603050405020304" pitchFamily="18" charset="0"/>
              </a:rPr>
              <a:t>Vf2</a:t>
            </a:r>
            <a:endParaRPr lang="en-US" sz="1600" dirty="0">
              <a:latin typeface="Cambria Math" panose="02040503050406030204" pitchFamily="18" charset="0"/>
              <a:ea typeface="Cambria Math" panose="020405030504060302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Rectangle 7">
                <a:hlinkClick r:id="rId3" action="ppaction://hlinksldjump"/>
                <a:extLst>
                  <a:ext uri="{FF2B5EF4-FFF2-40B4-BE49-F238E27FC236}">
                    <a16:creationId xmlns:a16="http://schemas.microsoft.com/office/drawing/2014/main" id="{DCA63ABD-9FE6-450F-A7DC-9B929BFD981F}"/>
                  </a:ext>
                </a:extLst>
              </p:cNvPr>
              <p:cNvSpPr/>
              <p:nvPr/>
            </p:nvSpPr>
            <p:spPr>
              <a:xfrm>
                <a:off x="1353297" y="4234058"/>
                <a:ext cx="1099532" cy="499560"/>
              </a:xfrm>
              <a:prstGeom prst="rect">
                <a:avLst/>
              </a:prstGeom>
            </p:spPr>
            <p:txBody>
              <a:bodyPr wrap="none">
                <a:spAutoFit/>
              </a:bodyPr>
              <a:lstStyle/>
              <a:p>
                <a:r>
                  <a:rPr lang="en-IN" dirty="0">
                    <a:latin typeface="Cambria Math" panose="02040503050406030204" pitchFamily="18" charset="0"/>
                    <a:ea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g</m:t>
                            </m:r>
                          </m:e>
                          <m:sub>
                            <m:r>
                              <m:rPr>
                                <m:sty m:val="p"/>
                              </m:rPr>
                              <a:rPr lang="en-US">
                                <a:latin typeface="Cambria Math" panose="02040503050406030204" pitchFamily="18" charset="0"/>
                                <a:ea typeface="Cambria Math" panose="02040503050406030204" pitchFamily="18" charset="0"/>
                              </a:rPr>
                              <m:t>m</m:t>
                            </m:r>
                            <m:r>
                              <a:rPr lang="en-US">
                                <a:latin typeface="Cambria Math" panose="02040503050406030204" pitchFamily="18" charset="0"/>
                                <a:ea typeface="Cambria Math" panose="02040503050406030204" pitchFamily="18" charset="0"/>
                              </a:rPr>
                              <m:t>1</m:t>
                            </m:r>
                          </m:sub>
                        </m:sSub>
                      </m:num>
                      <m:den>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C</m:t>
                            </m:r>
                          </m:e>
                          <m:sub>
                            <m:r>
                              <m:rPr>
                                <m:sty m:val="p"/>
                              </m:rPr>
                              <a:rPr lang="en-US">
                                <a:latin typeface="Cambria Math" panose="02040503050406030204" pitchFamily="18" charset="0"/>
                                <a:ea typeface="Cambria Math" panose="02040503050406030204" pitchFamily="18" charset="0"/>
                              </a:rPr>
                              <m:t>o</m:t>
                            </m:r>
                            <m:r>
                              <a:rPr lang="en-US">
                                <a:latin typeface="Cambria Math" panose="02040503050406030204" pitchFamily="18" charset="0"/>
                                <a:ea typeface="Cambria Math" panose="02040503050406030204" pitchFamily="18" charset="0"/>
                              </a:rPr>
                              <m:t>1</m:t>
                            </m:r>
                          </m:sub>
                        </m:sSub>
                      </m:den>
                    </m:f>
                    <m:r>
                      <a:rPr lang="en-US">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g</m:t>
                            </m:r>
                          </m:e>
                          <m:sub>
                            <m:r>
                              <m:rPr>
                                <m:sty m:val="p"/>
                              </m:rPr>
                              <a:rPr lang="en-US">
                                <a:latin typeface="Cambria Math" panose="02040503050406030204" pitchFamily="18" charset="0"/>
                                <a:ea typeface="Cambria Math" panose="02040503050406030204" pitchFamily="18" charset="0"/>
                              </a:rPr>
                              <m:t>m</m:t>
                            </m:r>
                            <m:r>
                              <a:rPr lang="en-US">
                                <a:latin typeface="Cambria Math" panose="02040503050406030204" pitchFamily="18" charset="0"/>
                                <a:ea typeface="Cambria Math" panose="02040503050406030204" pitchFamily="18" charset="0"/>
                              </a:rPr>
                              <m:t>2</m:t>
                            </m:r>
                          </m:sub>
                        </m:sSub>
                      </m:num>
                      <m:den>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g</m:t>
                            </m:r>
                          </m:e>
                          <m:sub>
                            <m:r>
                              <m:rPr>
                                <m:sty m:val="p"/>
                              </m:rPr>
                              <a:rPr lang="en-US">
                                <a:latin typeface="Cambria Math" panose="02040503050406030204" pitchFamily="18" charset="0"/>
                                <a:ea typeface="Cambria Math" panose="02040503050406030204" pitchFamily="18" charset="0"/>
                              </a:rPr>
                              <m:t>mf</m:t>
                            </m:r>
                            <m:r>
                              <a:rPr lang="en-US">
                                <a:latin typeface="Cambria Math" panose="02040503050406030204" pitchFamily="18" charset="0"/>
                                <a:ea typeface="Cambria Math" panose="02040503050406030204" pitchFamily="18" charset="0"/>
                              </a:rPr>
                              <m:t>1</m:t>
                            </m:r>
                          </m:sub>
                        </m:sSub>
                      </m:den>
                    </m:f>
                  </m:oMath>
                </a14:m>
                <a:endParaRPr lang="en-IN" dirty="0"/>
              </a:p>
            </p:txBody>
          </p:sp>
        </mc:Choice>
        <mc:Fallback xmlns="">
          <p:sp>
            <p:nvSpPr>
              <p:cNvPr id="8" name="Rectangle 7">
                <a:hlinkClick r:id="rId3" action="ppaction://hlinksldjump"/>
                <a:extLst>
                  <a:ext uri="{FF2B5EF4-FFF2-40B4-BE49-F238E27FC236}">
                    <a16:creationId xmlns:a16="http://schemas.microsoft.com/office/drawing/2014/main" id="{DCA63ABD-9FE6-450F-A7DC-9B929BFD981F}"/>
                  </a:ext>
                </a:extLst>
              </p:cNvPr>
              <p:cNvSpPr>
                <a:spLocks noRot="1" noChangeAspect="1" noMove="1" noResize="1" noEditPoints="1" noAdjustHandles="1" noChangeArrowheads="1" noChangeShapeType="1" noTextEdit="1"/>
              </p:cNvSpPr>
              <p:nvPr/>
            </p:nvSpPr>
            <p:spPr>
              <a:xfrm>
                <a:off x="1353297" y="4234058"/>
                <a:ext cx="1099532" cy="499560"/>
              </a:xfrm>
              <a:prstGeom prst="rect">
                <a:avLst/>
              </a:prstGeom>
              <a:blipFill>
                <a:blip r:embed="rId6"/>
                <a:stretch>
                  <a:fillRect l="-5000" t="-2439" b="-243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Rectangle 8">
                <a:hlinkClick r:id="rId3" action="ppaction://hlinksldjump"/>
                <a:extLst>
                  <a:ext uri="{FF2B5EF4-FFF2-40B4-BE49-F238E27FC236}">
                    <a16:creationId xmlns:a16="http://schemas.microsoft.com/office/drawing/2014/main" id="{EB61D5A9-0C2E-4EE0-B733-5E6C865FD746}"/>
                  </a:ext>
                </a:extLst>
              </p:cNvPr>
              <p:cNvSpPr/>
              <p:nvPr/>
            </p:nvSpPr>
            <p:spPr>
              <a:xfrm>
                <a:off x="1279175" y="5159547"/>
                <a:ext cx="1247776" cy="499560"/>
              </a:xfrm>
              <a:prstGeom prst="rect">
                <a:avLst/>
              </a:prstGeom>
            </p:spPr>
            <p:txBody>
              <a:bodyPr wrap="square">
                <a:spAutoFit/>
              </a:bodyPr>
              <a:lstStyle/>
              <a:p>
                <a:r>
                  <a:rPr lang="en-IN" dirty="0">
                    <a:latin typeface="Cambria Math" panose="02040503050406030204" pitchFamily="18" charset="0"/>
                    <a:ea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g</m:t>
                            </m:r>
                          </m:e>
                          <m:sub>
                            <m:r>
                              <m:rPr>
                                <m:sty m:val="p"/>
                              </m:rPr>
                              <a:rPr lang="en-US">
                                <a:latin typeface="Cambria Math" panose="02040503050406030204" pitchFamily="18" charset="0"/>
                                <a:ea typeface="Cambria Math" panose="02040503050406030204" pitchFamily="18" charset="0"/>
                              </a:rPr>
                              <m:t>mf</m:t>
                            </m:r>
                            <m:r>
                              <a:rPr lang="en-US">
                                <a:latin typeface="Cambria Math" panose="02040503050406030204" pitchFamily="18" charset="0"/>
                                <a:ea typeface="Cambria Math" panose="02040503050406030204" pitchFamily="18" charset="0"/>
                              </a:rPr>
                              <m:t>1</m:t>
                            </m:r>
                          </m:sub>
                        </m:sSub>
                      </m:num>
                      <m:den>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C</m:t>
                            </m:r>
                          </m:e>
                          <m:sub>
                            <m:r>
                              <m:rPr>
                                <m:sty m:val="p"/>
                              </m:rPr>
                              <a:rPr lang="en-US">
                                <a:latin typeface="Cambria Math" panose="02040503050406030204" pitchFamily="18" charset="0"/>
                                <a:ea typeface="Cambria Math" panose="02040503050406030204" pitchFamily="18" charset="0"/>
                              </a:rPr>
                              <m:t>o</m:t>
                            </m:r>
                            <m:r>
                              <a:rPr lang="en-US">
                                <a:latin typeface="Cambria Math" panose="02040503050406030204" pitchFamily="18" charset="0"/>
                                <a:ea typeface="Cambria Math" panose="02040503050406030204" pitchFamily="18" charset="0"/>
                              </a:rPr>
                              <m:t>2</m:t>
                            </m:r>
                          </m:sub>
                        </m:sSub>
                      </m:den>
                    </m:f>
                    <m:r>
                      <a:rPr lang="en-US">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g</m:t>
                            </m:r>
                          </m:e>
                          <m:sub>
                            <m:r>
                              <m:rPr>
                                <m:sty m:val="p"/>
                              </m:rPr>
                              <a:rPr lang="en-US">
                                <a:latin typeface="Cambria Math" panose="02040503050406030204" pitchFamily="18" charset="0"/>
                                <a:ea typeface="Cambria Math" panose="02040503050406030204" pitchFamily="18" charset="0"/>
                              </a:rPr>
                              <m:t>m</m:t>
                            </m:r>
                            <m:r>
                              <a:rPr lang="en-US">
                                <a:latin typeface="Cambria Math" panose="02040503050406030204" pitchFamily="18" charset="0"/>
                                <a:ea typeface="Cambria Math" panose="02040503050406030204" pitchFamily="18" charset="0"/>
                              </a:rPr>
                              <m:t>3</m:t>
                            </m:r>
                          </m:sub>
                        </m:sSub>
                      </m:num>
                      <m:den>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g</m:t>
                            </m:r>
                          </m:e>
                          <m:sub>
                            <m:r>
                              <m:rPr>
                                <m:sty m:val="p"/>
                              </m:rPr>
                              <a:rPr lang="en-US">
                                <a:latin typeface="Cambria Math" panose="02040503050406030204" pitchFamily="18" charset="0"/>
                                <a:ea typeface="Cambria Math" panose="02040503050406030204" pitchFamily="18" charset="0"/>
                              </a:rPr>
                              <m:t>mf</m:t>
                            </m:r>
                            <m:r>
                              <a:rPr lang="en-US">
                                <a:latin typeface="Cambria Math" panose="02040503050406030204" pitchFamily="18" charset="0"/>
                                <a:ea typeface="Cambria Math" panose="02040503050406030204" pitchFamily="18" charset="0"/>
                              </a:rPr>
                              <m:t>2</m:t>
                            </m:r>
                          </m:sub>
                        </m:sSub>
                      </m:den>
                    </m:f>
                  </m:oMath>
                </a14:m>
                <a:r>
                  <a:rPr lang="en-US" dirty="0">
                    <a:latin typeface="Cambria Math" panose="02040503050406030204" pitchFamily="18" charset="0"/>
                    <a:ea typeface="Cambria Math" panose="02040503050406030204" pitchFamily="18" charset="0"/>
                  </a:rPr>
                  <a:t> </a:t>
                </a:r>
              </a:p>
            </p:txBody>
          </p:sp>
        </mc:Choice>
        <mc:Fallback xmlns="">
          <p:sp>
            <p:nvSpPr>
              <p:cNvPr id="9" name="Rectangle 8">
                <a:hlinkClick r:id="rId3" action="ppaction://hlinksldjump"/>
                <a:extLst>
                  <a:ext uri="{FF2B5EF4-FFF2-40B4-BE49-F238E27FC236}">
                    <a16:creationId xmlns:a16="http://schemas.microsoft.com/office/drawing/2014/main" id="{EB61D5A9-0C2E-4EE0-B733-5E6C865FD746}"/>
                  </a:ext>
                </a:extLst>
              </p:cNvPr>
              <p:cNvSpPr>
                <a:spLocks noRot="1" noChangeAspect="1" noMove="1" noResize="1" noEditPoints="1" noAdjustHandles="1" noChangeArrowheads="1" noChangeShapeType="1" noTextEdit="1"/>
              </p:cNvSpPr>
              <p:nvPr/>
            </p:nvSpPr>
            <p:spPr>
              <a:xfrm>
                <a:off x="1279175" y="5159547"/>
                <a:ext cx="1247776" cy="499560"/>
              </a:xfrm>
              <a:prstGeom prst="rect">
                <a:avLst/>
              </a:prstGeom>
              <a:blipFill>
                <a:blip r:embed="rId7"/>
                <a:stretch>
                  <a:fillRect l="-4390" t="-1220" b="-2439"/>
                </a:stretch>
              </a:blipFill>
            </p:spPr>
            <p:txBody>
              <a:bodyPr/>
              <a:lstStyle/>
              <a:p>
                <a:r>
                  <a:rPr lang="en-IN">
                    <a:noFill/>
                  </a:rPr>
                  <a:t> </a:t>
                </a:r>
              </a:p>
            </p:txBody>
          </p:sp>
        </mc:Fallback>
      </mc:AlternateContent>
      <p:pic>
        <p:nvPicPr>
          <p:cNvPr id="11" name="Picture 10">
            <a:extLst>
              <a:ext uri="{FF2B5EF4-FFF2-40B4-BE49-F238E27FC236}">
                <a16:creationId xmlns:a16="http://schemas.microsoft.com/office/drawing/2014/main" id="{E21FF62E-FE7C-4167-9244-7A3F0684593C}"/>
              </a:ext>
            </a:extLst>
          </p:cNvPr>
          <p:cNvPicPr>
            <a:picLocks noChangeAspect="1"/>
          </p:cNvPicPr>
          <p:nvPr/>
        </p:nvPicPr>
        <p:blipFill>
          <a:blip r:embed="rId8"/>
          <a:stretch>
            <a:fillRect/>
          </a:stretch>
        </p:blipFill>
        <p:spPr>
          <a:xfrm>
            <a:off x="5692195" y="1542804"/>
            <a:ext cx="6170188" cy="3190814"/>
          </a:xfrm>
          <a:prstGeom prst="rect">
            <a:avLst/>
          </a:prstGeom>
        </p:spPr>
      </p:pic>
      <p:sp>
        <p:nvSpPr>
          <p:cNvPr id="12" name="TextBox 11">
            <a:extLst>
              <a:ext uri="{FF2B5EF4-FFF2-40B4-BE49-F238E27FC236}">
                <a16:creationId xmlns:a16="http://schemas.microsoft.com/office/drawing/2014/main" id="{B8DA28EC-4249-4550-BFCD-63304A66EEF8}"/>
              </a:ext>
            </a:extLst>
          </p:cNvPr>
          <p:cNvSpPr txBox="1"/>
          <p:nvPr/>
        </p:nvSpPr>
        <p:spPr>
          <a:xfrm>
            <a:off x="7538752" y="4820993"/>
            <a:ext cx="4019962" cy="338554"/>
          </a:xfrm>
          <a:prstGeom prst="rect">
            <a:avLst/>
          </a:prstGeom>
          <a:noFill/>
        </p:spPr>
        <p:txBody>
          <a:bodyPr wrap="square" rtlCol="0">
            <a:spAutoFit/>
          </a:bodyPr>
          <a:lstStyle/>
          <a:p>
            <a:r>
              <a:rPr lang="en-US" sz="1600" dirty="0"/>
              <a:t>Fig. Block diagram of three stage FFC </a:t>
            </a:r>
            <a:r>
              <a:rPr lang="en-US" sz="1600" dirty="0" err="1"/>
              <a:t>opamp</a:t>
            </a:r>
            <a:endParaRPr lang="en-IN" sz="1600" dirty="0"/>
          </a:p>
        </p:txBody>
      </p:sp>
    </p:spTree>
    <p:extLst>
      <p:ext uri="{BB962C8B-B14F-4D97-AF65-F5344CB8AC3E}">
        <p14:creationId xmlns:p14="http://schemas.microsoft.com/office/powerpoint/2010/main" val="799225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56EF28-93FC-4922-A0CA-4764263E115D}"/>
              </a:ext>
            </a:extLst>
          </p:cNvPr>
          <p:cNvSpPr>
            <a:spLocks noGrp="1"/>
          </p:cNvSpPr>
          <p:nvPr>
            <p:ph type="ftr" sz="quarter" idx="11"/>
          </p:nvPr>
        </p:nvSpPr>
        <p:spPr>
          <a:xfrm>
            <a:off x="408373" y="6459787"/>
            <a:ext cx="10324730" cy="365125"/>
          </a:xfrm>
        </p:spPr>
        <p:txBody>
          <a:bodyPr/>
          <a:lstStyle/>
          <a:p>
            <a:pPr algn="l"/>
            <a:r>
              <a:rPr lang="en-US" sz="1200" dirty="0"/>
              <a:t>[2] B. Wu and Y. Chiu, "A 40 nm CMOS Derivative-Free IF Active-RC BPF With Programmable Bandwidth and Center Frequency Achieving Over 30 dBm IIP3".</a:t>
            </a:r>
            <a:endParaRPr lang="en-IN" sz="1200" dirty="0"/>
          </a:p>
        </p:txBody>
      </p:sp>
      <p:sp>
        <p:nvSpPr>
          <p:cNvPr id="3" name="Slide Number Placeholder 2">
            <a:extLst>
              <a:ext uri="{FF2B5EF4-FFF2-40B4-BE49-F238E27FC236}">
                <a16:creationId xmlns:a16="http://schemas.microsoft.com/office/drawing/2014/main" id="{50B62F53-901F-4013-9A25-0B7DFE477743}"/>
              </a:ext>
            </a:extLst>
          </p:cNvPr>
          <p:cNvSpPr>
            <a:spLocks noGrp="1"/>
          </p:cNvSpPr>
          <p:nvPr>
            <p:ph type="sldNum" sz="quarter" idx="12"/>
          </p:nvPr>
        </p:nvSpPr>
        <p:spPr/>
        <p:txBody>
          <a:bodyPr/>
          <a:lstStyle/>
          <a:p>
            <a:fld id="{2EEFD645-3611-4F12-965D-74F1929763DD}" type="slidenum">
              <a:rPr lang="en-IN" smtClean="0"/>
              <a:t>17</a:t>
            </a:fld>
            <a:endParaRPr lang="en-IN"/>
          </a:p>
        </p:txBody>
      </p:sp>
      <p:sp>
        <p:nvSpPr>
          <p:cNvPr id="4" name="Rectangle 3">
            <a:extLst>
              <a:ext uri="{FF2B5EF4-FFF2-40B4-BE49-F238E27FC236}">
                <a16:creationId xmlns:a16="http://schemas.microsoft.com/office/drawing/2014/main" id="{FF057FF3-6855-48A0-BDB5-6F4AB6B6B847}"/>
              </a:ext>
            </a:extLst>
          </p:cNvPr>
          <p:cNvSpPr/>
          <p:nvPr/>
        </p:nvSpPr>
        <p:spPr>
          <a:xfrm>
            <a:off x="550416" y="360266"/>
            <a:ext cx="5844465" cy="4247317"/>
          </a:xfrm>
          <a:prstGeom prst="rect">
            <a:avLst/>
          </a:prstGeom>
        </p:spPr>
        <p:txBody>
          <a:bodyPr wrap="square">
            <a:spAutoFit/>
          </a:bodyPr>
          <a:lstStyle/>
          <a:p>
            <a:r>
              <a:rPr lang="en-US" sz="2800" b="1" u="sng" dirty="0">
                <a:solidFill>
                  <a:schemeClr val="tx1"/>
                </a:solidFill>
                <a:ea typeface="Cambria Math" panose="02040503050406030204" pitchFamily="18" charset="0"/>
                <a:cs typeface="Times New Roman" panose="02020603050405020304" pitchFamily="18" charset="0"/>
              </a:rPr>
              <a:t>The overall Amplifier gain: [2]</a:t>
            </a:r>
          </a:p>
          <a:p>
            <a:endParaRPr lang="en-IN" sz="1600" b="1" u="sng"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endParaRPr>
          </a:p>
          <a:p>
            <a:r>
              <a:rPr lang="en-US" sz="1600" dirty="0">
                <a:solidFill>
                  <a:schemeClr val="tx1"/>
                </a:solidFill>
                <a:ea typeface="Cambria Math" panose="02040503050406030204" pitchFamily="18" charset="0"/>
                <a:cs typeface="Times New Roman" panose="02020603050405020304" pitchFamily="18" charset="0"/>
              </a:rPr>
              <a:t>H(s) </a:t>
            </a:r>
            <a:r>
              <a:rPr lang="en-IN" sz="1600" dirty="0">
                <a:solidFill>
                  <a:schemeClr val="tx1"/>
                </a:solidFill>
                <a:ea typeface="Cambria Math" panose="02040503050406030204" pitchFamily="18" charset="0"/>
              </a:rPr>
              <a:t>≈</a:t>
            </a:r>
            <a:endParaRPr lang="en-US" sz="160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endParaRPr>
          </a:p>
          <a:p>
            <a:endParaRPr lang="en-US" sz="1600" dirty="0">
              <a:solidFill>
                <a:schemeClr val="tx1"/>
              </a:solidFill>
              <a:ea typeface="Cambria Math" panose="02040503050406030204" pitchFamily="18" charset="0"/>
              <a:cs typeface="Times New Roman" panose="02020603050405020304" pitchFamily="18" charset="0"/>
            </a:endParaRPr>
          </a:p>
          <a:p>
            <a:endParaRPr lang="en-US" sz="1600" dirty="0">
              <a:solidFill>
                <a:schemeClr val="tx1"/>
              </a:solidFill>
              <a:ea typeface="Cambria Math" panose="02040503050406030204" pitchFamily="18" charset="0"/>
              <a:cs typeface="Times New Roman" panose="02020603050405020304" pitchFamily="18" charset="0"/>
            </a:endParaRPr>
          </a:p>
          <a:p>
            <a:endParaRPr lang="en-US" sz="1600" dirty="0">
              <a:solidFill>
                <a:schemeClr val="tx1"/>
              </a:solidFill>
              <a:ea typeface="Cambria Math" panose="02040503050406030204" pitchFamily="18" charset="0"/>
              <a:cs typeface="Times New Roman" panose="02020603050405020304" pitchFamily="18" charset="0"/>
            </a:endParaRPr>
          </a:p>
          <a:p>
            <a:r>
              <a:rPr lang="en-US" sz="1600" dirty="0">
                <a:solidFill>
                  <a:schemeClr val="tx1"/>
                </a:solidFill>
                <a:ea typeface="Cambria Math" panose="02040503050406030204" pitchFamily="18" charset="0"/>
              </a:rPr>
              <a:t>        =</a:t>
            </a:r>
            <a:endParaRPr lang="en-US"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endParaRPr>
          </a:p>
          <a:p>
            <a:endParaRPr lang="en-US" sz="1600" dirty="0">
              <a:solidFill>
                <a:schemeClr val="tx1"/>
              </a:solidFill>
              <a:ea typeface="Cambria Math" panose="02040503050406030204" pitchFamily="18" charset="0"/>
              <a:cs typeface="Times New Roman" panose="02020603050405020304" pitchFamily="18" charset="0"/>
            </a:endParaRPr>
          </a:p>
          <a:p>
            <a:endParaRPr lang="en-US" sz="1600" dirty="0">
              <a:solidFill>
                <a:schemeClr val="tx1"/>
              </a:solidFill>
              <a:ea typeface="Cambria Math" panose="02040503050406030204" pitchFamily="18" charset="0"/>
              <a:cs typeface="Times New Roman" panose="02020603050405020304" pitchFamily="18" charset="0"/>
            </a:endParaRPr>
          </a:p>
          <a:p>
            <a:endParaRPr lang="en-US" sz="1600" dirty="0">
              <a:solidFill>
                <a:schemeClr val="tx1"/>
              </a:solidFill>
              <a:ea typeface="Cambria Math" panose="02040503050406030204" pitchFamily="18" charset="0"/>
              <a:cs typeface="Times New Roman" panose="02020603050405020304" pitchFamily="18" charset="0"/>
            </a:endParaRPr>
          </a:p>
          <a:p>
            <a:r>
              <a:rPr lang="en-US" sz="1600" dirty="0">
                <a:solidFill>
                  <a:schemeClr val="tx1"/>
                </a:solidFill>
                <a:ea typeface="Cambria Math" panose="02040503050406030204" pitchFamily="18" charset="0"/>
                <a:cs typeface="Times New Roman" panose="02020603050405020304" pitchFamily="18" charset="0"/>
              </a:rPr>
              <a:t>        =</a:t>
            </a:r>
            <a:endParaRPr lang="en-US" sz="160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endParaRPr>
          </a:p>
          <a:p>
            <a:endParaRPr lang="en-US" sz="1600" dirty="0">
              <a:solidFill>
                <a:schemeClr val="tx1"/>
              </a:solidFill>
              <a:ea typeface="Cambria Math" panose="02040503050406030204" pitchFamily="18" charset="0"/>
              <a:cs typeface="Times New Roman" panose="02020603050405020304" pitchFamily="18" charset="0"/>
            </a:endParaRPr>
          </a:p>
          <a:p>
            <a:endParaRPr lang="en-US" sz="1600" dirty="0">
              <a:solidFill>
                <a:schemeClr val="tx1"/>
              </a:solidFill>
              <a:ea typeface="Cambria Math" panose="02040503050406030204" pitchFamily="18" charset="0"/>
              <a:cs typeface="Times New Roman" panose="02020603050405020304" pitchFamily="18" charset="0"/>
            </a:endParaRPr>
          </a:p>
          <a:p>
            <a:r>
              <a:rPr lang="en-US" sz="1600" dirty="0">
                <a:solidFill>
                  <a:schemeClr val="tx1"/>
                </a:solidFill>
                <a:ea typeface="Cambria Math" panose="02040503050406030204" pitchFamily="18" charset="0"/>
                <a:cs typeface="Times New Roman" panose="02020603050405020304" pitchFamily="18" charset="0"/>
              </a:rPr>
              <a:t>                     Two LHP Zero and Three poles</a:t>
            </a:r>
          </a:p>
          <a:p>
            <a:endParaRPr lang="en-IN" sz="1600" dirty="0">
              <a:solidFill>
                <a:schemeClr val="tx1"/>
              </a:solidFill>
              <a:ea typeface="Cambria Math" panose="02040503050406030204" pitchFamily="18" charset="0"/>
              <a:cs typeface="Times New Roman" panose="02020603050405020304" pitchFamily="18" charset="0"/>
            </a:endParaRPr>
          </a:p>
          <a:p>
            <a:r>
              <a:rPr lang="en-US" sz="1600" dirty="0">
                <a:solidFill>
                  <a:schemeClr val="tx1"/>
                </a:solidFill>
                <a:ea typeface="Cambria Math" panose="02040503050406030204" pitchFamily="18" charset="0"/>
                <a:cs typeface="Times New Roman" panose="02020603050405020304" pitchFamily="18" charset="0"/>
              </a:rPr>
              <a:t>Where K = dc gain = </a:t>
            </a:r>
            <a:r>
              <a:rPr lang="en-US"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a:t>(A</a:t>
            </a:r>
            <a:r>
              <a:rPr lang="en-US" baseline="-2500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a:t>V1</a:t>
            </a:r>
            <a:r>
              <a:rPr lang="en-US"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a:t> A</a:t>
            </a:r>
            <a:r>
              <a:rPr lang="en-US" baseline="-2500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a:t>V2</a:t>
            </a:r>
            <a:r>
              <a:rPr lang="en-US"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a:t> A</a:t>
            </a:r>
            <a:r>
              <a:rPr lang="en-US" baseline="-2500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a:t>V3</a:t>
            </a:r>
            <a:r>
              <a:rPr lang="en-US"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a:t>  +  A</a:t>
            </a:r>
            <a:r>
              <a:rPr lang="en-US" baseline="-2500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a:t>Vf1</a:t>
            </a:r>
            <a:r>
              <a:rPr lang="en-US"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a:t>A</a:t>
            </a:r>
            <a:r>
              <a:rPr lang="en-US" baseline="-2500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a:t>V3</a:t>
            </a:r>
            <a:r>
              <a:rPr lang="en-US"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a:t>  +  A</a:t>
            </a:r>
            <a:r>
              <a:rPr lang="en-US" baseline="-2500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a:t>Vf2</a:t>
            </a:r>
            <a:r>
              <a:rPr lang="en-US"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a:t>)</a:t>
            </a:r>
            <a:endParaRPr lang="en-US" sz="160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59442420-A98C-4221-B936-A5AE0A6923D4}"/>
              </a:ext>
            </a:extLst>
          </p:cNvPr>
          <p:cNvSpPr/>
          <p:nvPr/>
        </p:nvSpPr>
        <p:spPr>
          <a:xfrm>
            <a:off x="6563558" y="360266"/>
            <a:ext cx="5004046" cy="5293757"/>
          </a:xfrm>
          <a:prstGeom prst="rect">
            <a:avLst/>
          </a:prstGeom>
        </p:spPr>
        <p:txBody>
          <a:bodyPr wrap="square">
            <a:spAutoFit/>
          </a:bodyPr>
          <a:lstStyle/>
          <a:p>
            <a:r>
              <a:rPr lang="en-US" sz="2800" b="1" u="sng" dirty="0">
                <a:ea typeface="Cambria Math" panose="02040503050406030204" pitchFamily="18" charset="0"/>
              </a:rPr>
              <a:t>Two LHP zeros: [2]</a:t>
            </a:r>
          </a:p>
          <a:p>
            <a:endParaRPr lang="en-IN" sz="1600" b="1" u="sng" dirty="0">
              <a:ea typeface="Cambria Math" panose="02040503050406030204" pitchFamily="18" charset="0"/>
            </a:endParaRPr>
          </a:p>
          <a:p>
            <a:r>
              <a:rPr lang="en-US" sz="1600" dirty="0">
                <a:ea typeface="Cambria Math" panose="02040503050406030204" pitchFamily="18" charset="0"/>
              </a:rPr>
              <a:t>w</a:t>
            </a:r>
            <a:r>
              <a:rPr lang="en-US" sz="1600" baseline="-25000" dirty="0">
                <a:ea typeface="Cambria Math" panose="02040503050406030204" pitchFamily="18" charset="0"/>
              </a:rPr>
              <a:t>z1</a:t>
            </a:r>
            <a:r>
              <a:rPr lang="en-US" sz="1600" dirty="0">
                <a:ea typeface="Cambria Math" panose="02040503050406030204" pitchFamily="18" charset="0"/>
              </a:rPr>
              <a:t> w</a:t>
            </a:r>
            <a:r>
              <a:rPr lang="en-US" sz="1600" baseline="-25000" dirty="0">
                <a:ea typeface="Cambria Math" panose="02040503050406030204" pitchFamily="18" charset="0"/>
              </a:rPr>
              <a:t>z2</a:t>
            </a:r>
            <a:r>
              <a:rPr lang="en-US" sz="1600" dirty="0">
                <a:ea typeface="Cambria Math" panose="02040503050406030204" pitchFamily="18" charset="0"/>
              </a:rPr>
              <a:t> =</a:t>
            </a:r>
            <a:endParaRPr lang="en-US" sz="1600" dirty="0">
              <a:latin typeface="Cambria Math" panose="02040503050406030204" pitchFamily="18" charset="0"/>
              <a:ea typeface="Cambria Math" panose="02040503050406030204" pitchFamily="18" charset="0"/>
            </a:endParaRPr>
          </a:p>
          <a:p>
            <a:endParaRPr lang="en-US" sz="1600" dirty="0">
              <a:ea typeface="Cambria Math" panose="02040503050406030204" pitchFamily="18" charset="0"/>
            </a:endParaRPr>
          </a:p>
          <a:p>
            <a:r>
              <a:rPr lang="en-US" sz="1600" dirty="0">
                <a:ea typeface="Cambria Math" panose="02040503050406030204" pitchFamily="18" charset="0"/>
              </a:rPr>
              <a:t>             =</a:t>
            </a:r>
            <a:endParaRPr lang="en-US" sz="1600" dirty="0">
              <a:latin typeface="Cambria Math" panose="02040503050406030204" pitchFamily="18" charset="0"/>
              <a:ea typeface="Cambria Math" panose="02040503050406030204" pitchFamily="18" charset="0"/>
            </a:endParaRPr>
          </a:p>
          <a:p>
            <a:endParaRPr lang="en-US" sz="1600" dirty="0">
              <a:ea typeface="Cambria Math" panose="02040503050406030204" pitchFamily="18" charset="0"/>
            </a:endParaRPr>
          </a:p>
          <a:p>
            <a:r>
              <a:rPr lang="en-US" sz="1600" dirty="0">
                <a:ea typeface="Cambria Math" panose="02040503050406030204" pitchFamily="18" charset="0"/>
              </a:rPr>
              <a:t>             =</a:t>
            </a:r>
            <a:endParaRPr lang="en-IN" sz="1600" dirty="0">
              <a:latin typeface="Cambria Math" panose="02040503050406030204" pitchFamily="18" charset="0"/>
              <a:ea typeface="Cambria Math" panose="02040503050406030204" pitchFamily="18" charset="0"/>
            </a:endParaRPr>
          </a:p>
          <a:p>
            <a:endParaRPr lang="en-IN" sz="1600" dirty="0">
              <a:ea typeface="Cambria Math" panose="02040503050406030204" pitchFamily="18" charset="0"/>
            </a:endParaRPr>
          </a:p>
          <a:p>
            <a:r>
              <a:rPr lang="en-US" sz="1600" dirty="0">
                <a:ea typeface="Cambria Math" panose="02040503050406030204" pitchFamily="18" charset="0"/>
              </a:rPr>
              <a:t>Considering the similarities with two stage FF circuit:</a:t>
            </a:r>
            <a:endParaRPr lang="en-IN" sz="1600" dirty="0">
              <a:ea typeface="Cambria Math" panose="02040503050406030204" pitchFamily="18" charset="0"/>
            </a:endParaRPr>
          </a:p>
          <a:p>
            <a:endParaRPr lang="en-US" sz="1600" dirty="0">
              <a:ea typeface="Cambria Math" panose="02040503050406030204" pitchFamily="18" charset="0"/>
            </a:endParaRPr>
          </a:p>
          <a:p>
            <a:r>
              <a:rPr lang="en-US" sz="1600" dirty="0">
                <a:ea typeface="Cambria Math" panose="02040503050406030204" pitchFamily="18" charset="0"/>
              </a:rPr>
              <a:t>w</a:t>
            </a:r>
            <a:r>
              <a:rPr lang="en-US" sz="1600" baseline="-25000" dirty="0">
                <a:ea typeface="Cambria Math" panose="02040503050406030204" pitchFamily="18" charset="0"/>
              </a:rPr>
              <a:t>z1</a:t>
            </a:r>
            <a:r>
              <a:rPr lang="en-US" sz="1600" dirty="0">
                <a:ea typeface="Cambria Math" panose="02040503050406030204" pitchFamily="18" charset="0"/>
              </a:rPr>
              <a:t> </a:t>
            </a:r>
            <a:r>
              <a:rPr lang="en-IN" sz="1600" dirty="0">
                <a:ea typeface="Cambria Math" panose="02040503050406030204" pitchFamily="18" charset="0"/>
              </a:rPr>
              <a:t>≈ </a:t>
            </a:r>
            <a:r>
              <a:rPr lang="en-IN" dirty="0">
                <a:latin typeface="Cambria Math" panose="02040503050406030204" pitchFamily="18" charset="0"/>
                <a:ea typeface="Cambria Math" panose="02040503050406030204" pitchFamily="18" charset="0"/>
              </a:rPr>
              <a:t>-</a:t>
            </a:r>
            <a:endParaRPr lang="en-US" sz="1600" dirty="0">
              <a:latin typeface="Cambria Math" panose="02040503050406030204" pitchFamily="18" charset="0"/>
              <a:ea typeface="Cambria Math" panose="02040503050406030204" pitchFamily="18" charset="0"/>
            </a:endParaRPr>
          </a:p>
          <a:p>
            <a:endParaRPr lang="en-US" sz="1600" dirty="0">
              <a:latin typeface="Cambria Math" panose="02040503050406030204" pitchFamily="18" charset="0"/>
              <a:ea typeface="Cambria Math" panose="02040503050406030204" pitchFamily="18" charset="0"/>
            </a:endParaRPr>
          </a:p>
          <a:p>
            <a:endParaRPr lang="en-US" sz="1600" dirty="0">
              <a:latin typeface="Cambria Math" panose="02040503050406030204" pitchFamily="18" charset="0"/>
              <a:ea typeface="Cambria Math" panose="02040503050406030204" pitchFamily="18" charset="0"/>
            </a:endParaRPr>
          </a:p>
          <a:p>
            <a:r>
              <a:rPr lang="en-IN" sz="1600" dirty="0">
                <a:ea typeface="Cambria Math" panose="02040503050406030204" pitchFamily="18" charset="0"/>
              </a:rPr>
              <a:t>       = </a:t>
            </a:r>
            <a:r>
              <a:rPr lang="en-IN" dirty="0">
                <a:latin typeface="Cambria Math" panose="02040503050406030204" pitchFamily="18" charset="0"/>
                <a:ea typeface="Cambria Math" panose="02040503050406030204" pitchFamily="18" charset="0"/>
              </a:rPr>
              <a:t>-</a:t>
            </a:r>
            <a:endParaRPr lang="en-US" sz="1600" dirty="0">
              <a:latin typeface="Cambria Math" panose="02040503050406030204" pitchFamily="18" charset="0"/>
              <a:ea typeface="Cambria Math" panose="02040503050406030204" pitchFamily="18" charset="0"/>
            </a:endParaRPr>
          </a:p>
          <a:p>
            <a:endParaRPr lang="en-US" sz="1600" dirty="0">
              <a:ea typeface="Cambria Math" panose="02040503050406030204" pitchFamily="18" charset="0"/>
            </a:endParaRPr>
          </a:p>
          <a:p>
            <a:r>
              <a:rPr lang="en-US" sz="1600" dirty="0">
                <a:ea typeface="Cambria Math" panose="02040503050406030204" pitchFamily="18" charset="0"/>
              </a:rPr>
              <a:t>       = Gain bandwidth product * K1</a:t>
            </a:r>
          </a:p>
          <a:p>
            <a:endParaRPr lang="en-IN" sz="1600" dirty="0">
              <a:ea typeface="Cambria Math" panose="02040503050406030204" pitchFamily="18" charset="0"/>
            </a:endParaRPr>
          </a:p>
          <a:p>
            <a:r>
              <a:rPr lang="en-US" sz="1600" dirty="0">
                <a:ea typeface="Cambria Math" panose="02040503050406030204" pitchFamily="18" charset="0"/>
              </a:rPr>
              <a:t>w</a:t>
            </a:r>
            <a:r>
              <a:rPr lang="en-US" sz="1600" baseline="-25000" dirty="0">
                <a:ea typeface="Cambria Math" panose="02040503050406030204" pitchFamily="18" charset="0"/>
              </a:rPr>
              <a:t>z2</a:t>
            </a:r>
            <a:r>
              <a:rPr lang="en-US" sz="1600" dirty="0">
                <a:ea typeface="Cambria Math" panose="02040503050406030204" pitchFamily="18" charset="0"/>
              </a:rPr>
              <a:t> </a:t>
            </a:r>
            <a:r>
              <a:rPr lang="en-IN" sz="1600" dirty="0">
                <a:ea typeface="Cambria Math" panose="02040503050406030204" pitchFamily="18" charset="0"/>
              </a:rPr>
              <a:t>≈ </a:t>
            </a:r>
            <a:r>
              <a:rPr lang="en-IN" dirty="0">
                <a:latin typeface="Cambria Math" panose="02040503050406030204" pitchFamily="18" charset="0"/>
                <a:ea typeface="Cambria Math" panose="02040503050406030204" pitchFamily="18" charset="0"/>
              </a:rPr>
              <a:t>-</a:t>
            </a:r>
            <a:endParaRPr lang="en-US" sz="1600" dirty="0">
              <a:ea typeface="Cambria Math" panose="02040503050406030204" pitchFamily="18" charset="0"/>
            </a:endParaRPr>
          </a:p>
          <a:p>
            <a:r>
              <a:rPr lang="en-US" sz="1600" dirty="0">
                <a:ea typeface="Cambria Math" panose="02040503050406030204" pitchFamily="18" charset="0"/>
              </a:rPr>
              <a:t>       </a:t>
            </a:r>
          </a:p>
          <a:p>
            <a:r>
              <a:rPr lang="en-US" sz="1600" dirty="0">
                <a:ea typeface="Cambria Math" panose="02040503050406030204" pitchFamily="18" charset="0"/>
              </a:rPr>
              <a:t>       = Gain bandwidth product * K2</a:t>
            </a:r>
            <a:endParaRPr lang="en-IN" sz="1600" dirty="0">
              <a:ea typeface="Cambria Math" panose="02040503050406030204" pitchFamily="18" charset="0"/>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D0283CD-74CE-420B-B279-69C7D4B68537}"/>
                  </a:ext>
                </a:extLst>
              </p:cNvPr>
              <p:cNvSpPr/>
              <p:nvPr/>
            </p:nvSpPr>
            <p:spPr>
              <a:xfrm>
                <a:off x="7602047" y="1929552"/>
                <a:ext cx="2385012" cy="5334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A</m:t>
                          </m:r>
                        </m:e>
                        <m:sub>
                          <m:r>
                            <m:rPr>
                              <m:sty m:val="p"/>
                            </m:rPr>
                            <a:rPr lang="en-US" sz="1400">
                              <a:latin typeface="Cambria Math" panose="02040503050406030204" pitchFamily="18" charset="0"/>
                              <a:ea typeface="Cambria Math" panose="02040503050406030204" pitchFamily="18" charset="0"/>
                            </a:rPr>
                            <m:t>V</m:t>
                          </m:r>
                          <m:r>
                            <a:rPr lang="en-US" sz="1400">
                              <a:latin typeface="Cambria Math" panose="02040503050406030204" pitchFamily="18" charset="0"/>
                              <a:ea typeface="Cambria Math" panose="02040503050406030204" pitchFamily="18" charset="0"/>
                            </a:rPr>
                            <m:t>1</m:t>
                          </m:r>
                        </m:sub>
                      </m:sSub>
                      <m:sSub>
                        <m:sSubPr>
                          <m:ctrlPr>
                            <a:rPr lang="en-US" sz="1400" i="1">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w</m:t>
                          </m:r>
                        </m:e>
                        <m:sub>
                          <m:r>
                            <m:rPr>
                              <m:sty m:val="p"/>
                            </m:rPr>
                            <a:rPr lang="en-US" sz="1400">
                              <a:latin typeface="Cambria Math" panose="02040503050406030204" pitchFamily="18" charset="0"/>
                              <a:ea typeface="Cambria Math" panose="02040503050406030204" pitchFamily="18" charset="0"/>
                            </a:rPr>
                            <m:t>p</m:t>
                          </m:r>
                          <m:r>
                            <a:rPr lang="en-US" sz="1400">
                              <a:latin typeface="Cambria Math" panose="02040503050406030204" pitchFamily="18" charset="0"/>
                              <a:ea typeface="Cambria Math" panose="02040503050406030204" pitchFamily="18" charset="0"/>
                            </a:rPr>
                            <m:t>1</m:t>
                          </m:r>
                        </m:sub>
                      </m:sSub>
                      <m:f>
                        <m:fPr>
                          <m:ctrlPr>
                            <a:rPr lang="en-US" sz="1400" i="1">
                              <a:latin typeface="Cambria Math" panose="02040503050406030204" pitchFamily="18" charset="0"/>
                              <a:ea typeface="Cambria Math" panose="02040503050406030204" pitchFamily="18" charset="0"/>
                            </a:rPr>
                          </m:ctrlPr>
                        </m:fPr>
                        <m:num>
                          <m:sSub>
                            <m:sSubPr>
                              <m:ctrlPr>
                                <a:rPr lang="en-US" sz="1400" i="1">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A</m:t>
                              </m:r>
                            </m:e>
                            <m:sub>
                              <m:r>
                                <m:rPr>
                                  <m:sty m:val="p"/>
                                </m:rPr>
                                <a:rPr lang="en-US" sz="1400">
                                  <a:latin typeface="Cambria Math" panose="02040503050406030204" pitchFamily="18" charset="0"/>
                                  <a:ea typeface="Cambria Math" panose="02040503050406030204" pitchFamily="18" charset="0"/>
                                </a:rPr>
                                <m:t>V</m:t>
                              </m:r>
                              <m:r>
                                <a:rPr lang="en-US" sz="1400">
                                  <a:latin typeface="Cambria Math" panose="02040503050406030204" pitchFamily="18" charset="0"/>
                                  <a:ea typeface="Cambria Math" panose="02040503050406030204" pitchFamily="18" charset="0"/>
                                </a:rPr>
                                <m:t>2</m:t>
                              </m:r>
                            </m:sub>
                          </m:sSub>
                        </m:num>
                        <m:den>
                          <m:sSub>
                            <m:sSubPr>
                              <m:ctrlPr>
                                <a:rPr lang="en-US" sz="1400" i="1">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A</m:t>
                              </m:r>
                            </m:e>
                            <m:sub>
                              <m:r>
                                <m:rPr>
                                  <m:sty m:val="p"/>
                                </m:rPr>
                                <a:rPr lang="en-US" sz="1400">
                                  <a:latin typeface="Cambria Math" panose="02040503050406030204" pitchFamily="18" charset="0"/>
                                  <a:ea typeface="Cambria Math" panose="02040503050406030204" pitchFamily="18" charset="0"/>
                                </a:rPr>
                                <m:t>Vf</m:t>
                              </m:r>
                              <m:r>
                                <a:rPr lang="en-US" sz="1400">
                                  <a:latin typeface="Cambria Math" panose="02040503050406030204" pitchFamily="18" charset="0"/>
                                  <a:ea typeface="Cambria Math" panose="02040503050406030204" pitchFamily="18" charset="0"/>
                                </a:rPr>
                                <m:t>1</m:t>
                              </m:r>
                            </m:sub>
                          </m:sSub>
                        </m:den>
                      </m:f>
                      <m:sSub>
                        <m:sSubPr>
                          <m:ctrlPr>
                            <a:rPr lang="en-US" sz="1400" i="1">
                              <a:latin typeface="Cambria Math" panose="02040503050406030204" pitchFamily="18" charset="0"/>
                              <a:ea typeface="Cambria Math" panose="02040503050406030204" pitchFamily="18" charset="0"/>
                            </a:rPr>
                          </m:ctrlPr>
                        </m:sSubPr>
                        <m:e>
                          <m:sSub>
                            <m:sSubPr>
                              <m:ctrlPr>
                                <a:rPr lang="en-US" sz="1400" i="1">
                                  <a:latin typeface="Cambria Math" panose="02040503050406030204" pitchFamily="18" charset="0"/>
                                  <a:ea typeface="Cambria Math" panose="02040503050406030204" pitchFamily="18" charset="0"/>
                                </a:rPr>
                              </m:ctrlPr>
                            </m:sSubPr>
                            <m:e>
                              <m:r>
                                <a:rPr lang="en-US" sz="1400">
                                  <a:latin typeface="Cambria Math" panose="02040503050406030204" pitchFamily="18" charset="0"/>
                                  <a:ea typeface="Cambria Math" panose="02040503050406030204" pitchFamily="18" charset="0"/>
                                </a:rPr>
                                <m:t>∗</m:t>
                              </m:r>
                              <m:r>
                                <m:rPr>
                                  <m:sty m:val="p"/>
                                </m:rPr>
                                <a:rPr lang="en-US" sz="1400">
                                  <a:latin typeface="Cambria Math" panose="02040503050406030204" pitchFamily="18" charset="0"/>
                                  <a:ea typeface="Cambria Math" panose="02040503050406030204" pitchFamily="18" charset="0"/>
                                </a:rPr>
                                <m:t>A</m:t>
                              </m:r>
                            </m:e>
                            <m:sub>
                              <m:r>
                                <m:rPr>
                                  <m:sty m:val="p"/>
                                </m:rPr>
                                <a:rPr lang="en-US" sz="1400">
                                  <a:latin typeface="Cambria Math" panose="02040503050406030204" pitchFamily="18" charset="0"/>
                                  <a:ea typeface="Cambria Math" panose="02040503050406030204" pitchFamily="18" charset="0"/>
                                </a:rPr>
                                <m:t>Vf</m:t>
                              </m:r>
                              <m:r>
                                <a:rPr lang="en-US" sz="1400">
                                  <a:latin typeface="Cambria Math" panose="02040503050406030204" pitchFamily="18" charset="0"/>
                                  <a:ea typeface="Cambria Math" panose="02040503050406030204" pitchFamily="18" charset="0"/>
                                </a:rPr>
                                <m:t>1</m:t>
                              </m:r>
                            </m:sub>
                          </m:sSub>
                          <m:r>
                            <m:rPr>
                              <m:sty m:val="p"/>
                            </m:rPr>
                            <a:rPr lang="en-US" sz="1400">
                              <a:latin typeface="Cambria Math" panose="02040503050406030204" pitchFamily="18" charset="0"/>
                              <a:ea typeface="Cambria Math" panose="02040503050406030204" pitchFamily="18" charset="0"/>
                            </a:rPr>
                            <m:t>w</m:t>
                          </m:r>
                        </m:e>
                        <m:sub>
                          <m:r>
                            <m:rPr>
                              <m:sty m:val="p"/>
                            </m:rPr>
                            <a:rPr lang="en-US" sz="1400">
                              <a:latin typeface="Cambria Math" panose="02040503050406030204" pitchFamily="18" charset="0"/>
                              <a:ea typeface="Cambria Math" panose="02040503050406030204" pitchFamily="18" charset="0"/>
                            </a:rPr>
                            <m:t>p</m:t>
                          </m:r>
                          <m:r>
                            <a:rPr lang="en-US" sz="1400">
                              <a:latin typeface="Cambria Math" panose="02040503050406030204" pitchFamily="18" charset="0"/>
                              <a:ea typeface="Cambria Math" panose="02040503050406030204" pitchFamily="18" charset="0"/>
                            </a:rPr>
                            <m:t>2</m:t>
                          </m:r>
                        </m:sub>
                      </m:sSub>
                      <m:f>
                        <m:fPr>
                          <m:ctrlPr>
                            <a:rPr lang="en-US" sz="1400" i="1">
                              <a:latin typeface="Cambria Math" panose="02040503050406030204" pitchFamily="18" charset="0"/>
                              <a:ea typeface="Cambria Math" panose="02040503050406030204" pitchFamily="18" charset="0"/>
                            </a:rPr>
                          </m:ctrlPr>
                        </m:fPr>
                        <m:num>
                          <m:sSub>
                            <m:sSubPr>
                              <m:ctrlPr>
                                <a:rPr lang="en-US" sz="1400" i="1">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A</m:t>
                              </m:r>
                            </m:e>
                            <m:sub>
                              <m:r>
                                <m:rPr>
                                  <m:sty m:val="p"/>
                                </m:rPr>
                                <a:rPr lang="en-US" sz="1400">
                                  <a:latin typeface="Cambria Math" panose="02040503050406030204" pitchFamily="18" charset="0"/>
                                  <a:ea typeface="Cambria Math" panose="02040503050406030204" pitchFamily="18" charset="0"/>
                                </a:rPr>
                                <m:t>V</m:t>
                              </m:r>
                              <m:r>
                                <a:rPr lang="en-US" sz="1400">
                                  <a:latin typeface="Cambria Math" panose="02040503050406030204" pitchFamily="18" charset="0"/>
                                  <a:ea typeface="Cambria Math" panose="02040503050406030204" pitchFamily="18" charset="0"/>
                                </a:rPr>
                                <m:t>3</m:t>
                              </m:r>
                            </m:sub>
                          </m:sSub>
                        </m:num>
                        <m:den>
                          <m:sSub>
                            <m:sSubPr>
                              <m:ctrlPr>
                                <a:rPr lang="en-US" sz="1400" i="1">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A</m:t>
                              </m:r>
                            </m:e>
                            <m:sub>
                              <m:r>
                                <m:rPr>
                                  <m:sty m:val="p"/>
                                </m:rPr>
                                <a:rPr lang="en-US" sz="1400">
                                  <a:latin typeface="Cambria Math" panose="02040503050406030204" pitchFamily="18" charset="0"/>
                                  <a:ea typeface="Cambria Math" panose="02040503050406030204" pitchFamily="18" charset="0"/>
                                </a:rPr>
                                <m:t>Vf</m:t>
                              </m:r>
                              <m:r>
                                <a:rPr lang="en-US" sz="1400">
                                  <a:latin typeface="Cambria Math" panose="02040503050406030204" pitchFamily="18" charset="0"/>
                                  <a:ea typeface="Cambria Math" panose="02040503050406030204" pitchFamily="18" charset="0"/>
                                </a:rPr>
                                <m:t>2</m:t>
                              </m:r>
                            </m:sub>
                          </m:sSub>
                        </m:den>
                      </m:f>
                    </m:oMath>
                  </m:oMathPara>
                </a14:m>
                <a:endParaRPr lang="en-IN" sz="1400" dirty="0"/>
              </a:p>
            </p:txBody>
          </p:sp>
        </mc:Choice>
        <mc:Fallback xmlns="">
          <p:sp>
            <p:nvSpPr>
              <p:cNvPr id="6" name="Rectangle 5">
                <a:extLst>
                  <a:ext uri="{FF2B5EF4-FFF2-40B4-BE49-F238E27FC236}">
                    <a16:creationId xmlns:a16="http://schemas.microsoft.com/office/drawing/2014/main" id="{6D0283CD-74CE-420B-B279-69C7D4B68537}"/>
                  </a:ext>
                </a:extLst>
              </p:cNvPr>
              <p:cNvSpPr>
                <a:spLocks noRot="1" noChangeAspect="1" noMove="1" noResize="1" noEditPoints="1" noAdjustHandles="1" noChangeArrowheads="1" noChangeShapeType="1" noTextEdit="1"/>
              </p:cNvSpPr>
              <p:nvPr/>
            </p:nvSpPr>
            <p:spPr>
              <a:xfrm>
                <a:off x="7602047" y="1929552"/>
                <a:ext cx="2385012" cy="533416"/>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DE3DC117-A0F9-4AB9-BD1E-92C7437430ED}"/>
                  </a:ext>
                </a:extLst>
              </p:cNvPr>
              <p:cNvSpPr/>
              <p:nvPr/>
            </p:nvSpPr>
            <p:spPr>
              <a:xfrm>
                <a:off x="1193590" y="1628690"/>
                <a:ext cx="5085431" cy="9783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1400" i="1">
                              <a:latin typeface="Cambria Math" panose="02040503050406030204" pitchFamily="18" charset="0"/>
                              <a:ea typeface="Cambria Math" panose="02040503050406030204" pitchFamily="18" charset="0"/>
                            </a:rPr>
                          </m:ctrlPr>
                        </m:fPr>
                        <m:num>
                          <m:sSub>
                            <m:sSubPr>
                              <m:ctrlPr>
                                <a:rPr lang="en-US" sz="1400" i="1">
                                  <a:latin typeface="Cambria Math" panose="02040503050406030204" pitchFamily="18" charset="0"/>
                                  <a:ea typeface="Cambria Math" panose="02040503050406030204" pitchFamily="18" charset="0"/>
                                </a:rPr>
                              </m:ctrlPr>
                            </m:sSubPr>
                            <m:e>
                              <m:r>
                                <m:rPr>
                                  <m:sty m:val="p"/>
                                </m:rPr>
                                <a:rPr lang="en-US" sz="1400" i="0">
                                  <a:latin typeface="Cambria Math" panose="02040503050406030204" pitchFamily="18" charset="0"/>
                                  <a:ea typeface="Cambria Math" panose="02040503050406030204" pitchFamily="18" charset="0"/>
                                </a:rPr>
                                <m:t>A</m:t>
                              </m:r>
                            </m:e>
                            <m:sub>
                              <m:r>
                                <m:rPr>
                                  <m:sty m:val="p"/>
                                </m:rPr>
                                <a:rPr lang="en-US" sz="1400" i="0">
                                  <a:latin typeface="Cambria Math" panose="02040503050406030204" pitchFamily="18" charset="0"/>
                                  <a:ea typeface="Cambria Math" panose="02040503050406030204" pitchFamily="18" charset="0"/>
                                </a:rPr>
                                <m:t>V</m:t>
                              </m:r>
                              <m:r>
                                <a:rPr lang="en-US" sz="1400" i="0">
                                  <a:latin typeface="Cambria Math" panose="02040503050406030204" pitchFamily="18" charset="0"/>
                                  <a:ea typeface="Cambria Math" panose="02040503050406030204" pitchFamily="18" charset="0"/>
                                </a:rPr>
                                <m:t>1</m:t>
                              </m:r>
                            </m:sub>
                          </m:sSub>
                          <m:sSub>
                            <m:sSubPr>
                              <m:ctrlPr>
                                <a:rPr lang="en-US" sz="1400" i="1">
                                  <a:latin typeface="Cambria Math" panose="02040503050406030204" pitchFamily="18" charset="0"/>
                                  <a:ea typeface="Cambria Math" panose="02040503050406030204" pitchFamily="18" charset="0"/>
                                </a:rPr>
                              </m:ctrlPr>
                            </m:sSubPr>
                            <m:e>
                              <m:r>
                                <m:rPr>
                                  <m:sty m:val="p"/>
                                </m:rPr>
                                <a:rPr lang="en-US" sz="1400" i="0">
                                  <a:latin typeface="Cambria Math" panose="02040503050406030204" pitchFamily="18" charset="0"/>
                                  <a:ea typeface="Cambria Math" panose="02040503050406030204" pitchFamily="18" charset="0"/>
                                </a:rPr>
                                <m:t>A</m:t>
                              </m:r>
                            </m:e>
                            <m:sub>
                              <m:r>
                                <m:rPr>
                                  <m:sty m:val="p"/>
                                </m:rPr>
                                <a:rPr lang="en-US" sz="1400" i="0">
                                  <a:latin typeface="Cambria Math" panose="02040503050406030204" pitchFamily="18" charset="0"/>
                                  <a:ea typeface="Cambria Math" panose="02040503050406030204" pitchFamily="18" charset="0"/>
                                </a:rPr>
                                <m:t>V</m:t>
                              </m:r>
                              <m:r>
                                <a:rPr lang="en-US" sz="1400" i="0">
                                  <a:latin typeface="Cambria Math" panose="02040503050406030204" pitchFamily="18" charset="0"/>
                                  <a:ea typeface="Cambria Math" panose="02040503050406030204" pitchFamily="18" charset="0"/>
                                </a:rPr>
                                <m:t>2</m:t>
                              </m:r>
                            </m:sub>
                          </m:sSub>
                          <m:sSub>
                            <m:sSubPr>
                              <m:ctrlPr>
                                <a:rPr lang="en-US" sz="1400" i="1">
                                  <a:latin typeface="Cambria Math" panose="02040503050406030204" pitchFamily="18" charset="0"/>
                                  <a:ea typeface="Cambria Math" panose="02040503050406030204" pitchFamily="18" charset="0"/>
                                </a:rPr>
                              </m:ctrlPr>
                            </m:sSubPr>
                            <m:e>
                              <m:r>
                                <m:rPr>
                                  <m:sty m:val="p"/>
                                </m:rPr>
                                <a:rPr lang="en-US" sz="1400" i="0">
                                  <a:latin typeface="Cambria Math" panose="02040503050406030204" pitchFamily="18" charset="0"/>
                                  <a:ea typeface="Cambria Math" panose="02040503050406030204" pitchFamily="18" charset="0"/>
                                </a:rPr>
                                <m:t>A</m:t>
                              </m:r>
                            </m:e>
                            <m:sub>
                              <m:r>
                                <m:rPr>
                                  <m:sty m:val="p"/>
                                </m:rPr>
                                <a:rPr lang="en-US" sz="1400" i="0">
                                  <a:latin typeface="Cambria Math" panose="02040503050406030204" pitchFamily="18" charset="0"/>
                                  <a:ea typeface="Cambria Math" panose="02040503050406030204" pitchFamily="18" charset="0"/>
                                </a:rPr>
                                <m:t>V</m:t>
                              </m:r>
                              <m:r>
                                <a:rPr lang="en-US" sz="1400" i="0">
                                  <a:latin typeface="Cambria Math" panose="02040503050406030204" pitchFamily="18" charset="0"/>
                                  <a:ea typeface="Cambria Math" panose="02040503050406030204" pitchFamily="18" charset="0"/>
                                </a:rPr>
                                <m:t>3 </m:t>
                              </m:r>
                            </m:sub>
                          </m:sSub>
                          <m:r>
                            <a:rPr lang="en-US" sz="1400" i="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m:rPr>
                                  <m:sty m:val="p"/>
                                </m:rPr>
                                <a:rPr lang="en-US" sz="1400" i="0">
                                  <a:latin typeface="Cambria Math" panose="02040503050406030204" pitchFamily="18" charset="0"/>
                                  <a:ea typeface="Cambria Math" panose="02040503050406030204" pitchFamily="18" charset="0"/>
                                </a:rPr>
                                <m:t>A</m:t>
                              </m:r>
                            </m:e>
                            <m:sub>
                              <m:r>
                                <m:rPr>
                                  <m:sty m:val="p"/>
                                </m:rPr>
                                <a:rPr lang="en-US" sz="1400" i="0">
                                  <a:latin typeface="Cambria Math" panose="02040503050406030204" pitchFamily="18" charset="0"/>
                                  <a:ea typeface="Cambria Math" panose="02040503050406030204" pitchFamily="18" charset="0"/>
                                </a:rPr>
                                <m:t>Vf</m:t>
                              </m:r>
                              <m:r>
                                <a:rPr lang="en-US" sz="1400" i="0">
                                  <a:latin typeface="Cambria Math" panose="02040503050406030204" pitchFamily="18" charset="0"/>
                                  <a:ea typeface="Cambria Math" panose="02040503050406030204" pitchFamily="18" charset="0"/>
                                </a:rPr>
                                <m:t>1</m:t>
                              </m:r>
                            </m:sub>
                          </m:sSub>
                          <m:sSub>
                            <m:sSubPr>
                              <m:ctrlPr>
                                <a:rPr lang="en-US" sz="1400" i="1">
                                  <a:latin typeface="Cambria Math" panose="02040503050406030204" pitchFamily="18" charset="0"/>
                                  <a:ea typeface="Cambria Math" panose="02040503050406030204" pitchFamily="18" charset="0"/>
                                </a:rPr>
                              </m:ctrlPr>
                            </m:sSubPr>
                            <m:e>
                              <m:r>
                                <m:rPr>
                                  <m:sty m:val="p"/>
                                </m:rPr>
                                <a:rPr lang="en-US" sz="1400" i="0">
                                  <a:latin typeface="Cambria Math" panose="02040503050406030204" pitchFamily="18" charset="0"/>
                                  <a:ea typeface="Cambria Math" panose="02040503050406030204" pitchFamily="18" charset="0"/>
                                </a:rPr>
                                <m:t>A</m:t>
                              </m:r>
                            </m:e>
                            <m:sub>
                              <m:r>
                                <m:rPr>
                                  <m:sty m:val="p"/>
                                </m:rPr>
                                <a:rPr lang="en-US" sz="1400" i="0">
                                  <a:latin typeface="Cambria Math" panose="02040503050406030204" pitchFamily="18" charset="0"/>
                                  <a:ea typeface="Cambria Math" panose="02040503050406030204" pitchFamily="18" charset="0"/>
                                </a:rPr>
                                <m:t>V</m:t>
                              </m:r>
                              <m:r>
                                <a:rPr lang="en-US" sz="1400" i="0">
                                  <a:latin typeface="Cambria Math" panose="02040503050406030204" pitchFamily="18" charset="0"/>
                                  <a:ea typeface="Cambria Math" panose="02040503050406030204" pitchFamily="18" charset="0"/>
                                </a:rPr>
                                <m:t>3 </m:t>
                              </m:r>
                            </m:sub>
                          </m:sSub>
                          <m:d>
                            <m:dPr>
                              <m:ctrlPr>
                                <a:rPr lang="en-US" sz="1400" i="1">
                                  <a:latin typeface="Cambria Math" panose="02040503050406030204" pitchFamily="18" charset="0"/>
                                  <a:ea typeface="Cambria Math" panose="02040503050406030204" pitchFamily="18" charset="0"/>
                                </a:rPr>
                              </m:ctrlPr>
                            </m:dPr>
                            <m:e>
                              <m:r>
                                <a:rPr lang="en-US" sz="1400" i="0">
                                  <a:latin typeface="Cambria Math" panose="02040503050406030204" pitchFamily="18" charset="0"/>
                                  <a:ea typeface="Cambria Math" panose="02040503050406030204" pitchFamily="18" charset="0"/>
                                </a:rPr>
                                <m:t>1+</m:t>
                              </m:r>
                              <m:f>
                                <m:fPr>
                                  <m:ctrlPr>
                                    <a:rPr lang="en-US" sz="1400" i="1">
                                      <a:latin typeface="Cambria Math" panose="02040503050406030204" pitchFamily="18" charset="0"/>
                                      <a:ea typeface="Cambria Math" panose="02040503050406030204" pitchFamily="18" charset="0"/>
                                    </a:rPr>
                                  </m:ctrlPr>
                                </m:fPr>
                                <m:num>
                                  <m:r>
                                    <m:rPr>
                                      <m:sty m:val="p"/>
                                    </m:rPr>
                                    <a:rPr lang="en-US" sz="1400" i="0">
                                      <a:latin typeface="Cambria Math" panose="02040503050406030204" pitchFamily="18" charset="0"/>
                                      <a:ea typeface="Cambria Math" panose="02040503050406030204" pitchFamily="18" charset="0"/>
                                    </a:rPr>
                                    <m:t>s</m:t>
                                  </m:r>
                                </m:num>
                                <m:den>
                                  <m:sSub>
                                    <m:sSubPr>
                                      <m:ctrlPr>
                                        <a:rPr lang="en-US" sz="1400" i="1">
                                          <a:latin typeface="Cambria Math" panose="02040503050406030204" pitchFamily="18" charset="0"/>
                                          <a:ea typeface="Cambria Math" panose="02040503050406030204" pitchFamily="18" charset="0"/>
                                        </a:rPr>
                                      </m:ctrlPr>
                                    </m:sSubPr>
                                    <m:e>
                                      <m:r>
                                        <m:rPr>
                                          <m:sty m:val="p"/>
                                        </m:rPr>
                                        <a:rPr lang="en-US" sz="1400" i="0">
                                          <a:latin typeface="Cambria Math" panose="02040503050406030204" pitchFamily="18" charset="0"/>
                                          <a:ea typeface="Cambria Math" panose="02040503050406030204" pitchFamily="18" charset="0"/>
                                        </a:rPr>
                                        <m:t>w</m:t>
                                      </m:r>
                                    </m:e>
                                    <m:sub>
                                      <m:r>
                                        <m:rPr>
                                          <m:sty m:val="p"/>
                                        </m:rPr>
                                        <a:rPr lang="en-US" sz="1400" i="0">
                                          <a:latin typeface="Cambria Math" panose="02040503050406030204" pitchFamily="18" charset="0"/>
                                          <a:ea typeface="Cambria Math" panose="02040503050406030204" pitchFamily="18" charset="0"/>
                                        </a:rPr>
                                        <m:t>p</m:t>
                                      </m:r>
                                      <m:r>
                                        <a:rPr lang="en-US" sz="1400" i="0">
                                          <a:latin typeface="Cambria Math" panose="02040503050406030204" pitchFamily="18" charset="0"/>
                                          <a:ea typeface="Cambria Math" panose="02040503050406030204" pitchFamily="18" charset="0"/>
                                        </a:rPr>
                                        <m:t>1</m:t>
                                      </m:r>
                                    </m:sub>
                                  </m:sSub>
                                </m:den>
                              </m:f>
                            </m:e>
                          </m:d>
                          <m:r>
                            <a:rPr lang="en-US" sz="1400" i="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m:rPr>
                                  <m:sty m:val="p"/>
                                </m:rPr>
                                <a:rPr lang="en-US" sz="1400" i="0">
                                  <a:latin typeface="Cambria Math" panose="02040503050406030204" pitchFamily="18" charset="0"/>
                                  <a:ea typeface="Cambria Math" panose="02040503050406030204" pitchFamily="18" charset="0"/>
                                </a:rPr>
                                <m:t>A</m:t>
                              </m:r>
                            </m:e>
                            <m:sub>
                              <m:r>
                                <m:rPr>
                                  <m:sty m:val="p"/>
                                </m:rPr>
                                <a:rPr lang="en-US" sz="1400" i="0">
                                  <a:latin typeface="Cambria Math" panose="02040503050406030204" pitchFamily="18" charset="0"/>
                                  <a:ea typeface="Cambria Math" panose="02040503050406030204" pitchFamily="18" charset="0"/>
                                </a:rPr>
                                <m:t>Vf</m:t>
                              </m:r>
                              <m:r>
                                <a:rPr lang="en-US" sz="1400" i="0">
                                  <a:latin typeface="Cambria Math" panose="02040503050406030204" pitchFamily="18" charset="0"/>
                                  <a:ea typeface="Cambria Math" panose="02040503050406030204" pitchFamily="18" charset="0"/>
                                </a:rPr>
                                <m:t>2</m:t>
                              </m:r>
                            </m:sub>
                          </m:sSub>
                          <m:d>
                            <m:dPr>
                              <m:ctrlPr>
                                <a:rPr lang="en-US" sz="1400" i="1">
                                  <a:latin typeface="Cambria Math" panose="02040503050406030204" pitchFamily="18" charset="0"/>
                                  <a:ea typeface="Cambria Math" panose="02040503050406030204" pitchFamily="18" charset="0"/>
                                </a:rPr>
                              </m:ctrlPr>
                            </m:dPr>
                            <m:e>
                              <m:r>
                                <a:rPr lang="en-US" sz="1400" i="0">
                                  <a:latin typeface="Cambria Math" panose="02040503050406030204" pitchFamily="18" charset="0"/>
                                  <a:ea typeface="Cambria Math" panose="02040503050406030204" pitchFamily="18" charset="0"/>
                                </a:rPr>
                                <m:t>1+</m:t>
                              </m:r>
                              <m:f>
                                <m:fPr>
                                  <m:ctrlPr>
                                    <a:rPr lang="en-US" sz="1400" i="1">
                                      <a:latin typeface="Cambria Math" panose="02040503050406030204" pitchFamily="18" charset="0"/>
                                      <a:ea typeface="Cambria Math" panose="02040503050406030204" pitchFamily="18" charset="0"/>
                                    </a:rPr>
                                  </m:ctrlPr>
                                </m:fPr>
                                <m:num>
                                  <m:r>
                                    <m:rPr>
                                      <m:sty m:val="p"/>
                                    </m:rPr>
                                    <a:rPr lang="en-US" sz="1400" i="0">
                                      <a:latin typeface="Cambria Math" panose="02040503050406030204" pitchFamily="18" charset="0"/>
                                      <a:ea typeface="Cambria Math" panose="02040503050406030204" pitchFamily="18" charset="0"/>
                                    </a:rPr>
                                    <m:t>s</m:t>
                                  </m:r>
                                </m:num>
                                <m:den>
                                  <m:sSub>
                                    <m:sSubPr>
                                      <m:ctrlPr>
                                        <a:rPr lang="en-US" sz="1400" i="1">
                                          <a:latin typeface="Cambria Math" panose="02040503050406030204" pitchFamily="18" charset="0"/>
                                          <a:ea typeface="Cambria Math" panose="02040503050406030204" pitchFamily="18" charset="0"/>
                                        </a:rPr>
                                      </m:ctrlPr>
                                    </m:sSubPr>
                                    <m:e>
                                      <m:r>
                                        <m:rPr>
                                          <m:sty m:val="p"/>
                                        </m:rPr>
                                        <a:rPr lang="en-US" sz="1400" i="0">
                                          <a:latin typeface="Cambria Math" panose="02040503050406030204" pitchFamily="18" charset="0"/>
                                          <a:ea typeface="Cambria Math" panose="02040503050406030204" pitchFamily="18" charset="0"/>
                                        </a:rPr>
                                        <m:t>w</m:t>
                                      </m:r>
                                    </m:e>
                                    <m:sub>
                                      <m:r>
                                        <m:rPr>
                                          <m:sty m:val="p"/>
                                        </m:rPr>
                                        <a:rPr lang="en-US" sz="1400" i="0">
                                          <a:latin typeface="Cambria Math" panose="02040503050406030204" pitchFamily="18" charset="0"/>
                                          <a:ea typeface="Cambria Math" panose="02040503050406030204" pitchFamily="18" charset="0"/>
                                        </a:rPr>
                                        <m:t>p</m:t>
                                      </m:r>
                                      <m:r>
                                        <a:rPr lang="en-US" sz="1400" i="0">
                                          <a:latin typeface="Cambria Math" panose="02040503050406030204" pitchFamily="18" charset="0"/>
                                          <a:ea typeface="Cambria Math" panose="02040503050406030204" pitchFamily="18" charset="0"/>
                                        </a:rPr>
                                        <m:t>1</m:t>
                                      </m:r>
                                    </m:sub>
                                  </m:sSub>
                                </m:den>
                              </m:f>
                            </m:e>
                          </m:d>
                          <m:d>
                            <m:dPr>
                              <m:ctrlPr>
                                <a:rPr lang="en-US" sz="1400" i="1">
                                  <a:latin typeface="Cambria Math" panose="02040503050406030204" pitchFamily="18" charset="0"/>
                                  <a:ea typeface="Cambria Math" panose="02040503050406030204" pitchFamily="18" charset="0"/>
                                </a:rPr>
                              </m:ctrlPr>
                            </m:dPr>
                            <m:e>
                              <m:r>
                                <a:rPr lang="en-US" sz="1400" i="0">
                                  <a:latin typeface="Cambria Math" panose="02040503050406030204" pitchFamily="18" charset="0"/>
                                  <a:ea typeface="Cambria Math" panose="02040503050406030204" pitchFamily="18" charset="0"/>
                                </a:rPr>
                                <m:t>1+</m:t>
                              </m:r>
                              <m:f>
                                <m:fPr>
                                  <m:ctrlPr>
                                    <a:rPr lang="en-US" sz="1400" i="1">
                                      <a:latin typeface="Cambria Math" panose="02040503050406030204" pitchFamily="18" charset="0"/>
                                      <a:ea typeface="Cambria Math" panose="02040503050406030204" pitchFamily="18" charset="0"/>
                                    </a:rPr>
                                  </m:ctrlPr>
                                </m:fPr>
                                <m:num>
                                  <m:r>
                                    <m:rPr>
                                      <m:sty m:val="p"/>
                                    </m:rPr>
                                    <a:rPr lang="en-US" sz="1400" i="0">
                                      <a:latin typeface="Cambria Math" panose="02040503050406030204" pitchFamily="18" charset="0"/>
                                      <a:ea typeface="Cambria Math" panose="02040503050406030204" pitchFamily="18" charset="0"/>
                                    </a:rPr>
                                    <m:t>s</m:t>
                                  </m:r>
                                </m:num>
                                <m:den>
                                  <m:sSub>
                                    <m:sSubPr>
                                      <m:ctrlPr>
                                        <a:rPr lang="en-US" sz="1400" i="1">
                                          <a:latin typeface="Cambria Math" panose="02040503050406030204" pitchFamily="18" charset="0"/>
                                          <a:ea typeface="Cambria Math" panose="02040503050406030204" pitchFamily="18" charset="0"/>
                                        </a:rPr>
                                      </m:ctrlPr>
                                    </m:sSubPr>
                                    <m:e>
                                      <m:r>
                                        <m:rPr>
                                          <m:sty m:val="p"/>
                                        </m:rPr>
                                        <a:rPr lang="en-US" sz="1400" i="0">
                                          <a:latin typeface="Cambria Math" panose="02040503050406030204" pitchFamily="18" charset="0"/>
                                          <a:ea typeface="Cambria Math" panose="02040503050406030204" pitchFamily="18" charset="0"/>
                                        </a:rPr>
                                        <m:t>w</m:t>
                                      </m:r>
                                    </m:e>
                                    <m:sub>
                                      <m:r>
                                        <m:rPr>
                                          <m:sty m:val="p"/>
                                        </m:rPr>
                                        <a:rPr lang="en-US" sz="1400" i="0">
                                          <a:latin typeface="Cambria Math" panose="02040503050406030204" pitchFamily="18" charset="0"/>
                                          <a:ea typeface="Cambria Math" panose="02040503050406030204" pitchFamily="18" charset="0"/>
                                        </a:rPr>
                                        <m:t>p</m:t>
                                      </m:r>
                                      <m:r>
                                        <a:rPr lang="en-US" sz="1400" i="0">
                                          <a:latin typeface="Cambria Math" panose="02040503050406030204" pitchFamily="18" charset="0"/>
                                          <a:ea typeface="Cambria Math" panose="02040503050406030204" pitchFamily="18" charset="0"/>
                                        </a:rPr>
                                        <m:t>2</m:t>
                                      </m:r>
                                    </m:sub>
                                  </m:sSub>
                                </m:den>
                              </m:f>
                            </m:e>
                          </m:d>
                        </m:num>
                        <m:den>
                          <m:r>
                            <a:rPr lang="en-US" sz="1400" i="0">
                              <a:latin typeface="Cambria Math" panose="02040503050406030204" pitchFamily="18" charset="0"/>
                              <a:ea typeface="Cambria Math" panose="02040503050406030204" pitchFamily="18" charset="0"/>
                            </a:rPr>
                            <m:t>(1+</m:t>
                          </m:r>
                          <m:f>
                            <m:fPr>
                              <m:ctrlPr>
                                <a:rPr lang="en-US" sz="1400" i="1">
                                  <a:latin typeface="Cambria Math" panose="02040503050406030204" pitchFamily="18" charset="0"/>
                                  <a:ea typeface="Cambria Math" panose="02040503050406030204" pitchFamily="18" charset="0"/>
                                </a:rPr>
                              </m:ctrlPr>
                            </m:fPr>
                            <m:num>
                              <m:r>
                                <m:rPr>
                                  <m:sty m:val="p"/>
                                </m:rPr>
                                <a:rPr lang="en-US" sz="1400" i="0">
                                  <a:latin typeface="Cambria Math" panose="02040503050406030204" pitchFamily="18" charset="0"/>
                                  <a:ea typeface="Cambria Math" panose="02040503050406030204" pitchFamily="18" charset="0"/>
                                </a:rPr>
                                <m:t>s</m:t>
                              </m:r>
                            </m:num>
                            <m:den>
                              <m:sSub>
                                <m:sSubPr>
                                  <m:ctrlPr>
                                    <a:rPr lang="en-US" sz="1400" i="1">
                                      <a:latin typeface="Cambria Math" panose="02040503050406030204" pitchFamily="18" charset="0"/>
                                      <a:ea typeface="Cambria Math" panose="02040503050406030204" pitchFamily="18" charset="0"/>
                                    </a:rPr>
                                  </m:ctrlPr>
                                </m:sSubPr>
                                <m:e>
                                  <m:r>
                                    <m:rPr>
                                      <m:sty m:val="p"/>
                                    </m:rPr>
                                    <a:rPr lang="en-US" sz="1400" i="0">
                                      <a:latin typeface="Cambria Math" panose="02040503050406030204" pitchFamily="18" charset="0"/>
                                      <a:ea typeface="Cambria Math" panose="02040503050406030204" pitchFamily="18" charset="0"/>
                                    </a:rPr>
                                    <m:t>w</m:t>
                                  </m:r>
                                </m:e>
                                <m:sub>
                                  <m:r>
                                    <m:rPr>
                                      <m:sty m:val="p"/>
                                    </m:rPr>
                                    <a:rPr lang="en-US" sz="1400" i="0">
                                      <a:latin typeface="Cambria Math" panose="02040503050406030204" pitchFamily="18" charset="0"/>
                                      <a:ea typeface="Cambria Math" panose="02040503050406030204" pitchFamily="18" charset="0"/>
                                    </a:rPr>
                                    <m:t>p</m:t>
                                  </m:r>
                                  <m:r>
                                    <a:rPr lang="en-US" sz="1400" i="0">
                                      <a:latin typeface="Cambria Math" panose="02040503050406030204" pitchFamily="18" charset="0"/>
                                      <a:ea typeface="Cambria Math" panose="02040503050406030204" pitchFamily="18" charset="0"/>
                                    </a:rPr>
                                    <m:t>1</m:t>
                                  </m:r>
                                </m:sub>
                              </m:sSub>
                            </m:den>
                          </m:f>
                          <m:r>
                            <a:rPr lang="en-US" sz="1400" i="0">
                              <a:latin typeface="Cambria Math" panose="02040503050406030204" pitchFamily="18" charset="0"/>
                              <a:ea typeface="Cambria Math" panose="02040503050406030204" pitchFamily="18" charset="0"/>
                            </a:rPr>
                            <m:t>)(1+</m:t>
                          </m:r>
                          <m:f>
                            <m:fPr>
                              <m:ctrlPr>
                                <a:rPr lang="en-US" sz="1400" i="1">
                                  <a:latin typeface="Cambria Math" panose="02040503050406030204" pitchFamily="18" charset="0"/>
                                  <a:ea typeface="Cambria Math" panose="02040503050406030204" pitchFamily="18" charset="0"/>
                                </a:rPr>
                              </m:ctrlPr>
                            </m:fPr>
                            <m:num>
                              <m:r>
                                <m:rPr>
                                  <m:sty m:val="p"/>
                                </m:rPr>
                                <a:rPr lang="en-US" sz="1400" i="0">
                                  <a:latin typeface="Cambria Math" panose="02040503050406030204" pitchFamily="18" charset="0"/>
                                  <a:ea typeface="Cambria Math" panose="02040503050406030204" pitchFamily="18" charset="0"/>
                                </a:rPr>
                                <m:t>s</m:t>
                              </m:r>
                            </m:num>
                            <m:den>
                              <m:sSub>
                                <m:sSubPr>
                                  <m:ctrlPr>
                                    <a:rPr lang="en-US" sz="1400" i="1">
                                      <a:latin typeface="Cambria Math" panose="02040503050406030204" pitchFamily="18" charset="0"/>
                                      <a:ea typeface="Cambria Math" panose="02040503050406030204" pitchFamily="18" charset="0"/>
                                    </a:rPr>
                                  </m:ctrlPr>
                                </m:sSubPr>
                                <m:e>
                                  <m:r>
                                    <m:rPr>
                                      <m:sty m:val="p"/>
                                    </m:rPr>
                                    <a:rPr lang="en-US" sz="1400" i="0">
                                      <a:latin typeface="Cambria Math" panose="02040503050406030204" pitchFamily="18" charset="0"/>
                                      <a:ea typeface="Cambria Math" panose="02040503050406030204" pitchFamily="18" charset="0"/>
                                    </a:rPr>
                                    <m:t>w</m:t>
                                  </m:r>
                                </m:e>
                                <m:sub>
                                  <m:r>
                                    <m:rPr>
                                      <m:sty m:val="p"/>
                                    </m:rPr>
                                    <a:rPr lang="en-US" sz="1400" i="0">
                                      <a:latin typeface="Cambria Math" panose="02040503050406030204" pitchFamily="18" charset="0"/>
                                      <a:ea typeface="Cambria Math" panose="02040503050406030204" pitchFamily="18" charset="0"/>
                                    </a:rPr>
                                    <m:t>p</m:t>
                                  </m:r>
                                  <m:r>
                                    <a:rPr lang="en-US" sz="1400" i="0">
                                      <a:latin typeface="Cambria Math" panose="02040503050406030204" pitchFamily="18" charset="0"/>
                                      <a:ea typeface="Cambria Math" panose="02040503050406030204" pitchFamily="18" charset="0"/>
                                    </a:rPr>
                                    <m:t>2</m:t>
                                  </m:r>
                                </m:sub>
                              </m:sSub>
                            </m:den>
                          </m:f>
                          <m:r>
                            <a:rPr lang="en-US" sz="1400" i="0">
                              <a:latin typeface="Cambria Math" panose="02040503050406030204" pitchFamily="18" charset="0"/>
                              <a:ea typeface="Cambria Math" panose="02040503050406030204" pitchFamily="18" charset="0"/>
                            </a:rPr>
                            <m:t>)(1+</m:t>
                          </m:r>
                          <m:f>
                            <m:fPr>
                              <m:ctrlPr>
                                <a:rPr lang="en-US" sz="1400" i="1">
                                  <a:latin typeface="Cambria Math" panose="02040503050406030204" pitchFamily="18" charset="0"/>
                                  <a:ea typeface="Cambria Math" panose="02040503050406030204" pitchFamily="18" charset="0"/>
                                </a:rPr>
                              </m:ctrlPr>
                            </m:fPr>
                            <m:num>
                              <m:r>
                                <m:rPr>
                                  <m:sty m:val="p"/>
                                </m:rPr>
                                <a:rPr lang="en-US" sz="1400" i="0">
                                  <a:latin typeface="Cambria Math" panose="02040503050406030204" pitchFamily="18" charset="0"/>
                                  <a:ea typeface="Cambria Math" panose="02040503050406030204" pitchFamily="18" charset="0"/>
                                </a:rPr>
                                <m:t>s</m:t>
                              </m:r>
                            </m:num>
                            <m:den>
                              <m:sSub>
                                <m:sSubPr>
                                  <m:ctrlPr>
                                    <a:rPr lang="en-US" sz="1400" i="1">
                                      <a:latin typeface="Cambria Math" panose="02040503050406030204" pitchFamily="18" charset="0"/>
                                      <a:ea typeface="Cambria Math" panose="02040503050406030204" pitchFamily="18" charset="0"/>
                                    </a:rPr>
                                  </m:ctrlPr>
                                </m:sSubPr>
                                <m:e>
                                  <m:r>
                                    <m:rPr>
                                      <m:sty m:val="p"/>
                                    </m:rPr>
                                    <a:rPr lang="en-US" sz="1400" i="0">
                                      <a:latin typeface="Cambria Math" panose="02040503050406030204" pitchFamily="18" charset="0"/>
                                      <a:ea typeface="Cambria Math" panose="02040503050406030204" pitchFamily="18" charset="0"/>
                                    </a:rPr>
                                    <m:t>w</m:t>
                                  </m:r>
                                </m:e>
                                <m:sub>
                                  <m:r>
                                    <m:rPr>
                                      <m:sty m:val="p"/>
                                    </m:rPr>
                                    <a:rPr lang="en-US" sz="1400" i="0">
                                      <a:latin typeface="Cambria Math" panose="02040503050406030204" pitchFamily="18" charset="0"/>
                                      <a:ea typeface="Cambria Math" panose="02040503050406030204" pitchFamily="18" charset="0"/>
                                    </a:rPr>
                                    <m:t>p</m:t>
                                  </m:r>
                                  <m:r>
                                    <a:rPr lang="en-US" sz="1400" i="0">
                                      <a:latin typeface="Cambria Math" panose="02040503050406030204" pitchFamily="18" charset="0"/>
                                      <a:ea typeface="Cambria Math" panose="02040503050406030204" pitchFamily="18" charset="0"/>
                                    </a:rPr>
                                    <m:t>3</m:t>
                                  </m:r>
                                </m:sub>
                              </m:sSub>
                            </m:den>
                          </m:f>
                          <m:r>
                            <a:rPr lang="en-US" sz="1400" i="0">
                              <a:latin typeface="Cambria Math" panose="02040503050406030204" pitchFamily="18" charset="0"/>
                              <a:ea typeface="Cambria Math" panose="02040503050406030204" pitchFamily="18" charset="0"/>
                            </a:rPr>
                            <m:t>)</m:t>
                          </m:r>
                        </m:den>
                      </m:f>
                    </m:oMath>
                  </m:oMathPara>
                </a14:m>
                <a:endParaRPr lang="en-IN" sz="1400" dirty="0"/>
              </a:p>
            </p:txBody>
          </p:sp>
        </mc:Choice>
        <mc:Fallback xmlns="">
          <p:sp>
            <p:nvSpPr>
              <p:cNvPr id="7" name="Rectangle 6">
                <a:extLst>
                  <a:ext uri="{FF2B5EF4-FFF2-40B4-BE49-F238E27FC236}">
                    <a16:creationId xmlns:a16="http://schemas.microsoft.com/office/drawing/2014/main" id="{DE3DC117-A0F9-4AB9-BD1E-92C7437430ED}"/>
                  </a:ext>
                </a:extLst>
              </p:cNvPr>
              <p:cNvSpPr>
                <a:spLocks noRot="1" noChangeAspect="1" noMove="1" noResize="1" noEditPoints="1" noAdjustHandles="1" noChangeArrowheads="1" noChangeShapeType="1" noTextEdit="1"/>
              </p:cNvSpPr>
              <p:nvPr/>
            </p:nvSpPr>
            <p:spPr>
              <a:xfrm>
                <a:off x="1193590" y="1628690"/>
                <a:ext cx="5085431" cy="978345"/>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4D872F92-2B29-4142-9DF3-4BAF832FC58A}"/>
                  </a:ext>
                </a:extLst>
              </p:cNvPr>
              <p:cNvSpPr/>
              <p:nvPr/>
            </p:nvSpPr>
            <p:spPr>
              <a:xfrm>
                <a:off x="1402463" y="2674655"/>
                <a:ext cx="3848298" cy="9491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1400" i="0">
                          <a:latin typeface="Cambria Math" panose="02040503050406030204" pitchFamily="18" charset="0"/>
                          <a:ea typeface="Cambria Math" panose="02040503050406030204" pitchFamily="18" charset="0"/>
                        </a:rPr>
                        <m:t>K</m:t>
                      </m:r>
                      <m:f>
                        <m:fPr>
                          <m:ctrlPr>
                            <a:rPr lang="en-US" sz="1400" i="1">
                              <a:latin typeface="Cambria Math" panose="02040503050406030204" pitchFamily="18" charset="0"/>
                              <a:ea typeface="Cambria Math" panose="02040503050406030204" pitchFamily="18" charset="0"/>
                            </a:rPr>
                          </m:ctrlPr>
                        </m:fPr>
                        <m:num>
                          <m:r>
                            <a:rPr lang="en-US" sz="1400" i="0">
                              <a:latin typeface="Cambria Math" panose="02040503050406030204" pitchFamily="18" charset="0"/>
                              <a:ea typeface="Cambria Math" panose="02040503050406030204" pitchFamily="18" charset="0"/>
                            </a:rPr>
                            <m:t>1+</m:t>
                          </m:r>
                          <m:f>
                            <m:fPr>
                              <m:ctrlPr>
                                <a:rPr lang="en-US" sz="1400" i="1">
                                  <a:latin typeface="Cambria Math" panose="02040503050406030204" pitchFamily="18" charset="0"/>
                                  <a:ea typeface="Cambria Math" panose="02040503050406030204" pitchFamily="18" charset="0"/>
                                </a:rPr>
                              </m:ctrlPr>
                            </m:fPr>
                            <m:num>
                              <m:r>
                                <m:rPr>
                                  <m:sty m:val="p"/>
                                </m:rPr>
                                <a:rPr lang="en-US" sz="1400" i="0">
                                  <a:latin typeface="Cambria Math" panose="02040503050406030204" pitchFamily="18" charset="0"/>
                                  <a:ea typeface="Cambria Math" panose="02040503050406030204" pitchFamily="18" charset="0"/>
                                </a:rPr>
                                <m:t>s</m:t>
                              </m:r>
                              <m:sSub>
                                <m:sSubPr>
                                  <m:ctrlPr>
                                    <a:rPr lang="en-US" sz="1400" i="1">
                                      <a:latin typeface="Cambria Math" panose="02040503050406030204" pitchFamily="18" charset="0"/>
                                      <a:ea typeface="Cambria Math" panose="02040503050406030204" pitchFamily="18" charset="0"/>
                                    </a:rPr>
                                  </m:ctrlPr>
                                </m:sSubPr>
                                <m:e>
                                  <m:r>
                                    <a:rPr lang="en-US" sz="1400" i="0">
                                      <a:latin typeface="Cambria Math" panose="02040503050406030204" pitchFamily="18" charset="0"/>
                                      <a:ea typeface="Cambria Math" panose="02040503050406030204" pitchFamily="18" charset="0"/>
                                    </a:rPr>
                                    <m:t>(</m:t>
                                  </m:r>
                                  <m:r>
                                    <m:rPr>
                                      <m:sty m:val="p"/>
                                    </m:rPr>
                                    <a:rPr lang="en-US" sz="1400" i="0">
                                      <a:latin typeface="Cambria Math" panose="02040503050406030204" pitchFamily="18" charset="0"/>
                                      <a:ea typeface="Cambria Math" panose="02040503050406030204" pitchFamily="18" charset="0"/>
                                    </a:rPr>
                                    <m:t>A</m:t>
                                  </m:r>
                                </m:e>
                                <m:sub>
                                  <m:r>
                                    <m:rPr>
                                      <m:sty m:val="p"/>
                                    </m:rPr>
                                    <a:rPr lang="en-US" sz="1400" i="0">
                                      <a:latin typeface="Cambria Math" panose="02040503050406030204" pitchFamily="18" charset="0"/>
                                      <a:ea typeface="Cambria Math" panose="02040503050406030204" pitchFamily="18" charset="0"/>
                                    </a:rPr>
                                    <m:t>Vf</m:t>
                                  </m:r>
                                  <m:r>
                                    <a:rPr lang="en-US" sz="1400" i="0">
                                      <a:latin typeface="Cambria Math" panose="02040503050406030204" pitchFamily="18" charset="0"/>
                                      <a:ea typeface="Cambria Math" panose="02040503050406030204" pitchFamily="18" charset="0"/>
                                    </a:rPr>
                                    <m:t>1</m:t>
                                  </m:r>
                                </m:sub>
                              </m:sSub>
                              <m:sSub>
                                <m:sSubPr>
                                  <m:ctrlPr>
                                    <a:rPr lang="en-US" sz="1400" i="1">
                                      <a:latin typeface="Cambria Math" panose="02040503050406030204" pitchFamily="18" charset="0"/>
                                      <a:ea typeface="Cambria Math" panose="02040503050406030204" pitchFamily="18" charset="0"/>
                                    </a:rPr>
                                  </m:ctrlPr>
                                </m:sSubPr>
                                <m:e>
                                  <m:r>
                                    <m:rPr>
                                      <m:sty m:val="p"/>
                                    </m:rPr>
                                    <a:rPr lang="en-US" sz="1400" i="0">
                                      <a:latin typeface="Cambria Math" panose="02040503050406030204" pitchFamily="18" charset="0"/>
                                      <a:ea typeface="Cambria Math" panose="02040503050406030204" pitchFamily="18" charset="0"/>
                                    </a:rPr>
                                    <m:t>A</m:t>
                                  </m:r>
                                </m:e>
                                <m:sub>
                                  <m:r>
                                    <m:rPr>
                                      <m:sty m:val="p"/>
                                    </m:rPr>
                                    <a:rPr lang="en-US" sz="1400" i="0">
                                      <a:latin typeface="Cambria Math" panose="02040503050406030204" pitchFamily="18" charset="0"/>
                                      <a:ea typeface="Cambria Math" panose="02040503050406030204" pitchFamily="18" charset="0"/>
                                    </a:rPr>
                                    <m:t>V</m:t>
                                  </m:r>
                                  <m:r>
                                    <a:rPr lang="en-US" sz="1400" i="0">
                                      <a:latin typeface="Cambria Math" panose="02040503050406030204" pitchFamily="18" charset="0"/>
                                      <a:ea typeface="Cambria Math" panose="02040503050406030204" pitchFamily="18" charset="0"/>
                                    </a:rPr>
                                    <m:t>3 </m:t>
                                  </m:r>
                                </m:sub>
                              </m:sSub>
                              <m:r>
                                <a:rPr lang="en-US" sz="1400" i="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m:rPr>
                                      <m:sty m:val="p"/>
                                    </m:rPr>
                                    <a:rPr lang="en-US" sz="1400" i="0">
                                      <a:latin typeface="Cambria Math" panose="02040503050406030204" pitchFamily="18" charset="0"/>
                                      <a:ea typeface="Cambria Math" panose="02040503050406030204" pitchFamily="18" charset="0"/>
                                    </a:rPr>
                                    <m:t>A</m:t>
                                  </m:r>
                                </m:e>
                                <m:sub>
                                  <m:r>
                                    <m:rPr>
                                      <m:sty m:val="p"/>
                                    </m:rPr>
                                    <a:rPr lang="en-US" sz="1400" i="0">
                                      <a:latin typeface="Cambria Math" panose="02040503050406030204" pitchFamily="18" charset="0"/>
                                      <a:ea typeface="Cambria Math" panose="02040503050406030204" pitchFamily="18" charset="0"/>
                                    </a:rPr>
                                    <m:t>Vf</m:t>
                                  </m:r>
                                  <m:r>
                                    <a:rPr lang="en-US" sz="1400" i="0">
                                      <a:latin typeface="Cambria Math" panose="02040503050406030204" pitchFamily="18" charset="0"/>
                                      <a:ea typeface="Cambria Math" panose="02040503050406030204" pitchFamily="18" charset="0"/>
                                    </a:rPr>
                                    <m:t>2</m:t>
                                  </m:r>
                                </m:sub>
                              </m:sSub>
                              <m:r>
                                <a:rPr lang="en-US" sz="1400" i="0">
                                  <a:latin typeface="Cambria Math" panose="02040503050406030204" pitchFamily="18" charset="0"/>
                                  <a:ea typeface="Cambria Math" panose="02040503050406030204" pitchFamily="18" charset="0"/>
                                </a:rPr>
                                <m:t>)</m:t>
                              </m:r>
                            </m:num>
                            <m:den>
                              <m:sSub>
                                <m:sSubPr>
                                  <m:ctrlPr>
                                    <a:rPr lang="en-US" sz="1400" i="1">
                                      <a:latin typeface="Cambria Math" panose="02040503050406030204" pitchFamily="18" charset="0"/>
                                      <a:ea typeface="Cambria Math" panose="02040503050406030204" pitchFamily="18" charset="0"/>
                                    </a:rPr>
                                  </m:ctrlPr>
                                </m:sSubPr>
                                <m:e>
                                  <m:r>
                                    <m:rPr>
                                      <m:sty m:val="p"/>
                                    </m:rPr>
                                    <a:rPr lang="en-US" sz="1400" i="0">
                                      <a:latin typeface="Cambria Math" panose="02040503050406030204" pitchFamily="18" charset="0"/>
                                      <a:ea typeface="Cambria Math" panose="02040503050406030204" pitchFamily="18" charset="0"/>
                                    </a:rPr>
                                    <m:t>K</m:t>
                                  </m:r>
                                  <m:r>
                                    <a:rPr lang="en-US" sz="1400" i="0">
                                      <a:latin typeface="Cambria Math" panose="02040503050406030204" pitchFamily="18" charset="0"/>
                                      <a:ea typeface="Cambria Math" panose="02040503050406030204" pitchFamily="18" charset="0"/>
                                    </a:rPr>
                                    <m:t> </m:t>
                                  </m:r>
                                  <m:r>
                                    <m:rPr>
                                      <m:sty m:val="p"/>
                                    </m:rPr>
                                    <a:rPr lang="en-US" sz="1400" i="0">
                                      <a:latin typeface="Cambria Math" panose="02040503050406030204" pitchFamily="18" charset="0"/>
                                      <a:ea typeface="Cambria Math" panose="02040503050406030204" pitchFamily="18" charset="0"/>
                                    </a:rPr>
                                    <m:t>w</m:t>
                                  </m:r>
                                </m:e>
                                <m:sub>
                                  <m:r>
                                    <m:rPr>
                                      <m:sty m:val="p"/>
                                    </m:rPr>
                                    <a:rPr lang="en-US" sz="1400" i="0">
                                      <a:latin typeface="Cambria Math" panose="02040503050406030204" pitchFamily="18" charset="0"/>
                                      <a:ea typeface="Cambria Math" panose="02040503050406030204" pitchFamily="18" charset="0"/>
                                    </a:rPr>
                                    <m:t>p</m:t>
                                  </m:r>
                                  <m:r>
                                    <a:rPr lang="en-US" sz="1400" i="0">
                                      <a:latin typeface="Cambria Math" panose="02040503050406030204" pitchFamily="18" charset="0"/>
                                      <a:ea typeface="Cambria Math" panose="02040503050406030204" pitchFamily="18" charset="0"/>
                                    </a:rPr>
                                    <m:t>1</m:t>
                                  </m:r>
                                </m:sub>
                              </m:sSub>
                            </m:den>
                          </m:f>
                          <m:r>
                            <a:rPr lang="en-US" sz="1400" i="0">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sSub>
                                <m:sSubPr>
                                  <m:ctrlPr>
                                    <a:rPr lang="en-US" sz="1400" i="1">
                                      <a:latin typeface="Cambria Math" panose="02040503050406030204" pitchFamily="18" charset="0"/>
                                      <a:ea typeface="Cambria Math" panose="02040503050406030204" pitchFamily="18" charset="0"/>
                                    </a:rPr>
                                  </m:ctrlPr>
                                </m:sSubPr>
                                <m:e>
                                  <m:r>
                                    <m:rPr>
                                      <m:sty m:val="p"/>
                                    </m:rPr>
                                    <a:rPr lang="en-US" sz="1400" i="0">
                                      <a:latin typeface="Cambria Math" panose="02040503050406030204" pitchFamily="18" charset="0"/>
                                      <a:ea typeface="Cambria Math" panose="02040503050406030204" pitchFamily="18" charset="0"/>
                                    </a:rPr>
                                    <m:t>s</m:t>
                                  </m:r>
                                  <m:r>
                                    <a:rPr lang="en-US" sz="1400" i="0">
                                      <a:latin typeface="Cambria Math" panose="02040503050406030204" pitchFamily="18" charset="0"/>
                                      <a:ea typeface="Cambria Math" panose="02040503050406030204" pitchFamily="18" charset="0"/>
                                    </a:rPr>
                                    <m:t> </m:t>
                                  </m:r>
                                  <m:r>
                                    <m:rPr>
                                      <m:sty m:val="p"/>
                                    </m:rPr>
                                    <a:rPr lang="en-US" sz="1400" i="0">
                                      <a:latin typeface="Cambria Math" panose="02040503050406030204" pitchFamily="18" charset="0"/>
                                      <a:ea typeface="Cambria Math" panose="02040503050406030204" pitchFamily="18" charset="0"/>
                                    </a:rPr>
                                    <m:t>A</m:t>
                                  </m:r>
                                </m:e>
                                <m:sub>
                                  <m:r>
                                    <m:rPr>
                                      <m:sty m:val="p"/>
                                    </m:rPr>
                                    <a:rPr lang="en-US" sz="1400" i="0">
                                      <a:latin typeface="Cambria Math" panose="02040503050406030204" pitchFamily="18" charset="0"/>
                                      <a:ea typeface="Cambria Math" panose="02040503050406030204" pitchFamily="18" charset="0"/>
                                    </a:rPr>
                                    <m:t>Vf</m:t>
                                  </m:r>
                                  <m:r>
                                    <a:rPr lang="en-US" sz="1400" i="0">
                                      <a:latin typeface="Cambria Math" panose="02040503050406030204" pitchFamily="18" charset="0"/>
                                      <a:ea typeface="Cambria Math" panose="02040503050406030204" pitchFamily="18" charset="0"/>
                                    </a:rPr>
                                    <m:t>2</m:t>
                                  </m:r>
                                </m:sub>
                              </m:sSub>
                            </m:num>
                            <m:den>
                              <m:sSub>
                                <m:sSubPr>
                                  <m:ctrlPr>
                                    <a:rPr lang="en-US" sz="1400" i="1">
                                      <a:latin typeface="Cambria Math" panose="02040503050406030204" pitchFamily="18" charset="0"/>
                                      <a:ea typeface="Cambria Math" panose="02040503050406030204" pitchFamily="18" charset="0"/>
                                    </a:rPr>
                                  </m:ctrlPr>
                                </m:sSubPr>
                                <m:e>
                                  <m:r>
                                    <m:rPr>
                                      <m:sty m:val="p"/>
                                    </m:rPr>
                                    <a:rPr lang="en-US" sz="1400" i="0">
                                      <a:latin typeface="Cambria Math" panose="02040503050406030204" pitchFamily="18" charset="0"/>
                                      <a:ea typeface="Cambria Math" panose="02040503050406030204" pitchFamily="18" charset="0"/>
                                    </a:rPr>
                                    <m:t>K</m:t>
                                  </m:r>
                                  <m:r>
                                    <a:rPr lang="en-US" sz="1400" i="0">
                                      <a:latin typeface="Cambria Math" panose="02040503050406030204" pitchFamily="18" charset="0"/>
                                      <a:ea typeface="Cambria Math" panose="02040503050406030204" pitchFamily="18" charset="0"/>
                                    </a:rPr>
                                    <m:t> </m:t>
                                  </m:r>
                                  <m:r>
                                    <m:rPr>
                                      <m:sty m:val="p"/>
                                    </m:rPr>
                                    <a:rPr lang="en-US" sz="1400" i="0">
                                      <a:latin typeface="Cambria Math" panose="02040503050406030204" pitchFamily="18" charset="0"/>
                                      <a:ea typeface="Cambria Math" panose="02040503050406030204" pitchFamily="18" charset="0"/>
                                    </a:rPr>
                                    <m:t>w</m:t>
                                  </m:r>
                                </m:e>
                                <m:sub>
                                  <m:r>
                                    <m:rPr>
                                      <m:sty m:val="p"/>
                                    </m:rPr>
                                    <a:rPr lang="en-US" sz="1400" i="0">
                                      <a:latin typeface="Cambria Math" panose="02040503050406030204" pitchFamily="18" charset="0"/>
                                      <a:ea typeface="Cambria Math" panose="02040503050406030204" pitchFamily="18" charset="0"/>
                                    </a:rPr>
                                    <m:t>p</m:t>
                                  </m:r>
                                  <m:r>
                                    <a:rPr lang="en-US" sz="1400" i="0">
                                      <a:latin typeface="Cambria Math" panose="02040503050406030204" pitchFamily="18" charset="0"/>
                                      <a:ea typeface="Cambria Math" panose="02040503050406030204" pitchFamily="18" charset="0"/>
                                    </a:rPr>
                                    <m:t>1</m:t>
                                  </m:r>
                                </m:sub>
                              </m:sSub>
                            </m:den>
                          </m:f>
                          <m:r>
                            <a:rPr lang="en-US" sz="1400" i="0">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sSup>
                                <m:sSupPr>
                                  <m:ctrlPr>
                                    <a:rPr lang="en-US" sz="1400" i="1">
                                      <a:latin typeface="Cambria Math" panose="02040503050406030204" pitchFamily="18" charset="0"/>
                                      <a:ea typeface="Cambria Math" panose="02040503050406030204" pitchFamily="18" charset="0"/>
                                    </a:rPr>
                                  </m:ctrlPr>
                                </m:sSupPr>
                                <m:e>
                                  <m:r>
                                    <m:rPr>
                                      <m:sty m:val="p"/>
                                    </m:rPr>
                                    <a:rPr lang="en-US" sz="1400" i="0">
                                      <a:latin typeface="Cambria Math" panose="02040503050406030204" pitchFamily="18" charset="0"/>
                                      <a:ea typeface="Cambria Math" panose="02040503050406030204" pitchFamily="18" charset="0"/>
                                    </a:rPr>
                                    <m:t>s</m:t>
                                  </m:r>
                                </m:e>
                                <m:sup>
                                  <m:r>
                                    <a:rPr lang="en-US" sz="1400" i="0">
                                      <a:latin typeface="Cambria Math" panose="02040503050406030204" pitchFamily="18" charset="0"/>
                                      <a:ea typeface="Cambria Math" panose="02040503050406030204" pitchFamily="18" charset="0"/>
                                    </a:rPr>
                                    <m:t>2</m:t>
                                  </m:r>
                                </m:sup>
                              </m:sSup>
                              <m:r>
                                <a:rPr lang="en-US" sz="1400" i="0">
                                  <a:latin typeface="Cambria Math" panose="02040503050406030204" pitchFamily="18" charset="0"/>
                                  <a:ea typeface="Cambria Math" panose="02040503050406030204" pitchFamily="18" charset="0"/>
                                </a:rPr>
                                <m:t> </m:t>
                              </m:r>
                              <m:sSub>
                                <m:sSubPr>
                                  <m:ctrlPr>
                                    <a:rPr lang="en-US" sz="1400" i="1">
                                      <a:latin typeface="Cambria Math" panose="02040503050406030204" pitchFamily="18" charset="0"/>
                                      <a:ea typeface="Cambria Math" panose="02040503050406030204" pitchFamily="18" charset="0"/>
                                    </a:rPr>
                                  </m:ctrlPr>
                                </m:sSubPr>
                                <m:e>
                                  <m:r>
                                    <m:rPr>
                                      <m:sty m:val="p"/>
                                    </m:rPr>
                                    <a:rPr lang="en-US" sz="1400" i="0">
                                      <a:latin typeface="Cambria Math" panose="02040503050406030204" pitchFamily="18" charset="0"/>
                                      <a:ea typeface="Cambria Math" panose="02040503050406030204" pitchFamily="18" charset="0"/>
                                    </a:rPr>
                                    <m:t>A</m:t>
                                  </m:r>
                                </m:e>
                                <m:sub>
                                  <m:r>
                                    <m:rPr>
                                      <m:sty m:val="p"/>
                                    </m:rPr>
                                    <a:rPr lang="en-US" sz="1400" i="0">
                                      <a:latin typeface="Cambria Math" panose="02040503050406030204" pitchFamily="18" charset="0"/>
                                      <a:ea typeface="Cambria Math" panose="02040503050406030204" pitchFamily="18" charset="0"/>
                                    </a:rPr>
                                    <m:t>Vf</m:t>
                                  </m:r>
                                  <m:r>
                                    <a:rPr lang="en-US" sz="1400" i="0">
                                      <a:latin typeface="Cambria Math" panose="02040503050406030204" pitchFamily="18" charset="0"/>
                                      <a:ea typeface="Cambria Math" panose="02040503050406030204" pitchFamily="18" charset="0"/>
                                    </a:rPr>
                                    <m:t>2</m:t>
                                  </m:r>
                                </m:sub>
                              </m:sSub>
                            </m:num>
                            <m:den>
                              <m:r>
                                <m:rPr>
                                  <m:sty m:val="p"/>
                                </m:rPr>
                                <a:rPr lang="en-US" sz="1400" i="0">
                                  <a:latin typeface="Cambria Math" panose="02040503050406030204" pitchFamily="18" charset="0"/>
                                  <a:ea typeface="Cambria Math" panose="02040503050406030204" pitchFamily="18" charset="0"/>
                                </a:rPr>
                                <m:t>K</m:t>
                              </m:r>
                              <m:sSub>
                                <m:sSubPr>
                                  <m:ctrlPr>
                                    <a:rPr lang="en-US" sz="1400" i="1">
                                      <a:latin typeface="Cambria Math" panose="02040503050406030204" pitchFamily="18" charset="0"/>
                                      <a:ea typeface="Cambria Math" panose="02040503050406030204" pitchFamily="18" charset="0"/>
                                    </a:rPr>
                                  </m:ctrlPr>
                                </m:sSubPr>
                                <m:e>
                                  <m:r>
                                    <m:rPr>
                                      <m:sty m:val="p"/>
                                    </m:rPr>
                                    <a:rPr lang="en-US" sz="1400" i="0">
                                      <a:latin typeface="Cambria Math" panose="02040503050406030204" pitchFamily="18" charset="0"/>
                                      <a:ea typeface="Cambria Math" panose="02040503050406030204" pitchFamily="18" charset="0"/>
                                    </a:rPr>
                                    <m:t>w</m:t>
                                  </m:r>
                                </m:e>
                                <m:sub>
                                  <m:r>
                                    <m:rPr>
                                      <m:sty m:val="p"/>
                                    </m:rPr>
                                    <a:rPr lang="en-US" sz="1400" i="0">
                                      <a:latin typeface="Cambria Math" panose="02040503050406030204" pitchFamily="18" charset="0"/>
                                      <a:ea typeface="Cambria Math" panose="02040503050406030204" pitchFamily="18" charset="0"/>
                                    </a:rPr>
                                    <m:t>p</m:t>
                                  </m:r>
                                  <m:r>
                                    <a:rPr lang="en-US" sz="1400" i="0">
                                      <a:latin typeface="Cambria Math" panose="02040503050406030204" pitchFamily="18" charset="0"/>
                                      <a:ea typeface="Cambria Math" panose="02040503050406030204" pitchFamily="18" charset="0"/>
                                    </a:rPr>
                                    <m:t>1</m:t>
                                  </m:r>
                                </m:sub>
                              </m:sSub>
                              <m:r>
                                <a:rPr lang="en-US" sz="1400" i="0">
                                  <a:latin typeface="Cambria Math" panose="02040503050406030204" pitchFamily="18" charset="0"/>
                                  <a:ea typeface="Cambria Math" panose="02040503050406030204" pitchFamily="18" charset="0"/>
                                </a:rPr>
                                <m:t> </m:t>
                              </m:r>
                              <m:sSub>
                                <m:sSubPr>
                                  <m:ctrlPr>
                                    <a:rPr lang="en-US" sz="1400" i="1">
                                      <a:latin typeface="Cambria Math" panose="02040503050406030204" pitchFamily="18" charset="0"/>
                                      <a:ea typeface="Cambria Math" panose="02040503050406030204" pitchFamily="18" charset="0"/>
                                    </a:rPr>
                                  </m:ctrlPr>
                                </m:sSubPr>
                                <m:e>
                                  <m:r>
                                    <m:rPr>
                                      <m:sty m:val="p"/>
                                    </m:rPr>
                                    <a:rPr lang="en-US" sz="1400" i="0">
                                      <a:latin typeface="Cambria Math" panose="02040503050406030204" pitchFamily="18" charset="0"/>
                                      <a:ea typeface="Cambria Math" panose="02040503050406030204" pitchFamily="18" charset="0"/>
                                    </a:rPr>
                                    <m:t>w</m:t>
                                  </m:r>
                                </m:e>
                                <m:sub>
                                  <m:r>
                                    <m:rPr>
                                      <m:sty m:val="p"/>
                                    </m:rPr>
                                    <a:rPr lang="en-US" sz="1400" i="0">
                                      <a:latin typeface="Cambria Math" panose="02040503050406030204" pitchFamily="18" charset="0"/>
                                      <a:ea typeface="Cambria Math" panose="02040503050406030204" pitchFamily="18" charset="0"/>
                                    </a:rPr>
                                    <m:t>p</m:t>
                                  </m:r>
                                  <m:r>
                                    <a:rPr lang="en-US" sz="1400" i="0">
                                      <a:latin typeface="Cambria Math" panose="02040503050406030204" pitchFamily="18" charset="0"/>
                                      <a:ea typeface="Cambria Math" panose="02040503050406030204" pitchFamily="18" charset="0"/>
                                    </a:rPr>
                                    <m:t>2</m:t>
                                  </m:r>
                                </m:sub>
                              </m:sSub>
                            </m:den>
                          </m:f>
                        </m:num>
                        <m:den>
                          <m:r>
                            <a:rPr lang="en-US" sz="1400" i="0">
                              <a:latin typeface="Cambria Math" panose="02040503050406030204" pitchFamily="18" charset="0"/>
                              <a:ea typeface="Cambria Math" panose="02040503050406030204" pitchFamily="18" charset="0"/>
                            </a:rPr>
                            <m:t>(1+</m:t>
                          </m:r>
                          <m:f>
                            <m:fPr>
                              <m:ctrlPr>
                                <a:rPr lang="en-US" sz="1400" i="1">
                                  <a:latin typeface="Cambria Math" panose="02040503050406030204" pitchFamily="18" charset="0"/>
                                  <a:ea typeface="Cambria Math" panose="02040503050406030204" pitchFamily="18" charset="0"/>
                                </a:rPr>
                              </m:ctrlPr>
                            </m:fPr>
                            <m:num>
                              <m:r>
                                <m:rPr>
                                  <m:sty m:val="p"/>
                                </m:rPr>
                                <a:rPr lang="en-US" sz="1400" i="0">
                                  <a:latin typeface="Cambria Math" panose="02040503050406030204" pitchFamily="18" charset="0"/>
                                  <a:ea typeface="Cambria Math" panose="02040503050406030204" pitchFamily="18" charset="0"/>
                                </a:rPr>
                                <m:t>s</m:t>
                              </m:r>
                            </m:num>
                            <m:den>
                              <m:sSub>
                                <m:sSubPr>
                                  <m:ctrlPr>
                                    <a:rPr lang="en-US" sz="1400" i="1">
                                      <a:latin typeface="Cambria Math" panose="02040503050406030204" pitchFamily="18" charset="0"/>
                                      <a:ea typeface="Cambria Math" panose="02040503050406030204" pitchFamily="18" charset="0"/>
                                    </a:rPr>
                                  </m:ctrlPr>
                                </m:sSubPr>
                                <m:e>
                                  <m:r>
                                    <m:rPr>
                                      <m:sty m:val="p"/>
                                    </m:rPr>
                                    <a:rPr lang="en-US" sz="1400" i="0">
                                      <a:latin typeface="Cambria Math" panose="02040503050406030204" pitchFamily="18" charset="0"/>
                                      <a:ea typeface="Cambria Math" panose="02040503050406030204" pitchFamily="18" charset="0"/>
                                    </a:rPr>
                                    <m:t>w</m:t>
                                  </m:r>
                                </m:e>
                                <m:sub>
                                  <m:r>
                                    <m:rPr>
                                      <m:sty m:val="p"/>
                                    </m:rPr>
                                    <a:rPr lang="en-US" sz="1400" i="0">
                                      <a:latin typeface="Cambria Math" panose="02040503050406030204" pitchFamily="18" charset="0"/>
                                      <a:ea typeface="Cambria Math" panose="02040503050406030204" pitchFamily="18" charset="0"/>
                                    </a:rPr>
                                    <m:t>p</m:t>
                                  </m:r>
                                  <m:r>
                                    <a:rPr lang="en-US" sz="1400" i="0">
                                      <a:latin typeface="Cambria Math" panose="02040503050406030204" pitchFamily="18" charset="0"/>
                                      <a:ea typeface="Cambria Math" panose="02040503050406030204" pitchFamily="18" charset="0"/>
                                    </a:rPr>
                                    <m:t>1</m:t>
                                  </m:r>
                                </m:sub>
                              </m:sSub>
                            </m:den>
                          </m:f>
                          <m:r>
                            <a:rPr lang="en-US" sz="1400" i="0">
                              <a:latin typeface="Cambria Math" panose="02040503050406030204" pitchFamily="18" charset="0"/>
                              <a:ea typeface="Cambria Math" panose="02040503050406030204" pitchFamily="18" charset="0"/>
                            </a:rPr>
                            <m:t>)(1+</m:t>
                          </m:r>
                          <m:f>
                            <m:fPr>
                              <m:ctrlPr>
                                <a:rPr lang="en-US" sz="1400" i="1">
                                  <a:latin typeface="Cambria Math" panose="02040503050406030204" pitchFamily="18" charset="0"/>
                                  <a:ea typeface="Cambria Math" panose="02040503050406030204" pitchFamily="18" charset="0"/>
                                </a:rPr>
                              </m:ctrlPr>
                            </m:fPr>
                            <m:num>
                              <m:r>
                                <m:rPr>
                                  <m:sty m:val="p"/>
                                </m:rPr>
                                <a:rPr lang="en-US" sz="1400" i="0">
                                  <a:latin typeface="Cambria Math" panose="02040503050406030204" pitchFamily="18" charset="0"/>
                                  <a:ea typeface="Cambria Math" panose="02040503050406030204" pitchFamily="18" charset="0"/>
                                </a:rPr>
                                <m:t>s</m:t>
                              </m:r>
                            </m:num>
                            <m:den>
                              <m:sSub>
                                <m:sSubPr>
                                  <m:ctrlPr>
                                    <a:rPr lang="en-US" sz="1400" i="1">
                                      <a:latin typeface="Cambria Math" panose="02040503050406030204" pitchFamily="18" charset="0"/>
                                      <a:ea typeface="Cambria Math" panose="02040503050406030204" pitchFamily="18" charset="0"/>
                                    </a:rPr>
                                  </m:ctrlPr>
                                </m:sSubPr>
                                <m:e>
                                  <m:r>
                                    <m:rPr>
                                      <m:sty m:val="p"/>
                                    </m:rPr>
                                    <a:rPr lang="en-US" sz="1400" i="0">
                                      <a:latin typeface="Cambria Math" panose="02040503050406030204" pitchFamily="18" charset="0"/>
                                      <a:ea typeface="Cambria Math" panose="02040503050406030204" pitchFamily="18" charset="0"/>
                                    </a:rPr>
                                    <m:t>w</m:t>
                                  </m:r>
                                </m:e>
                                <m:sub>
                                  <m:r>
                                    <m:rPr>
                                      <m:sty m:val="p"/>
                                    </m:rPr>
                                    <a:rPr lang="en-US" sz="1400" i="0">
                                      <a:latin typeface="Cambria Math" panose="02040503050406030204" pitchFamily="18" charset="0"/>
                                      <a:ea typeface="Cambria Math" panose="02040503050406030204" pitchFamily="18" charset="0"/>
                                    </a:rPr>
                                    <m:t>p</m:t>
                                  </m:r>
                                  <m:r>
                                    <a:rPr lang="en-US" sz="1400" i="0">
                                      <a:latin typeface="Cambria Math" panose="02040503050406030204" pitchFamily="18" charset="0"/>
                                      <a:ea typeface="Cambria Math" panose="02040503050406030204" pitchFamily="18" charset="0"/>
                                    </a:rPr>
                                    <m:t>2</m:t>
                                  </m:r>
                                </m:sub>
                              </m:sSub>
                            </m:den>
                          </m:f>
                          <m:r>
                            <a:rPr lang="en-US" sz="1400" i="0">
                              <a:latin typeface="Cambria Math" panose="02040503050406030204" pitchFamily="18" charset="0"/>
                              <a:ea typeface="Cambria Math" panose="02040503050406030204" pitchFamily="18" charset="0"/>
                            </a:rPr>
                            <m:t>)(1+</m:t>
                          </m:r>
                          <m:f>
                            <m:fPr>
                              <m:ctrlPr>
                                <a:rPr lang="en-US" sz="1400" i="1">
                                  <a:latin typeface="Cambria Math" panose="02040503050406030204" pitchFamily="18" charset="0"/>
                                  <a:ea typeface="Cambria Math" panose="02040503050406030204" pitchFamily="18" charset="0"/>
                                </a:rPr>
                              </m:ctrlPr>
                            </m:fPr>
                            <m:num>
                              <m:r>
                                <m:rPr>
                                  <m:sty m:val="p"/>
                                </m:rPr>
                                <a:rPr lang="en-US" sz="1400" i="0">
                                  <a:latin typeface="Cambria Math" panose="02040503050406030204" pitchFamily="18" charset="0"/>
                                  <a:ea typeface="Cambria Math" panose="02040503050406030204" pitchFamily="18" charset="0"/>
                                </a:rPr>
                                <m:t>s</m:t>
                              </m:r>
                            </m:num>
                            <m:den>
                              <m:sSub>
                                <m:sSubPr>
                                  <m:ctrlPr>
                                    <a:rPr lang="en-US" sz="1400" i="1">
                                      <a:latin typeface="Cambria Math" panose="02040503050406030204" pitchFamily="18" charset="0"/>
                                      <a:ea typeface="Cambria Math" panose="02040503050406030204" pitchFamily="18" charset="0"/>
                                    </a:rPr>
                                  </m:ctrlPr>
                                </m:sSubPr>
                                <m:e>
                                  <m:r>
                                    <m:rPr>
                                      <m:sty m:val="p"/>
                                    </m:rPr>
                                    <a:rPr lang="en-US" sz="1400" i="0">
                                      <a:latin typeface="Cambria Math" panose="02040503050406030204" pitchFamily="18" charset="0"/>
                                      <a:ea typeface="Cambria Math" panose="02040503050406030204" pitchFamily="18" charset="0"/>
                                    </a:rPr>
                                    <m:t>w</m:t>
                                  </m:r>
                                </m:e>
                                <m:sub>
                                  <m:r>
                                    <m:rPr>
                                      <m:sty m:val="p"/>
                                    </m:rPr>
                                    <a:rPr lang="en-US" sz="1400" i="0">
                                      <a:latin typeface="Cambria Math" panose="02040503050406030204" pitchFamily="18" charset="0"/>
                                      <a:ea typeface="Cambria Math" panose="02040503050406030204" pitchFamily="18" charset="0"/>
                                    </a:rPr>
                                    <m:t>p</m:t>
                                  </m:r>
                                  <m:r>
                                    <a:rPr lang="en-US" sz="1400" i="0">
                                      <a:latin typeface="Cambria Math" panose="02040503050406030204" pitchFamily="18" charset="0"/>
                                      <a:ea typeface="Cambria Math" panose="02040503050406030204" pitchFamily="18" charset="0"/>
                                    </a:rPr>
                                    <m:t>3</m:t>
                                  </m:r>
                                </m:sub>
                              </m:sSub>
                            </m:den>
                          </m:f>
                          <m:r>
                            <a:rPr lang="en-US" sz="1400" i="0">
                              <a:latin typeface="Cambria Math" panose="02040503050406030204" pitchFamily="18" charset="0"/>
                              <a:ea typeface="Cambria Math" panose="02040503050406030204" pitchFamily="18" charset="0"/>
                            </a:rPr>
                            <m:t>)</m:t>
                          </m:r>
                        </m:den>
                      </m:f>
                    </m:oMath>
                  </m:oMathPara>
                </a14:m>
                <a:endParaRPr lang="en-IN" sz="1400" dirty="0"/>
              </a:p>
            </p:txBody>
          </p:sp>
        </mc:Choice>
        <mc:Fallback xmlns="">
          <p:sp>
            <p:nvSpPr>
              <p:cNvPr id="8" name="Rectangle 7">
                <a:extLst>
                  <a:ext uri="{FF2B5EF4-FFF2-40B4-BE49-F238E27FC236}">
                    <a16:creationId xmlns:a16="http://schemas.microsoft.com/office/drawing/2014/main" id="{4D872F92-2B29-4142-9DF3-4BAF832FC58A}"/>
                  </a:ext>
                </a:extLst>
              </p:cNvPr>
              <p:cNvSpPr>
                <a:spLocks noRot="1" noChangeAspect="1" noMove="1" noResize="1" noEditPoints="1" noAdjustHandles="1" noChangeArrowheads="1" noChangeShapeType="1" noTextEdit="1"/>
              </p:cNvSpPr>
              <p:nvPr/>
            </p:nvSpPr>
            <p:spPr>
              <a:xfrm>
                <a:off x="1402463" y="2674655"/>
                <a:ext cx="3848298" cy="949106"/>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85A61D30-1FCA-404E-AEE4-A35F2BB95256}"/>
                  </a:ext>
                </a:extLst>
              </p:cNvPr>
              <p:cNvSpPr/>
              <p:nvPr/>
            </p:nvSpPr>
            <p:spPr>
              <a:xfrm>
                <a:off x="1580909" y="1009237"/>
                <a:ext cx="4310795" cy="646716"/>
              </a:xfrm>
              <a:prstGeom prst="rect">
                <a:avLst/>
              </a:prstGeom>
            </p:spPr>
            <p:txBody>
              <a:bodyPr wrap="none">
                <a:spAutoFit/>
              </a:bodyPr>
              <a:lstStyle/>
              <a:p>
                <a14:m>
                  <m:oMath xmlns:m="http://schemas.openxmlformats.org/officeDocument/2006/math">
                    <m:r>
                      <a:rPr lang="en-US" b="0" i="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m:rPr>
                                <m:sty m:val="p"/>
                              </m:rPr>
                              <a:rPr lang="en-US" b="0" i="0">
                                <a:latin typeface="Cambria Math" panose="02040503050406030204" pitchFamily="18" charset="0"/>
                                <a:ea typeface="Cambria Math" panose="02040503050406030204" pitchFamily="18" charset="0"/>
                              </a:rPr>
                              <m:t>A</m:t>
                            </m:r>
                          </m:e>
                          <m:sub>
                            <m:r>
                              <m:rPr>
                                <m:sty m:val="p"/>
                              </m:rPr>
                              <a:rPr lang="en-US" b="0" i="0">
                                <a:latin typeface="Cambria Math" panose="02040503050406030204" pitchFamily="18" charset="0"/>
                                <a:ea typeface="Cambria Math" panose="02040503050406030204" pitchFamily="18" charset="0"/>
                              </a:rPr>
                              <m:t>V</m:t>
                            </m:r>
                            <m:r>
                              <a:rPr lang="en-US" b="0" i="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m:rPr>
                                <m:sty m:val="p"/>
                              </m:rPr>
                              <a:rPr lang="en-US" b="0" i="0">
                                <a:latin typeface="Cambria Math" panose="02040503050406030204" pitchFamily="18" charset="0"/>
                                <a:ea typeface="Cambria Math" panose="02040503050406030204" pitchFamily="18" charset="0"/>
                              </a:rPr>
                              <m:t>A</m:t>
                            </m:r>
                          </m:e>
                          <m:sub>
                            <m:r>
                              <m:rPr>
                                <m:sty m:val="p"/>
                              </m:rPr>
                              <a:rPr lang="en-US" b="0" i="0">
                                <a:latin typeface="Cambria Math" panose="02040503050406030204" pitchFamily="18" charset="0"/>
                                <a:ea typeface="Cambria Math" panose="02040503050406030204" pitchFamily="18" charset="0"/>
                              </a:rPr>
                              <m:t>V</m:t>
                            </m:r>
                            <m:r>
                              <a:rPr lang="en-US" b="0" i="0">
                                <a:latin typeface="Cambria Math" panose="02040503050406030204" pitchFamily="18" charset="0"/>
                                <a:ea typeface="Cambria Math" panose="02040503050406030204" pitchFamily="18" charset="0"/>
                              </a:rPr>
                              <m:t>2</m:t>
                            </m:r>
                          </m:sub>
                        </m:sSub>
                      </m:num>
                      <m:den>
                        <m:r>
                          <a:rPr lang="en-US" b="0" i="0">
                            <a:latin typeface="Cambria Math" panose="02040503050406030204" pitchFamily="18" charset="0"/>
                            <a:ea typeface="Cambria Math" panose="02040503050406030204" pitchFamily="18" charset="0"/>
                          </a:rPr>
                          <m:t>(1+</m:t>
                        </m:r>
                        <m:f>
                          <m:fPr>
                            <m:ctrlPr>
                              <a:rPr lang="en-US" i="1">
                                <a:latin typeface="Cambria Math" panose="02040503050406030204" pitchFamily="18" charset="0"/>
                                <a:ea typeface="Cambria Math" panose="02040503050406030204" pitchFamily="18" charset="0"/>
                              </a:rPr>
                            </m:ctrlPr>
                          </m:fPr>
                          <m:num>
                            <m:r>
                              <m:rPr>
                                <m:sty m:val="p"/>
                              </m:rPr>
                              <a:rPr lang="en-US" b="0" i="0">
                                <a:latin typeface="Cambria Math" panose="02040503050406030204" pitchFamily="18" charset="0"/>
                                <a:ea typeface="Cambria Math" panose="02040503050406030204" pitchFamily="18" charset="0"/>
                              </a:rPr>
                              <m:t>s</m:t>
                            </m:r>
                          </m:num>
                          <m:den>
                            <m:sSub>
                              <m:sSubPr>
                                <m:ctrlPr>
                                  <a:rPr lang="en-US" i="1">
                                    <a:latin typeface="Cambria Math" panose="02040503050406030204" pitchFamily="18" charset="0"/>
                                    <a:ea typeface="Cambria Math" panose="02040503050406030204" pitchFamily="18" charset="0"/>
                                  </a:rPr>
                                </m:ctrlPr>
                              </m:sSubPr>
                              <m:e>
                                <m:r>
                                  <m:rPr>
                                    <m:sty m:val="p"/>
                                  </m:rPr>
                                  <a:rPr lang="en-US" b="0" i="0">
                                    <a:latin typeface="Cambria Math" panose="02040503050406030204" pitchFamily="18" charset="0"/>
                                    <a:ea typeface="Cambria Math" panose="02040503050406030204" pitchFamily="18" charset="0"/>
                                  </a:rPr>
                                  <m:t>w</m:t>
                                </m:r>
                              </m:e>
                              <m:sub>
                                <m:r>
                                  <m:rPr>
                                    <m:sty m:val="p"/>
                                  </m:rPr>
                                  <a:rPr lang="en-US" b="0" i="0">
                                    <a:latin typeface="Cambria Math" panose="02040503050406030204" pitchFamily="18" charset="0"/>
                                    <a:ea typeface="Cambria Math" panose="02040503050406030204" pitchFamily="18" charset="0"/>
                                  </a:rPr>
                                  <m:t>p</m:t>
                                </m:r>
                                <m:r>
                                  <a:rPr lang="en-US" b="0" i="0">
                                    <a:latin typeface="Cambria Math" panose="02040503050406030204" pitchFamily="18" charset="0"/>
                                    <a:ea typeface="Cambria Math" panose="02040503050406030204" pitchFamily="18" charset="0"/>
                                  </a:rPr>
                                  <m:t>1</m:t>
                                </m:r>
                              </m:sub>
                            </m:sSub>
                          </m:den>
                        </m:f>
                        <m:r>
                          <a:rPr lang="en-US" b="0" i="0">
                            <a:latin typeface="Cambria Math" panose="02040503050406030204" pitchFamily="18" charset="0"/>
                            <a:ea typeface="Cambria Math" panose="02040503050406030204" pitchFamily="18" charset="0"/>
                          </a:rPr>
                          <m:t>)(1+</m:t>
                        </m:r>
                        <m:f>
                          <m:fPr>
                            <m:ctrlPr>
                              <a:rPr lang="en-US" i="1">
                                <a:latin typeface="Cambria Math" panose="02040503050406030204" pitchFamily="18" charset="0"/>
                                <a:ea typeface="Cambria Math" panose="02040503050406030204" pitchFamily="18" charset="0"/>
                              </a:rPr>
                            </m:ctrlPr>
                          </m:fPr>
                          <m:num>
                            <m:r>
                              <m:rPr>
                                <m:sty m:val="p"/>
                              </m:rPr>
                              <a:rPr lang="en-US" b="0" i="0">
                                <a:latin typeface="Cambria Math" panose="02040503050406030204" pitchFamily="18" charset="0"/>
                                <a:ea typeface="Cambria Math" panose="02040503050406030204" pitchFamily="18" charset="0"/>
                              </a:rPr>
                              <m:t>s</m:t>
                            </m:r>
                          </m:num>
                          <m:den>
                            <m:sSub>
                              <m:sSubPr>
                                <m:ctrlPr>
                                  <a:rPr lang="en-US" i="1">
                                    <a:latin typeface="Cambria Math" panose="02040503050406030204" pitchFamily="18" charset="0"/>
                                    <a:ea typeface="Cambria Math" panose="02040503050406030204" pitchFamily="18" charset="0"/>
                                  </a:rPr>
                                </m:ctrlPr>
                              </m:sSubPr>
                              <m:e>
                                <m:r>
                                  <m:rPr>
                                    <m:sty m:val="p"/>
                                  </m:rPr>
                                  <a:rPr lang="en-US" b="0" i="0">
                                    <a:latin typeface="Cambria Math" panose="02040503050406030204" pitchFamily="18" charset="0"/>
                                    <a:ea typeface="Cambria Math" panose="02040503050406030204" pitchFamily="18" charset="0"/>
                                  </a:rPr>
                                  <m:t>w</m:t>
                                </m:r>
                              </m:e>
                              <m:sub>
                                <m:r>
                                  <m:rPr>
                                    <m:sty m:val="p"/>
                                  </m:rPr>
                                  <a:rPr lang="en-US" b="0" i="0">
                                    <a:latin typeface="Cambria Math" panose="02040503050406030204" pitchFamily="18" charset="0"/>
                                    <a:ea typeface="Cambria Math" panose="02040503050406030204" pitchFamily="18" charset="0"/>
                                  </a:rPr>
                                  <m:t>p</m:t>
                                </m:r>
                                <m:r>
                                  <a:rPr lang="en-US" b="0" i="0">
                                    <a:latin typeface="Cambria Math" panose="02040503050406030204" pitchFamily="18" charset="0"/>
                                    <a:ea typeface="Cambria Math" panose="02040503050406030204" pitchFamily="18" charset="0"/>
                                  </a:rPr>
                                  <m:t>2</m:t>
                                </m:r>
                              </m:sub>
                            </m:sSub>
                          </m:den>
                        </m:f>
                        <m:r>
                          <a:rPr lang="en-US" b="0" i="0">
                            <a:latin typeface="Cambria Math" panose="02040503050406030204" pitchFamily="18" charset="0"/>
                            <a:ea typeface="Cambria Math" panose="02040503050406030204" pitchFamily="18" charset="0"/>
                          </a:rPr>
                          <m:t>)</m:t>
                        </m:r>
                      </m:den>
                    </m:f>
                    <m:r>
                      <a:rPr lang="en-US" b="0" i="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m:rPr>
                                <m:sty m:val="p"/>
                              </m:rPr>
                              <a:rPr lang="en-US" b="0" i="0">
                                <a:latin typeface="Cambria Math" panose="02040503050406030204" pitchFamily="18" charset="0"/>
                                <a:ea typeface="Cambria Math" panose="02040503050406030204" pitchFamily="18" charset="0"/>
                              </a:rPr>
                              <m:t>A</m:t>
                            </m:r>
                          </m:e>
                          <m:sub>
                            <m:r>
                              <m:rPr>
                                <m:sty m:val="p"/>
                              </m:rPr>
                              <a:rPr lang="en-US" b="0" i="0">
                                <a:latin typeface="Cambria Math" panose="02040503050406030204" pitchFamily="18" charset="0"/>
                                <a:ea typeface="Cambria Math" panose="02040503050406030204" pitchFamily="18" charset="0"/>
                              </a:rPr>
                              <m:t>Vf</m:t>
                            </m:r>
                            <m:r>
                              <a:rPr lang="en-US" b="0" i="0">
                                <a:latin typeface="Cambria Math" panose="02040503050406030204" pitchFamily="18" charset="0"/>
                                <a:ea typeface="Cambria Math" panose="02040503050406030204" pitchFamily="18" charset="0"/>
                              </a:rPr>
                              <m:t>1</m:t>
                            </m:r>
                          </m:sub>
                        </m:sSub>
                      </m:num>
                      <m:den>
                        <m:r>
                          <a:rPr lang="en-US" b="0" i="0">
                            <a:latin typeface="Cambria Math" panose="02040503050406030204" pitchFamily="18" charset="0"/>
                            <a:ea typeface="Cambria Math" panose="02040503050406030204" pitchFamily="18" charset="0"/>
                          </a:rPr>
                          <m:t>(1+</m:t>
                        </m:r>
                        <m:f>
                          <m:fPr>
                            <m:ctrlPr>
                              <a:rPr lang="en-US" i="1">
                                <a:latin typeface="Cambria Math" panose="02040503050406030204" pitchFamily="18" charset="0"/>
                                <a:ea typeface="Cambria Math" panose="02040503050406030204" pitchFamily="18" charset="0"/>
                              </a:rPr>
                            </m:ctrlPr>
                          </m:fPr>
                          <m:num>
                            <m:r>
                              <m:rPr>
                                <m:sty m:val="p"/>
                              </m:rPr>
                              <a:rPr lang="en-US" b="0" i="0">
                                <a:latin typeface="Cambria Math" panose="02040503050406030204" pitchFamily="18" charset="0"/>
                                <a:ea typeface="Cambria Math" panose="02040503050406030204" pitchFamily="18" charset="0"/>
                              </a:rPr>
                              <m:t>s</m:t>
                            </m:r>
                          </m:num>
                          <m:den>
                            <m:sSub>
                              <m:sSubPr>
                                <m:ctrlPr>
                                  <a:rPr lang="en-US" i="1">
                                    <a:latin typeface="Cambria Math" panose="02040503050406030204" pitchFamily="18" charset="0"/>
                                    <a:ea typeface="Cambria Math" panose="02040503050406030204" pitchFamily="18" charset="0"/>
                                  </a:rPr>
                                </m:ctrlPr>
                              </m:sSubPr>
                              <m:e>
                                <m:r>
                                  <m:rPr>
                                    <m:sty m:val="p"/>
                                  </m:rPr>
                                  <a:rPr lang="en-US" b="0" i="0">
                                    <a:latin typeface="Cambria Math" panose="02040503050406030204" pitchFamily="18" charset="0"/>
                                    <a:ea typeface="Cambria Math" panose="02040503050406030204" pitchFamily="18" charset="0"/>
                                  </a:rPr>
                                  <m:t>w</m:t>
                                </m:r>
                              </m:e>
                              <m:sub>
                                <m:r>
                                  <m:rPr>
                                    <m:sty m:val="p"/>
                                  </m:rPr>
                                  <a:rPr lang="en-US" b="0" i="0">
                                    <a:latin typeface="Cambria Math" panose="02040503050406030204" pitchFamily="18" charset="0"/>
                                    <a:ea typeface="Cambria Math" panose="02040503050406030204" pitchFamily="18" charset="0"/>
                                  </a:rPr>
                                  <m:t>p</m:t>
                                </m:r>
                                <m:r>
                                  <a:rPr lang="en-US" b="0" i="0">
                                    <a:latin typeface="Cambria Math" panose="02040503050406030204" pitchFamily="18" charset="0"/>
                                    <a:ea typeface="Cambria Math" panose="02040503050406030204" pitchFamily="18" charset="0"/>
                                  </a:rPr>
                                  <m:t>2</m:t>
                                </m:r>
                              </m:sub>
                            </m:sSub>
                          </m:den>
                        </m:f>
                        <m:r>
                          <a:rPr lang="en-US" b="0" i="0">
                            <a:latin typeface="Cambria Math" panose="02040503050406030204" pitchFamily="18" charset="0"/>
                            <a:ea typeface="Cambria Math" panose="02040503050406030204" pitchFamily="18" charset="0"/>
                          </a:rPr>
                          <m:t>)</m:t>
                        </m:r>
                      </m:den>
                    </m:f>
                  </m:oMath>
                </a14:m>
                <a:r>
                  <a:rPr lang="en-US" dirty="0">
                    <a:latin typeface="Cambria Math" panose="02040503050406030204" pitchFamily="18" charset="0"/>
                    <a:ea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m:rPr>
                                <m:sty m:val="p"/>
                              </m:rPr>
                              <a:rPr lang="en-US" b="0" i="0">
                                <a:latin typeface="Cambria Math" panose="02040503050406030204" pitchFamily="18" charset="0"/>
                                <a:ea typeface="Cambria Math" panose="02040503050406030204" pitchFamily="18" charset="0"/>
                              </a:rPr>
                              <m:t>A</m:t>
                            </m:r>
                          </m:e>
                          <m:sub>
                            <m:r>
                              <m:rPr>
                                <m:sty m:val="p"/>
                              </m:rPr>
                              <a:rPr lang="en-US" b="0" i="0">
                                <a:latin typeface="Cambria Math" panose="02040503050406030204" pitchFamily="18" charset="0"/>
                                <a:ea typeface="Cambria Math" panose="02040503050406030204" pitchFamily="18" charset="0"/>
                              </a:rPr>
                              <m:t>V</m:t>
                            </m:r>
                            <m:r>
                              <a:rPr lang="en-US" b="0" i="0">
                                <a:latin typeface="Cambria Math" panose="02040503050406030204" pitchFamily="18" charset="0"/>
                                <a:ea typeface="Cambria Math" panose="02040503050406030204" pitchFamily="18" charset="0"/>
                              </a:rPr>
                              <m:t>3</m:t>
                            </m:r>
                          </m:sub>
                        </m:sSub>
                      </m:num>
                      <m:den>
                        <m:r>
                          <a:rPr lang="en-US" b="0" i="0">
                            <a:latin typeface="Cambria Math" panose="02040503050406030204" pitchFamily="18" charset="0"/>
                            <a:ea typeface="Cambria Math" panose="02040503050406030204" pitchFamily="18" charset="0"/>
                          </a:rPr>
                          <m:t>(1+</m:t>
                        </m:r>
                        <m:f>
                          <m:fPr>
                            <m:ctrlPr>
                              <a:rPr lang="en-US" i="1">
                                <a:latin typeface="Cambria Math" panose="02040503050406030204" pitchFamily="18" charset="0"/>
                                <a:ea typeface="Cambria Math" panose="02040503050406030204" pitchFamily="18" charset="0"/>
                              </a:rPr>
                            </m:ctrlPr>
                          </m:fPr>
                          <m:num>
                            <m:r>
                              <m:rPr>
                                <m:sty m:val="p"/>
                              </m:rPr>
                              <a:rPr lang="en-US" b="0" i="0">
                                <a:latin typeface="Cambria Math" panose="02040503050406030204" pitchFamily="18" charset="0"/>
                                <a:ea typeface="Cambria Math" panose="02040503050406030204" pitchFamily="18" charset="0"/>
                              </a:rPr>
                              <m:t>s</m:t>
                            </m:r>
                          </m:num>
                          <m:den>
                            <m:sSub>
                              <m:sSubPr>
                                <m:ctrlPr>
                                  <a:rPr lang="en-US" i="1">
                                    <a:latin typeface="Cambria Math" panose="02040503050406030204" pitchFamily="18" charset="0"/>
                                    <a:ea typeface="Cambria Math" panose="02040503050406030204" pitchFamily="18" charset="0"/>
                                  </a:rPr>
                                </m:ctrlPr>
                              </m:sSubPr>
                              <m:e>
                                <m:r>
                                  <m:rPr>
                                    <m:sty m:val="p"/>
                                  </m:rPr>
                                  <a:rPr lang="en-US" b="0" i="0">
                                    <a:latin typeface="Cambria Math" panose="02040503050406030204" pitchFamily="18" charset="0"/>
                                    <a:ea typeface="Cambria Math" panose="02040503050406030204" pitchFamily="18" charset="0"/>
                                  </a:rPr>
                                  <m:t>w</m:t>
                                </m:r>
                              </m:e>
                              <m:sub>
                                <m:r>
                                  <m:rPr>
                                    <m:sty m:val="p"/>
                                  </m:rPr>
                                  <a:rPr lang="en-US" b="0" i="0">
                                    <a:latin typeface="Cambria Math" panose="02040503050406030204" pitchFamily="18" charset="0"/>
                                    <a:ea typeface="Cambria Math" panose="02040503050406030204" pitchFamily="18" charset="0"/>
                                  </a:rPr>
                                  <m:t>p</m:t>
                                </m:r>
                                <m:r>
                                  <a:rPr lang="en-US" b="0" i="0">
                                    <a:latin typeface="Cambria Math" panose="02040503050406030204" pitchFamily="18" charset="0"/>
                                    <a:ea typeface="Cambria Math" panose="02040503050406030204" pitchFamily="18" charset="0"/>
                                  </a:rPr>
                                  <m:t>3</m:t>
                                </m:r>
                              </m:sub>
                            </m:sSub>
                          </m:den>
                        </m:f>
                        <m:r>
                          <a:rPr lang="en-US" b="0" i="0">
                            <a:latin typeface="Cambria Math" panose="02040503050406030204" pitchFamily="18" charset="0"/>
                            <a:ea typeface="Cambria Math" panose="02040503050406030204" pitchFamily="18" charset="0"/>
                          </a:rPr>
                          <m:t>)</m:t>
                        </m:r>
                      </m:den>
                    </m:f>
                    <m:r>
                      <a:rPr lang="en-US" b="0" i="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m:rPr>
                                <m:sty m:val="p"/>
                              </m:rPr>
                              <a:rPr lang="en-US" b="0" i="0">
                                <a:latin typeface="Cambria Math" panose="02040503050406030204" pitchFamily="18" charset="0"/>
                                <a:ea typeface="Cambria Math" panose="02040503050406030204" pitchFamily="18" charset="0"/>
                              </a:rPr>
                              <m:t>A</m:t>
                            </m:r>
                          </m:e>
                          <m:sub>
                            <m:r>
                              <m:rPr>
                                <m:sty m:val="p"/>
                              </m:rPr>
                              <a:rPr lang="en-US" b="0" i="0">
                                <a:latin typeface="Cambria Math" panose="02040503050406030204" pitchFamily="18" charset="0"/>
                                <a:ea typeface="Cambria Math" panose="02040503050406030204" pitchFamily="18" charset="0"/>
                              </a:rPr>
                              <m:t>Vf</m:t>
                            </m:r>
                            <m:r>
                              <a:rPr lang="en-US" b="0" i="0">
                                <a:latin typeface="Cambria Math" panose="02040503050406030204" pitchFamily="18" charset="0"/>
                                <a:ea typeface="Cambria Math" panose="02040503050406030204" pitchFamily="18" charset="0"/>
                              </a:rPr>
                              <m:t>2</m:t>
                            </m:r>
                          </m:sub>
                        </m:sSub>
                      </m:num>
                      <m:den>
                        <m:r>
                          <a:rPr lang="en-US" b="0" i="0">
                            <a:latin typeface="Cambria Math" panose="02040503050406030204" pitchFamily="18" charset="0"/>
                            <a:ea typeface="Cambria Math" panose="02040503050406030204" pitchFamily="18" charset="0"/>
                          </a:rPr>
                          <m:t>(1+</m:t>
                        </m:r>
                        <m:f>
                          <m:fPr>
                            <m:ctrlPr>
                              <a:rPr lang="en-US" i="1">
                                <a:latin typeface="Cambria Math" panose="02040503050406030204" pitchFamily="18" charset="0"/>
                                <a:ea typeface="Cambria Math" panose="02040503050406030204" pitchFamily="18" charset="0"/>
                              </a:rPr>
                            </m:ctrlPr>
                          </m:fPr>
                          <m:num>
                            <m:r>
                              <m:rPr>
                                <m:sty m:val="p"/>
                              </m:rPr>
                              <a:rPr lang="en-US" b="0" i="0">
                                <a:latin typeface="Cambria Math" panose="02040503050406030204" pitchFamily="18" charset="0"/>
                                <a:ea typeface="Cambria Math" panose="02040503050406030204" pitchFamily="18" charset="0"/>
                              </a:rPr>
                              <m:t>s</m:t>
                            </m:r>
                          </m:num>
                          <m:den>
                            <m:sSub>
                              <m:sSubPr>
                                <m:ctrlPr>
                                  <a:rPr lang="en-US" i="1">
                                    <a:latin typeface="Cambria Math" panose="02040503050406030204" pitchFamily="18" charset="0"/>
                                    <a:ea typeface="Cambria Math" panose="02040503050406030204" pitchFamily="18" charset="0"/>
                                  </a:rPr>
                                </m:ctrlPr>
                              </m:sSubPr>
                              <m:e>
                                <m:r>
                                  <m:rPr>
                                    <m:sty m:val="p"/>
                                  </m:rPr>
                                  <a:rPr lang="en-US" b="0" i="0">
                                    <a:latin typeface="Cambria Math" panose="02040503050406030204" pitchFamily="18" charset="0"/>
                                    <a:ea typeface="Cambria Math" panose="02040503050406030204" pitchFamily="18" charset="0"/>
                                  </a:rPr>
                                  <m:t>w</m:t>
                                </m:r>
                              </m:e>
                              <m:sub>
                                <m:r>
                                  <m:rPr>
                                    <m:sty m:val="p"/>
                                  </m:rPr>
                                  <a:rPr lang="en-US" b="0" i="0">
                                    <a:latin typeface="Cambria Math" panose="02040503050406030204" pitchFamily="18" charset="0"/>
                                    <a:ea typeface="Cambria Math" panose="02040503050406030204" pitchFamily="18" charset="0"/>
                                  </a:rPr>
                                  <m:t>p</m:t>
                                </m:r>
                                <m:r>
                                  <a:rPr lang="en-US" b="0" i="0">
                                    <a:latin typeface="Cambria Math" panose="02040503050406030204" pitchFamily="18" charset="0"/>
                                    <a:ea typeface="Cambria Math" panose="02040503050406030204" pitchFamily="18" charset="0"/>
                                  </a:rPr>
                                  <m:t>3</m:t>
                                </m:r>
                              </m:sub>
                            </m:sSub>
                          </m:den>
                        </m:f>
                        <m:r>
                          <a:rPr lang="en-US" b="0" i="0">
                            <a:latin typeface="Cambria Math" panose="02040503050406030204" pitchFamily="18" charset="0"/>
                            <a:ea typeface="Cambria Math" panose="02040503050406030204" pitchFamily="18" charset="0"/>
                          </a:rPr>
                          <m:t>)</m:t>
                        </m:r>
                      </m:den>
                    </m:f>
                  </m:oMath>
                </a14:m>
                <a:endParaRPr lang="en-IN" dirty="0">
                  <a:latin typeface="Cambria Math" panose="02040503050406030204" pitchFamily="18" charset="0"/>
                  <a:ea typeface="Cambria Math" panose="02040503050406030204" pitchFamily="18" charset="0"/>
                </a:endParaRPr>
              </a:p>
            </p:txBody>
          </p:sp>
        </mc:Choice>
        <mc:Fallback xmlns="">
          <p:sp>
            <p:nvSpPr>
              <p:cNvPr id="9" name="Rectangle 8">
                <a:extLst>
                  <a:ext uri="{FF2B5EF4-FFF2-40B4-BE49-F238E27FC236}">
                    <a16:creationId xmlns:a16="http://schemas.microsoft.com/office/drawing/2014/main" id="{85A61D30-1FCA-404E-AEE4-A35F2BB95256}"/>
                  </a:ext>
                </a:extLst>
              </p:cNvPr>
              <p:cNvSpPr>
                <a:spLocks noRot="1" noChangeAspect="1" noMove="1" noResize="1" noEditPoints="1" noAdjustHandles="1" noChangeArrowheads="1" noChangeShapeType="1" noTextEdit="1"/>
              </p:cNvSpPr>
              <p:nvPr/>
            </p:nvSpPr>
            <p:spPr>
              <a:xfrm>
                <a:off x="1580909" y="1009237"/>
                <a:ext cx="4310795" cy="646716"/>
              </a:xfrm>
              <a:prstGeom prst="rect">
                <a:avLst/>
              </a:prstGeom>
              <a:blipFill>
                <a:blip r:embed="rId5"/>
                <a:stretch>
                  <a:fillRect l="-424" b="-188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BB7406AE-4124-4914-9C84-BB9268EED517}"/>
                  </a:ext>
                </a:extLst>
              </p:cNvPr>
              <p:cNvSpPr/>
              <p:nvPr/>
            </p:nvSpPr>
            <p:spPr>
              <a:xfrm>
                <a:off x="7469483" y="958892"/>
                <a:ext cx="3162276" cy="5334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1400" i="1">
                              <a:latin typeface="Cambria Math" panose="02040503050406030204" pitchFamily="18" charset="0"/>
                              <a:ea typeface="Cambria Math" panose="02040503050406030204" pitchFamily="18" charset="0"/>
                            </a:rPr>
                          </m:ctrlPr>
                        </m:fPr>
                        <m:num>
                          <m:sSub>
                            <m:sSubPr>
                              <m:ctrlPr>
                                <a:rPr lang="en-US" sz="1400" i="1">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A</m:t>
                              </m:r>
                            </m:e>
                            <m:sub>
                              <m:r>
                                <m:rPr>
                                  <m:sty m:val="p"/>
                                </m:rPr>
                                <a:rPr lang="en-US" sz="1400">
                                  <a:latin typeface="Cambria Math" panose="02040503050406030204" pitchFamily="18" charset="0"/>
                                  <a:ea typeface="Cambria Math" panose="02040503050406030204" pitchFamily="18" charset="0"/>
                                </a:rPr>
                                <m:t>V</m:t>
                              </m:r>
                              <m:r>
                                <a:rPr lang="en-US" sz="1400">
                                  <a:latin typeface="Cambria Math" panose="02040503050406030204" pitchFamily="18" charset="0"/>
                                  <a:ea typeface="Cambria Math" panose="02040503050406030204" pitchFamily="18" charset="0"/>
                                </a:rPr>
                                <m:t>1</m:t>
                              </m:r>
                            </m:sub>
                          </m:sSub>
                          <m:sSub>
                            <m:sSubPr>
                              <m:ctrlPr>
                                <a:rPr lang="en-US" sz="1400" i="1">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A</m:t>
                              </m:r>
                            </m:e>
                            <m:sub>
                              <m:r>
                                <m:rPr>
                                  <m:sty m:val="p"/>
                                </m:rPr>
                                <a:rPr lang="en-US" sz="1400">
                                  <a:latin typeface="Cambria Math" panose="02040503050406030204" pitchFamily="18" charset="0"/>
                                  <a:ea typeface="Cambria Math" panose="02040503050406030204" pitchFamily="18" charset="0"/>
                                </a:rPr>
                                <m:t>V</m:t>
                              </m:r>
                              <m:r>
                                <a:rPr lang="en-US" sz="1400">
                                  <a:latin typeface="Cambria Math" panose="02040503050406030204" pitchFamily="18" charset="0"/>
                                  <a:ea typeface="Cambria Math" panose="02040503050406030204" pitchFamily="18" charset="0"/>
                                </a:rPr>
                                <m:t>2</m:t>
                              </m:r>
                            </m:sub>
                          </m:sSub>
                          <m:sSub>
                            <m:sSubPr>
                              <m:ctrlPr>
                                <a:rPr lang="en-US" sz="1400" i="1">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A</m:t>
                              </m:r>
                            </m:e>
                            <m:sub>
                              <m:r>
                                <m:rPr>
                                  <m:sty m:val="p"/>
                                </m:rPr>
                                <a:rPr lang="en-US" sz="1400">
                                  <a:latin typeface="Cambria Math" panose="02040503050406030204" pitchFamily="18" charset="0"/>
                                  <a:ea typeface="Cambria Math" panose="02040503050406030204" pitchFamily="18" charset="0"/>
                                </a:rPr>
                                <m:t>V</m:t>
                              </m:r>
                              <m:r>
                                <a:rPr lang="en-US" sz="1400">
                                  <a:latin typeface="Cambria Math" panose="02040503050406030204" pitchFamily="18" charset="0"/>
                                  <a:ea typeface="Cambria Math" panose="02040503050406030204" pitchFamily="18" charset="0"/>
                                </a:rPr>
                                <m:t>3 </m:t>
                              </m:r>
                            </m:sub>
                          </m:sSub>
                          <m:r>
                            <a:rPr lang="en-US" sz="140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A</m:t>
                              </m:r>
                            </m:e>
                            <m:sub>
                              <m:r>
                                <m:rPr>
                                  <m:sty m:val="p"/>
                                </m:rPr>
                                <a:rPr lang="en-US" sz="1400">
                                  <a:latin typeface="Cambria Math" panose="02040503050406030204" pitchFamily="18" charset="0"/>
                                  <a:ea typeface="Cambria Math" panose="02040503050406030204" pitchFamily="18" charset="0"/>
                                </a:rPr>
                                <m:t>Vf</m:t>
                              </m:r>
                              <m:r>
                                <a:rPr lang="en-US" sz="1400">
                                  <a:latin typeface="Cambria Math" panose="02040503050406030204" pitchFamily="18" charset="0"/>
                                  <a:ea typeface="Cambria Math" panose="02040503050406030204" pitchFamily="18" charset="0"/>
                                </a:rPr>
                                <m:t>1</m:t>
                              </m:r>
                            </m:sub>
                          </m:sSub>
                          <m:sSub>
                            <m:sSubPr>
                              <m:ctrlPr>
                                <a:rPr lang="en-US" sz="1400" i="1">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A</m:t>
                              </m:r>
                            </m:e>
                            <m:sub>
                              <m:r>
                                <m:rPr>
                                  <m:sty m:val="p"/>
                                </m:rPr>
                                <a:rPr lang="en-US" sz="1400">
                                  <a:latin typeface="Cambria Math" panose="02040503050406030204" pitchFamily="18" charset="0"/>
                                  <a:ea typeface="Cambria Math" panose="02040503050406030204" pitchFamily="18" charset="0"/>
                                </a:rPr>
                                <m:t>V</m:t>
                              </m:r>
                              <m:r>
                                <a:rPr lang="en-US" sz="1400">
                                  <a:latin typeface="Cambria Math" panose="02040503050406030204" pitchFamily="18" charset="0"/>
                                  <a:ea typeface="Cambria Math" panose="02040503050406030204" pitchFamily="18" charset="0"/>
                                </a:rPr>
                                <m:t>3 </m:t>
                              </m:r>
                            </m:sub>
                          </m:sSub>
                          <m:r>
                            <a:rPr lang="en-US" sz="140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A</m:t>
                              </m:r>
                            </m:e>
                            <m:sub>
                              <m:r>
                                <m:rPr>
                                  <m:sty m:val="p"/>
                                </m:rPr>
                                <a:rPr lang="en-US" sz="1400">
                                  <a:latin typeface="Cambria Math" panose="02040503050406030204" pitchFamily="18" charset="0"/>
                                  <a:ea typeface="Cambria Math" panose="02040503050406030204" pitchFamily="18" charset="0"/>
                                </a:rPr>
                                <m:t>Vf</m:t>
                              </m:r>
                              <m:r>
                                <a:rPr lang="en-US" sz="1400">
                                  <a:latin typeface="Cambria Math" panose="02040503050406030204" pitchFamily="18" charset="0"/>
                                  <a:ea typeface="Cambria Math" panose="02040503050406030204" pitchFamily="18" charset="0"/>
                                </a:rPr>
                                <m:t>2</m:t>
                              </m:r>
                            </m:sub>
                          </m:sSub>
                        </m:num>
                        <m:den>
                          <m:sSub>
                            <m:sSubPr>
                              <m:ctrlPr>
                                <a:rPr lang="en-US" sz="1400" i="1">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A</m:t>
                              </m:r>
                            </m:e>
                            <m:sub>
                              <m:r>
                                <m:rPr>
                                  <m:sty m:val="p"/>
                                </m:rPr>
                                <a:rPr lang="en-US" sz="1400">
                                  <a:latin typeface="Cambria Math" panose="02040503050406030204" pitchFamily="18" charset="0"/>
                                  <a:ea typeface="Cambria Math" panose="02040503050406030204" pitchFamily="18" charset="0"/>
                                </a:rPr>
                                <m:t>Vf</m:t>
                              </m:r>
                              <m:r>
                                <a:rPr lang="en-US" sz="1400">
                                  <a:latin typeface="Cambria Math" panose="02040503050406030204" pitchFamily="18" charset="0"/>
                                  <a:ea typeface="Cambria Math" panose="02040503050406030204" pitchFamily="18" charset="0"/>
                                </a:rPr>
                                <m:t>2</m:t>
                              </m:r>
                            </m:sub>
                          </m:sSub>
                        </m:den>
                      </m:f>
                      <m:sSub>
                        <m:sSubPr>
                          <m:ctrlPr>
                            <a:rPr lang="en-US" sz="1400" i="1">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w</m:t>
                          </m:r>
                        </m:e>
                        <m:sub>
                          <m:r>
                            <m:rPr>
                              <m:sty m:val="p"/>
                            </m:rPr>
                            <a:rPr lang="en-US" sz="1400">
                              <a:latin typeface="Cambria Math" panose="02040503050406030204" pitchFamily="18" charset="0"/>
                              <a:ea typeface="Cambria Math" panose="02040503050406030204" pitchFamily="18" charset="0"/>
                            </a:rPr>
                            <m:t>p</m:t>
                          </m:r>
                          <m:r>
                            <a:rPr lang="en-US" sz="1400">
                              <a:latin typeface="Cambria Math" panose="02040503050406030204" pitchFamily="18" charset="0"/>
                              <a:ea typeface="Cambria Math" panose="02040503050406030204" pitchFamily="18" charset="0"/>
                            </a:rPr>
                            <m:t>1</m:t>
                          </m:r>
                        </m:sub>
                      </m:sSub>
                      <m:sSub>
                        <m:sSubPr>
                          <m:ctrlPr>
                            <a:rPr lang="en-US" sz="1400" i="1">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w</m:t>
                          </m:r>
                        </m:e>
                        <m:sub>
                          <m:r>
                            <m:rPr>
                              <m:sty m:val="p"/>
                            </m:rPr>
                            <a:rPr lang="en-US" sz="1400">
                              <a:latin typeface="Cambria Math" panose="02040503050406030204" pitchFamily="18" charset="0"/>
                              <a:ea typeface="Cambria Math" panose="02040503050406030204" pitchFamily="18" charset="0"/>
                            </a:rPr>
                            <m:t>p</m:t>
                          </m:r>
                          <m:r>
                            <a:rPr lang="en-US" sz="1400">
                              <a:latin typeface="Cambria Math" panose="02040503050406030204" pitchFamily="18" charset="0"/>
                              <a:ea typeface="Cambria Math" panose="02040503050406030204" pitchFamily="18" charset="0"/>
                            </a:rPr>
                            <m:t>2</m:t>
                          </m:r>
                        </m:sub>
                      </m:sSub>
                    </m:oMath>
                  </m:oMathPara>
                </a14:m>
                <a:endParaRPr lang="en-IN" sz="1400" dirty="0"/>
              </a:p>
            </p:txBody>
          </p:sp>
        </mc:Choice>
        <mc:Fallback xmlns="">
          <p:sp>
            <p:nvSpPr>
              <p:cNvPr id="10" name="Rectangle 9">
                <a:extLst>
                  <a:ext uri="{FF2B5EF4-FFF2-40B4-BE49-F238E27FC236}">
                    <a16:creationId xmlns:a16="http://schemas.microsoft.com/office/drawing/2014/main" id="{BB7406AE-4124-4914-9C84-BB9268EED517}"/>
                  </a:ext>
                </a:extLst>
              </p:cNvPr>
              <p:cNvSpPr>
                <a:spLocks noRot="1" noChangeAspect="1" noMove="1" noResize="1" noEditPoints="1" noAdjustHandles="1" noChangeArrowheads="1" noChangeShapeType="1" noTextEdit="1"/>
              </p:cNvSpPr>
              <p:nvPr/>
            </p:nvSpPr>
            <p:spPr>
              <a:xfrm>
                <a:off x="7469483" y="958892"/>
                <a:ext cx="3162276" cy="533416"/>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0066BF40-315E-4253-AFC4-76872776DB3D}"/>
                  </a:ext>
                </a:extLst>
              </p:cNvPr>
              <p:cNvSpPr/>
              <p:nvPr/>
            </p:nvSpPr>
            <p:spPr>
              <a:xfrm>
                <a:off x="7602047" y="1444222"/>
                <a:ext cx="1751570" cy="5334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1400" i="1">
                              <a:latin typeface="Cambria Math" panose="02040503050406030204" pitchFamily="18" charset="0"/>
                              <a:ea typeface="Cambria Math" panose="02040503050406030204" pitchFamily="18" charset="0"/>
                            </a:rPr>
                          </m:ctrlPr>
                        </m:fPr>
                        <m:num>
                          <m:sSub>
                            <m:sSubPr>
                              <m:ctrlPr>
                                <a:rPr lang="en-US" sz="1400" i="1">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A</m:t>
                              </m:r>
                            </m:e>
                            <m:sub>
                              <m:r>
                                <m:rPr>
                                  <m:sty m:val="p"/>
                                </m:rPr>
                                <a:rPr lang="en-US" sz="1400">
                                  <a:latin typeface="Cambria Math" panose="02040503050406030204" pitchFamily="18" charset="0"/>
                                  <a:ea typeface="Cambria Math" panose="02040503050406030204" pitchFamily="18" charset="0"/>
                                </a:rPr>
                                <m:t>V</m:t>
                              </m:r>
                              <m:r>
                                <a:rPr lang="en-US" sz="1400">
                                  <a:latin typeface="Cambria Math" panose="02040503050406030204" pitchFamily="18" charset="0"/>
                                  <a:ea typeface="Cambria Math" panose="02040503050406030204" pitchFamily="18" charset="0"/>
                                </a:rPr>
                                <m:t>1</m:t>
                              </m:r>
                            </m:sub>
                          </m:sSub>
                          <m:sSub>
                            <m:sSubPr>
                              <m:ctrlPr>
                                <a:rPr lang="en-US" sz="1400" i="1">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A</m:t>
                              </m:r>
                            </m:e>
                            <m:sub>
                              <m:r>
                                <m:rPr>
                                  <m:sty m:val="p"/>
                                </m:rPr>
                                <a:rPr lang="en-US" sz="1400">
                                  <a:latin typeface="Cambria Math" panose="02040503050406030204" pitchFamily="18" charset="0"/>
                                  <a:ea typeface="Cambria Math" panose="02040503050406030204" pitchFamily="18" charset="0"/>
                                </a:rPr>
                                <m:t>V</m:t>
                              </m:r>
                              <m:r>
                                <a:rPr lang="en-US" sz="1400">
                                  <a:latin typeface="Cambria Math" panose="02040503050406030204" pitchFamily="18" charset="0"/>
                                  <a:ea typeface="Cambria Math" panose="02040503050406030204" pitchFamily="18" charset="0"/>
                                </a:rPr>
                                <m:t>2</m:t>
                              </m:r>
                            </m:sub>
                          </m:sSub>
                          <m:sSub>
                            <m:sSubPr>
                              <m:ctrlPr>
                                <a:rPr lang="en-US" sz="1400" i="1">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A</m:t>
                              </m:r>
                            </m:e>
                            <m:sub>
                              <m:r>
                                <m:rPr>
                                  <m:sty m:val="p"/>
                                </m:rPr>
                                <a:rPr lang="en-US" sz="1400">
                                  <a:latin typeface="Cambria Math" panose="02040503050406030204" pitchFamily="18" charset="0"/>
                                  <a:ea typeface="Cambria Math" panose="02040503050406030204" pitchFamily="18" charset="0"/>
                                </a:rPr>
                                <m:t>V</m:t>
                              </m:r>
                              <m:r>
                                <a:rPr lang="en-US" sz="1400">
                                  <a:latin typeface="Cambria Math" panose="02040503050406030204" pitchFamily="18" charset="0"/>
                                  <a:ea typeface="Cambria Math" panose="02040503050406030204" pitchFamily="18" charset="0"/>
                                </a:rPr>
                                <m:t>3 </m:t>
                              </m:r>
                            </m:sub>
                          </m:sSub>
                        </m:num>
                        <m:den>
                          <m:sSub>
                            <m:sSubPr>
                              <m:ctrlPr>
                                <a:rPr lang="en-US" sz="1400" i="1">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A</m:t>
                              </m:r>
                            </m:e>
                            <m:sub>
                              <m:r>
                                <m:rPr>
                                  <m:sty m:val="p"/>
                                </m:rPr>
                                <a:rPr lang="en-US" sz="1400">
                                  <a:latin typeface="Cambria Math" panose="02040503050406030204" pitchFamily="18" charset="0"/>
                                  <a:ea typeface="Cambria Math" panose="02040503050406030204" pitchFamily="18" charset="0"/>
                                </a:rPr>
                                <m:t>Vf</m:t>
                              </m:r>
                              <m:r>
                                <a:rPr lang="en-US" sz="1400">
                                  <a:latin typeface="Cambria Math" panose="02040503050406030204" pitchFamily="18" charset="0"/>
                                  <a:ea typeface="Cambria Math" panose="02040503050406030204" pitchFamily="18" charset="0"/>
                                </a:rPr>
                                <m:t>2</m:t>
                              </m:r>
                            </m:sub>
                          </m:sSub>
                        </m:den>
                      </m:f>
                      <m:sSub>
                        <m:sSubPr>
                          <m:ctrlPr>
                            <a:rPr lang="en-US" sz="1400" i="1">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w</m:t>
                          </m:r>
                        </m:e>
                        <m:sub>
                          <m:r>
                            <m:rPr>
                              <m:sty m:val="p"/>
                            </m:rPr>
                            <a:rPr lang="en-US" sz="1400">
                              <a:latin typeface="Cambria Math" panose="02040503050406030204" pitchFamily="18" charset="0"/>
                              <a:ea typeface="Cambria Math" panose="02040503050406030204" pitchFamily="18" charset="0"/>
                            </a:rPr>
                            <m:t>p</m:t>
                          </m:r>
                          <m:r>
                            <a:rPr lang="en-US" sz="1400">
                              <a:latin typeface="Cambria Math" panose="02040503050406030204" pitchFamily="18" charset="0"/>
                              <a:ea typeface="Cambria Math" panose="02040503050406030204" pitchFamily="18" charset="0"/>
                            </a:rPr>
                            <m:t>1</m:t>
                          </m:r>
                        </m:sub>
                      </m:sSub>
                      <m:sSub>
                        <m:sSubPr>
                          <m:ctrlPr>
                            <a:rPr lang="en-US" sz="1400" i="1">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w</m:t>
                          </m:r>
                        </m:e>
                        <m:sub>
                          <m:r>
                            <m:rPr>
                              <m:sty m:val="p"/>
                            </m:rPr>
                            <a:rPr lang="en-US" sz="1400">
                              <a:latin typeface="Cambria Math" panose="02040503050406030204" pitchFamily="18" charset="0"/>
                              <a:ea typeface="Cambria Math" panose="02040503050406030204" pitchFamily="18" charset="0"/>
                            </a:rPr>
                            <m:t>p</m:t>
                          </m:r>
                          <m:r>
                            <a:rPr lang="en-US" sz="1400">
                              <a:latin typeface="Cambria Math" panose="02040503050406030204" pitchFamily="18" charset="0"/>
                              <a:ea typeface="Cambria Math" panose="02040503050406030204" pitchFamily="18" charset="0"/>
                            </a:rPr>
                            <m:t>2</m:t>
                          </m:r>
                        </m:sub>
                      </m:sSub>
                    </m:oMath>
                  </m:oMathPara>
                </a14:m>
                <a:endParaRPr lang="en-IN" sz="1400" dirty="0"/>
              </a:p>
            </p:txBody>
          </p:sp>
        </mc:Choice>
        <mc:Fallback xmlns="">
          <p:sp>
            <p:nvSpPr>
              <p:cNvPr id="11" name="Rectangle 10">
                <a:extLst>
                  <a:ext uri="{FF2B5EF4-FFF2-40B4-BE49-F238E27FC236}">
                    <a16:creationId xmlns:a16="http://schemas.microsoft.com/office/drawing/2014/main" id="{0066BF40-315E-4253-AFC4-76872776DB3D}"/>
                  </a:ext>
                </a:extLst>
              </p:cNvPr>
              <p:cNvSpPr>
                <a:spLocks noRot="1" noChangeAspect="1" noMove="1" noResize="1" noEditPoints="1" noAdjustHandles="1" noChangeArrowheads="1" noChangeShapeType="1" noTextEdit="1"/>
              </p:cNvSpPr>
              <p:nvPr/>
            </p:nvSpPr>
            <p:spPr>
              <a:xfrm>
                <a:off x="7602047" y="1444222"/>
                <a:ext cx="1751570" cy="533416"/>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7581A459-655C-408A-ABE0-11DFF5BA479E}"/>
                  </a:ext>
                </a:extLst>
              </p:cNvPr>
              <p:cNvSpPr/>
              <p:nvPr/>
            </p:nvSpPr>
            <p:spPr>
              <a:xfrm>
                <a:off x="7327270" y="2816308"/>
                <a:ext cx="1247073" cy="8441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1400" i="1">
                              <a:latin typeface="Cambria Math" panose="02040503050406030204" pitchFamily="18" charset="0"/>
                              <a:ea typeface="Cambria Math" panose="02040503050406030204" pitchFamily="18" charset="0"/>
                            </a:rPr>
                          </m:ctrlPr>
                        </m:fPr>
                        <m:num>
                          <m:f>
                            <m:fPr>
                              <m:ctrlPr>
                                <a:rPr lang="en-US" sz="1400" i="1">
                                  <a:latin typeface="Cambria Math" panose="02040503050406030204" pitchFamily="18" charset="0"/>
                                  <a:ea typeface="Cambria Math" panose="02040503050406030204" pitchFamily="18" charset="0"/>
                                </a:rPr>
                              </m:ctrlPr>
                            </m:fPr>
                            <m:num>
                              <m:sSub>
                                <m:sSubPr>
                                  <m:ctrlPr>
                                    <a:rPr lang="en-US" sz="1400" i="1">
                                      <a:latin typeface="Cambria Math" panose="02040503050406030204" pitchFamily="18" charset="0"/>
                                      <a:ea typeface="Cambria Math" panose="02040503050406030204" pitchFamily="18" charset="0"/>
                                    </a:rPr>
                                  </m:ctrlPr>
                                </m:sSubPr>
                                <m:e>
                                  <m:r>
                                    <m:rPr>
                                      <m:sty m:val="p"/>
                                    </m:rPr>
                                    <a:rPr lang="en-US" sz="1400" i="0">
                                      <a:latin typeface="Cambria Math" panose="02040503050406030204" pitchFamily="18" charset="0"/>
                                      <a:ea typeface="Cambria Math" panose="02040503050406030204" pitchFamily="18" charset="0"/>
                                    </a:rPr>
                                    <m:t>g</m:t>
                                  </m:r>
                                </m:e>
                                <m:sub>
                                  <m:r>
                                    <m:rPr>
                                      <m:sty m:val="p"/>
                                    </m:rPr>
                                    <a:rPr lang="en-US" sz="1400" i="0">
                                      <a:latin typeface="Cambria Math" panose="02040503050406030204" pitchFamily="18" charset="0"/>
                                      <a:ea typeface="Cambria Math" panose="02040503050406030204" pitchFamily="18" charset="0"/>
                                    </a:rPr>
                                    <m:t>m</m:t>
                                  </m:r>
                                  <m:r>
                                    <a:rPr lang="en-US" sz="1400" i="0">
                                      <a:latin typeface="Cambria Math" panose="02040503050406030204" pitchFamily="18" charset="0"/>
                                      <a:ea typeface="Cambria Math" panose="02040503050406030204" pitchFamily="18" charset="0"/>
                                    </a:rPr>
                                    <m:t>1</m:t>
                                  </m:r>
                                </m:sub>
                              </m:sSub>
                            </m:num>
                            <m:den>
                              <m:sSub>
                                <m:sSubPr>
                                  <m:ctrlPr>
                                    <a:rPr lang="en-US" sz="1400" i="1">
                                      <a:latin typeface="Cambria Math" panose="02040503050406030204" pitchFamily="18" charset="0"/>
                                      <a:ea typeface="Cambria Math" panose="02040503050406030204" pitchFamily="18" charset="0"/>
                                    </a:rPr>
                                  </m:ctrlPr>
                                </m:sSubPr>
                                <m:e>
                                  <m:r>
                                    <m:rPr>
                                      <m:sty m:val="p"/>
                                    </m:rPr>
                                    <a:rPr lang="en-US" sz="1400" i="0">
                                      <a:latin typeface="Cambria Math" panose="02040503050406030204" pitchFamily="18" charset="0"/>
                                      <a:ea typeface="Cambria Math" panose="02040503050406030204" pitchFamily="18" charset="0"/>
                                    </a:rPr>
                                    <m:t>g</m:t>
                                  </m:r>
                                </m:e>
                                <m:sub>
                                  <m:r>
                                    <m:rPr>
                                      <m:sty m:val="p"/>
                                    </m:rPr>
                                    <a:rPr lang="en-US" sz="1400" i="0">
                                      <a:latin typeface="Cambria Math" panose="02040503050406030204" pitchFamily="18" charset="0"/>
                                      <a:ea typeface="Cambria Math" panose="02040503050406030204" pitchFamily="18" charset="0"/>
                                    </a:rPr>
                                    <m:t>o</m:t>
                                  </m:r>
                                  <m:r>
                                    <a:rPr lang="en-US" sz="1400" i="0">
                                      <a:latin typeface="Cambria Math" panose="02040503050406030204" pitchFamily="18" charset="0"/>
                                      <a:ea typeface="Cambria Math" panose="02040503050406030204" pitchFamily="18" charset="0"/>
                                    </a:rPr>
                                    <m:t>1</m:t>
                                  </m:r>
                                </m:sub>
                              </m:sSub>
                            </m:den>
                          </m:f>
                          <m:r>
                            <a:rPr lang="en-US" sz="1400" i="0">
                              <a:latin typeface="Cambria Math" panose="02040503050406030204" pitchFamily="18" charset="0"/>
                              <a:ea typeface="Cambria Math" panose="02040503050406030204" pitchFamily="18" charset="0"/>
                            </a:rPr>
                            <m:t> </m:t>
                          </m:r>
                          <m:f>
                            <m:fPr>
                              <m:ctrlPr>
                                <a:rPr lang="en-US" sz="1400" i="1">
                                  <a:latin typeface="Cambria Math" panose="02040503050406030204" pitchFamily="18" charset="0"/>
                                  <a:ea typeface="Cambria Math" panose="02040503050406030204" pitchFamily="18" charset="0"/>
                                </a:rPr>
                              </m:ctrlPr>
                            </m:fPr>
                            <m:num>
                              <m:sSub>
                                <m:sSubPr>
                                  <m:ctrlPr>
                                    <a:rPr lang="en-US" sz="1400" i="1">
                                      <a:latin typeface="Cambria Math" panose="02040503050406030204" pitchFamily="18" charset="0"/>
                                      <a:ea typeface="Cambria Math" panose="02040503050406030204" pitchFamily="18" charset="0"/>
                                    </a:rPr>
                                  </m:ctrlPr>
                                </m:sSubPr>
                                <m:e>
                                  <m:r>
                                    <m:rPr>
                                      <m:sty m:val="p"/>
                                    </m:rPr>
                                    <a:rPr lang="en-US" sz="1400" i="0">
                                      <a:latin typeface="Cambria Math" panose="02040503050406030204" pitchFamily="18" charset="0"/>
                                      <a:ea typeface="Cambria Math" panose="02040503050406030204" pitchFamily="18" charset="0"/>
                                    </a:rPr>
                                    <m:t>g</m:t>
                                  </m:r>
                                </m:e>
                                <m:sub>
                                  <m:r>
                                    <m:rPr>
                                      <m:sty m:val="p"/>
                                    </m:rPr>
                                    <a:rPr lang="en-US" sz="1400" i="0">
                                      <a:latin typeface="Cambria Math" panose="02040503050406030204" pitchFamily="18" charset="0"/>
                                      <a:ea typeface="Cambria Math" panose="02040503050406030204" pitchFamily="18" charset="0"/>
                                    </a:rPr>
                                    <m:t>o</m:t>
                                  </m:r>
                                  <m:r>
                                    <a:rPr lang="en-US" sz="1400" i="0">
                                      <a:latin typeface="Cambria Math" panose="02040503050406030204" pitchFamily="18" charset="0"/>
                                      <a:ea typeface="Cambria Math" panose="02040503050406030204" pitchFamily="18" charset="0"/>
                                    </a:rPr>
                                    <m:t>1</m:t>
                                  </m:r>
                                </m:sub>
                              </m:sSub>
                            </m:num>
                            <m:den>
                              <m:sSub>
                                <m:sSubPr>
                                  <m:ctrlPr>
                                    <a:rPr lang="en-US" sz="1400" i="1">
                                      <a:latin typeface="Cambria Math" panose="02040503050406030204" pitchFamily="18" charset="0"/>
                                      <a:ea typeface="Cambria Math" panose="02040503050406030204" pitchFamily="18" charset="0"/>
                                    </a:rPr>
                                  </m:ctrlPr>
                                </m:sSubPr>
                                <m:e>
                                  <m:r>
                                    <m:rPr>
                                      <m:sty m:val="p"/>
                                    </m:rPr>
                                    <a:rPr lang="en-US" sz="1400" i="0">
                                      <a:latin typeface="Cambria Math" panose="02040503050406030204" pitchFamily="18" charset="0"/>
                                      <a:ea typeface="Cambria Math" panose="02040503050406030204" pitchFamily="18" charset="0"/>
                                    </a:rPr>
                                    <m:t>C</m:t>
                                  </m:r>
                                </m:e>
                                <m:sub>
                                  <m:r>
                                    <m:rPr>
                                      <m:sty m:val="p"/>
                                    </m:rPr>
                                    <a:rPr lang="en-US" sz="1400" i="0">
                                      <a:latin typeface="Cambria Math" panose="02040503050406030204" pitchFamily="18" charset="0"/>
                                      <a:ea typeface="Cambria Math" panose="02040503050406030204" pitchFamily="18" charset="0"/>
                                    </a:rPr>
                                    <m:t>o</m:t>
                                  </m:r>
                                  <m:r>
                                    <a:rPr lang="en-US" sz="1400" i="0">
                                      <a:latin typeface="Cambria Math" panose="02040503050406030204" pitchFamily="18" charset="0"/>
                                      <a:ea typeface="Cambria Math" panose="02040503050406030204" pitchFamily="18" charset="0"/>
                                    </a:rPr>
                                    <m:t>1</m:t>
                                  </m:r>
                                </m:sub>
                              </m:sSub>
                            </m:den>
                          </m:f>
                          <m:r>
                            <a:rPr lang="en-US" sz="1400" i="0">
                              <a:latin typeface="Cambria Math" panose="02040503050406030204" pitchFamily="18" charset="0"/>
                              <a:ea typeface="Cambria Math" panose="02040503050406030204" pitchFamily="18" charset="0"/>
                            </a:rPr>
                            <m:t> </m:t>
                          </m:r>
                          <m:f>
                            <m:fPr>
                              <m:ctrlPr>
                                <a:rPr lang="en-US" sz="1400" i="1">
                                  <a:latin typeface="Cambria Math" panose="02040503050406030204" pitchFamily="18" charset="0"/>
                                  <a:ea typeface="Cambria Math" panose="02040503050406030204" pitchFamily="18" charset="0"/>
                                </a:rPr>
                              </m:ctrlPr>
                            </m:fPr>
                            <m:num>
                              <m:sSub>
                                <m:sSubPr>
                                  <m:ctrlPr>
                                    <a:rPr lang="en-US" sz="1400" i="1">
                                      <a:latin typeface="Cambria Math" panose="02040503050406030204" pitchFamily="18" charset="0"/>
                                      <a:ea typeface="Cambria Math" panose="02040503050406030204" pitchFamily="18" charset="0"/>
                                    </a:rPr>
                                  </m:ctrlPr>
                                </m:sSubPr>
                                <m:e>
                                  <m:r>
                                    <m:rPr>
                                      <m:sty m:val="p"/>
                                    </m:rPr>
                                    <a:rPr lang="en-US" sz="1400" i="0">
                                      <a:latin typeface="Cambria Math" panose="02040503050406030204" pitchFamily="18" charset="0"/>
                                      <a:ea typeface="Cambria Math" panose="02040503050406030204" pitchFamily="18" charset="0"/>
                                    </a:rPr>
                                    <m:t>g</m:t>
                                  </m:r>
                                </m:e>
                                <m:sub>
                                  <m:r>
                                    <m:rPr>
                                      <m:sty m:val="p"/>
                                    </m:rPr>
                                    <a:rPr lang="en-US" sz="1400" i="0">
                                      <a:latin typeface="Cambria Math" panose="02040503050406030204" pitchFamily="18" charset="0"/>
                                      <a:ea typeface="Cambria Math" panose="02040503050406030204" pitchFamily="18" charset="0"/>
                                    </a:rPr>
                                    <m:t>m</m:t>
                                  </m:r>
                                  <m:r>
                                    <a:rPr lang="en-US" sz="1400" i="0">
                                      <a:latin typeface="Cambria Math" panose="02040503050406030204" pitchFamily="18" charset="0"/>
                                      <a:ea typeface="Cambria Math" panose="02040503050406030204" pitchFamily="18" charset="0"/>
                                    </a:rPr>
                                    <m:t>2</m:t>
                                  </m:r>
                                </m:sub>
                              </m:sSub>
                            </m:num>
                            <m:den>
                              <m:sSub>
                                <m:sSubPr>
                                  <m:ctrlPr>
                                    <a:rPr lang="en-US" sz="1400" i="1">
                                      <a:latin typeface="Cambria Math" panose="02040503050406030204" pitchFamily="18" charset="0"/>
                                      <a:ea typeface="Cambria Math" panose="02040503050406030204" pitchFamily="18" charset="0"/>
                                    </a:rPr>
                                  </m:ctrlPr>
                                </m:sSubPr>
                                <m:e>
                                  <m:r>
                                    <m:rPr>
                                      <m:sty m:val="p"/>
                                    </m:rPr>
                                    <a:rPr lang="en-US" sz="1400" i="0">
                                      <a:latin typeface="Cambria Math" panose="02040503050406030204" pitchFamily="18" charset="0"/>
                                      <a:ea typeface="Cambria Math" panose="02040503050406030204" pitchFamily="18" charset="0"/>
                                    </a:rPr>
                                    <m:t>g</m:t>
                                  </m:r>
                                </m:e>
                                <m:sub>
                                  <m:r>
                                    <m:rPr>
                                      <m:sty m:val="p"/>
                                    </m:rPr>
                                    <a:rPr lang="en-US" sz="1400" i="0">
                                      <a:latin typeface="Cambria Math" panose="02040503050406030204" pitchFamily="18" charset="0"/>
                                      <a:ea typeface="Cambria Math" panose="02040503050406030204" pitchFamily="18" charset="0"/>
                                    </a:rPr>
                                    <m:t>o</m:t>
                                  </m:r>
                                  <m:r>
                                    <a:rPr lang="en-US" sz="1400" i="0">
                                      <a:latin typeface="Cambria Math" panose="02040503050406030204" pitchFamily="18" charset="0"/>
                                      <a:ea typeface="Cambria Math" panose="02040503050406030204" pitchFamily="18" charset="0"/>
                                    </a:rPr>
                                    <m:t>2</m:t>
                                  </m:r>
                                </m:sub>
                              </m:sSub>
                            </m:den>
                          </m:f>
                        </m:num>
                        <m:den>
                          <m:f>
                            <m:fPr>
                              <m:ctrlPr>
                                <a:rPr lang="en-US" sz="1400" i="1">
                                  <a:latin typeface="Cambria Math" panose="02040503050406030204" pitchFamily="18" charset="0"/>
                                  <a:ea typeface="Cambria Math" panose="02040503050406030204" pitchFamily="18" charset="0"/>
                                </a:rPr>
                              </m:ctrlPr>
                            </m:fPr>
                            <m:num>
                              <m:sSub>
                                <m:sSubPr>
                                  <m:ctrlPr>
                                    <a:rPr lang="en-US" sz="1400" i="1">
                                      <a:latin typeface="Cambria Math" panose="02040503050406030204" pitchFamily="18" charset="0"/>
                                      <a:ea typeface="Cambria Math" panose="02040503050406030204" pitchFamily="18" charset="0"/>
                                    </a:rPr>
                                  </m:ctrlPr>
                                </m:sSubPr>
                                <m:e>
                                  <m:r>
                                    <m:rPr>
                                      <m:sty m:val="p"/>
                                    </m:rPr>
                                    <a:rPr lang="en-US" sz="1400" i="0">
                                      <a:latin typeface="Cambria Math" panose="02040503050406030204" pitchFamily="18" charset="0"/>
                                      <a:ea typeface="Cambria Math" panose="02040503050406030204" pitchFamily="18" charset="0"/>
                                    </a:rPr>
                                    <m:t>g</m:t>
                                  </m:r>
                                </m:e>
                                <m:sub>
                                  <m:r>
                                    <m:rPr>
                                      <m:sty m:val="p"/>
                                    </m:rPr>
                                    <a:rPr lang="en-US" sz="1400" i="0">
                                      <a:latin typeface="Cambria Math" panose="02040503050406030204" pitchFamily="18" charset="0"/>
                                      <a:ea typeface="Cambria Math" panose="02040503050406030204" pitchFamily="18" charset="0"/>
                                    </a:rPr>
                                    <m:t>mf</m:t>
                                  </m:r>
                                  <m:r>
                                    <a:rPr lang="en-US" sz="1400" i="0">
                                      <a:latin typeface="Cambria Math" panose="02040503050406030204" pitchFamily="18" charset="0"/>
                                      <a:ea typeface="Cambria Math" panose="02040503050406030204" pitchFamily="18" charset="0"/>
                                    </a:rPr>
                                    <m:t>1</m:t>
                                  </m:r>
                                </m:sub>
                              </m:sSub>
                            </m:num>
                            <m:den>
                              <m:sSub>
                                <m:sSubPr>
                                  <m:ctrlPr>
                                    <a:rPr lang="en-US" sz="1400" i="1">
                                      <a:latin typeface="Cambria Math" panose="02040503050406030204" pitchFamily="18" charset="0"/>
                                      <a:ea typeface="Cambria Math" panose="02040503050406030204" pitchFamily="18" charset="0"/>
                                    </a:rPr>
                                  </m:ctrlPr>
                                </m:sSubPr>
                                <m:e>
                                  <m:r>
                                    <m:rPr>
                                      <m:sty m:val="p"/>
                                    </m:rPr>
                                    <a:rPr lang="en-US" sz="1400" i="0">
                                      <a:latin typeface="Cambria Math" panose="02040503050406030204" pitchFamily="18" charset="0"/>
                                      <a:ea typeface="Cambria Math" panose="02040503050406030204" pitchFamily="18" charset="0"/>
                                    </a:rPr>
                                    <m:t>g</m:t>
                                  </m:r>
                                </m:e>
                                <m:sub>
                                  <m:r>
                                    <m:rPr>
                                      <m:sty m:val="p"/>
                                    </m:rPr>
                                    <a:rPr lang="en-US" sz="1400" i="0">
                                      <a:latin typeface="Cambria Math" panose="02040503050406030204" pitchFamily="18" charset="0"/>
                                      <a:ea typeface="Cambria Math" panose="02040503050406030204" pitchFamily="18" charset="0"/>
                                    </a:rPr>
                                    <m:t>o</m:t>
                                  </m:r>
                                  <m:r>
                                    <a:rPr lang="en-US" sz="1400" i="0">
                                      <a:latin typeface="Cambria Math" panose="02040503050406030204" pitchFamily="18" charset="0"/>
                                      <a:ea typeface="Cambria Math" panose="02040503050406030204" pitchFamily="18" charset="0"/>
                                    </a:rPr>
                                    <m:t>2</m:t>
                                  </m:r>
                                </m:sub>
                              </m:sSub>
                            </m:den>
                          </m:f>
                        </m:den>
                      </m:f>
                    </m:oMath>
                  </m:oMathPara>
                </a14:m>
                <a:endParaRPr lang="en-IN" sz="1400" dirty="0"/>
              </a:p>
            </p:txBody>
          </p:sp>
        </mc:Choice>
        <mc:Fallback xmlns="">
          <p:sp>
            <p:nvSpPr>
              <p:cNvPr id="12" name="Rectangle 11">
                <a:extLst>
                  <a:ext uri="{FF2B5EF4-FFF2-40B4-BE49-F238E27FC236}">
                    <a16:creationId xmlns:a16="http://schemas.microsoft.com/office/drawing/2014/main" id="{7581A459-655C-408A-ABE0-11DFF5BA479E}"/>
                  </a:ext>
                </a:extLst>
              </p:cNvPr>
              <p:cNvSpPr>
                <a:spLocks noRot="1" noChangeAspect="1" noMove="1" noResize="1" noEditPoints="1" noAdjustHandles="1" noChangeArrowheads="1" noChangeShapeType="1" noTextEdit="1"/>
              </p:cNvSpPr>
              <p:nvPr/>
            </p:nvSpPr>
            <p:spPr>
              <a:xfrm>
                <a:off x="7327270" y="2816308"/>
                <a:ext cx="1247073" cy="844142"/>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C193EB69-3A2E-4D9A-A569-77AEA653D33E}"/>
                  </a:ext>
                </a:extLst>
              </p:cNvPr>
              <p:cNvSpPr/>
              <p:nvPr/>
            </p:nvSpPr>
            <p:spPr>
              <a:xfrm>
                <a:off x="7470194" y="3705651"/>
                <a:ext cx="940770" cy="4990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1400" i="1">
                              <a:latin typeface="Cambria Math" panose="02040503050406030204" pitchFamily="18" charset="0"/>
                              <a:ea typeface="Cambria Math" panose="02040503050406030204" pitchFamily="18" charset="0"/>
                            </a:rPr>
                          </m:ctrlPr>
                        </m:fPr>
                        <m:num>
                          <m:sSub>
                            <m:sSubPr>
                              <m:ctrlPr>
                                <a:rPr lang="en-US" sz="1400" i="1">
                                  <a:latin typeface="Cambria Math" panose="02040503050406030204" pitchFamily="18" charset="0"/>
                                  <a:ea typeface="Cambria Math" panose="02040503050406030204" pitchFamily="18" charset="0"/>
                                </a:rPr>
                              </m:ctrlPr>
                            </m:sSubPr>
                            <m:e>
                              <m:r>
                                <m:rPr>
                                  <m:sty m:val="p"/>
                                </m:rPr>
                                <a:rPr lang="en-US" sz="1400" i="0">
                                  <a:latin typeface="Cambria Math" panose="02040503050406030204" pitchFamily="18" charset="0"/>
                                  <a:ea typeface="Cambria Math" panose="02040503050406030204" pitchFamily="18" charset="0"/>
                                </a:rPr>
                                <m:t>g</m:t>
                              </m:r>
                            </m:e>
                            <m:sub>
                              <m:r>
                                <m:rPr>
                                  <m:sty m:val="p"/>
                                </m:rPr>
                                <a:rPr lang="en-US" sz="1400" i="0">
                                  <a:latin typeface="Cambria Math" panose="02040503050406030204" pitchFamily="18" charset="0"/>
                                  <a:ea typeface="Cambria Math" panose="02040503050406030204" pitchFamily="18" charset="0"/>
                                </a:rPr>
                                <m:t>m</m:t>
                              </m:r>
                              <m:r>
                                <a:rPr lang="en-US" sz="1400" i="0">
                                  <a:latin typeface="Cambria Math" panose="02040503050406030204" pitchFamily="18" charset="0"/>
                                  <a:ea typeface="Cambria Math" panose="02040503050406030204" pitchFamily="18" charset="0"/>
                                </a:rPr>
                                <m:t>1</m:t>
                              </m:r>
                            </m:sub>
                          </m:sSub>
                        </m:num>
                        <m:den>
                          <m:sSub>
                            <m:sSubPr>
                              <m:ctrlPr>
                                <a:rPr lang="en-US" sz="1400" i="1">
                                  <a:latin typeface="Cambria Math" panose="02040503050406030204" pitchFamily="18" charset="0"/>
                                  <a:ea typeface="Cambria Math" panose="02040503050406030204" pitchFamily="18" charset="0"/>
                                </a:rPr>
                              </m:ctrlPr>
                            </m:sSubPr>
                            <m:e>
                              <m:r>
                                <m:rPr>
                                  <m:sty m:val="p"/>
                                </m:rPr>
                                <a:rPr lang="en-US" sz="1400" i="0">
                                  <a:latin typeface="Cambria Math" panose="02040503050406030204" pitchFamily="18" charset="0"/>
                                  <a:ea typeface="Cambria Math" panose="02040503050406030204" pitchFamily="18" charset="0"/>
                                </a:rPr>
                                <m:t>C</m:t>
                              </m:r>
                            </m:e>
                            <m:sub>
                              <m:r>
                                <m:rPr>
                                  <m:sty m:val="p"/>
                                </m:rPr>
                                <a:rPr lang="en-US" sz="1400" i="0">
                                  <a:latin typeface="Cambria Math" panose="02040503050406030204" pitchFamily="18" charset="0"/>
                                  <a:ea typeface="Cambria Math" panose="02040503050406030204" pitchFamily="18" charset="0"/>
                                </a:rPr>
                                <m:t>o</m:t>
                              </m:r>
                              <m:r>
                                <a:rPr lang="en-US" sz="1400" i="0">
                                  <a:latin typeface="Cambria Math" panose="02040503050406030204" pitchFamily="18" charset="0"/>
                                  <a:ea typeface="Cambria Math" panose="02040503050406030204" pitchFamily="18" charset="0"/>
                                </a:rPr>
                                <m:t>1</m:t>
                              </m:r>
                            </m:sub>
                          </m:sSub>
                        </m:den>
                      </m:f>
                      <m:r>
                        <a:rPr lang="en-US" sz="1400" i="0">
                          <a:latin typeface="Cambria Math" panose="02040503050406030204" pitchFamily="18" charset="0"/>
                          <a:ea typeface="Cambria Math" panose="02040503050406030204" pitchFamily="18" charset="0"/>
                        </a:rPr>
                        <m:t> </m:t>
                      </m:r>
                      <m:f>
                        <m:fPr>
                          <m:ctrlPr>
                            <a:rPr lang="en-US" sz="1400" i="1">
                              <a:latin typeface="Cambria Math" panose="02040503050406030204" pitchFamily="18" charset="0"/>
                              <a:ea typeface="Cambria Math" panose="02040503050406030204" pitchFamily="18" charset="0"/>
                            </a:rPr>
                          </m:ctrlPr>
                        </m:fPr>
                        <m:num>
                          <m:sSub>
                            <m:sSubPr>
                              <m:ctrlPr>
                                <a:rPr lang="en-US" sz="1400" i="1">
                                  <a:latin typeface="Cambria Math" panose="02040503050406030204" pitchFamily="18" charset="0"/>
                                  <a:ea typeface="Cambria Math" panose="02040503050406030204" pitchFamily="18" charset="0"/>
                                </a:rPr>
                              </m:ctrlPr>
                            </m:sSubPr>
                            <m:e>
                              <m:r>
                                <m:rPr>
                                  <m:sty m:val="p"/>
                                </m:rPr>
                                <a:rPr lang="en-US" sz="1400" i="0">
                                  <a:latin typeface="Cambria Math" panose="02040503050406030204" pitchFamily="18" charset="0"/>
                                  <a:ea typeface="Cambria Math" panose="02040503050406030204" pitchFamily="18" charset="0"/>
                                </a:rPr>
                                <m:t>g</m:t>
                              </m:r>
                            </m:e>
                            <m:sub>
                              <m:r>
                                <m:rPr>
                                  <m:sty m:val="p"/>
                                </m:rPr>
                                <a:rPr lang="en-US" sz="1400" i="0">
                                  <a:latin typeface="Cambria Math" panose="02040503050406030204" pitchFamily="18" charset="0"/>
                                  <a:ea typeface="Cambria Math" panose="02040503050406030204" pitchFamily="18" charset="0"/>
                                </a:rPr>
                                <m:t>m</m:t>
                              </m:r>
                              <m:r>
                                <a:rPr lang="en-US" sz="1400" i="0">
                                  <a:latin typeface="Cambria Math" panose="02040503050406030204" pitchFamily="18" charset="0"/>
                                  <a:ea typeface="Cambria Math" panose="02040503050406030204" pitchFamily="18" charset="0"/>
                                </a:rPr>
                                <m:t>2</m:t>
                              </m:r>
                            </m:sub>
                          </m:sSub>
                        </m:num>
                        <m:den>
                          <m:sSub>
                            <m:sSubPr>
                              <m:ctrlPr>
                                <a:rPr lang="en-US" sz="1400" i="1">
                                  <a:latin typeface="Cambria Math" panose="02040503050406030204" pitchFamily="18" charset="0"/>
                                  <a:ea typeface="Cambria Math" panose="02040503050406030204" pitchFamily="18" charset="0"/>
                                </a:rPr>
                              </m:ctrlPr>
                            </m:sSubPr>
                            <m:e>
                              <m:r>
                                <m:rPr>
                                  <m:sty m:val="p"/>
                                </m:rPr>
                                <a:rPr lang="en-US" sz="1400" i="0">
                                  <a:latin typeface="Cambria Math" panose="02040503050406030204" pitchFamily="18" charset="0"/>
                                  <a:ea typeface="Cambria Math" panose="02040503050406030204" pitchFamily="18" charset="0"/>
                                </a:rPr>
                                <m:t>g</m:t>
                              </m:r>
                            </m:e>
                            <m:sub>
                              <m:r>
                                <m:rPr>
                                  <m:sty m:val="p"/>
                                </m:rPr>
                                <a:rPr lang="en-US" sz="1400" i="0">
                                  <a:latin typeface="Cambria Math" panose="02040503050406030204" pitchFamily="18" charset="0"/>
                                  <a:ea typeface="Cambria Math" panose="02040503050406030204" pitchFamily="18" charset="0"/>
                                </a:rPr>
                                <m:t>mf</m:t>
                              </m:r>
                              <m:r>
                                <a:rPr lang="en-US" sz="1400" i="0">
                                  <a:latin typeface="Cambria Math" panose="02040503050406030204" pitchFamily="18" charset="0"/>
                                  <a:ea typeface="Cambria Math" panose="02040503050406030204" pitchFamily="18" charset="0"/>
                                </a:rPr>
                                <m:t>1</m:t>
                              </m:r>
                            </m:sub>
                          </m:sSub>
                        </m:den>
                      </m:f>
                    </m:oMath>
                  </m:oMathPara>
                </a14:m>
                <a:endParaRPr lang="en-IN" sz="1400" dirty="0"/>
              </a:p>
            </p:txBody>
          </p:sp>
        </mc:Choice>
        <mc:Fallback xmlns="">
          <p:sp>
            <p:nvSpPr>
              <p:cNvPr id="13" name="Rectangle 12">
                <a:extLst>
                  <a:ext uri="{FF2B5EF4-FFF2-40B4-BE49-F238E27FC236}">
                    <a16:creationId xmlns:a16="http://schemas.microsoft.com/office/drawing/2014/main" id="{C193EB69-3A2E-4D9A-A569-77AEA653D33E}"/>
                  </a:ext>
                </a:extLst>
              </p:cNvPr>
              <p:cNvSpPr>
                <a:spLocks noRot="1" noChangeAspect="1" noMove="1" noResize="1" noEditPoints="1" noAdjustHandles="1" noChangeArrowheads="1" noChangeShapeType="1" noTextEdit="1"/>
              </p:cNvSpPr>
              <p:nvPr/>
            </p:nvSpPr>
            <p:spPr>
              <a:xfrm>
                <a:off x="7470194" y="3705651"/>
                <a:ext cx="940770" cy="499047"/>
              </a:xfrm>
              <a:prstGeom prst="rect">
                <a:avLst/>
              </a:prstGeom>
              <a:blipFill>
                <a:blip r:embed="rId9"/>
                <a:stretch>
                  <a:fillRect b="-12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E7E3C866-AFFB-4C4E-8C77-0F9E5600AE61}"/>
                  </a:ext>
                </a:extLst>
              </p:cNvPr>
              <p:cNvSpPr/>
              <p:nvPr/>
            </p:nvSpPr>
            <p:spPr>
              <a:xfrm>
                <a:off x="7327270" y="4712034"/>
                <a:ext cx="987257" cy="4990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1400" i="1">
                              <a:latin typeface="Cambria Math" panose="02040503050406030204" pitchFamily="18" charset="0"/>
                              <a:ea typeface="Cambria Math" panose="02040503050406030204" pitchFamily="18" charset="0"/>
                            </a:rPr>
                          </m:ctrlPr>
                        </m:fPr>
                        <m:num>
                          <m:sSub>
                            <m:sSubPr>
                              <m:ctrlPr>
                                <a:rPr lang="en-US" sz="1400" i="1">
                                  <a:latin typeface="Cambria Math" panose="02040503050406030204" pitchFamily="18" charset="0"/>
                                  <a:ea typeface="Cambria Math" panose="02040503050406030204" pitchFamily="18" charset="0"/>
                                </a:rPr>
                              </m:ctrlPr>
                            </m:sSubPr>
                            <m:e>
                              <m:r>
                                <m:rPr>
                                  <m:sty m:val="p"/>
                                </m:rPr>
                                <a:rPr lang="en-US" sz="1400" i="0">
                                  <a:latin typeface="Cambria Math" panose="02040503050406030204" pitchFamily="18" charset="0"/>
                                  <a:ea typeface="Cambria Math" panose="02040503050406030204" pitchFamily="18" charset="0"/>
                                </a:rPr>
                                <m:t>g</m:t>
                              </m:r>
                            </m:e>
                            <m:sub>
                              <m:r>
                                <m:rPr>
                                  <m:sty m:val="p"/>
                                </m:rPr>
                                <a:rPr lang="en-US" sz="1400" i="0">
                                  <a:latin typeface="Cambria Math" panose="02040503050406030204" pitchFamily="18" charset="0"/>
                                  <a:ea typeface="Cambria Math" panose="02040503050406030204" pitchFamily="18" charset="0"/>
                                </a:rPr>
                                <m:t>mf</m:t>
                              </m:r>
                              <m:r>
                                <a:rPr lang="en-US" sz="1400" i="0">
                                  <a:latin typeface="Cambria Math" panose="02040503050406030204" pitchFamily="18" charset="0"/>
                                  <a:ea typeface="Cambria Math" panose="02040503050406030204" pitchFamily="18" charset="0"/>
                                </a:rPr>
                                <m:t>1</m:t>
                              </m:r>
                            </m:sub>
                          </m:sSub>
                        </m:num>
                        <m:den>
                          <m:sSub>
                            <m:sSubPr>
                              <m:ctrlPr>
                                <a:rPr lang="en-US" sz="1400" i="1">
                                  <a:latin typeface="Cambria Math" panose="02040503050406030204" pitchFamily="18" charset="0"/>
                                  <a:ea typeface="Cambria Math" panose="02040503050406030204" pitchFamily="18" charset="0"/>
                                </a:rPr>
                              </m:ctrlPr>
                            </m:sSubPr>
                            <m:e>
                              <m:r>
                                <m:rPr>
                                  <m:sty m:val="p"/>
                                </m:rPr>
                                <a:rPr lang="en-US" sz="1400" i="0">
                                  <a:latin typeface="Cambria Math" panose="02040503050406030204" pitchFamily="18" charset="0"/>
                                  <a:ea typeface="Cambria Math" panose="02040503050406030204" pitchFamily="18" charset="0"/>
                                </a:rPr>
                                <m:t>C</m:t>
                              </m:r>
                            </m:e>
                            <m:sub>
                              <m:r>
                                <m:rPr>
                                  <m:sty m:val="p"/>
                                </m:rPr>
                                <a:rPr lang="en-US" sz="1400" i="0">
                                  <a:latin typeface="Cambria Math" panose="02040503050406030204" pitchFamily="18" charset="0"/>
                                  <a:ea typeface="Cambria Math" panose="02040503050406030204" pitchFamily="18" charset="0"/>
                                </a:rPr>
                                <m:t>o</m:t>
                              </m:r>
                              <m:r>
                                <a:rPr lang="en-US" sz="1400" i="0">
                                  <a:latin typeface="Cambria Math" panose="02040503050406030204" pitchFamily="18" charset="0"/>
                                  <a:ea typeface="Cambria Math" panose="02040503050406030204" pitchFamily="18" charset="0"/>
                                </a:rPr>
                                <m:t>2</m:t>
                              </m:r>
                            </m:sub>
                          </m:sSub>
                        </m:den>
                      </m:f>
                      <m:r>
                        <a:rPr lang="en-US" sz="1400" i="0">
                          <a:latin typeface="Cambria Math" panose="02040503050406030204" pitchFamily="18" charset="0"/>
                          <a:ea typeface="Cambria Math" panose="02040503050406030204" pitchFamily="18" charset="0"/>
                        </a:rPr>
                        <m:t> </m:t>
                      </m:r>
                      <m:f>
                        <m:fPr>
                          <m:ctrlPr>
                            <a:rPr lang="en-US" sz="1400" i="1">
                              <a:latin typeface="Cambria Math" panose="02040503050406030204" pitchFamily="18" charset="0"/>
                              <a:ea typeface="Cambria Math" panose="02040503050406030204" pitchFamily="18" charset="0"/>
                            </a:rPr>
                          </m:ctrlPr>
                        </m:fPr>
                        <m:num>
                          <m:sSub>
                            <m:sSubPr>
                              <m:ctrlPr>
                                <a:rPr lang="en-US" sz="1400" i="1">
                                  <a:latin typeface="Cambria Math" panose="02040503050406030204" pitchFamily="18" charset="0"/>
                                  <a:ea typeface="Cambria Math" panose="02040503050406030204" pitchFamily="18" charset="0"/>
                                </a:rPr>
                              </m:ctrlPr>
                            </m:sSubPr>
                            <m:e>
                              <m:r>
                                <m:rPr>
                                  <m:sty m:val="p"/>
                                </m:rPr>
                                <a:rPr lang="en-US" sz="1400" i="0">
                                  <a:latin typeface="Cambria Math" panose="02040503050406030204" pitchFamily="18" charset="0"/>
                                  <a:ea typeface="Cambria Math" panose="02040503050406030204" pitchFamily="18" charset="0"/>
                                </a:rPr>
                                <m:t>g</m:t>
                              </m:r>
                            </m:e>
                            <m:sub>
                              <m:r>
                                <m:rPr>
                                  <m:sty m:val="p"/>
                                </m:rPr>
                                <a:rPr lang="en-US" sz="1400" i="0">
                                  <a:latin typeface="Cambria Math" panose="02040503050406030204" pitchFamily="18" charset="0"/>
                                  <a:ea typeface="Cambria Math" panose="02040503050406030204" pitchFamily="18" charset="0"/>
                                </a:rPr>
                                <m:t>m</m:t>
                              </m:r>
                              <m:r>
                                <a:rPr lang="en-US" sz="1400" i="0">
                                  <a:latin typeface="Cambria Math" panose="02040503050406030204" pitchFamily="18" charset="0"/>
                                  <a:ea typeface="Cambria Math" panose="02040503050406030204" pitchFamily="18" charset="0"/>
                                </a:rPr>
                                <m:t>3</m:t>
                              </m:r>
                            </m:sub>
                          </m:sSub>
                        </m:num>
                        <m:den>
                          <m:sSub>
                            <m:sSubPr>
                              <m:ctrlPr>
                                <a:rPr lang="en-US" sz="1400" i="1">
                                  <a:latin typeface="Cambria Math" panose="02040503050406030204" pitchFamily="18" charset="0"/>
                                  <a:ea typeface="Cambria Math" panose="02040503050406030204" pitchFamily="18" charset="0"/>
                                </a:rPr>
                              </m:ctrlPr>
                            </m:sSubPr>
                            <m:e>
                              <m:r>
                                <m:rPr>
                                  <m:sty m:val="p"/>
                                </m:rPr>
                                <a:rPr lang="en-US" sz="1400" i="0">
                                  <a:latin typeface="Cambria Math" panose="02040503050406030204" pitchFamily="18" charset="0"/>
                                  <a:ea typeface="Cambria Math" panose="02040503050406030204" pitchFamily="18" charset="0"/>
                                </a:rPr>
                                <m:t>g</m:t>
                              </m:r>
                            </m:e>
                            <m:sub>
                              <m:r>
                                <m:rPr>
                                  <m:sty m:val="p"/>
                                </m:rPr>
                                <a:rPr lang="en-US" sz="1400" i="0">
                                  <a:latin typeface="Cambria Math" panose="02040503050406030204" pitchFamily="18" charset="0"/>
                                  <a:ea typeface="Cambria Math" panose="02040503050406030204" pitchFamily="18" charset="0"/>
                                </a:rPr>
                                <m:t>mf</m:t>
                              </m:r>
                              <m:r>
                                <a:rPr lang="en-US" sz="1400" i="0">
                                  <a:latin typeface="Cambria Math" panose="02040503050406030204" pitchFamily="18" charset="0"/>
                                  <a:ea typeface="Cambria Math" panose="02040503050406030204" pitchFamily="18" charset="0"/>
                                </a:rPr>
                                <m:t>2</m:t>
                              </m:r>
                            </m:sub>
                          </m:sSub>
                        </m:den>
                      </m:f>
                    </m:oMath>
                  </m:oMathPara>
                </a14:m>
                <a:endParaRPr lang="en-IN" sz="1400" dirty="0"/>
              </a:p>
            </p:txBody>
          </p:sp>
        </mc:Choice>
        <mc:Fallback xmlns="">
          <p:sp>
            <p:nvSpPr>
              <p:cNvPr id="14" name="Rectangle 13">
                <a:extLst>
                  <a:ext uri="{FF2B5EF4-FFF2-40B4-BE49-F238E27FC236}">
                    <a16:creationId xmlns:a16="http://schemas.microsoft.com/office/drawing/2014/main" id="{E7E3C866-AFFB-4C4E-8C77-0F9E5600AE61}"/>
                  </a:ext>
                </a:extLst>
              </p:cNvPr>
              <p:cNvSpPr>
                <a:spLocks noRot="1" noChangeAspect="1" noMove="1" noResize="1" noEditPoints="1" noAdjustHandles="1" noChangeArrowheads="1" noChangeShapeType="1" noTextEdit="1"/>
              </p:cNvSpPr>
              <p:nvPr/>
            </p:nvSpPr>
            <p:spPr>
              <a:xfrm>
                <a:off x="7327270" y="4712034"/>
                <a:ext cx="987257" cy="499047"/>
              </a:xfrm>
              <a:prstGeom prst="rect">
                <a:avLst/>
              </a:prstGeom>
              <a:blipFill>
                <a:blip r:embed="rId10"/>
                <a:stretch>
                  <a:fillRect b="-1220"/>
                </a:stretch>
              </a:blipFill>
            </p:spPr>
            <p:txBody>
              <a:bodyPr/>
              <a:lstStyle/>
              <a:p>
                <a:r>
                  <a:rPr lang="en-IN">
                    <a:noFill/>
                  </a:rPr>
                  <a:t> </a:t>
                </a:r>
              </a:p>
            </p:txBody>
          </p:sp>
        </mc:Fallback>
      </mc:AlternateContent>
    </p:spTree>
    <p:extLst>
      <p:ext uri="{BB962C8B-B14F-4D97-AF65-F5344CB8AC3E}">
        <p14:creationId xmlns:p14="http://schemas.microsoft.com/office/powerpoint/2010/main" val="882605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168AD-DBDC-4418-A63A-08628FC1A0FF}"/>
              </a:ext>
            </a:extLst>
          </p:cNvPr>
          <p:cNvSpPr>
            <a:spLocks noGrp="1"/>
          </p:cNvSpPr>
          <p:nvPr>
            <p:ph type="title"/>
          </p:nvPr>
        </p:nvSpPr>
        <p:spPr>
          <a:xfrm>
            <a:off x="630314" y="443632"/>
            <a:ext cx="10515600" cy="735825"/>
          </a:xfrm>
        </p:spPr>
        <p:txBody>
          <a:bodyPr>
            <a:normAutofit/>
          </a:bodyPr>
          <a:lstStyle/>
          <a:p>
            <a:pPr>
              <a:lnSpc>
                <a:spcPct val="100000"/>
              </a:lnSpc>
              <a:spcBef>
                <a:spcPts val="0"/>
              </a:spcBef>
            </a:pPr>
            <a:r>
              <a:rPr lang="en-US" sz="3200" b="1" u="sng" dirty="0">
                <a:solidFill>
                  <a:schemeClr val="tx1"/>
                </a:solidFill>
              </a:rPr>
              <a:t>Implicit FFC scheme [2]</a:t>
            </a:r>
            <a:endParaRPr lang="en-IN" sz="3200" b="1" u="sng" dirty="0">
              <a:solidFill>
                <a:schemeClr val="tx1"/>
              </a:solidFill>
            </a:endParaRPr>
          </a:p>
        </p:txBody>
      </p:sp>
      <p:sp>
        <p:nvSpPr>
          <p:cNvPr id="3" name="Content Placeholder 2">
            <a:extLst>
              <a:ext uri="{FF2B5EF4-FFF2-40B4-BE49-F238E27FC236}">
                <a16:creationId xmlns:a16="http://schemas.microsoft.com/office/drawing/2014/main" id="{13398FFD-3F73-4D23-99C0-69C0A1C13E48}"/>
              </a:ext>
            </a:extLst>
          </p:cNvPr>
          <p:cNvSpPr>
            <a:spLocks noGrp="1"/>
          </p:cNvSpPr>
          <p:nvPr>
            <p:ph idx="1"/>
          </p:nvPr>
        </p:nvSpPr>
        <p:spPr>
          <a:xfrm>
            <a:off x="504496" y="1807779"/>
            <a:ext cx="11298621" cy="4435365"/>
          </a:xfrm>
        </p:spPr>
        <p:txBody>
          <a:bodyPr>
            <a:normAutofit/>
          </a:bodyPr>
          <a:lstStyle/>
          <a:p>
            <a:pPr>
              <a:lnSpc>
                <a:spcPct val="100000"/>
              </a:lnSpc>
              <a:spcBef>
                <a:spcPts val="0"/>
              </a:spcBef>
              <a:spcAft>
                <a:spcPts val="0"/>
              </a:spcAft>
              <a:buFont typeface="Wingdings" panose="05000000000000000000" pitchFamily="2" charset="2"/>
              <a:buChar char="Ø"/>
            </a:pPr>
            <a:r>
              <a:rPr lang="en-US" sz="1600" dirty="0"/>
              <a:t>Explicit FF structures =&gt; introduces parasitic =&gt; degrade high-frequency characteristics </a:t>
            </a:r>
            <a:r>
              <a:rPr lang="en-IN" sz="1600" dirty="0"/>
              <a:t>and Stability</a:t>
            </a:r>
          </a:p>
          <a:p>
            <a:pPr>
              <a:lnSpc>
                <a:spcPct val="100000"/>
              </a:lnSpc>
              <a:spcBef>
                <a:spcPts val="0"/>
              </a:spcBef>
              <a:spcAft>
                <a:spcPts val="0"/>
              </a:spcAft>
              <a:buFont typeface="Wingdings" panose="05000000000000000000" pitchFamily="2" charset="2"/>
              <a:buChar char="Ø"/>
            </a:pPr>
            <a:endParaRPr lang="en-IN" sz="1600" dirty="0"/>
          </a:p>
          <a:p>
            <a:pPr>
              <a:lnSpc>
                <a:spcPct val="100000"/>
              </a:lnSpc>
              <a:spcBef>
                <a:spcPts val="0"/>
              </a:spcBef>
              <a:spcAft>
                <a:spcPts val="0"/>
              </a:spcAft>
              <a:buFont typeface="Wingdings" panose="05000000000000000000" pitchFamily="2" charset="2"/>
              <a:buChar char="Ø"/>
            </a:pPr>
            <a:r>
              <a:rPr lang="en-US" sz="1600" dirty="0"/>
              <a:t>FF path is P-side of the CMOS-input structure of the 2</a:t>
            </a:r>
            <a:r>
              <a:rPr lang="en-US" sz="1600" baseline="30000" dirty="0"/>
              <a:t>nd</a:t>
            </a:r>
            <a:r>
              <a:rPr lang="en-US" sz="1600" dirty="0"/>
              <a:t> </a:t>
            </a:r>
          </a:p>
          <a:p>
            <a:pPr marL="0" indent="0">
              <a:lnSpc>
                <a:spcPct val="100000"/>
              </a:lnSpc>
              <a:spcBef>
                <a:spcPts val="0"/>
              </a:spcBef>
              <a:spcAft>
                <a:spcPts val="0"/>
              </a:spcAft>
              <a:buNone/>
            </a:pPr>
            <a:r>
              <a:rPr lang="en-US" sz="1600" dirty="0"/>
              <a:t>and 3</a:t>
            </a:r>
            <a:r>
              <a:rPr lang="en-US" sz="1600" baseline="30000" dirty="0"/>
              <a:t>rd</a:t>
            </a:r>
            <a:r>
              <a:rPr lang="en-US" sz="1600" dirty="0"/>
              <a:t> stages</a:t>
            </a:r>
          </a:p>
          <a:p>
            <a:pPr>
              <a:lnSpc>
                <a:spcPct val="100000"/>
              </a:lnSpc>
              <a:spcBef>
                <a:spcPts val="0"/>
              </a:spcBef>
              <a:spcAft>
                <a:spcPts val="0"/>
              </a:spcAft>
              <a:buFont typeface="Wingdings" panose="05000000000000000000" pitchFamily="2" charset="2"/>
              <a:buChar char="Ø"/>
            </a:pPr>
            <a:endParaRPr lang="en-US" sz="1600" dirty="0"/>
          </a:p>
          <a:p>
            <a:pPr>
              <a:lnSpc>
                <a:spcPct val="100000"/>
              </a:lnSpc>
              <a:spcBef>
                <a:spcPts val="0"/>
              </a:spcBef>
              <a:spcAft>
                <a:spcPts val="0"/>
              </a:spcAft>
              <a:buFont typeface="Wingdings" panose="05000000000000000000" pitchFamily="2" charset="2"/>
              <a:buChar char="Ø"/>
            </a:pPr>
            <a:r>
              <a:rPr lang="en-US" sz="1600" dirty="0"/>
              <a:t>Main signal path is </a:t>
            </a:r>
            <a:r>
              <a:rPr lang="en-IN" sz="1600" dirty="0"/>
              <a:t>N-side</a:t>
            </a:r>
          </a:p>
          <a:p>
            <a:pPr>
              <a:lnSpc>
                <a:spcPct val="100000"/>
              </a:lnSpc>
              <a:spcBef>
                <a:spcPts val="0"/>
              </a:spcBef>
              <a:spcAft>
                <a:spcPts val="0"/>
              </a:spcAft>
              <a:buFont typeface="Wingdings" panose="05000000000000000000" pitchFamily="2" charset="2"/>
              <a:buChar char="Ø"/>
            </a:pPr>
            <a:endParaRPr lang="en-IN" sz="1600" dirty="0"/>
          </a:p>
          <a:p>
            <a:pPr>
              <a:lnSpc>
                <a:spcPct val="100000"/>
              </a:lnSpc>
              <a:spcBef>
                <a:spcPts val="0"/>
              </a:spcBef>
              <a:spcAft>
                <a:spcPts val="0"/>
              </a:spcAft>
              <a:buFont typeface="Wingdings" panose="05000000000000000000" pitchFamily="2" charset="2"/>
              <a:buChar char="Ø"/>
            </a:pPr>
            <a:r>
              <a:rPr lang="en-US" sz="1600" dirty="0"/>
              <a:t>Tuning cannot be achieved by sizing of 2</a:t>
            </a:r>
            <a:r>
              <a:rPr lang="en-US" sz="1600" baseline="30000" dirty="0"/>
              <a:t>nd</a:t>
            </a:r>
            <a:r>
              <a:rPr lang="en-US" sz="1600" dirty="0"/>
              <a:t> stage as both </a:t>
            </a:r>
          </a:p>
          <a:p>
            <a:pPr marL="0" indent="0">
              <a:lnSpc>
                <a:spcPct val="100000"/>
              </a:lnSpc>
              <a:spcBef>
                <a:spcPts val="0"/>
              </a:spcBef>
              <a:spcAft>
                <a:spcPts val="0"/>
              </a:spcAft>
              <a:buNone/>
            </a:pPr>
            <a:r>
              <a:rPr lang="en-US" sz="1600" dirty="0"/>
              <a:t>g</a:t>
            </a:r>
            <a:r>
              <a:rPr lang="en-US" sz="1600" baseline="-25000" dirty="0"/>
              <a:t>m2</a:t>
            </a:r>
            <a:r>
              <a:rPr lang="en-US" sz="1600" dirty="0"/>
              <a:t> and g</a:t>
            </a:r>
            <a:r>
              <a:rPr lang="en-US" sz="1600" baseline="-25000" dirty="0"/>
              <a:t>mf1</a:t>
            </a:r>
            <a:r>
              <a:rPr lang="en-US" sz="1600" dirty="0"/>
              <a:t> have same bias current and r</a:t>
            </a:r>
            <a:r>
              <a:rPr lang="en-US" sz="1600" baseline="-25000" dirty="0"/>
              <a:t>o2</a:t>
            </a:r>
          </a:p>
          <a:p>
            <a:pPr>
              <a:lnSpc>
                <a:spcPct val="100000"/>
              </a:lnSpc>
              <a:spcBef>
                <a:spcPts val="0"/>
              </a:spcBef>
              <a:spcAft>
                <a:spcPts val="0"/>
              </a:spcAft>
              <a:buFont typeface="Wingdings" panose="05000000000000000000" pitchFamily="2" charset="2"/>
              <a:buChar char="Ø"/>
            </a:pPr>
            <a:endParaRPr lang="en-US" sz="1600" baseline="-25000" dirty="0"/>
          </a:p>
          <a:p>
            <a:pPr>
              <a:lnSpc>
                <a:spcPct val="100000"/>
              </a:lnSpc>
              <a:spcBef>
                <a:spcPts val="0"/>
              </a:spcBef>
              <a:spcAft>
                <a:spcPts val="0"/>
              </a:spcAft>
              <a:buFont typeface="Wingdings" panose="05000000000000000000" pitchFamily="2" charset="2"/>
              <a:buChar char="Ø"/>
            </a:pPr>
            <a:r>
              <a:rPr lang="en-US" sz="1600" dirty="0"/>
              <a:t>As it can change r</a:t>
            </a:r>
            <a:r>
              <a:rPr lang="en-US" sz="1600" baseline="-25000" dirty="0"/>
              <a:t>o2  </a:t>
            </a:r>
            <a:r>
              <a:rPr lang="en-US" sz="1600" dirty="0"/>
              <a:t>and hence the gain.</a:t>
            </a:r>
          </a:p>
        </p:txBody>
      </p:sp>
      <p:sp>
        <p:nvSpPr>
          <p:cNvPr id="4" name="Footer Placeholder 3">
            <a:extLst>
              <a:ext uri="{FF2B5EF4-FFF2-40B4-BE49-F238E27FC236}">
                <a16:creationId xmlns:a16="http://schemas.microsoft.com/office/drawing/2014/main" id="{FAA87357-4002-4022-9C1B-6D61234DBDA8}"/>
              </a:ext>
            </a:extLst>
          </p:cNvPr>
          <p:cNvSpPr>
            <a:spLocks noGrp="1"/>
          </p:cNvSpPr>
          <p:nvPr>
            <p:ph type="ftr" sz="quarter" idx="11"/>
          </p:nvPr>
        </p:nvSpPr>
        <p:spPr>
          <a:xfrm>
            <a:off x="630314" y="6459787"/>
            <a:ext cx="9845336" cy="365125"/>
          </a:xfrm>
        </p:spPr>
        <p:txBody>
          <a:bodyPr/>
          <a:lstStyle/>
          <a:p>
            <a:pPr algn="l"/>
            <a:r>
              <a:rPr lang="en-US" sz="1200" dirty="0"/>
              <a:t>[2] B. Wu and Y. Chiu, "A 40 nm CMOS Derivative-Free IF Active-RC BPF With Programmable Bandwidth and Center Frequency Achieving Over 30 dBm IIP3".</a:t>
            </a:r>
            <a:endParaRPr lang="en-IN" sz="1200" dirty="0"/>
          </a:p>
        </p:txBody>
      </p:sp>
      <p:sp>
        <p:nvSpPr>
          <p:cNvPr id="5" name="Slide Number Placeholder 4">
            <a:extLst>
              <a:ext uri="{FF2B5EF4-FFF2-40B4-BE49-F238E27FC236}">
                <a16:creationId xmlns:a16="http://schemas.microsoft.com/office/drawing/2014/main" id="{4BD4A363-CD9A-438B-A5A9-48793BD9C3AE}"/>
              </a:ext>
            </a:extLst>
          </p:cNvPr>
          <p:cNvSpPr>
            <a:spLocks noGrp="1"/>
          </p:cNvSpPr>
          <p:nvPr>
            <p:ph type="sldNum" sz="quarter" idx="12"/>
          </p:nvPr>
        </p:nvSpPr>
        <p:spPr/>
        <p:txBody>
          <a:bodyPr/>
          <a:lstStyle/>
          <a:p>
            <a:fld id="{2EEFD645-3611-4F12-965D-74F1929763DD}" type="slidenum">
              <a:rPr lang="en-IN" smtClean="0"/>
              <a:pPr/>
              <a:t>18</a:t>
            </a:fld>
            <a:endParaRPr lang="en-IN"/>
          </a:p>
        </p:txBody>
      </p:sp>
      <p:sp>
        <p:nvSpPr>
          <p:cNvPr id="7" name="TextBox 6">
            <a:extLst>
              <a:ext uri="{FF2B5EF4-FFF2-40B4-BE49-F238E27FC236}">
                <a16:creationId xmlns:a16="http://schemas.microsoft.com/office/drawing/2014/main" id="{EBE63D4D-8FA8-44E5-8373-39694EFAB906}"/>
              </a:ext>
            </a:extLst>
          </p:cNvPr>
          <p:cNvSpPr txBox="1"/>
          <p:nvPr/>
        </p:nvSpPr>
        <p:spPr>
          <a:xfrm>
            <a:off x="6421822" y="5405793"/>
            <a:ext cx="4635061" cy="338554"/>
          </a:xfrm>
          <a:prstGeom prst="rect">
            <a:avLst/>
          </a:prstGeom>
          <a:noFill/>
        </p:spPr>
        <p:txBody>
          <a:bodyPr wrap="square" rtlCol="0">
            <a:spAutoFit/>
          </a:bodyPr>
          <a:lstStyle/>
          <a:p>
            <a:r>
              <a:rPr lang="en-US" sz="1600" dirty="0"/>
              <a:t>Fig. Three-stage op-amp with split-path implicit FFC</a:t>
            </a:r>
            <a:endParaRPr lang="en-IN" sz="1600" dirty="0"/>
          </a:p>
        </p:txBody>
      </p:sp>
      <p:pic>
        <p:nvPicPr>
          <p:cNvPr id="8" name="Picture 7">
            <a:extLst>
              <a:ext uri="{FF2B5EF4-FFF2-40B4-BE49-F238E27FC236}">
                <a16:creationId xmlns:a16="http://schemas.microsoft.com/office/drawing/2014/main" id="{338210A3-A52B-4BCD-9C3C-78B812620980}"/>
              </a:ext>
            </a:extLst>
          </p:cNvPr>
          <p:cNvPicPr>
            <a:picLocks noChangeAspect="1"/>
          </p:cNvPicPr>
          <p:nvPr/>
        </p:nvPicPr>
        <p:blipFill>
          <a:blip r:embed="rId2"/>
          <a:stretch>
            <a:fillRect/>
          </a:stretch>
        </p:blipFill>
        <p:spPr>
          <a:xfrm>
            <a:off x="5266476" y="2294010"/>
            <a:ext cx="6673275" cy="3111783"/>
          </a:xfrm>
          <a:prstGeom prst="rect">
            <a:avLst/>
          </a:prstGeom>
        </p:spPr>
      </p:pic>
    </p:spTree>
    <p:extLst>
      <p:ext uri="{BB962C8B-B14F-4D97-AF65-F5344CB8AC3E}">
        <p14:creationId xmlns:p14="http://schemas.microsoft.com/office/powerpoint/2010/main" val="2298744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E082-C23D-47A9-86EC-0C293846C65A}"/>
              </a:ext>
            </a:extLst>
          </p:cNvPr>
          <p:cNvSpPr>
            <a:spLocks noGrp="1"/>
          </p:cNvSpPr>
          <p:nvPr>
            <p:ph type="title"/>
          </p:nvPr>
        </p:nvSpPr>
        <p:spPr>
          <a:xfrm>
            <a:off x="522889" y="459087"/>
            <a:ext cx="10515600" cy="705775"/>
          </a:xfrm>
        </p:spPr>
        <p:txBody>
          <a:bodyPr>
            <a:normAutofit/>
          </a:bodyPr>
          <a:lstStyle/>
          <a:p>
            <a:pPr>
              <a:lnSpc>
                <a:spcPct val="100000"/>
              </a:lnSpc>
              <a:spcBef>
                <a:spcPts val="0"/>
              </a:spcBef>
            </a:pPr>
            <a:r>
              <a:rPr lang="en-US" sz="3200" b="1" u="sng" dirty="0">
                <a:solidFill>
                  <a:schemeClr val="tx1"/>
                </a:solidFill>
              </a:rPr>
              <a:t>Design consideration [2] </a:t>
            </a:r>
            <a:endParaRPr lang="en-IN" sz="3200" dirty="0">
              <a:solidFill>
                <a:schemeClr val="tx1"/>
              </a:solidFill>
            </a:endParaRPr>
          </a:p>
        </p:txBody>
      </p:sp>
      <p:sp>
        <p:nvSpPr>
          <p:cNvPr id="3" name="Content Placeholder 2">
            <a:extLst>
              <a:ext uri="{FF2B5EF4-FFF2-40B4-BE49-F238E27FC236}">
                <a16:creationId xmlns:a16="http://schemas.microsoft.com/office/drawing/2014/main" id="{AB6279AE-D784-47E5-87B6-B66A545FC8B6}"/>
              </a:ext>
            </a:extLst>
          </p:cNvPr>
          <p:cNvSpPr>
            <a:spLocks noGrp="1"/>
          </p:cNvSpPr>
          <p:nvPr>
            <p:ph idx="1"/>
          </p:nvPr>
        </p:nvSpPr>
        <p:spPr>
          <a:xfrm>
            <a:off x="522889" y="1818289"/>
            <a:ext cx="11238187" cy="4424855"/>
          </a:xfrm>
        </p:spPr>
        <p:txBody>
          <a:bodyPr>
            <a:normAutofit/>
          </a:bodyPr>
          <a:lstStyle/>
          <a:p>
            <a:pPr>
              <a:lnSpc>
                <a:spcPct val="100000"/>
              </a:lnSpc>
              <a:spcBef>
                <a:spcPts val="0"/>
              </a:spcBef>
              <a:spcAft>
                <a:spcPts val="0"/>
              </a:spcAft>
              <a:buFont typeface="Wingdings" panose="05000000000000000000" pitchFamily="2" charset="2"/>
              <a:buChar char="Ø"/>
            </a:pPr>
            <a:r>
              <a:rPr lang="en-US" sz="1600" dirty="0"/>
              <a:t>1</a:t>
            </a:r>
            <a:r>
              <a:rPr lang="en-US" sz="1600" baseline="30000" dirty="0"/>
              <a:t>st</a:t>
            </a:r>
            <a:r>
              <a:rPr lang="en-US" sz="1600" dirty="0"/>
              <a:t> stage gain should be high</a:t>
            </a:r>
          </a:p>
          <a:p>
            <a:pPr>
              <a:lnSpc>
                <a:spcPct val="100000"/>
              </a:lnSpc>
              <a:spcBef>
                <a:spcPts val="0"/>
              </a:spcBef>
              <a:spcAft>
                <a:spcPts val="0"/>
              </a:spcAft>
              <a:buFont typeface="Wingdings" panose="05000000000000000000" pitchFamily="2" charset="2"/>
              <a:buChar char="Ø"/>
            </a:pPr>
            <a:endParaRPr lang="en-US" sz="1600" dirty="0"/>
          </a:p>
          <a:p>
            <a:pPr>
              <a:lnSpc>
                <a:spcPct val="100000"/>
              </a:lnSpc>
              <a:spcBef>
                <a:spcPts val="0"/>
              </a:spcBef>
              <a:spcAft>
                <a:spcPts val="0"/>
              </a:spcAft>
              <a:buFont typeface="Wingdings" panose="05000000000000000000" pitchFamily="2" charset="2"/>
              <a:buChar char="Ø"/>
            </a:pPr>
            <a:r>
              <a:rPr lang="en-US" sz="1600" dirty="0"/>
              <a:t>Tuning the strength of main signal path and the FF path =&gt; 2</a:t>
            </a:r>
            <a:r>
              <a:rPr lang="en-US" sz="1600" baseline="30000" dirty="0"/>
              <a:t>nd </a:t>
            </a:r>
            <a:r>
              <a:rPr lang="en-US" sz="1600" dirty="0"/>
              <a:t>stage NMOS input pair splits into two pairs =&gt; Transistor size ratio is 4:1</a:t>
            </a:r>
          </a:p>
          <a:p>
            <a:pPr>
              <a:lnSpc>
                <a:spcPct val="100000"/>
              </a:lnSpc>
              <a:spcBef>
                <a:spcPts val="0"/>
              </a:spcBef>
              <a:spcAft>
                <a:spcPts val="0"/>
              </a:spcAft>
              <a:buFont typeface="Wingdings" panose="05000000000000000000" pitchFamily="2" charset="2"/>
              <a:buChar char="Ø"/>
            </a:pPr>
            <a:endParaRPr lang="en-US" sz="1600" dirty="0"/>
          </a:p>
          <a:p>
            <a:pPr>
              <a:lnSpc>
                <a:spcPct val="100000"/>
              </a:lnSpc>
              <a:spcBef>
                <a:spcPts val="0"/>
              </a:spcBef>
              <a:spcAft>
                <a:spcPts val="0"/>
              </a:spcAft>
              <a:buFont typeface="Wingdings" panose="05000000000000000000" pitchFamily="2" charset="2"/>
              <a:buChar char="Ø"/>
            </a:pPr>
            <a:r>
              <a:rPr lang="en-US" sz="1600" dirty="0"/>
              <a:t>This technique is the split-path implicit FFC.</a:t>
            </a:r>
          </a:p>
          <a:p>
            <a:pPr>
              <a:lnSpc>
                <a:spcPct val="100000"/>
              </a:lnSpc>
              <a:spcBef>
                <a:spcPts val="0"/>
              </a:spcBef>
              <a:spcAft>
                <a:spcPts val="0"/>
              </a:spcAft>
              <a:buFont typeface="Wingdings" panose="05000000000000000000" pitchFamily="2" charset="2"/>
              <a:buChar char="Ø"/>
            </a:pPr>
            <a:endParaRPr lang="en-US" sz="1600" dirty="0"/>
          </a:p>
          <a:p>
            <a:pPr>
              <a:lnSpc>
                <a:spcPct val="100000"/>
              </a:lnSpc>
              <a:spcBef>
                <a:spcPts val="0"/>
              </a:spcBef>
              <a:spcAft>
                <a:spcPts val="0"/>
              </a:spcAft>
              <a:buFont typeface="Wingdings" panose="05000000000000000000" pitchFamily="2" charset="2"/>
              <a:buChar char="Ø"/>
            </a:pPr>
            <a:r>
              <a:rPr lang="en-US" sz="1600" dirty="0"/>
              <a:t> A local CMFB is used for </a:t>
            </a:r>
            <a:r>
              <a:rPr lang="en-IN" sz="1600" dirty="0"/>
              <a:t>CM gain stability.</a:t>
            </a:r>
          </a:p>
        </p:txBody>
      </p:sp>
      <p:sp>
        <p:nvSpPr>
          <p:cNvPr id="4" name="Footer Placeholder 3">
            <a:extLst>
              <a:ext uri="{FF2B5EF4-FFF2-40B4-BE49-F238E27FC236}">
                <a16:creationId xmlns:a16="http://schemas.microsoft.com/office/drawing/2014/main" id="{1BCD8D42-694D-437D-8158-4D3861D1B1BF}"/>
              </a:ext>
            </a:extLst>
          </p:cNvPr>
          <p:cNvSpPr>
            <a:spLocks noGrp="1"/>
          </p:cNvSpPr>
          <p:nvPr>
            <p:ph type="ftr" sz="quarter" idx="11"/>
          </p:nvPr>
        </p:nvSpPr>
        <p:spPr>
          <a:xfrm>
            <a:off x="683581" y="6459787"/>
            <a:ext cx="9765436" cy="365125"/>
          </a:xfrm>
        </p:spPr>
        <p:txBody>
          <a:bodyPr/>
          <a:lstStyle/>
          <a:p>
            <a:pPr algn="l"/>
            <a:r>
              <a:rPr lang="en-US" sz="1200" dirty="0"/>
              <a:t>[2] B. Wu and Y. Chiu, "A 40 nm CMOS Derivative-Free IF Active-RC BPF With Programmable Bandwidth and Center Frequency Achieving Over 30 dBm IIP3".</a:t>
            </a:r>
            <a:endParaRPr lang="en-IN" sz="1200" dirty="0"/>
          </a:p>
        </p:txBody>
      </p:sp>
      <p:sp>
        <p:nvSpPr>
          <p:cNvPr id="5" name="Slide Number Placeholder 4">
            <a:extLst>
              <a:ext uri="{FF2B5EF4-FFF2-40B4-BE49-F238E27FC236}">
                <a16:creationId xmlns:a16="http://schemas.microsoft.com/office/drawing/2014/main" id="{377401C9-9C63-4AF8-BC74-289B1303AF32}"/>
              </a:ext>
            </a:extLst>
          </p:cNvPr>
          <p:cNvSpPr>
            <a:spLocks noGrp="1"/>
          </p:cNvSpPr>
          <p:nvPr>
            <p:ph type="sldNum" sz="quarter" idx="12"/>
          </p:nvPr>
        </p:nvSpPr>
        <p:spPr/>
        <p:txBody>
          <a:bodyPr/>
          <a:lstStyle/>
          <a:p>
            <a:fld id="{2EEFD645-3611-4F12-965D-74F1929763DD}" type="slidenum">
              <a:rPr lang="en-IN" smtClean="0"/>
              <a:pPr/>
              <a:t>19</a:t>
            </a:fld>
            <a:endParaRPr lang="en-IN"/>
          </a:p>
        </p:txBody>
      </p:sp>
      <p:pic>
        <p:nvPicPr>
          <p:cNvPr id="6" name="Picture 5">
            <a:extLst>
              <a:ext uri="{FF2B5EF4-FFF2-40B4-BE49-F238E27FC236}">
                <a16:creationId xmlns:a16="http://schemas.microsoft.com/office/drawing/2014/main" id="{BF4E5D04-B60E-4C27-845F-DD60CA1177C1}"/>
              </a:ext>
            </a:extLst>
          </p:cNvPr>
          <p:cNvPicPr>
            <a:picLocks noChangeAspect="1"/>
          </p:cNvPicPr>
          <p:nvPr/>
        </p:nvPicPr>
        <p:blipFill>
          <a:blip r:embed="rId2"/>
          <a:stretch>
            <a:fillRect/>
          </a:stretch>
        </p:blipFill>
        <p:spPr>
          <a:xfrm>
            <a:off x="4735512" y="2688773"/>
            <a:ext cx="7112185" cy="3303654"/>
          </a:xfrm>
          <a:prstGeom prst="rect">
            <a:avLst/>
          </a:prstGeom>
        </p:spPr>
      </p:pic>
      <p:sp>
        <p:nvSpPr>
          <p:cNvPr id="7" name="TextBox 6">
            <a:extLst>
              <a:ext uri="{FF2B5EF4-FFF2-40B4-BE49-F238E27FC236}">
                <a16:creationId xmlns:a16="http://schemas.microsoft.com/office/drawing/2014/main" id="{F3A61D9E-BF9C-4877-9CE6-1DED087D15B7}"/>
              </a:ext>
            </a:extLst>
          </p:cNvPr>
          <p:cNvSpPr txBox="1"/>
          <p:nvPr/>
        </p:nvSpPr>
        <p:spPr>
          <a:xfrm>
            <a:off x="6403428" y="6012912"/>
            <a:ext cx="4635061" cy="338554"/>
          </a:xfrm>
          <a:prstGeom prst="rect">
            <a:avLst/>
          </a:prstGeom>
          <a:noFill/>
        </p:spPr>
        <p:txBody>
          <a:bodyPr wrap="square" rtlCol="0">
            <a:spAutoFit/>
          </a:bodyPr>
          <a:lstStyle/>
          <a:p>
            <a:r>
              <a:rPr lang="en-US" sz="1600" dirty="0"/>
              <a:t>Fig. Three-stage op-amp with split-path implicit FFC</a:t>
            </a:r>
            <a:endParaRPr lang="en-IN" sz="1600" dirty="0"/>
          </a:p>
        </p:txBody>
      </p:sp>
    </p:spTree>
    <p:extLst>
      <p:ext uri="{BB962C8B-B14F-4D97-AF65-F5344CB8AC3E}">
        <p14:creationId xmlns:p14="http://schemas.microsoft.com/office/powerpoint/2010/main" val="1749312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F60B4-6566-4380-BDA2-6CE9958899C7}"/>
              </a:ext>
            </a:extLst>
          </p:cNvPr>
          <p:cNvSpPr>
            <a:spLocks noGrp="1"/>
          </p:cNvSpPr>
          <p:nvPr>
            <p:ph type="title"/>
          </p:nvPr>
        </p:nvSpPr>
        <p:spPr>
          <a:xfrm>
            <a:off x="881552" y="451513"/>
            <a:ext cx="10058400" cy="782424"/>
          </a:xfrm>
        </p:spPr>
        <p:txBody>
          <a:bodyPr>
            <a:normAutofit/>
          </a:bodyPr>
          <a:lstStyle/>
          <a:p>
            <a:r>
              <a:rPr lang="en-US" sz="3200" b="1" u="sng" dirty="0">
                <a:solidFill>
                  <a:schemeClr val="tx1"/>
                </a:solidFill>
              </a:rPr>
              <a:t>Content</a:t>
            </a:r>
            <a:endParaRPr lang="en-IN" sz="3200" b="1" u="sng" dirty="0">
              <a:solidFill>
                <a:schemeClr val="tx1"/>
              </a:solidFill>
            </a:endParaRPr>
          </a:p>
        </p:txBody>
      </p:sp>
      <p:sp>
        <p:nvSpPr>
          <p:cNvPr id="3" name="Content Placeholder 2">
            <a:extLst>
              <a:ext uri="{FF2B5EF4-FFF2-40B4-BE49-F238E27FC236}">
                <a16:creationId xmlns:a16="http://schemas.microsoft.com/office/drawing/2014/main" id="{473F8DEC-56DE-43D5-8A17-133D51F765A1}"/>
              </a:ext>
            </a:extLst>
          </p:cNvPr>
          <p:cNvSpPr>
            <a:spLocks noGrp="1"/>
          </p:cNvSpPr>
          <p:nvPr>
            <p:ph idx="1"/>
          </p:nvPr>
        </p:nvSpPr>
        <p:spPr>
          <a:xfrm>
            <a:off x="567559" y="1811045"/>
            <a:ext cx="11014841" cy="4390058"/>
          </a:xfrm>
        </p:spPr>
        <p:txBody>
          <a:bodyPr>
            <a:noAutofit/>
          </a:bodyPr>
          <a:lstStyle/>
          <a:p>
            <a:pPr>
              <a:lnSpc>
                <a:spcPct val="100000"/>
              </a:lnSpc>
              <a:spcBef>
                <a:spcPts val="0"/>
              </a:spcBef>
              <a:spcAft>
                <a:spcPts val="0"/>
              </a:spcAft>
              <a:buFont typeface="Wingdings" panose="05000000000000000000" pitchFamily="2" charset="2"/>
              <a:buChar char="Ø"/>
            </a:pPr>
            <a:r>
              <a:rPr lang="en-IN" sz="1600" dirty="0">
                <a:solidFill>
                  <a:schemeClr val="tx1"/>
                </a:solidFill>
              </a:rPr>
              <a:t>     Motivation</a:t>
            </a:r>
          </a:p>
          <a:p>
            <a:pPr>
              <a:lnSpc>
                <a:spcPct val="100000"/>
              </a:lnSpc>
              <a:spcBef>
                <a:spcPts val="0"/>
              </a:spcBef>
              <a:spcAft>
                <a:spcPts val="0"/>
              </a:spcAft>
              <a:buFont typeface="Wingdings" panose="05000000000000000000" pitchFamily="2" charset="2"/>
              <a:buChar char="Ø"/>
            </a:pPr>
            <a:r>
              <a:rPr lang="en-IN" sz="1600" dirty="0">
                <a:solidFill>
                  <a:schemeClr val="tx1"/>
                </a:solidFill>
              </a:rPr>
              <a:t>     Design challenges</a:t>
            </a:r>
          </a:p>
          <a:p>
            <a:pPr>
              <a:lnSpc>
                <a:spcPct val="100000"/>
              </a:lnSpc>
              <a:spcBef>
                <a:spcPts val="0"/>
              </a:spcBef>
              <a:spcAft>
                <a:spcPts val="0"/>
              </a:spcAft>
              <a:buFont typeface="Wingdings" panose="05000000000000000000" pitchFamily="2" charset="2"/>
              <a:buChar char="Ø"/>
            </a:pPr>
            <a:r>
              <a:rPr lang="en-US" sz="1600" dirty="0">
                <a:solidFill>
                  <a:schemeClr val="tx1"/>
                </a:solidFill>
              </a:rPr>
              <a:t>     Drawback of other schemes </a:t>
            </a:r>
          </a:p>
          <a:p>
            <a:pPr>
              <a:lnSpc>
                <a:spcPct val="100000"/>
              </a:lnSpc>
              <a:spcBef>
                <a:spcPts val="0"/>
              </a:spcBef>
              <a:spcAft>
                <a:spcPts val="0"/>
              </a:spcAft>
              <a:buFont typeface="Wingdings" panose="05000000000000000000" pitchFamily="2" charset="2"/>
              <a:buChar char="Ø"/>
            </a:pPr>
            <a:endParaRPr lang="en-IN" sz="1600" dirty="0">
              <a:solidFill>
                <a:schemeClr val="tx1"/>
              </a:solidFill>
            </a:endParaRPr>
          </a:p>
          <a:p>
            <a:pPr>
              <a:lnSpc>
                <a:spcPct val="100000"/>
              </a:lnSpc>
              <a:spcBef>
                <a:spcPts val="0"/>
              </a:spcBef>
              <a:spcAft>
                <a:spcPts val="0"/>
              </a:spcAft>
              <a:buFont typeface="Wingdings" panose="05000000000000000000" pitchFamily="2" charset="2"/>
              <a:buChar char="Ø"/>
            </a:pPr>
            <a:r>
              <a:rPr lang="en-US" sz="1600" dirty="0">
                <a:solidFill>
                  <a:schemeClr val="tx1"/>
                </a:solidFill>
              </a:rPr>
              <a:t>     Two Stage Feedforward Compensation OTA</a:t>
            </a:r>
          </a:p>
          <a:p>
            <a:pPr>
              <a:lnSpc>
                <a:spcPct val="100000"/>
              </a:lnSpc>
              <a:spcBef>
                <a:spcPts val="0"/>
              </a:spcBef>
              <a:spcAft>
                <a:spcPts val="0"/>
              </a:spcAft>
              <a:buFont typeface="Courier New" panose="02070309020205020404" pitchFamily="49" charset="0"/>
              <a:buChar char="o"/>
            </a:pPr>
            <a:r>
              <a:rPr lang="en-US" sz="1600" dirty="0">
                <a:solidFill>
                  <a:schemeClr val="tx1"/>
                </a:solidFill>
              </a:rPr>
              <a:t>      No Capacitor Feedforward Compensation (NCFF)</a:t>
            </a:r>
          </a:p>
          <a:p>
            <a:pPr>
              <a:lnSpc>
                <a:spcPct val="100000"/>
              </a:lnSpc>
              <a:spcBef>
                <a:spcPts val="0"/>
              </a:spcBef>
              <a:spcAft>
                <a:spcPts val="0"/>
              </a:spcAft>
              <a:buFont typeface="Courier New" panose="02070309020205020404" pitchFamily="49" charset="0"/>
              <a:buChar char="o"/>
            </a:pPr>
            <a:r>
              <a:rPr lang="en-US" sz="1600" dirty="0">
                <a:solidFill>
                  <a:schemeClr val="tx1"/>
                </a:solidFill>
              </a:rPr>
              <a:t>      Circuit Realization</a:t>
            </a:r>
          </a:p>
          <a:p>
            <a:pPr>
              <a:lnSpc>
                <a:spcPct val="100000"/>
              </a:lnSpc>
              <a:spcBef>
                <a:spcPts val="0"/>
              </a:spcBef>
              <a:spcAft>
                <a:spcPts val="0"/>
              </a:spcAft>
              <a:buFont typeface="Courier New" panose="02070309020205020404" pitchFamily="49" charset="0"/>
              <a:buChar char="o"/>
            </a:pPr>
            <a:endParaRPr lang="en-US" sz="1600" dirty="0">
              <a:solidFill>
                <a:schemeClr val="tx1"/>
              </a:solidFill>
            </a:endParaRPr>
          </a:p>
          <a:p>
            <a:pPr>
              <a:lnSpc>
                <a:spcPct val="100000"/>
              </a:lnSpc>
              <a:spcBef>
                <a:spcPts val="0"/>
              </a:spcBef>
              <a:spcAft>
                <a:spcPts val="0"/>
              </a:spcAft>
              <a:buFont typeface="Wingdings" panose="05000000000000000000" pitchFamily="2" charset="2"/>
              <a:buChar char="Ø"/>
            </a:pPr>
            <a:r>
              <a:rPr lang="en-IN" sz="1600" dirty="0">
                <a:solidFill>
                  <a:srgbClr val="00B0F0"/>
                </a:solidFill>
              </a:rPr>
              <a:t>    </a:t>
            </a:r>
            <a:r>
              <a:rPr lang="en-IN" sz="1600" dirty="0">
                <a:solidFill>
                  <a:schemeClr val="tx1"/>
                </a:solidFill>
              </a:rPr>
              <a:t>Three stage split-path Feedforward Compensation</a:t>
            </a:r>
          </a:p>
          <a:p>
            <a:pPr>
              <a:lnSpc>
                <a:spcPct val="100000"/>
              </a:lnSpc>
              <a:spcBef>
                <a:spcPts val="0"/>
              </a:spcBef>
              <a:spcAft>
                <a:spcPts val="0"/>
              </a:spcAft>
              <a:buFont typeface="Courier New" panose="02070309020205020404" pitchFamily="49" charset="0"/>
              <a:buChar char="o"/>
            </a:pPr>
            <a:r>
              <a:rPr lang="en-US" sz="1600" dirty="0">
                <a:solidFill>
                  <a:schemeClr val="tx1"/>
                </a:solidFill>
              </a:rPr>
              <a:t>      Features</a:t>
            </a:r>
          </a:p>
          <a:p>
            <a:pPr>
              <a:lnSpc>
                <a:spcPct val="100000"/>
              </a:lnSpc>
              <a:spcBef>
                <a:spcPts val="0"/>
              </a:spcBef>
              <a:spcAft>
                <a:spcPts val="0"/>
              </a:spcAft>
              <a:buFont typeface="Courier New" panose="02070309020205020404" pitchFamily="49" charset="0"/>
              <a:buChar char="o"/>
            </a:pPr>
            <a:r>
              <a:rPr lang="en-US" sz="1600" dirty="0">
                <a:solidFill>
                  <a:schemeClr val="tx1"/>
                </a:solidFill>
              </a:rPr>
              <a:t>      Implicit FFC scheme</a:t>
            </a:r>
          </a:p>
          <a:p>
            <a:pPr>
              <a:lnSpc>
                <a:spcPct val="100000"/>
              </a:lnSpc>
              <a:spcBef>
                <a:spcPts val="0"/>
              </a:spcBef>
              <a:spcAft>
                <a:spcPts val="0"/>
              </a:spcAft>
              <a:buFont typeface="Courier New" panose="02070309020205020404" pitchFamily="49" charset="0"/>
              <a:buChar char="o"/>
            </a:pPr>
            <a:endParaRPr lang="en-US" sz="1600" dirty="0">
              <a:solidFill>
                <a:schemeClr val="tx1"/>
              </a:solidFill>
            </a:endParaRPr>
          </a:p>
          <a:p>
            <a:pPr>
              <a:lnSpc>
                <a:spcPct val="100000"/>
              </a:lnSpc>
              <a:spcBef>
                <a:spcPts val="0"/>
              </a:spcBef>
              <a:spcAft>
                <a:spcPts val="0"/>
              </a:spcAft>
              <a:buFont typeface="Wingdings" panose="05000000000000000000" pitchFamily="2" charset="2"/>
              <a:buChar char="Ø"/>
            </a:pPr>
            <a:r>
              <a:rPr lang="en-US" sz="1600" dirty="0">
                <a:solidFill>
                  <a:srgbClr val="00B0F0"/>
                </a:solidFill>
              </a:rPr>
              <a:t>    </a:t>
            </a:r>
            <a:r>
              <a:rPr lang="en-US" sz="1600" dirty="0">
                <a:solidFill>
                  <a:schemeClr val="tx1"/>
                </a:solidFill>
              </a:rPr>
              <a:t>gm/ID </a:t>
            </a:r>
            <a:r>
              <a:rPr lang="en-IN" sz="1600" dirty="0">
                <a:solidFill>
                  <a:schemeClr val="tx1"/>
                </a:solidFill>
              </a:rPr>
              <a:t>methodology-based data-driven search algorithm</a:t>
            </a:r>
          </a:p>
          <a:p>
            <a:pPr>
              <a:lnSpc>
                <a:spcPct val="100000"/>
              </a:lnSpc>
              <a:spcBef>
                <a:spcPts val="0"/>
              </a:spcBef>
              <a:spcAft>
                <a:spcPts val="0"/>
              </a:spcAft>
              <a:buFont typeface="Courier New" panose="02070309020205020404" pitchFamily="49" charset="0"/>
              <a:buChar char="o"/>
            </a:pPr>
            <a:r>
              <a:rPr lang="en-US" sz="1600" dirty="0">
                <a:solidFill>
                  <a:schemeClr val="tx1"/>
                </a:solidFill>
              </a:rPr>
              <a:t>     Algorithm </a:t>
            </a:r>
          </a:p>
          <a:p>
            <a:pPr>
              <a:lnSpc>
                <a:spcPct val="100000"/>
              </a:lnSpc>
              <a:spcBef>
                <a:spcPts val="0"/>
              </a:spcBef>
              <a:spcAft>
                <a:spcPts val="0"/>
              </a:spcAft>
              <a:buFont typeface="Courier New" panose="02070309020205020404" pitchFamily="49" charset="0"/>
              <a:buChar char="o"/>
            </a:pPr>
            <a:r>
              <a:rPr lang="en-IN" sz="1600" dirty="0">
                <a:solidFill>
                  <a:schemeClr val="tx1"/>
                </a:solidFill>
              </a:rPr>
              <a:t>     Fourth-Order Amplifier</a:t>
            </a:r>
          </a:p>
          <a:p>
            <a:pPr>
              <a:lnSpc>
                <a:spcPct val="100000"/>
              </a:lnSpc>
              <a:spcBef>
                <a:spcPts val="0"/>
              </a:spcBef>
              <a:spcAft>
                <a:spcPts val="0"/>
              </a:spcAft>
              <a:buFont typeface="Courier New" panose="02070309020205020404" pitchFamily="49" charset="0"/>
              <a:buChar char="o"/>
            </a:pPr>
            <a:endParaRPr lang="en-IN" sz="1600" dirty="0">
              <a:solidFill>
                <a:schemeClr val="tx1"/>
              </a:solidFill>
            </a:endParaRPr>
          </a:p>
          <a:p>
            <a:pPr>
              <a:lnSpc>
                <a:spcPct val="100000"/>
              </a:lnSpc>
              <a:spcBef>
                <a:spcPts val="0"/>
              </a:spcBef>
              <a:spcAft>
                <a:spcPts val="0"/>
              </a:spcAft>
              <a:buFont typeface="Wingdings" panose="05000000000000000000" pitchFamily="2" charset="2"/>
              <a:buChar char="Ø"/>
            </a:pPr>
            <a:r>
              <a:rPr lang="en-US" sz="1600" dirty="0">
                <a:solidFill>
                  <a:srgbClr val="00B0F0"/>
                </a:solidFill>
              </a:rPr>
              <a:t>    </a:t>
            </a:r>
            <a:r>
              <a:rPr lang="en-US" sz="1600" dirty="0">
                <a:solidFill>
                  <a:schemeClr val="tx1"/>
                </a:solidFill>
              </a:rPr>
              <a:t>Summary</a:t>
            </a:r>
            <a:endParaRPr lang="en-IN" sz="1600" dirty="0">
              <a:solidFill>
                <a:schemeClr val="tx1"/>
              </a:solidFill>
            </a:endParaRPr>
          </a:p>
          <a:p>
            <a:pPr>
              <a:lnSpc>
                <a:spcPct val="100000"/>
              </a:lnSpc>
              <a:spcBef>
                <a:spcPts val="0"/>
              </a:spcBef>
              <a:spcAft>
                <a:spcPts val="0"/>
              </a:spcAft>
              <a:buFont typeface="Wingdings" panose="05000000000000000000" pitchFamily="2" charset="2"/>
              <a:buChar char="Ø"/>
            </a:pPr>
            <a:r>
              <a:rPr lang="en-US" sz="1600" dirty="0">
                <a:solidFill>
                  <a:srgbClr val="00B0F0"/>
                </a:solidFill>
              </a:rPr>
              <a:t>    </a:t>
            </a:r>
            <a:r>
              <a:rPr lang="en-US" sz="1600" dirty="0">
                <a:solidFill>
                  <a:schemeClr val="tx1"/>
                </a:solidFill>
              </a:rPr>
              <a:t>References</a:t>
            </a:r>
          </a:p>
        </p:txBody>
      </p:sp>
      <p:sp>
        <p:nvSpPr>
          <p:cNvPr id="5" name="Slide Number Placeholder 4">
            <a:extLst>
              <a:ext uri="{FF2B5EF4-FFF2-40B4-BE49-F238E27FC236}">
                <a16:creationId xmlns:a16="http://schemas.microsoft.com/office/drawing/2014/main" id="{85624B07-E12A-4B5B-B6F2-C06C7D85C0C9}"/>
              </a:ext>
            </a:extLst>
          </p:cNvPr>
          <p:cNvSpPr>
            <a:spLocks noGrp="1"/>
          </p:cNvSpPr>
          <p:nvPr>
            <p:ph type="sldNum" sz="quarter" idx="12"/>
          </p:nvPr>
        </p:nvSpPr>
        <p:spPr/>
        <p:txBody>
          <a:bodyPr/>
          <a:lstStyle/>
          <a:p>
            <a:fld id="{2EEFD645-3611-4F12-965D-74F1929763DD}" type="slidenum">
              <a:rPr lang="en-IN" smtClean="0"/>
              <a:t>2</a:t>
            </a:fld>
            <a:endParaRPr lang="en-IN"/>
          </a:p>
        </p:txBody>
      </p:sp>
    </p:spTree>
    <p:extLst>
      <p:ext uri="{BB962C8B-B14F-4D97-AF65-F5344CB8AC3E}">
        <p14:creationId xmlns:p14="http://schemas.microsoft.com/office/powerpoint/2010/main" val="720791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F4559-2D0D-4F91-9C83-8EF87C7148AD}"/>
              </a:ext>
            </a:extLst>
          </p:cNvPr>
          <p:cNvSpPr>
            <a:spLocks noGrp="1"/>
          </p:cNvSpPr>
          <p:nvPr>
            <p:ph type="title"/>
          </p:nvPr>
        </p:nvSpPr>
        <p:spPr>
          <a:xfrm>
            <a:off x="258914" y="479359"/>
            <a:ext cx="11752561" cy="641405"/>
          </a:xfrm>
        </p:spPr>
        <p:txBody>
          <a:bodyPr>
            <a:normAutofit/>
          </a:bodyPr>
          <a:lstStyle/>
          <a:p>
            <a:pPr>
              <a:lnSpc>
                <a:spcPct val="100000"/>
              </a:lnSpc>
              <a:spcBef>
                <a:spcPts val="0"/>
              </a:spcBef>
            </a:pPr>
            <a:r>
              <a:rPr lang="en-US" sz="3200" b="1" u="sng" dirty="0">
                <a:solidFill>
                  <a:schemeClr val="tx1"/>
                </a:solidFill>
              </a:rPr>
              <a:t>gm/ID </a:t>
            </a:r>
            <a:r>
              <a:rPr lang="en-IN" sz="3200" b="1" u="sng" dirty="0">
                <a:solidFill>
                  <a:schemeClr val="tx1"/>
                </a:solidFill>
              </a:rPr>
              <a:t>methodology-based data-driven search algorithm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7E83BA-E3C1-4144-B1F5-DA6CEDB4A3F9}"/>
                  </a:ext>
                </a:extLst>
              </p:cNvPr>
              <p:cNvSpPr>
                <a:spLocks noGrp="1"/>
              </p:cNvSpPr>
              <p:nvPr>
                <p:ph idx="1"/>
              </p:nvPr>
            </p:nvSpPr>
            <p:spPr>
              <a:xfrm>
                <a:off x="426129" y="1811045"/>
                <a:ext cx="11354539" cy="4447712"/>
              </a:xfrm>
            </p:spPr>
            <p:txBody>
              <a:bodyPr>
                <a:noAutofit/>
              </a:bodyPr>
              <a:lstStyle/>
              <a:p>
                <a:pPr marL="0" indent="0">
                  <a:lnSpc>
                    <a:spcPct val="100000"/>
                  </a:lnSpc>
                  <a:spcBef>
                    <a:spcPts val="0"/>
                  </a:spcBef>
                  <a:spcAft>
                    <a:spcPts val="0"/>
                  </a:spcAft>
                  <a:buNone/>
                </a:pPr>
                <a:r>
                  <a:rPr lang="en-US" sz="1600" i="1" dirty="0"/>
                  <a:t>gm/Id </a:t>
                </a:r>
                <a:r>
                  <a:rPr lang="en-US" sz="1600" dirty="0"/>
                  <a:t>methodology considers short-channel effects like DIBL</a:t>
                </a:r>
              </a:p>
              <a:p>
                <a:pPr marL="0" indent="0">
                  <a:lnSpc>
                    <a:spcPct val="100000"/>
                  </a:lnSpc>
                  <a:spcBef>
                    <a:spcPts val="0"/>
                  </a:spcBef>
                  <a:spcAft>
                    <a:spcPts val="0"/>
                  </a:spcAft>
                  <a:buNone/>
                </a:pPr>
                <a:endParaRPr lang="en-US" sz="1600" dirty="0"/>
              </a:p>
              <a:p>
                <a:pPr>
                  <a:lnSpc>
                    <a:spcPct val="100000"/>
                  </a:lnSpc>
                  <a:spcBef>
                    <a:spcPts val="0"/>
                  </a:spcBef>
                  <a:spcAft>
                    <a:spcPts val="0"/>
                  </a:spcAft>
                  <a:buFont typeface="Wingdings" panose="05000000000000000000" pitchFamily="2" charset="2"/>
                  <a:buChar char="Ø"/>
                </a:pPr>
                <a14:m>
                  <m:oMath xmlns:m="http://schemas.openxmlformats.org/officeDocument/2006/math">
                    <m:sSub>
                      <m:sSubPr>
                        <m:ctrlPr>
                          <a:rPr lang="nl-NL" sz="1600" i="1">
                            <a:latin typeface="Cambria Math" panose="02040503050406030204" pitchFamily="18" charset="0"/>
                          </a:rPr>
                        </m:ctrlPr>
                      </m:sSubPr>
                      <m:e>
                        <m:r>
                          <m:rPr>
                            <m:sty m:val="p"/>
                          </m:rPr>
                          <a:rPr lang="en-IN" sz="1600">
                            <a:latin typeface="Cambria Math" panose="02040503050406030204" pitchFamily="18" charset="0"/>
                          </a:rPr>
                          <m:t>A</m:t>
                        </m:r>
                      </m:e>
                      <m:sub>
                        <m:r>
                          <m:rPr>
                            <m:sty m:val="p"/>
                          </m:rPr>
                          <a:rPr lang="en-IN" sz="1600">
                            <a:latin typeface="Cambria Math" panose="02040503050406030204" pitchFamily="18" charset="0"/>
                          </a:rPr>
                          <m:t>mi</m:t>
                        </m:r>
                      </m:sub>
                    </m:sSub>
                    <m:r>
                      <a:rPr lang="en-IN" sz="1600">
                        <a:latin typeface="Cambria Math" panose="02040503050406030204" pitchFamily="18" charset="0"/>
                      </a:rPr>
                      <m:t>(</m:t>
                    </m:r>
                    <m:r>
                      <m:rPr>
                        <m:sty m:val="p"/>
                      </m:rPr>
                      <a:rPr lang="en-IN" sz="1600">
                        <a:latin typeface="Cambria Math" panose="02040503050406030204" pitchFamily="18" charset="0"/>
                      </a:rPr>
                      <m:t>s</m:t>
                    </m:r>
                    <m:r>
                      <a:rPr lang="en-IN" sz="1600">
                        <a:latin typeface="Cambria Math" panose="02040503050406030204" pitchFamily="18" charset="0"/>
                      </a:rPr>
                      <m:t>)</m:t>
                    </m:r>
                  </m:oMath>
                </a14:m>
                <a:r>
                  <a:rPr lang="en-IN" sz="1600" dirty="0"/>
                  <a:t> = </a:t>
                </a:r>
                <a14:m>
                  <m:oMath xmlns:m="http://schemas.openxmlformats.org/officeDocument/2006/math">
                    <m:sSub>
                      <m:sSubPr>
                        <m:ctrlPr>
                          <a:rPr lang="nl-NL" sz="1600" i="1">
                            <a:latin typeface="Cambria Math" panose="02040503050406030204" pitchFamily="18" charset="0"/>
                          </a:rPr>
                        </m:ctrlPr>
                      </m:sSubPr>
                      <m:e>
                        <m:r>
                          <m:rPr>
                            <m:sty m:val="p"/>
                          </m:rPr>
                          <a:rPr lang="en-IN" sz="1600">
                            <a:latin typeface="Cambria Math" panose="02040503050406030204" pitchFamily="18" charset="0"/>
                          </a:rPr>
                          <m:t>A</m:t>
                        </m:r>
                      </m:e>
                      <m:sub>
                        <m:r>
                          <m:rPr>
                            <m:sty m:val="p"/>
                          </m:rPr>
                          <a:rPr lang="en-IN" sz="1600" b="0" i="0" smtClean="0">
                            <a:latin typeface="Cambria Math" panose="02040503050406030204" pitchFamily="18" charset="0"/>
                          </a:rPr>
                          <m:t>o</m:t>
                        </m:r>
                        <m:r>
                          <m:rPr>
                            <m:sty m:val="p"/>
                          </m:rPr>
                          <a:rPr lang="en-IN" sz="1600">
                            <a:latin typeface="Cambria Math" panose="02040503050406030204" pitchFamily="18" charset="0"/>
                          </a:rPr>
                          <m:t>mi</m:t>
                        </m:r>
                      </m:sub>
                    </m:sSub>
                  </m:oMath>
                </a14:m>
                <a:r>
                  <a:rPr lang="en-IN" sz="1600" dirty="0"/>
                  <a:t>/(1 + s/</a:t>
                </a:r>
                <a14:m>
                  <m:oMath xmlns:m="http://schemas.openxmlformats.org/officeDocument/2006/math">
                    <m:sSub>
                      <m:sSubPr>
                        <m:ctrlPr>
                          <a:rPr lang="en-US" sz="1600" i="1">
                            <a:latin typeface="Cambria Math" panose="02040503050406030204" pitchFamily="18" charset="0"/>
                          </a:rPr>
                        </m:ctrlPr>
                      </m:sSubPr>
                      <m:e>
                        <m:r>
                          <m:rPr>
                            <m:sty m:val="p"/>
                          </m:rPr>
                          <a:rPr lang="en-IN" sz="1600">
                            <a:latin typeface="Cambria Math" panose="02040503050406030204" pitchFamily="18" charset="0"/>
                          </a:rPr>
                          <m:t>P</m:t>
                        </m:r>
                      </m:e>
                      <m:sub>
                        <m:r>
                          <m:rPr>
                            <m:sty m:val="p"/>
                          </m:rPr>
                          <a:rPr lang="en-IN" sz="1600">
                            <a:latin typeface="Cambria Math" panose="02040503050406030204" pitchFamily="18" charset="0"/>
                          </a:rPr>
                          <m:t>i</m:t>
                        </m:r>
                      </m:sub>
                    </m:sSub>
                  </m:oMath>
                </a14:m>
                <a:r>
                  <a:rPr lang="en-IN" sz="1600" dirty="0"/>
                  <a:t>) , </a:t>
                </a:r>
                <a:r>
                  <a:rPr lang="en-IN" sz="1600" dirty="0" err="1"/>
                  <a:t>i</a:t>
                </a:r>
                <a:r>
                  <a:rPr lang="en-IN" sz="1600" dirty="0"/>
                  <a:t> = 1, 2, ... , n</a:t>
                </a:r>
                <a:r>
                  <a:rPr lang="en-US" sz="1600" dirty="0"/>
                  <a:t> </a:t>
                </a:r>
              </a:p>
              <a:p>
                <a:pPr>
                  <a:lnSpc>
                    <a:spcPct val="100000"/>
                  </a:lnSpc>
                  <a:spcBef>
                    <a:spcPts val="0"/>
                  </a:spcBef>
                  <a:spcAft>
                    <a:spcPts val="0"/>
                  </a:spcAft>
                  <a:buFont typeface="Wingdings" panose="05000000000000000000" pitchFamily="2" charset="2"/>
                  <a:buChar char="Ø"/>
                </a:pPr>
                <a:endParaRPr lang="en-US" sz="1600" dirty="0"/>
              </a:p>
              <a:p>
                <a:pPr>
                  <a:lnSpc>
                    <a:spcPct val="100000"/>
                  </a:lnSpc>
                  <a:spcBef>
                    <a:spcPts val="0"/>
                  </a:spcBef>
                  <a:spcAft>
                    <a:spcPts val="0"/>
                  </a:spcAft>
                  <a:buFont typeface="Wingdings" panose="05000000000000000000" pitchFamily="2" charset="2"/>
                  <a:buChar char="Ø"/>
                </a:pPr>
                <a14:m>
                  <m:oMath xmlns:m="http://schemas.openxmlformats.org/officeDocument/2006/math">
                    <m:sSub>
                      <m:sSubPr>
                        <m:ctrlPr>
                          <a:rPr lang="nl-NL" sz="1600" i="1">
                            <a:latin typeface="Cambria Math" panose="02040503050406030204" pitchFamily="18" charset="0"/>
                          </a:rPr>
                        </m:ctrlPr>
                      </m:sSubPr>
                      <m:e>
                        <m:r>
                          <m:rPr>
                            <m:sty m:val="p"/>
                          </m:rPr>
                          <a:rPr lang="en-IN" sz="1600" i="0">
                            <a:latin typeface="Cambria Math" panose="02040503050406030204" pitchFamily="18" charset="0"/>
                          </a:rPr>
                          <m:t>A</m:t>
                        </m:r>
                      </m:e>
                      <m:sub>
                        <m:r>
                          <m:rPr>
                            <m:sty m:val="p"/>
                          </m:rPr>
                          <a:rPr lang="en-IN" sz="1600" i="0">
                            <a:latin typeface="Cambria Math" panose="02040503050406030204" pitchFamily="18" charset="0"/>
                          </a:rPr>
                          <m:t>f</m:t>
                        </m:r>
                        <m:r>
                          <m:rPr>
                            <m:sty m:val="p"/>
                          </m:rPr>
                          <a:rPr lang="en-IN" sz="1600" b="0" i="0" smtClean="0">
                            <a:latin typeface="Cambria Math" panose="02040503050406030204" pitchFamily="18" charset="0"/>
                          </a:rPr>
                          <m:t>i</m:t>
                        </m:r>
                      </m:sub>
                    </m:sSub>
                    <m:r>
                      <a:rPr lang="en-IN" sz="1600" i="0">
                        <a:latin typeface="Cambria Math" panose="02040503050406030204" pitchFamily="18" charset="0"/>
                      </a:rPr>
                      <m:t>(</m:t>
                    </m:r>
                    <m:r>
                      <m:rPr>
                        <m:sty m:val="p"/>
                      </m:rPr>
                      <a:rPr lang="en-IN" sz="1600" i="0">
                        <a:latin typeface="Cambria Math" panose="02040503050406030204" pitchFamily="18" charset="0"/>
                      </a:rPr>
                      <m:t>s</m:t>
                    </m:r>
                    <m:r>
                      <a:rPr lang="en-IN" sz="1600" i="0">
                        <a:latin typeface="Cambria Math" panose="02040503050406030204" pitchFamily="18" charset="0"/>
                      </a:rPr>
                      <m:t>)</m:t>
                    </m:r>
                  </m:oMath>
                </a14:m>
                <a:r>
                  <a:rPr lang="en-IN" sz="1600" dirty="0"/>
                  <a:t> = </a:t>
                </a:r>
                <a14:m>
                  <m:oMath xmlns:m="http://schemas.openxmlformats.org/officeDocument/2006/math">
                    <m:sSub>
                      <m:sSubPr>
                        <m:ctrlPr>
                          <a:rPr lang="nl-NL" sz="1600" i="1">
                            <a:latin typeface="Cambria Math" panose="02040503050406030204" pitchFamily="18" charset="0"/>
                          </a:rPr>
                        </m:ctrlPr>
                      </m:sSubPr>
                      <m:e>
                        <m:r>
                          <m:rPr>
                            <m:sty m:val="p"/>
                          </m:rPr>
                          <a:rPr lang="en-IN" sz="1600">
                            <a:latin typeface="Cambria Math" panose="02040503050406030204" pitchFamily="18" charset="0"/>
                          </a:rPr>
                          <m:t>A</m:t>
                        </m:r>
                      </m:e>
                      <m:sub>
                        <m:r>
                          <m:rPr>
                            <m:sty m:val="p"/>
                          </m:rPr>
                          <a:rPr lang="en-IN" sz="1600" b="0" i="0" smtClean="0">
                            <a:latin typeface="Cambria Math" panose="02040503050406030204" pitchFamily="18" charset="0"/>
                          </a:rPr>
                          <m:t>o</m:t>
                        </m:r>
                        <m:r>
                          <m:rPr>
                            <m:sty m:val="p"/>
                          </m:rPr>
                          <a:rPr lang="en-IN" sz="1600">
                            <a:latin typeface="Cambria Math" panose="02040503050406030204" pitchFamily="18" charset="0"/>
                          </a:rPr>
                          <m:t>fi</m:t>
                        </m:r>
                      </m:sub>
                    </m:sSub>
                  </m:oMath>
                </a14:m>
                <a:r>
                  <a:rPr lang="en-IN" sz="1600" dirty="0"/>
                  <a:t>/(1 + s/</a:t>
                </a:r>
                <a14:m>
                  <m:oMath xmlns:m="http://schemas.openxmlformats.org/officeDocument/2006/math">
                    <m:sSub>
                      <m:sSubPr>
                        <m:ctrlPr>
                          <a:rPr lang="en-US" sz="1600" i="1">
                            <a:latin typeface="Cambria Math" panose="02040503050406030204" pitchFamily="18" charset="0"/>
                          </a:rPr>
                        </m:ctrlPr>
                      </m:sSubPr>
                      <m:e>
                        <m:r>
                          <m:rPr>
                            <m:sty m:val="p"/>
                          </m:rPr>
                          <a:rPr lang="en-IN" sz="1600">
                            <a:latin typeface="Cambria Math" panose="02040503050406030204" pitchFamily="18" charset="0"/>
                          </a:rPr>
                          <m:t>P</m:t>
                        </m:r>
                      </m:e>
                      <m:sub>
                        <m:r>
                          <m:rPr>
                            <m:sty m:val="p"/>
                          </m:rPr>
                          <a:rPr lang="en-IN" sz="1600">
                            <a:latin typeface="Cambria Math" panose="02040503050406030204" pitchFamily="18" charset="0"/>
                          </a:rPr>
                          <m:t>i</m:t>
                        </m:r>
                      </m:sub>
                    </m:sSub>
                  </m:oMath>
                </a14:m>
                <a:r>
                  <a:rPr lang="en-IN" sz="1600" dirty="0"/>
                  <a:t>) , </a:t>
                </a:r>
                <a:r>
                  <a:rPr lang="en-IN" sz="1600" dirty="0" err="1"/>
                  <a:t>i</a:t>
                </a:r>
                <a:r>
                  <a:rPr lang="en-IN" sz="1600" dirty="0"/>
                  <a:t> = 2, 3, ... , n</a:t>
                </a:r>
              </a:p>
              <a:p>
                <a:pPr>
                  <a:lnSpc>
                    <a:spcPct val="100000"/>
                  </a:lnSpc>
                  <a:spcBef>
                    <a:spcPts val="0"/>
                  </a:spcBef>
                  <a:spcAft>
                    <a:spcPts val="0"/>
                  </a:spcAft>
                  <a:buFont typeface="Wingdings" panose="05000000000000000000" pitchFamily="2" charset="2"/>
                  <a:buChar char="Ø"/>
                </a:pPr>
                <a:endParaRPr lang="en-IN" sz="1600" dirty="0"/>
              </a:p>
              <a:p>
                <a:pPr>
                  <a:lnSpc>
                    <a:spcPct val="100000"/>
                  </a:lnSpc>
                  <a:spcBef>
                    <a:spcPts val="0"/>
                  </a:spcBef>
                  <a:spcAft>
                    <a:spcPts val="0"/>
                  </a:spcAft>
                  <a:buFont typeface="Wingdings" panose="05000000000000000000" pitchFamily="2" charset="2"/>
                  <a:buChar char="Ø"/>
                </a:pPr>
                <a14:m>
                  <m:oMath xmlns:m="http://schemas.openxmlformats.org/officeDocument/2006/math">
                    <m:sSub>
                      <m:sSubPr>
                        <m:ctrlPr>
                          <a:rPr lang="nl-NL" sz="1600" i="1">
                            <a:latin typeface="Cambria Math" panose="02040503050406030204" pitchFamily="18" charset="0"/>
                          </a:rPr>
                        </m:ctrlPr>
                      </m:sSubPr>
                      <m:e>
                        <m:r>
                          <m:rPr>
                            <m:sty m:val="p"/>
                          </m:rPr>
                          <a:rPr lang="en-IN" sz="1600" b="0" i="0" smtClean="0">
                            <a:latin typeface="Cambria Math" panose="02040503050406030204" pitchFamily="18" charset="0"/>
                          </a:rPr>
                          <m:t>TF</m:t>
                        </m:r>
                      </m:e>
                      <m:sub>
                        <m:r>
                          <m:rPr>
                            <m:sty m:val="p"/>
                          </m:rPr>
                          <a:rPr lang="en-IN" sz="1600" b="0" i="0" smtClean="0">
                            <a:latin typeface="Cambria Math" panose="02040503050406030204" pitchFamily="18" charset="0"/>
                          </a:rPr>
                          <m:t>Sn</m:t>
                        </m:r>
                      </m:sub>
                    </m:sSub>
                    <m:r>
                      <a:rPr lang="en-IN" sz="1600" i="0">
                        <a:latin typeface="Cambria Math" panose="02040503050406030204" pitchFamily="18" charset="0"/>
                      </a:rPr>
                      <m:t>(</m:t>
                    </m:r>
                    <m:r>
                      <m:rPr>
                        <m:sty m:val="p"/>
                      </m:rPr>
                      <a:rPr lang="en-IN" sz="1600" i="0">
                        <a:latin typeface="Cambria Math" panose="02040503050406030204" pitchFamily="18" charset="0"/>
                      </a:rPr>
                      <m:t>s</m:t>
                    </m:r>
                    <m:r>
                      <a:rPr lang="en-IN" sz="1600" i="0">
                        <a:latin typeface="Cambria Math" panose="02040503050406030204" pitchFamily="18" charset="0"/>
                      </a:rPr>
                      <m:t>)</m:t>
                    </m:r>
                  </m:oMath>
                </a14:m>
                <a:r>
                  <a:rPr lang="en-IN" sz="1600" dirty="0"/>
                  <a:t> = ∏</a:t>
                </a:r>
                <a:r>
                  <a:rPr lang="nl-NL" sz="1600" dirty="0"/>
                  <a:t> </a:t>
                </a:r>
                <a14:m>
                  <m:oMath xmlns:m="http://schemas.openxmlformats.org/officeDocument/2006/math">
                    <m:sSub>
                      <m:sSubPr>
                        <m:ctrlPr>
                          <a:rPr lang="nl-NL" sz="1600" i="1">
                            <a:latin typeface="Cambria Math" panose="02040503050406030204" pitchFamily="18" charset="0"/>
                          </a:rPr>
                        </m:ctrlPr>
                      </m:sSubPr>
                      <m:e>
                        <m:r>
                          <m:rPr>
                            <m:sty m:val="p"/>
                          </m:rPr>
                          <a:rPr lang="en-IN" sz="1600" i="0">
                            <a:latin typeface="Cambria Math" panose="02040503050406030204" pitchFamily="18" charset="0"/>
                          </a:rPr>
                          <m:t>A</m:t>
                        </m:r>
                      </m:e>
                      <m:sub>
                        <m:r>
                          <m:rPr>
                            <m:sty m:val="p"/>
                          </m:rPr>
                          <a:rPr lang="en-IN" sz="1600" i="0">
                            <a:latin typeface="Cambria Math" panose="02040503050406030204" pitchFamily="18" charset="0"/>
                          </a:rPr>
                          <m:t>mi</m:t>
                        </m:r>
                      </m:sub>
                    </m:sSub>
                    <m:r>
                      <a:rPr lang="en-IN" sz="1600" i="0">
                        <a:latin typeface="Cambria Math" panose="02040503050406030204" pitchFamily="18" charset="0"/>
                      </a:rPr>
                      <m:t>(</m:t>
                    </m:r>
                    <m:r>
                      <m:rPr>
                        <m:sty m:val="p"/>
                      </m:rPr>
                      <a:rPr lang="en-IN" sz="1600" i="0">
                        <a:latin typeface="Cambria Math" panose="02040503050406030204" pitchFamily="18" charset="0"/>
                      </a:rPr>
                      <m:t>s</m:t>
                    </m:r>
                    <m:r>
                      <a:rPr lang="en-IN" sz="1600" i="0">
                        <a:latin typeface="Cambria Math" panose="02040503050406030204" pitchFamily="18" charset="0"/>
                      </a:rPr>
                      <m:t>)</m:t>
                    </m:r>
                  </m:oMath>
                </a14:m>
                <a:r>
                  <a:rPr lang="nl-NL" sz="1600" dirty="0"/>
                  <a:t> + </a:t>
                </a:r>
                <a14:m>
                  <m:oMath xmlns:m="http://schemas.openxmlformats.org/officeDocument/2006/math">
                    <m:sSub>
                      <m:sSubPr>
                        <m:ctrlPr>
                          <a:rPr lang="nl-NL" sz="1600" i="1" smtClean="0">
                            <a:latin typeface="Cambria Math" panose="02040503050406030204" pitchFamily="18" charset="0"/>
                          </a:rPr>
                        </m:ctrlPr>
                      </m:sSubPr>
                      <m:e>
                        <m:r>
                          <m:rPr>
                            <m:sty m:val="p"/>
                          </m:rPr>
                          <a:rPr lang="en-IN" sz="1600" b="0" i="0" smtClean="0">
                            <a:latin typeface="Cambria Math" panose="02040503050406030204" pitchFamily="18" charset="0"/>
                          </a:rPr>
                          <m:t>A</m:t>
                        </m:r>
                      </m:e>
                      <m:sub>
                        <m:r>
                          <m:rPr>
                            <m:sty m:val="p"/>
                          </m:rPr>
                          <a:rPr lang="en-IN" sz="1600" b="0" i="0" smtClean="0">
                            <a:latin typeface="Cambria Math" panose="02040503050406030204" pitchFamily="18" charset="0"/>
                          </a:rPr>
                          <m:t>f</m:t>
                        </m:r>
                        <m:r>
                          <a:rPr lang="en-IN" sz="1600" b="0" i="0" smtClean="0">
                            <a:latin typeface="Cambria Math" panose="02040503050406030204" pitchFamily="18" charset="0"/>
                          </a:rPr>
                          <m:t>2</m:t>
                        </m:r>
                      </m:sub>
                    </m:sSub>
                    <m:r>
                      <a:rPr lang="en-IN" sz="1600" b="0" i="0" smtClean="0">
                        <a:latin typeface="Cambria Math" panose="02040503050406030204" pitchFamily="18" charset="0"/>
                      </a:rPr>
                      <m:t>(</m:t>
                    </m:r>
                    <m:r>
                      <m:rPr>
                        <m:sty m:val="p"/>
                      </m:rPr>
                      <a:rPr lang="en-IN" sz="1600" b="0" i="0" smtClean="0">
                        <a:latin typeface="Cambria Math" panose="02040503050406030204" pitchFamily="18" charset="0"/>
                      </a:rPr>
                      <m:t>s</m:t>
                    </m:r>
                    <m:r>
                      <a:rPr lang="en-IN" sz="1600" b="0" i="0" smtClean="0">
                        <a:latin typeface="Cambria Math" panose="02040503050406030204" pitchFamily="18" charset="0"/>
                      </a:rPr>
                      <m:t>)</m:t>
                    </m:r>
                  </m:oMath>
                </a14:m>
                <a:r>
                  <a:rPr lang="nl-NL" sz="1600" dirty="0"/>
                  <a:t> </a:t>
                </a:r>
                <a:r>
                  <a:rPr lang="en-IN" sz="1600" dirty="0"/>
                  <a:t>∏</a:t>
                </a:r>
                <a:r>
                  <a:rPr lang="nl-NL" sz="1600" dirty="0"/>
                  <a:t> </a:t>
                </a:r>
                <a14:m>
                  <m:oMath xmlns:m="http://schemas.openxmlformats.org/officeDocument/2006/math">
                    <m:sSub>
                      <m:sSubPr>
                        <m:ctrlPr>
                          <a:rPr lang="nl-NL" sz="1600" i="1">
                            <a:latin typeface="Cambria Math" panose="02040503050406030204" pitchFamily="18" charset="0"/>
                          </a:rPr>
                        </m:ctrlPr>
                      </m:sSubPr>
                      <m:e>
                        <m:r>
                          <m:rPr>
                            <m:sty m:val="p"/>
                          </m:rPr>
                          <a:rPr lang="en-IN" sz="1600" i="0">
                            <a:latin typeface="Cambria Math" panose="02040503050406030204" pitchFamily="18" charset="0"/>
                          </a:rPr>
                          <m:t>A</m:t>
                        </m:r>
                      </m:e>
                      <m:sub>
                        <m:r>
                          <m:rPr>
                            <m:sty m:val="p"/>
                          </m:rPr>
                          <a:rPr lang="en-IN" sz="1600" i="0">
                            <a:latin typeface="Cambria Math" panose="02040503050406030204" pitchFamily="18" charset="0"/>
                          </a:rPr>
                          <m:t>mi</m:t>
                        </m:r>
                      </m:sub>
                    </m:sSub>
                    <m:r>
                      <a:rPr lang="en-IN" sz="1600" i="0">
                        <a:latin typeface="Cambria Math" panose="02040503050406030204" pitchFamily="18" charset="0"/>
                      </a:rPr>
                      <m:t>(</m:t>
                    </m:r>
                    <m:r>
                      <m:rPr>
                        <m:sty m:val="p"/>
                      </m:rPr>
                      <a:rPr lang="en-IN" sz="1600" i="0">
                        <a:latin typeface="Cambria Math" panose="02040503050406030204" pitchFamily="18" charset="0"/>
                      </a:rPr>
                      <m:t>s</m:t>
                    </m:r>
                    <m:r>
                      <a:rPr lang="en-IN" sz="1600" i="0">
                        <a:latin typeface="Cambria Math" panose="02040503050406030204" pitchFamily="18" charset="0"/>
                      </a:rPr>
                      <m:t>)</m:t>
                    </m:r>
                  </m:oMath>
                </a14:m>
                <a:r>
                  <a:rPr lang="en-IN" sz="1600" dirty="0"/>
                  <a:t> + </a:t>
                </a:r>
                <a14:m>
                  <m:oMath xmlns:m="http://schemas.openxmlformats.org/officeDocument/2006/math">
                    <m:sSub>
                      <m:sSubPr>
                        <m:ctrlPr>
                          <a:rPr lang="nl-NL" sz="1600" i="1">
                            <a:latin typeface="Cambria Math" panose="02040503050406030204" pitchFamily="18" charset="0"/>
                          </a:rPr>
                        </m:ctrlPr>
                      </m:sSubPr>
                      <m:e>
                        <m:r>
                          <m:rPr>
                            <m:sty m:val="p"/>
                          </m:rPr>
                          <a:rPr lang="en-IN" sz="1600" i="0">
                            <a:latin typeface="Cambria Math" panose="02040503050406030204" pitchFamily="18" charset="0"/>
                          </a:rPr>
                          <m:t>A</m:t>
                        </m:r>
                      </m:e>
                      <m:sub>
                        <m:r>
                          <m:rPr>
                            <m:sty m:val="p"/>
                          </m:rPr>
                          <a:rPr lang="en-IN" sz="1600" i="0">
                            <a:latin typeface="Cambria Math" panose="02040503050406030204" pitchFamily="18" charset="0"/>
                          </a:rPr>
                          <m:t>f</m:t>
                        </m:r>
                        <m:r>
                          <a:rPr lang="en-IN" sz="1600" b="0" i="0" smtClean="0">
                            <a:latin typeface="Cambria Math" panose="02040503050406030204" pitchFamily="18" charset="0"/>
                          </a:rPr>
                          <m:t>3</m:t>
                        </m:r>
                      </m:sub>
                    </m:sSub>
                    <m:r>
                      <a:rPr lang="en-IN" sz="1600" i="0">
                        <a:latin typeface="Cambria Math" panose="02040503050406030204" pitchFamily="18" charset="0"/>
                      </a:rPr>
                      <m:t>(</m:t>
                    </m:r>
                    <m:r>
                      <m:rPr>
                        <m:sty m:val="p"/>
                      </m:rPr>
                      <a:rPr lang="en-IN" sz="1600" i="0">
                        <a:latin typeface="Cambria Math" panose="02040503050406030204" pitchFamily="18" charset="0"/>
                      </a:rPr>
                      <m:t>s</m:t>
                    </m:r>
                    <m:r>
                      <a:rPr lang="en-IN" sz="1600" i="0">
                        <a:latin typeface="Cambria Math" panose="02040503050406030204" pitchFamily="18" charset="0"/>
                      </a:rPr>
                      <m:t>)</m:t>
                    </m:r>
                  </m:oMath>
                </a14:m>
                <a:r>
                  <a:rPr lang="nl-NL" sz="1600" dirty="0"/>
                  <a:t> </a:t>
                </a:r>
                <a:r>
                  <a:rPr lang="en-IN" sz="1600" dirty="0"/>
                  <a:t>)∏</a:t>
                </a:r>
                <a:r>
                  <a:rPr lang="nl-NL" sz="1600" dirty="0"/>
                  <a:t> </a:t>
                </a:r>
                <a14:m>
                  <m:oMath xmlns:m="http://schemas.openxmlformats.org/officeDocument/2006/math">
                    <m:sSub>
                      <m:sSubPr>
                        <m:ctrlPr>
                          <a:rPr lang="nl-NL" sz="1600" i="1">
                            <a:latin typeface="Cambria Math" panose="02040503050406030204" pitchFamily="18" charset="0"/>
                          </a:rPr>
                        </m:ctrlPr>
                      </m:sSubPr>
                      <m:e>
                        <m:r>
                          <m:rPr>
                            <m:sty m:val="p"/>
                          </m:rPr>
                          <a:rPr lang="en-IN" sz="1600" i="0">
                            <a:latin typeface="Cambria Math" panose="02040503050406030204" pitchFamily="18" charset="0"/>
                          </a:rPr>
                          <m:t>A</m:t>
                        </m:r>
                      </m:e>
                      <m:sub>
                        <m:r>
                          <m:rPr>
                            <m:sty m:val="p"/>
                          </m:rPr>
                          <a:rPr lang="en-IN" sz="1600" b="0" i="0" smtClean="0">
                            <a:latin typeface="Cambria Math" panose="02040503050406030204" pitchFamily="18" charset="0"/>
                          </a:rPr>
                          <m:t>mi</m:t>
                        </m:r>
                      </m:sub>
                    </m:sSub>
                    <m:r>
                      <a:rPr lang="en-IN" sz="1600" i="0">
                        <a:latin typeface="Cambria Math" panose="02040503050406030204" pitchFamily="18" charset="0"/>
                      </a:rPr>
                      <m:t>(</m:t>
                    </m:r>
                    <m:r>
                      <m:rPr>
                        <m:sty m:val="p"/>
                      </m:rPr>
                      <a:rPr lang="en-IN" sz="1600" i="0">
                        <a:latin typeface="Cambria Math" panose="02040503050406030204" pitchFamily="18" charset="0"/>
                      </a:rPr>
                      <m:t>s</m:t>
                    </m:r>
                    <m:r>
                      <a:rPr lang="en-IN" sz="1600" i="0">
                        <a:latin typeface="Cambria Math" panose="02040503050406030204" pitchFamily="18" charset="0"/>
                      </a:rPr>
                      <m:t>)</m:t>
                    </m:r>
                  </m:oMath>
                </a14:m>
                <a:r>
                  <a:rPr lang="nl-NL" sz="1600" dirty="0"/>
                  <a:t> </a:t>
                </a:r>
                <a:r>
                  <a:rPr lang="en-IN" sz="1600" dirty="0"/>
                  <a:t>+...+ </a:t>
                </a:r>
                <a14:m>
                  <m:oMath xmlns:m="http://schemas.openxmlformats.org/officeDocument/2006/math">
                    <m:sSub>
                      <m:sSubPr>
                        <m:ctrlPr>
                          <a:rPr lang="nl-NL" sz="1600" i="1">
                            <a:latin typeface="Cambria Math" panose="02040503050406030204" pitchFamily="18" charset="0"/>
                          </a:rPr>
                        </m:ctrlPr>
                      </m:sSubPr>
                      <m:e>
                        <m:r>
                          <m:rPr>
                            <m:sty m:val="p"/>
                          </m:rPr>
                          <a:rPr lang="en-IN" sz="1600" i="0">
                            <a:latin typeface="Cambria Math" panose="02040503050406030204" pitchFamily="18" charset="0"/>
                          </a:rPr>
                          <m:t>A</m:t>
                        </m:r>
                      </m:e>
                      <m:sub>
                        <m:r>
                          <m:rPr>
                            <m:sty m:val="p"/>
                          </m:rPr>
                          <a:rPr lang="en-IN" sz="1600" i="0">
                            <a:latin typeface="Cambria Math" panose="02040503050406030204" pitchFamily="18" charset="0"/>
                          </a:rPr>
                          <m:t>f</m:t>
                        </m:r>
                        <m:r>
                          <m:rPr>
                            <m:sty m:val="p"/>
                          </m:rPr>
                          <a:rPr lang="en-IN" sz="1600" b="0" i="0" smtClean="0">
                            <a:latin typeface="Cambria Math" panose="02040503050406030204" pitchFamily="18" charset="0"/>
                          </a:rPr>
                          <m:t>n</m:t>
                        </m:r>
                      </m:sub>
                    </m:sSub>
                    <m:r>
                      <a:rPr lang="en-IN" sz="1600" i="0">
                        <a:latin typeface="Cambria Math" panose="02040503050406030204" pitchFamily="18" charset="0"/>
                      </a:rPr>
                      <m:t>(</m:t>
                    </m:r>
                    <m:r>
                      <m:rPr>
                        <m:sty m:val="p"/>
                      </m:rPr>
                      <a:rPr lang="en-IN" sz="1600" i="0">
                        <a:latin typeface="Cambria Math" panose="02040503050406030204" pitchFamily="18" charset="0"/>
                      </a:rPr>
                      <m:t>s</m:t>
                    </m:r>
                    <m:r>
                      <a:rPr lang="en-IN" sz="1600" i="0">
                        <a:latin typeface="Cambria Math" panose="02040503050406030204" pitchFamily="18" charset="0"/>
                      </a:rPr>
                      <m:t>)</m:t>
                    </m:r>
                  </m:oMath>
                </a14:m>
                <a:r>
                  <a:rPr lang="nl-NL" sz="1600" dirty="0"/>
                  <a:t> </a:t>
                </a:r>
              </a:p>
              <a:p>
                <a:pPr>
                  <a:lnSpc>
                    <a:spcPct val="100000"/>
                  </a:lnSpc>
                  <a:spcBef>
                    <a:spcPts val="0"/>
                  </a:spcBef>
                  <a:spcAft>
                    <a:spcPts val="0"/>
                  </a:spcAft>
                  <a:buFont typeface="Wingdings" panose="05000000000000000000" pitchFamily="2" charset="2"/>
                  <a:buChar char="Ø"/>
                </a:pPr>
                <a:endParaRPr lang="en-US" sz="1600" dirty="0"/>
              </a:p>
              <a:p>
                <a:pPr>
                  <a:lnSpc>
                    <a:spcPct val="100000"/>
                  </a:lnSpc>
                  <a:spcBef>
                    <a:spcPts val="0"/>
                  </a:spcBef>
                  <a:spcAft>
                    <a:spcPts val="0"/>
                  </a:spcAft>
                  <a:buFont typeface="Wingdings" panose="05000000000000000000" pitchFamily="2" charset="2"/>
                  <a:buChar char="Ø"/>
                </a:pPr>
                <a:r>
                  <a:rPr lang="en-US" sz="1600" dirty="0"/>
                  <a:t>n poles and n-1 zeros</a:t>
                </a:r>
              </a:p>
              <a:p>
                <a:pPr>
                  <a:lnSpc>
                    <a:spcPct val="100000"/>
                  </a:lnSpc>
                  <a:spcBef>
                    <a:spcPts val="0"/>
                  </a:spcBef>
                  <a:spcAft>
                    <a:spcPts val="0"/>
                  </a:spcAft>
                  <a:buFont typeface="Wingdings" panose="05000000000000000000" pitchFamily="2" charset="2"/>
                  <a:buChar char="Ø"/>
                </a:pPr>
                <a:endParaRPr lang="en-US" sz="1600" dirty="0"/>
              </a:p>
              <a:p>
                <a:pPr>
                  <a:lnSpc>
                    <a:spcPct val="100000"/>
                  </a:lnSpc>
                  <a:spcBef>
                    <a:spcPts val="0"/>
                  </a:spcBef>
                  <a:spcAft>
                    <a:spcPts val="0"/>
                  </a:spcAft>
                  <a:buFont typeface="Wingdings" panose="05000000000000000000" pitchFamily="2" charset="2"/>
                  <a:buChar char="Ø"/>
                </a:pPr>
                <a14:m>
                  <m:oMath xmlns:m="http://schemas.openxmlformats.org/officeDocument/2006/math">
                    <m:sSub>
                      <m:sSubPr>
                        <m:ctrlPr>
                          <a:rPr lang="en-US" sz="1600" i="1">
                            <a:latin typeface="Cambria Math" panose="02040503050406030204" pitchFamily="18" charset="0"/>
                          </a:rPr>
                        </m:ctrlPr>
                      </m:sSubPr>
                      <m:e>
                        <m:r>
                          <m:rPr>
                            <m:sty m:val="p"/>
                          </m:rPr>
                          <a:rPr lang="en-IN" sz="1600">
                            <a:latin typeface="Cambria Math" panose="02040503050406030204" pitchFamily="18" charset="0"/>
                          </a:rPr>
                          <m:t>P</m:t>
                        </m:r>
                      </m:e>
                      <m:sub>
                        <m:r>
                          <m:rPr>
                            <m:sty m:val="p"/>
                          </m:rPr>
                          <a:rPr lang="en-IN" sz="1600">
                            <a:latin typeface="Cambria Math" panose="02040503050406030204" pitchFamily="18" charset="0"/>
                          </a:rPr>
                          <m:t>i</m:t>
                        </m:r>
                      </m:sub>
                    </m:sSub>
                  </m:oMath>
                </a14:m>
                <a:r>
                  <a:rPr lang="en-US" sz="1600" dirty="0"/>
                  <a:t> = 1/ </a:t>
                </a:r>
                <a14:m>
                  <m:oMath xmlns:m="http://schemas.openxmlformats.org/officeDocument/2006/math">
                    <m:sSub>
                      <m:sSubPr>
                        <m:ctrlPr>
                          <a:rPr lang="en-US" sz="1600" i="1">
                            <a:latin typeface="Cambria Math" panose="02040503050406030204" pitchFamily="18" charset="0"/>
                          </a:rPr>
                        </m:ctrlPr>
                      </m:sSubPr>
                      <m:e>
                        <m:r>
                          <m:rPr>
                            <m:sty m:val="p"/>
                          </m:rPr>
                          <a:rPr lang="en-IN" sz="1600" b="0" i="0" smtClean="0">
                            <a:latin typeface="Cambria Math" panose="02040503050406030204" pitchFamily="18" charset="0"/>
                          </a:rPr>
                          <m:t>R</m:t>
                        </m:r>
                      </m:e>
                      <m:sub>
                        <m:r>
                          <m:rPr>
                            <m:sty m:val="p"/>
                          </m:rPr>
                          <a:rPr lang="en-IN" sz="1600">
                            <a:latin typeface="Cambria Math" panose="02040503050406030204" pitchFamily="18" charset="0"/>
                          </a:rPr>
                          <m:t>i</m:t>
                        </m:r>
                      </m:sub>
                    </m:sSub>
                  </m:oMath>
                </a14:m>
                <a:r>
                  <a:rPr lang="en-US" sz="1600" dirty="0"/>
                  <a:t> </a:t>
                </a:r>
                <a14:m>
                  <m:oMath xmlns:m="http://schemas.openxmlformats.org/officeDocument/2006/math">
                    <m:sSub>
                      <m:sSubPr>
                        <m:ctrlPr>
                          <a:rPr lang="en-US" sz="1600" i="1">
                            <a:latin typeface="Cambria Math" panose="02040503050406030204" pitchFamily="18" charset="0"/>
                          </a:rPr>
                        </m:ctrlPr>
                      </m:sSubPr>
                      <m:e>
                        <m:r>
                          <m:rPr>
                            <m:sty m:val="p"/>
                          </m:rPr>
                          <a:rPr lang="en-IN" sz="1600" b="0" i="0" smtClean="0">
                            <a:latin typeface="Cambria Math" panose="02040503050406030204" pitchFamily="18" charset="0"/>
                          </a:rPr>
                          <m:t>C</m:t>
                        </m:r>
                      </m:e>
                      <m:sub>
                        <m:r>
                          <m:rPr>
                            <m:sty m:val="p"/>
                          </m:rPr>
                          <a:rPr lang="en-IN" sz="1600">
                            <a:latin typeface="Cambria Math" panose="02040503050406030204" pitchFamily="18" charset="0"/>
                          </a:rPr>
                          <m:t>i</m:t>
                        </m:r>
                      </m:sub>
                    </m:sSub>
                  </m:oMath>
                </a14:m>
                <a:endParaRPr lang="en-US" sz="1600" dirty="0"/>
              </a:p>
              <a:p>
                <a:pPr>
                  <a:lnSpc>
                    <a:spcPct val="100000"/>
                  </a:lnSpc>
                  <a:spcBef>
                    <a:spcPts val="0"/>
                  </a:spcBef>
                  <a:spcAft>
                    <a:spcPts val="0"/>
                  </a:spcAft>
                  <a:buFont typeface="Wingdings" panose="05000000000000000000" pitchFamily="2" charset="2"/>
                  <a:buChar char="Ø"/>
                </a:pPr>
                <a:endParaRPr lang="en-US" sz="1600" dirty="0"/>
              </a:p>
              <a:p>
                <a:pPr>
                  <a:lnSpc>
                    <a:spcPct val="100000"/>
                  </a:lnSpc>
                  <a:spcBef>
                    <a:spcPts val="0"/>
                  </a:spcBef>
                  <a:spcAft>
                    <a:spcPts val="0"/>
                  </a:spcAft>
                  <a:buFont typeface="Wingdings" panose="05000000000000000000" pitchFamily="2" charset="2"/>
                  <a:buChar char="Ø"/>
                </a:pPr>
                <a:r>
                  <a:rPr lang="en-IN" sz="1600" dirty="0"/>
                  <a:t>Drawback: Single-pole amplifier model</a:t>
                </a:r>
              </a:p>
              <a:p>
                <a:pPr>
                  <a:lnSpc>
                    <a:spcPct val="100000"/>
                  </a:lnSpc>
                  <a:spcBef>
                    <a:spcPts val="0"/>
                  </a:spcBef>
                  <a:spcAft>
                    <a:spcPts val="0"/>
                  </a:spcAft>
                  <a:buFont typeface="Wingdings" panose="05000000000000000000" pitchFamily="2" charset="2"/>
                  <a:buChar char="Ø"/>
                </a:pPr>
                <a:endParaRPr lang="en-US" sz="1600" dirty="0"/>
              </a:p>
              <a:p>
                <a:pPr>
                  <a:lnSpc>
                    <a:spcPct val="100000"/>
                  </a:lnSpc>
                  <a:spcBef>
                    <a:spcPts val="0"/>
                  </a:spcBef>
                  <a:spcAft>
                    <a:spcPts val="0"/>
                  </a:spcAft>
                  <a:buFont typeface="Wingdings" panose="05000000000000000000" pitchFamily="2" charset="2"/>
                  <a:buChar char="Ø"/>
                </a:pPr>
                <a:r>
                  <a:rPr lang="en-US" sz="1600" dirty="0"/>
                  <a:t>Low pass </a:t>
                </a:r>
                <a:r>
                  <a:rPr lang="en-IN" sz="1600" dirty="0"/>
                  <a:t>∆</a:t>
                </a:r>
                <a:r>
                  <a:rPr lang="el-GR" sz="1600" dirty="0"/>
                  <a:t>Σ</a:t>
                </a:r>
                <a:r>
                  <a:rPr lang="en-US" sz="1600" dirty="0"/>
                  <a:t> modulator =&gt; Poles at low frequency =&gt; Large capacitors at output of each node</a:t>
                </a:r>
              </a:p>
              <a:p>
                <a:pPr>
                  <a:lnSpc>
                    <a:spcPct val="100000"/>
                  </a:lnSpc>
                  <a:spcBef>
                    <a:spcPts val="0"/>
                  </a:spcBef>
                  <a:spcAft>
                    <a:spcPts val="0"/>
                  </a:spcAft>
                  <a:buFont typeface="Wingdings" panose="05000000000000000000" pitchFamily="2" charset="2"/>
                  <a:buChar char="Ø"/>
                </a:pPr>
                <a:endParaRPr lang="en-US" sz="1600" dirty="0"/>
              </a:p>
              <a:p>
                <a:pPr>
                  <a:lnSpc>
                    <a:spcPct val="100000"/>
                  </a:lnSpc>
                  <a:spcBef>
                    <a:spcPts val="0"/>
                  </a:spcBef>
                  <a:spcAft>
                    <a:spcPts val="0"/>
                  </a:spcAft>
                  <a:buFont typeface="Wingdings" panose="05000000000000000000" pitchFamily="2" charset="2"/>
                  <a:buChar char="Ø"/>
                </a:pPr>
                <a:r>
                  <a:rPr lang="en-US" sz="1600" dirty="0"/>
                  <a:t>Band pass </a:t>
                </a:r>
                <a:r>
                  <a:rPr lang="en-IN" sz="1600" dirty="0"/>
                  <a:t>∆</a:t>
                </a:r>
                <a:r>
                  <a:rPr lang="el-GR" sz="1600" dirty="0"/>
                  <a:t>Σ</a:t>
                </a:r>
                <a:r>
                  <a:rPr lang="en-US" sz="1600" dirty="0"/>
                  <a:t> modulator=&gt; Poles frequency should not be low =&gt; No external capacitor</a:t>
                </a:r>
                <a:endParaRPr lang="en-IN" sz="1600" dirty="0"/>
              </a:p>
            </p:txBody>
          </p:sp>
        </mc:Choice>
        <mc:Fallback xmlns="">
          <p:sp>
            <p:nvSpPr>
              <p:cNvPr id="3" name="Content Placeholder 2">
                <a:extLst>
                  <a:ext uri="{FF2B5EF4-FFF2-40B4-BE49-F238E27FC236}">
                    <a16:creationId xmlns:a16="http://schemas.microsoft.com/office/drawing/2014/main" id="{B67E83BA-E3C1-4144-B1F5-DA6CEDB4A3F9}"/>
                  </a:ext>
                </a:extLst>
              </p:cNvPr>
              <p:cNvSpPr>
                <a:spLocks noGrp="1" noRot="1" noChangeAspect="1" noMove="1" noResize="1" noEditPoints="1" noAdjustHandles="1" noChangeArrowheads="1" noChangeShapeType="1" noTextEdit="1"/>
              </p:cNvSpPr>
              <p:nvPr>
                <p:ph idx="1"/>
              </p:nvPr>
            </p:nvSpPr>
            <p:spPr>
              <a:xfrm>
                <a:off x="426129" y="1811045"/>
                <a:ext cx="11354539" cy="4447712"/>
              </a:xfrm>
              <a:blipFill>
                <a:blip r:embed="rId2"/>
                <a:stretch>
                  <a:fillRect l="-1127" t="-411"/>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62B61BFE-4D50-4097-81DE-AD032FB91572}"/>
              </a:ext>
            </a:extLst>
          </p:cNvPr>
          <p:cNvSpPr>
            <a:spLocks noGrp="1"/>
          </p:cNvSpPr>
          <p:nvPr>
            <p:ph type="ftr" sz="quarter" idx="11"/>
          </p:nvPr>
        </p:nvSpPr>
        <p:spPr>
          <a:xfrm>
            <a:off x="101206" y="6459787"/>
            <a:ext cx="10729551" cy="365125"/>
          </a:xfrm>
        </p:spPr>
        <p:txBody>
          <a:bodyPr/>
          <a:lstStyle/>
          <a:p>
            <a:pPr algn="l"/>
            <a:r>
              <a:rPr lang="en-IN" sz="1200" dirty="0"/>
              <a:t>[3] F. T. </a:t>
            </a:r>
            <a:r>
              <a:rPr lang="en-IN" sz="1200" dirty="0" err="1"/>
              <a:t>Gebreyohannes</a:t>
            </a:r>
            <a:r>
              <a:rPr lang="en-IN" sz="1200" dirty="0"/>
              <a:t> and J. Porte, "A gm/ID Methodology Based Data-Driven Search Algorithm for the Design of Multistage Multipath Feed-Forward-Compensated Amplifiers Targeting High Speed Continuous-Time </a:t>
            </a:r>
            <a:r>
              <a:rPr lang="el-GR" sz="1200" dirty="0"/>
              <a:t>ΣΔ-</a:t>
            </a:r>
            <a:r>
              <a:rPr lang="en-IN" sz="1200" dirty="0"/>
              <a:t>Modulators </a:t>
            </a:r>
            <a:r>
              <a:rPr lang="en-US" sz="1200" dirty="0"/>
              <a:t>".</a:t>
            </a:r>
            <a:endParaRPr lang="en-IN" sz="1200" dirty="0"/>
          </a:p>
        </p:txBody>
      </p:sp>
      <p:sp>
        <p:nvSpPr>
          <p:cNvPr id="5" name="Slide Number Placeholder 4">
            <a:extLst>
              <a:ext uri="{FF2B5EF4-FFF2-40B4-BE49-F238E27FC236}">
                <a16:creationId xmlns:a16="http://schemas.microsoft.com/office/drawing/2014/main" id="{AEA415BC-3455-47C7-8E9A-65502BCC9956}"/>
              </a:ext>
            </a:extLst>
          </p:cNvPr>
          <p:cNvSpPr>
            <a:spLocks noGrp="1"/>
          </p:cNvSpPr>
          <p:nvPr>
            <p:ph type="sldNum" sz="quarter" idx="12"/>
          </p:nvPr>
        </p:nvSpPr>
        <p:spPr/>
        <p:txBody>
          <a:bodyPr/>
          <a:lstStyle/>
          <a:p>
            <a:fld id="{2EEFD645-3611-4F12-965D-74F1929763DD}" type="slidenum">
              <a:rPr lang="en-IN" smtClean="0"/>
              <a:t>20</a:t>
            </a:fld>
            <a:endParaRPr lang="en-IN" dirty="0"/>
          </a:p>
        </p:txBody>
      </p:sp>
      <p:sp>
        <p:nvSpPr>
          <p:cNvPr id="8" name="TextBox 7">
            <a:extLst>
              <a:ext uri="{FF2B5EF4-FFF2-40B4-BE49-F238E27FC236}">
                <a16:creationId xmlns:a16="http://schemas.microsoft.com/office/drawing/2014/main" id="{A7A57BA2-4D01-4621-A1BE-97130A1F4272}"/>
              </a:ext>
            </a:extLst>
          </p:cNvPr>
          <p:cNvSpPr txBox="1"/>
          <p:nvPr/>
        </p:nvSpPr>
        <p:spPr>
          <a:xfrm flipH="1">
            <a:off x="7688063" y="4466953"/>
            <a:ext cx="3684233" cy="584775"/>
          </a:xfrm>
          <a:prstGeom prst="rect">
            <a:avLst/>
          </a:prstGeom>
          <a:noFill/>
        </p:spPr>
        <p:txBody>
          <a:bodyPr wrap="square" rtlCol="0">
            <a:spAutoFit/>
          </a:bodyPr>
          <a:lstStyle/>
          <a:p>
            <a:r>
              <a:rPr lang="en-US" sz="1600" dirty="0"/>
              <a:t>Fig. System-level diagram of an nth-order FF-compensated op-amp</a:t>
            </a:r>
            <a:endParaRPr lang="en-IN" sz="1600" dirty="0"/>
          </a:p>
        </p:txBody>
      </p:sp>
      <p:pic>
        <p:nvPicPr>
          <p:cNvPr id="6" name="Picture 5">
            <a:extLst>
              <a:ext uri="{FF2B5EF4-FFF2-40B4-BE49-F238E27FC236}">
                <a16:creationId xmlns:a16="http://schemas.microsoft.com/office/drawing/2014/main" id="{77F5F14C-77AC-4E6C-A402-166D7101F460}"/>
              </a:ext>
            </a:extLst>
          </p:cNvPr>
          <p:cNvPicPr>
            <a:picLocks noChangeAspect="1"/>
          </p:cNvPicPr>
          <p:nvPr/>
        </p:nvPicPr>
        <p:blipFill>
          <a:blip r:embed="rId3"/>
          <a:stretch>
            <a:fillRect/>
          </a:stretch>
        </p:blipFill>
        <p:spPr>
          <a:xfrm>
            <a:off x="6861689" y="1195720"/>
            <a:ext cx="4768046" cy="3233755"/>
          </a:xfrm>
          <a:prstGeom prst="rect">
            <a:avLst/>
          </a:prstGeom>
        </p:spPr>
      </p:pic>
    </p:spTree>
    <p:extLst>
      <p:ext uri="{BB962C8B-B14F-4D97-AF65-F5344CB8AC3E}">
        <p14:creationId xmlns:p14="http://schemas.microsoft.com/office/powerpoint/2010/main" val="671479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595DE-53FB-44C4-890E-DAEDC00A580C}"/>
              </a:ext>
            </a:extLst>
          </p:cNvPr>
          <p:cNvSpPr>
            <a:spLocks noGrp="1"/>
          </p:cNvSpPr>
          <p:nvPr>
            <p:ph type="title"/>
          </p:nvPr>
        </p:nvSpPr>
        <p:spPr>
          <a:xfrm>
            <a:off x="594804" y="405733"/>
            <a:ext cx="10560876" cy="702080"/>
          </a:xfrm>
        </p:spPr>
        <p:txBody>
          <a:bodyPr>
            <a:normAutofit/>
          </a:bodyPr>
          <a:lstStyle/>
          <a:p>
            <a:r>
              <a:rPr lang="en-IN" sz="3200" b="1" u="sng" dirty="0">
                <a:solidFill>
                  <a:schemeClr val="tx1"/>
                </a:solidFill>
              </a:rPr>
              <a:t>Components [3]</a:t>
            </a:r>
          </a:p>
        </p:txBody>
      </p:sp>
      <p:sp>
        <p:nvSpPr>
          <p:cNvPr id="3" name="Content Placeholder 2">
            <a:extLst>
              <a:ext uri="{FF2B5EF4-FFF2-40B4-BE49-F238E27FC236}">
                <a16:creationId xmlns:a16="http://schemas.microsoft.com/office/drawing/2014/main" id="{EA05E04C-40B1-4880-8535-3C03AF469153}"/>
              </a:ext>
            </a:extLst>
          </p:cNvPr>
          <p:cNvSpPr>
            <a:spLocks noGrp="1"/>
          </p:cNvSpPr>
          <p:nvPr>
            <p:ph idx="1"/>
          </p:nvPr>
        </p:nvSpPr>
        <p:spPr>
          <a:xfrm>
            <a:off x="395945" y="1811045"/>
            <a:ext cx="11326345" cy="4432631"/>
          </a:xfrm>
        </p:spPr>
        <p:txBody>
          <a:bodyPr>
            <a:noAutofit/>
          </a:bodyPr>
          <a:lstStyle/>
          <a:p>
            <a:pPr marL="0" indent="0">
              <a:lnSpc>
                <a:spcPct val="100000"/>
              </a:lnSpc>
              <a:spcBef>
                <a:spcPts val="0"/>
              </a:spcBef>
              <a:spcAft>
                <a:spcPts val="0"/>
              </a:spcAft>
              <a:buNone/>
            </a:pPr>
            <a:r>
              <a:rPr lang="en-US" sz="1600" dirty="0"/>
              <a:t>Each amplifier stage require:</a:t>
            </a:r>
          </a:p>
          <a:p>
            <a:pPr>
              <a:lnSpc>
                <a:spcPct val="100000"/>
              </a:lnSpc>
              <a:spcBef>
                <a:spcPts val="0"/>
              </a:spcBef>
              <a:spcAft>
                <a:spcPts val="0"/>
              </a:spcAft>
              <a:buFont typeface="Wingdings" panose="05000000000000000000" pitchFamily="2" charset="2"/>
              <a:buChar char="q"/>
            </a:pPr>
            <a:r>
              <a:rPr lang="en-US" sz="1600" dirty="0"/>
              <a:t>Sizes of the transistors</a:t>
            </a:r>
          </a:p>
          <a:p>
            <a:pPr>
              <a:lnSpc>
                <a:spcPct val="100000"/>
              </a:lnSpc>
              <a:spcBef>
                <a:spcPts val="0"/>
              </a:spcBef>
              <a:spcAft>
                <a:spcPts val="0"/>
              </a:spcAft>
              <a:buFont typeface="Wingdings" panose="05000000000000000000" pitchFamily="2" charset="2"/>
              <a:buChar char="q"/>
            </a:pPr>
            <a:r>
              <a:rPr lang="en-US" sz="1600" dirty="0"/>
              <a:t>The current consumption per stage</a:t>
            </a:r>
          </a:p>
          <a:p>
            <a:pPr>
              <a:lnSpc>
                <a:spcPct val="100000"/>
              </a:lnSpc>
              <a:spcBef>
                <a:spcPts val="0"/>
              </a:spcBef>
              <a:spcAft>
                <a:spcPts val="0"/>
              </a:spcAft>
              <a:buFont typeface="Wingdings" panose="05000000000000000000" pitchFamily="2" charset="2"/>
              <a:buChar char="q"/>
            </a:pPr>
            <a:r>
              <a:rPr lang="en-US" sz="1600" dirty="0"/>
              <a:t>The body biasing voltages</a:t>
            </a:r>
          </a:p>
          <a:p>
            <a:pPr marL="0" indent="0">
              <a:lnSpc>
                <a:spcPct val="100000"/>
              </a:lnSpc>
              <a:spcBef>
                <a:spcPts val="0"/>
              </a:spcBef>
              <a:spcAft>
                <a:spcPts val="0"/>
              </a:spcAft>
              <a:buNone/>
            </a:pPr>
            <a:endParaRPr lang="en-US" sz="1600" dirty="0"/>
          </a:p>
          <a:p>
            <a:pPr>
              <a:lnSpc>
                <a:spcPct val="100000"/>
              </a:lnSpc>
              <a:spcBef>
                <a:spcPts val="0"/>
              </a:spcBef>
              <a:spcAft>
                <a:spcPts val="0"/>
              </a:spcAft>
              <a:buFont typeface="Wingdings" panose="05000000000000000000" pitchFamily="2" charset="2"/>
              <a:buChar char="Ø"/>
            </a:pPr>
            <a:r>
              <a:rPr lang="en-US" sz="1600" dirty="0"/>
              <a:t> TF generator: Four input parameters </a:t>
            </a:r>
          </a:p>
          <a:p>
            <a:pPr>
              <a:lnSpc>
                <a:spcPct val="100000"/>
              </a:lnSpc>
              <a:spcBef>
                <a:spcPts val="0"/>
              </a:spcBef>
              <a:spcAft>
                <a:spcPts val="0"/>
              </a:spcAft>
              <a:buFont typeface="Courier New" panose="02070309020205020404" pitchFamily="49" charset="0"/>
              <a:buChar char="o"/>
            </a:pPr>
            <a:r>
              <a:rPr lang="en-US" sz="1600" dirty="0" err="1"/>
              <a:t>Ao</a:t>
            </a:r>
            <a:endParaRPr lang="en-US" sz="1600" dirty="0"/>
          </a:p>
          <a:p>
            <a:pPr>
              <a:lnSpc>
                <a:spcPct val="100000"/>
              </a:lnSpc>
              <a:spcBef>
                <a:spcPts val="0"/>
              </a:spcBef>
              <a:spcAft>
                <a:spcPts val="0"/>
              </a:spcAft>
              <a:buFont typeface="Courier New" panose="02070309020205020404" pitchFamily="49" charset="0"/>
              <a:buChar char="o"/>
            </a:pPr>
            <a:r>
              <a:rPr lang="en-US" sz="1600" dirty="0"/>
              <a:t>PM</a:t>
            </a:r>
          </a:p>
          <a:p>
            <a:pPr>
              <a:lnSpc>
                <a:spcPct val="100000"/>
              </a:lnSpc>
              <a:spcBef>
                <a:spcPts val="0"/>
              </a:spcBef>
              <a:spcAft>
                <a:spcPts val="0"/>
              </a:spcAft>
              <a:buFont typeface="Courier New" panose="02070309020205020404" pitchFamily="49" charset="0"/>
              <a:buChar char="o"/>
            </a:pPr>
            <a:r>
              <a:rPr lang="en-US" sz="1600" dirty="0" err="1"/>
              <a:t>ϕmin</a:t>
            </a:r>
            <a:r>
              <a:rPr lang="en-US" sz="1600" dirty="0"/>
              <a:t> for frequencies below </a:t>
            </a:r>
            <a:r>
              <a:rPr lang="en-US" sz="1600" dirty="0" err="1"/>
              <a:t>fu</a:t>
            </a:r>
            <a:endParaRPr lang="en-US" sz="1600" dirty="0"/>
          </a:p>
          <a:p>
            <a:pPr>
              <a:lnSpc>
                <a:spcPct val="100000"/>
              </a:lnSpc>
              <a:spcBef>
                <a:spcPts val="0"/>
              </a:spcBef>
              <a:spcAft>
                <a:spcPts val="0"/>
              </a:spcAft>
              <a:buFont typeface="Courier New" panose="02070309020205020404" pitchFamily="49" charset="0"/>
              <a:buChar char="o"/>
            </a:pPr>
            <a:r>
              <a:rPr lang="en-US" sz="1600" dirty="0" err="1"/>
              <a:t>Afo</a:t>
            </a:r>
            <a:r>
              <a:rPr lang="en-US" sz="1600" dirty="0"/>
              <a:t> central frequency gain</a:t>
            </a:r>
          </a:p>
          <a:p>
            <a:pPr marL="0" indent="0">
              <a:lnSpc>
                <a:spcPct val="100000"/>
              </a:lnSpc>
              <a:spcBef>
                <a:spcPts val="0"/>
              </a:spcBef>
              <a:spcAft>
                <a:spcPts val="0"/>
              </a:spcAft>
              <a:buNone/>
            </a:pPr>
            <a:endParaRPr lang="en-US" sz="1600" dirty="0"/>
          </a:p>
          <a:p>
            <a:pPr>
              <a:lnSpc>
                <a:spcPct val="100000"/>
              </a:lnSpc>
              <a:spcBef>
                <a:spcPts val="0"/>
              </a:spcBef>
              <a:spcAft>
                <a:spcPts val="0"/>
              </a:spcAft>
              <a:buFont typeface="Wingdings" panose="05000000000000000000" pitchFamily="2" charset="2"/>
              <a:buChar char="Ø"/>
            </a:pPr>
            <a:r>
              <a:rPr lang="en-US" sz="1600" dirty="0"/>
              <a:t> </a:t>
            </a:r>
            <a:r>
              <a:rPr lang="en-IN" sz="1600" dirty="0"/>
              <a:t>DC solver </a:t>
            </a:r>
            <a:r>
              <a:rPr lang="en-US" sz="1600" dirty="0"/>
              <a:t>block gives dc operating point of the transistors</a:t>
            </a:r>
          </a:p>
          <a:p>
            <a:pPr marL="0" indent="0">
              <a:lnSpc>
                <a:spcPct val="100000"/>
              </a:lnSpc>
              <a:spcBef>
                <a:spcPts val="0"/>
              </a:spcBef>
              <a:spcAft>
                <a:spcPts val="0"/>
              </a:spcAft>
              <a:buNone/>
            </a:pPr>
            <a:endParaRPr lang="en-US" sz="1600" dirty="0"/>
          </a:p>
          <a:p>
            <a:pPr>
              <a:lnSpc>
                <a:spcPct val="100000"/>
              </a:lnSpc>
              <a:spcBef>
                <a:spcPts val="0"/>
              </a:spcBef>
              <a:spcAft>
                <a:spcPts val="0"/>
              </a:spcAft>
              <a:buFont typeface="Wingdings" panose="05000000000000000000" pitchFamily="2" charset="2"/>
              <a:buChar char="Ø"/>
            </a:pPr>
            <a:r>
              <a:rPr lang="en-US" sz="1600" dirty="0"/>
              <a:t> Main block is transistor size </a:t>
            </a:r>
            <a:r>
              <a:rPr lang="en-IN" sz="1600" dirty="0"/>
              <a:t>generator</a:t>
            </a:r>
          </a:p>
        </p:txBody>
      </p:sp>
      <p:sp>
        <p:nvSpPr>
          <p:cNvPr id="4" name="Footer Placeholder 3">
            <a:extLst>
              <a:ext uri="{FF2B5EF4-FFF2-40B4-BE49-F238E27FC236}">
                <a16:creationId xmlns:a16="http://schemas.microsoft.com/office/drawing/2014/main" id="{50799B87-0128-47A2-AEC7-A34A5101EDA9}"/>
              </a:ext>
            </a:extLst>
          </p:cNvPr>
          <p:cNvSpPr>
            <a:spLocks noGrp="1"/>
          </p:cNvSpPr>
          <p:nvPr>
            <p:ph type="ftr" sz="quarter" idx="11"/>
          </p:nvPr>
        </p:nvSpPr>
        <p:spPr>
          <a:xfrm>
            <a:off x="168676" y="6459787"/>
            <a:ext cx="10759735" cy="365125"/>
          </a:xfrm>
        </p:spPr>
        <p:txBody>
          <a:bodyPr/>
          <a:lstStyle/>
          <a:p>
            <a:pPr algn="l"/>
            <a:r>
              <a:rPr lang="en-IN" sz="1200" dirty="0"/>
              <a:t>[3] F. T. </a:t>
            </a:r>
            <a:r>
              <a:rPr lang="en-IN" sz="1200" dirty="0" err="1"/>
              <a:t>Gebreyohannes</a:t>
            </a:r>
            <a:r>
              <a:rPr lang="en-IN" sz="1200" dirty="0"/>
              <a:t> and J. Porte, "A gm/ID Methodology Based Data-Driven Search Algorithm for the Design of Multistage Multipath Feed-Forward-Compensated Amplifiers Targeting High Speed Continuous-Time </a:t>
            </a:r>
            <a:r>
              <a:rPr lang="el-GR" sz="1200" dirty="0"/>
              <a:t>ΣΔ-</a:t>
            </a:r>
            <a:r>
              <a:rPr lang="en-IN" sz="1200" dirty="0"/>
              <a:t>Modulators </a:t>
            </a:r>
            <a:r>
              <a:rPr lang="en-US" sz="1200" dirty="0"/>
              <a:t>".</a:t>
            </a:r>
            <a:endParaRPr lang="en-IN" sz="1200" dirty="0"/>
          </a:p>
        </p:txBody>
      </p:sp>
      <p:sp>
        <p:nvSpPr>
          <p:cNvPr id="5" name="Slide Number Placeholder 4">
            <a:extLst>
              <a:ext uri="{FF2B5EF4-FFF2-40B4-BE49-F238E27FC236}">
                <a16:creationId xmlns:a16="http://schemas.microsoft.com/office/drawing/2014/main" id="{2918CE20-E4C2-4892-976C-9AFDF82F7285}"/>
              </a:ext>
            </a:extLst>
          </p:cNvPr>
          <p:cNvSpPr>
            <a:spLocks noGrp="1"/>
          </p:cNvSpPr>
          <p:nvPr>
            <p:ph type="sldNum" sz="quarter" idx="12"/>
          </p:nvPr>
        </p:nvSpPr>
        <p:spPr/>
        <p:txBody>
          <a:bodyPr/>
          <a:lstStyle/>
          <a:p>
            <a:fld id="{2EEFD645-3611-4F12-965D-74F1929763DD}" type="slidenum">
              <a:rPr lang="en-IN" smtClean="0"/>
              <a:t>21</a:t>
            </a:fld>
            <a:endParaRPr lang="en-IN"/>
          </a:p>
        </p:txBody>
      </p:sp>
      <p:sp>
        <p:nvSpPr>
          <p:cNvPr id="9" name="TextBox 8">
            <a:extLst>
              <a:ext uri="{FF2B5EF4-FFF2-40B4-BE49-F238E27FC236}">
                <a16:creationId xmlns:a16="http://schemas.microsoft.com/office/drawing/2014/main" id="{EA08ACE8-6E5A-409A-8CD7-692DE8DAAA3D}"/>
              </a:ext>
            </a:extLst>
          </p:cNvPr>
          <p:cNvSpPr txBox="1"/>
          <p:nvPr/>
        </p:nvSpPr>
        <p:spPr>
          <a:xfrm flipH="1">
            <a:off x="6410552" y="4569899"/>
            <a:ext cx="4801933" cy="338554"/>
          </a:xfrm>
          <a:prstGeom prst="rect">
            <a:avLst/>
          </a:prstGeom>
          <a:noFill/>
        </p:spPr>
        <p:txBody>
          <a:bodyPr wrap="square" rtlCol="0">
            <a:spAutoFit/>
          </a:bodyPr>
          <a:lstStyle/>
          <a:p>
            <a:r>
              <a:rPr lang="en-US" sz="1600" dirty="0"/>
              <a:t>Fig. Block diagram of the proposed sizing methodology</a:t>
            </a:r>
          </a:p>
        </p:txBody>
      </p:sp>
      <p:pic>
        <p:nvPicPr>
          <p:cNvPr id="7" name="Picture 6">
            <a:extLst>
              <a:ext uri="{FF2B5EF4-FFF2-40B4-BE49-F238E27FC236}">
                <a16:creationId xmlns:a16="http://schemas.microsoft.com/office/drawing/2014/main" id="{A24161DD-EAE3-434A-94B6-2CED7815CDBB}"/>
              </a:ext>
            </a:extLst>
          </p:cNvPr>
          <p:cNvPicPr>
            <a:picLocks noChangeAspect="1"/>
          </p:cNvPicPr>
          <p:nvPr/>
        </p:nvPicPr>
        <p:blipFill>
          <a:blip r:embed="rId2"/>
          <a:stretch>
            <a:fillRect/>
          </a:stretch>
        </p:blipFill>
        <p:spPr>
          <a:xfrm>
            <a:off x="5078833" y="639994"/>
            <a:ext cx="6643457" cy="3864921"/>
          </a:xfrm>
          <a:prstGeom prst="rect">
            <a:avLst/>
          </a:prstGeom>
        </p:spPr>
      </p:pic>
    </p:spTree>
    <p:extLst>
      <p:ext uri="{BB962C8B-B14F-4D97-AF65-F5344CB8AC3E}">
        <p14:creationId xmlns:p14="http://schemas.microsoft.com/office/powerpoint/2010/main" val="508113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7B4B7-5B13-41E4-84E2-F14320DF1D88}"/>
              </a:ext>
            </a:extLst>
          </p:cNvPr>
          <p:cNvSpPr>
            <a:spLocks noGrp="1"/>
          </p:cNvSpPr>
          <p:nvPr>
            <p:ph type="title"/>
          </p:nvPr>
        </p:nvSpPr>
        <p:spPr>
          <a:xfrm>
            <a:off x="470516" y="479393"/>
            <a:ext cx="10614142" cy="701337"/>
          </a:xfrm>
        </p:spPr>
        <p:txBody>
          <a:bodyPr>
            <a:normAutofit/>
          </a:bodyPr>
          <a:lstStyle/>
          <a:p>
            <a:r>
              <a:rPr lang="en-US" sz="3200" b="1" u="sng" dirty="0">
                <a:solidFill>
                  <a:schemeClr val="tx1"/>
                </a:solidFill>
              </a:rPr>
              <a:t>Algorithm 1: TF Generation for n-Stage Amplifier [3]</a:t>
            </a:r>
            <a:endParaRPr lang="en-IN" sz="3200" b="1" u="sng" dirty="0">
              <a:solidFill>
                <a:schemeClr val="tx1"/>
              </a:solidFill>
            </a:endParaRPr>
          </a:p>
        </p:txBody>
      </p:sp>
      <p:sp>
        <p:nvSpPr>
          <p:cNvPr id="3" name="Content Placeholder 2">
            <a:extLst>
              <a:ext uri="{FF2B5EF4-FFF2-40B4-BE49-F238E27FC236}">
                <a16:creationId xmlns:a16="http://schemas.microsoft.com/office/drawing/2014/main" id="{D0A2F73F-0CE9-42C6-BDC1-82B0C1F6C551}"/>
              </a:ext>
            </a:extLst>
          </p:cNvPr>
          <p:cNvSpPr>
            <a:spLocks noGrp="1"/>
          </p:cNvSpPr>
          <p:nvPr>
            <p:ph idx="1"/>
          </p:nvPr>
        </p:nvSpPr>
        <p:spPr>
          <a:xfrm>
            <a:off x="470516" y="1811045"/>
            <a:ext cx="11256886" cy="4438835"/>
          </a:xfrm>
        </p:spPr>
        <p:txBody>
          <a:bodyPr>
            <a:normAutofit/>
          </a:bodyPr>
          <a:lstStyle/>
          <a:p>
            <a:pPr>
              <a:lnSpc>
                <a:spcPct val="100000"/>
              </a:lnSpc>
              <a:spcBef>
                <a:spcPts val="0"/>
              </a:spcBef>
              <a:spcAft>
                <a:spcPts val="0"/>
              </a:spcAft>
              <a:buFont typeface="Wingdings" panose="05000000000000000000" pitchFamily="2" charset="2"/>
              <a:buChar char="Ø"/>
            </a:pPr>
            <a:r>
              <a:rPr lang="en-IN" sz="1600" dirty="0"/>
              <a:t>TF gives DC gain and pole location</a:t>
            </a:r>
          </a:p>
          <a:p>
            <a:pPr>
              <a:lnSpc>
                <a:spcPct val="100000"/>
              </a:lnSpc>
              <a:spcBef>
                <a:spcPts val="0"/>
              </a:spcBef>
              <a:spcAft>
                <a:spcPts val="0"/>
              </a:spcAft>
              <a:buFont typeface="Wingdings" panose="05000000000000000000" pitchFamily="2" charset="2"/>
              <a:buChar char="Ø"/>
            </a:pPr>
            <a:endParaRPr lang="en-IN" sz="1600" dirty="0"/>
          </a:p>
          <a:p>
            <a:pPr>
              <a:lnSpc>
                <a:spcPct val="100000"/>
              </a:lnSpc>
              <a:spcBef>
                <a:spcPts val="0"/>
              </a:spcBef>
              <a:spcAft>
                <a:spcPts val="0"/>
              </a:spcAft>
              <a:buFont typeface="Wingdings" panose="05000000000000000000" pitchFamily="2" charset="2"/>
              <a:buChar char="Ø"/>
            </a:pPr>
            <a:r>
              <a:rPr lang="en-IN" sz="1600" dirty="0"/>
              <a:t>Ami(s) = </a:t>
            </a:r>
            <a:r>
              <a:rPr lang="en-IN" sz="1600" dirty="0" err="1"/>
              <a:t>Aomi</a:t>
            </a:r>
            <a:r>
              <a:rPr lang="en-IN" sz="1600" dirty="0"/>
              <a:t>/(1 + s/Pi) , </a:t>
            </a:r>
            <a:r>
              <a:rPr lang="en-IN" sz="1600" dirty="0" err="1"/>
              <a:t>i</a:t>
            </a:r>
            <a:r>
              <a:rPr lang="en-IN" sz="1600" dirty="0"/>
              <a:t> = 1, 2, ... , n</a:t>
            </a:r>
            <a:r>
              <a:rPr lang="en-US" sz="1600" dirty="0"/>
              <a:t> </a:t>
            </a:r>
          </a:p>
          <a:p>
            <a:pPr>
              <a:lnSpc>
                <a:spcPct val="100000"/>
              </a:lnSpc>
              <a:spcBef>
                <a:spcPts val="0"/>
              </a:spcBef>
              <a:spcAft>
                <a:spcPts val="0"/>
              </a:spcAft>
              <a:buFont typeface="Wingdings" panose="05000000000000000000" pitchFamily="2" charset="2"/>
              <a:buChar char="Ø"/>
            </a:pPr>
            <a:endParaRPr lang="en-US" sz="1600" dirty="0"/>
          </a:p>
          <a:p>
            <a:pPr>
              <a:lnSpc>
                <a:spcPct val="100000"/>
              </a:lnSpc>
              <a:spcBef>
                <a:spcPts val="0"/>
              </a:spcBef>
              <a:spcAft>
                <a:spcPts val="0"/>
              </a:spcAft>
              <a:buFont typeface="Wingdings" panose="05000000000000000000" pitchFamily="2" charset="2"/>
              <a:buChar char="Ø"/>
            </a:pPr>
            <a:r>
              <a:rPr lang="en-IN" sz="1600" dirty="0" err="1"/>
              <a:t>Afi</a:t>
            </a:r>
            <a:r>
              <a:rPr lang="en-IN" sz="1600" dirty="0"/>
              <a:t>(s) = </a:t>
            </a:r>
            <a:r>
              <a:rPr lang="en-IN" sz="1600" dirty="0" err="1"/>
              <a:t>Aofi</a:t>
            </a:r>
            <a:r>
              <a:rPr lang="en-IN" sz="1600" dirty="0"/>
              <a:t>/(1 + s/Pi) , </a:t>
            </a:r>
            <a:r>
              <a:rPr lang="en-IN" sz="1600" dirty="0" err="1"/>
              <a:t>i</a:t>
            </a:r>
            <a:r>
              <a:rPr lang="en-IN" sz="1600" dirty="0"/>
              <a:t> = 2, 3, ... , n</a:t>
            </a:r>
          </a:p>
          <a:p>
            <a:pPr marL="0" indent="0">
              <a:lnSpc>
                <a:spcPct val="100000"/>
              </a:lnSpc>
              <a:spcBef>
                <a:spcPts val="0"/>
              </a:spcBef>
              <a:spcAft>
                <a:spcPts val="0"/>
              </a:spcAft>
              <a:buNone/>
            </a:pPr>
            <a:endParaRPr lang="en-US" sz="1600" dirty="0"/>
          </a:p>
          <a:p>
            <a:pPr>
              <a:lnSpc>
                <a:spcPct val="100000"/>
              </a:lnSpc>
              <a:spcBef>
                <a:spcPts val="0"/>
              </a:spcBef>
              <a:spcAft>
                <a:spcPts val="0"/>
              </a:spcAft>
              <a:buFont typeface="Wingdings" panose="05000000000000000000" pitchFamily="2" charset="2"/>
              <a:buChar char="Ø"/>
            </a:pPr>
            <a:r>
              <a:rPr lang="en-US" sz="1600" dirty="0"/>
              <a:t>Minimum pole =&gt; maximum frequency beyond which the gain of the multistage </a:t>
            </a:r>
            <a:r>
              <a:rPr lang="en-IN" sz="1600" dirty="0"/>
              <a:t>amplifier starts </a:t>
            </a:r>
          </a:p>
          <a:p>
            <a:pPr marL="0" indent="0">
              <a:lnSpc>
                <a:spcPct val="100000"/>
              </a:lnSpc>
              <a:spcBef>
                <a:spcPts val="0"/>
              </a:spcBef>
              <a:spcAft>
                <a:spcPts val="0"/>
              </a:spcAft>
              <a:buNone/>
            </a:pPr>
            <a:r>
              <a:rPr lang="en-IN" sz="1600" dirty="0"/>
              <a:t>to decrease</a:t>
            </a:r>
          </a:p>
          <a:p>
            <a:pPr>
              <a:lnSpc>
                <a:spcPct val="100000"/>
              </a:lnSpc>
              <a:spcBef>
                <a:spcPts val="0"/>
              </a:spcBef>
              <a:spcAft>
                <a:spcPts val="0"/>
              </a:spcAft>
              <a:buFont typeface="Wingdings" panose="05000000000000000000" pitchFamily="2" charset="2"/>
              <a:buChar char="Ø"/>
            </a:pPr>
            <a:endParaRPr lang="en-IN" sz="1600" dirty="0"/>
          </a:p>
          <a:p>
            <a:pPr>
              <a:lnSpc>
                <a:spcPct val="100000"/>
              </a:lnSpc>
              <a:spcBef>
                <a:spcPts val="0"/>
              </a:spcBef>
              <a:spcAft>
                <a:spcPts val="0"/>
              </a:spcAft>
              <a:buFont typeface="Wingdings" panose="05000000000000000000" pitchFamily="2" charset="2"/>
              <a:buChar char="Ø"/>
            </a:pPr>
            <a:r>
              <a:rPr lang="en-US" sz="1600" dirty="0"/>
              <a:t>Initially, Minimum pole is set as  </a:t>
            </a:r>
            <a:r>
              <a:rPr lang="en-IN" sz="1600" dirty="0"/>
              <a:t>≤</a:t>
            </a:r>
            <a:r>
              <a:rPr lang="en-US" sz="1600" dirty="0"/>
              <a:t> </a:t>
            </a:r>
            <a:r>
              <a:rPr lang="en-IN" sz="1600" dirty="0" err="1"/>
              <a:t>fo</a:t>
            </a:r>
            <a:r>
              <a:rPr lang="en-IN" sz="1600" dirty="0"/>
              <a:t>/10, where </a:t>
            </a:r>
            <a:r>
              <a:rPr lang="en-IN" sz="1600" dirty="0" err="1"/>
              <a:t>fo</a:t>
            </a:r>
            <a:r>
              <a:rPr lang="en-IN" sz="1600" dirty="0"/>
              <a:t> is 3dB frequency =&gt; Iterate to give </a:t>
            </a:r>
            <a:r>
              <a:rPr lang="en-IN" sz="1600" dirty="0" err="1"/>
              <a:t>fmin</a:t>
            </a:r>
            <a:r>
              <a:rPr lang="en-IN" sz="1600" dirty="0"/>
              <a:t> ≈ </a:t>
            </a:r>
            <a:r>
              <a:rPr lang="en-IN" sz="1600" dirty="0" err="1"/>
              <a:t>fo</a:t>
            </a:r>
            <a:endParaRPr lang="en-IN" sz="1600" dirty="0"/>
          </a:p>
          <a:p>
            <a:pPr>
              <a:lnSpc>
                <a:spcPct val="100000"/>
              </a:lnSpc>
              <a:spcBef>
                <a:spcPts val="0"/>
              </a:spcBef>
              <a:spcAft>
                <a:spcPts val="0"/>
              </a:spcAft>
              <a:buFont typeface="Wingdings" panose="05000000000000000000" pitchFamily="2" charset="2"/>
              <a:buChar char="Ø"/>
            </a:pPr>
            <a:endParaRPr lang="en-IN" sz="1600" dirty="0"/>
          </a:p>
          <a:p>
            <a:pPr>
              <a:lnSpc>
                <a:spcPct val="100000"/>
              </a:lnSpc>
              <a:spcBef>
                <a:spcPts val="0"/>
              </a:spcBef>
              <a:spcAft>
                <a:spcPts val="0"/>
              </a:spcAft>
              <a:buFont typeface="Wingdings" panose="05000000000000000000" pitchFamily="2" charset="2"/>
              <a:buChar char="Ø"/>
            </a:pPr>
            <a:endParaRPr lang="en-IN" sz="1600" dirty="0"/>
          </a:p>
        </p:txBody>
      </p:sp>
      <p:sp>
        <p:nvSpPr>
          <p:cNvPr id="4" name="Footer Placeholder 3">
            <a:extLst>
              <a:ext uri="{FF2B5EF4-FFF2-40B4-BE49-F238E27FC236}">
                <a16:creationId xmlns:a16="http://schemas.microsoft.com/office/drawing/2014/main" id="{E7D816BF-6A7C-4F93-B6AA-6742095C881C}"/>
              </a:ext>
            </a:extLst>
          </p:cNvPr>
          <p:cNvSpPr>
            <a:spLocks noGrp="1"/>
          </p:cNvSpPr>
          <p:nvPr>
            <p:ph type="ftr" sz="quarter" idx="11"/>
          </p:nvPr>
        </p:nvSpPr>
        <p:spPr>
          <a:xfrm>
            <a:off x="239697" y="6459787"/>
            <a:ext cx="10733103" cy="365125"/>
          </a:xfrm>
        </p:spPr>
        <p:txBody>
          <a:bodyPr/>
          <a:lstStyle/>
          <a:p>
            <a:pPr algn="l"/>
            <a:r>
              <a:rPr lang="en-IN" sz="1200" dirty="0"/>
              <a:t>[3] F. T. </a:t>
            </a:r>
            <a:r>
              <a:rPr lang="en-IN" sz="1200" dirty="0" err="1"/>
              <a:t>Gebreyohannes</a:t>
            </a:r>
            <a:r>
              <a:rPr lang="en-IN" sz="1200" dirty="0"/>
              <a:t> and J. Porte, "A gm/ID Methodology Based Data-Driven Search Algorithm for the Design of Multistage Multipath Feed-Forward-Compensated Amplifiers Targeting High Speed Continuous-Time </a:t>
            </a:r>
            <a:r>
              <a:rPr lang="el-GR" sz="1200" dirty="0"/>
              <a:t>ΣΔ-</a:t>
            </a:r>
            <a:r>
              <a:rPr lang="en-IN" sz="1200" dirty="0"/>
              <a:t>Modulators </a:t>
            </a:r>
            <a:r>
              <a:rPr lang="en-US" sz="1200" dirty="0"/>
              <a:t>".</a:t>
            </a:r>
            <a:endParaRPr lang="en-IN" sz="1200" dirty="0"/>
          </a:p>
        </p:txBody>
      </p:sp>
      <p:sp>
        <p:nvSpPr>
          <p:cNvPr id="5" name="Slide Number Placeholder 4">
            <a:extLst>
              <a:ext uri="{FF2B5EF4-FFF2-40B4-BE49-F238E27FC236}">
                <a16:creationId xmlns:a16="http://schemas.microsoft.com/office/drawing/2014/main" id="{BDA90970-8461-461A-883E-28C4D5CAD109}"/>
              </a:ext>
            </a:extLst>
          </p:cNvPr>
          <p:cNvSpPr>
            <a:spLocks noGrp="1"/>
          </p:cNvSpPr>
          <p:nvPr>
            <p:ph type="sldNum" sz="quarter" idx="12"/>
          </p:nvPr>
        </p:nvSpPr>
        <p:spPr/>
        <p:txBody>
          <a:bodyPr/>
          <a:lstStyle/>
          <a:p>
            <a:fld id="{2EEFD645-3611-4F12-965D-74F1929763DD}" type="slidenum">
              <a:rPr lang="en-IN" smtClean="0"/>
              <a:t>22</a:t>
            </a:fld>
            <a:endParaRPr lang="en-IN"/>
          </a:p>
        </p:txBody>
      </p:sp>
      <p:pic>
        <p:nvPicPr>
          <p:cNvPr id="6" name="Picture 5">
            <a:extLst>
              <a:ext uri="{FF2B5EF4-FFF2-40B4-BE49-F238E27FC236}">
                <a16:creationId xmlns:a16="http://schemas.microsoft.com/office/drawing/2014/main" id="{C201538E-2739-493B-866D-F537B0577266}"/>
              </a:ext>
            </a:extLst>
          </p:cNvPr>
          <p:cNvPicPr>
            <a:picLocks noChangeAspect="1"/>
          </p:cNvPicPr>
          <p:nvPr/>
        </p:nvPicPr>
        <p:blipFill>
          <a:blip r:embed="rId2"/>
          <a:stretch>
            <a:fillRect/>
          </a:stretch>
        </p:blipFill>
        <p:spPr>
          <a:xfrm>
            <a:off x="1183701" y="4401694"/>
            <a:ext cx="2842506" cy="1848186"/>
          </a:xfrm>
          <a:prstGeom prst="rect">
            <a:avLst/>
          </a:prstGeom>
        </p:spPr>
      </p:pic>
      <p:pic>
        <p:nvPicPr>
          <p:cNvPr id="7" name="Picture 6">
            <a:extLst>
              <a:ext uri="{FF2B5EF4-FFF2-40B4-BE49-F238E27FC236}">
                <a16:creationId xmlns:a16="http://schemas.microsoft.com/office/drawing/2014/main" id="{AD8A0EA7-0B4C-4CD4-8194-8CC89C23BAD3}"/>
              </a:ext>
            </a:extLst>
          </p:cNvPr>
          <p:cNvPicPr>
            <a:picLocks noChangeAspect="1"/>
          </p:cNvPicPr>
          <p:nvPr/>
        </p:nvPicPr>
        <p:blipFill>
          <a:blip r:embed="rId3"/>
          <a:stretch>
            <a:fillRect/>
          </a:stretch>
        </p:blipFill>
        <p:spPr>
          <a:xfrm>
            <a:off x="9135219" y="1097214"/>
            <a:ext cx="2842506" cy="5037257"/>
          </a:xfrm>
          <a:prstGeom prst="rect">
            <a:avLst/>
          </a:prstGeom>
        </p:spPr>
      </p:pic>
      <p:sp>
        <p:nvSpPr>
          <p:cNvPr id="8" name="TextBox 7">
            <a:extLst>
              <a:ext uri="{FF2B5EF4-FFF2-40B4-BE49-F238E27FC236}">
                <a16:creationId xmlns:a16="http://schemas.microsoft.com/office/drawing/2014/main" id="{FE124A76-D678-47BA-AA93-0C22ED212BA5}"/>
              </a:ext>
            </a:extLst>
          </p:cNvPr>
          <p:cNvSpPr txBox="1"/>
          <p:nvPr/>
        </p:nvSpPr>
        <p:spPr>
          <a:xfrm>
            <a:off x="9827861" y="5978297"/>
            <a:ext cx="1457222" cy="338554"/>
          </a:xfrm>
          <a:prstGeom prst="rect">
            <a:avLst/>
          </a:prstGeom>
          <a:noFill/>
        </p:spPr>
        <p:txBody>
          <a:bodyPr wrap="square" rtlCol="0">
            <a:spAutoFit/>
          </a:bodyPr>
          <a:lstStyle/>
          <a:p>
            <a:r>
              <a:rPr lang="en-US" sz="1600" dirty="0"/>
              <a:t>Fig. First Block</a:t>
            </a:r>
          </a:p>
        </p:txBody>
      </p:sp>
      <p:sp>
        <p:nvSpPr>
          <p:cNvPr id="9" name="TextBox 8">
            <a:extLst>
              <a:ext uri="{FF2B5EF4-FFF2-40B4-BE49-F238E27FC236}">
                <a16:creationId xmlns:a16="http://schemas.microsoft.com/office/drawing/2014/main" id="{9FEBD8EB-18C6-4DCC-9582-3110FE08F6C3}"/>
              </a:ext>
            </a:extLst>
          </p:cNvPr>
          <p:cNvSpPr txBox="1"/>
          <p:nvPr/>
        </p:nvSpPr>
        <p:spPr>
          <a:xfrm>
            <a:off x="4184191" y="5967842"/>
            <a:ext cx="2118956" cy="338554"/>
          </a:xfrm>
          <a:prstGeom prst="rect">
            <a:avLst/>
          </a:prstGeom>
          <a:noFill/>
        </p:spPr>
        <p:txBody>
          <a:bodyPr wrap="square" rtlCol="0">
            <a:spAutoFit/>
          </a:bodyPr>
          <a:lstStyle/>
          <a:p>
            <a:r>
              <a:rPr lang="en-US" sz="1600" dirty="0"/>
              <a:t>Fig. Gain </a:t>
            </a:r>
            <a:r>
              <a:rPr lang="en-US" sz="1600" dirty="0" err="1"/>
              <a:t>vz</a:t>
            </a:r>
            <a:r>
              <a:rPr lang="en-US" sz="1600" dirty="0"/>
              <a:t>. frequency</a:t>
            </a:r>
            <a:endParaRPr lang="en-IN" sz="1600" dirty="0"/>
          </a:p>
        </p:txBody>
      </p:sp>
    </p:spTree>
    <p:extLst>
      <p:ext uri="{BB962C8B-B14F-4D97-AF65-F5344CB8AC3E}">
        <p14:creationId xmlns:p14="http://schemas.microsoft.com/office/powerpoint/2010/main" val="1854131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4BC66BB-B251-49CF-BBF1-879138A82F91}"/>
              </a:ext>
            </a:extLst>
          </p:cNvPr>
          <p:cNvSpPr>
            <a:spLocks noGrp="1"/>
          </p:cNvSpPr>
          <p:nvPr>
            <p:ph type="ftr" sz="quarter" idx="11"/>
          </p:nvPr>
        </p:nvSpPr>
        <p:spPr>
          <a:xfrm>
            <a:off x="346841" y="6459787"/>
            <a:ext cx="10403210" cy="365125"/>
          </a:xfrm>
        </p:spPr>
        <p:txBody>
          <a:bodyPr/>
          <a:lstStyle/>
          <a:p>
            <a:pPr algn="l"/>
            <a:r>
              <a:rPr lang="en-IN" sz="1200" dirty="0"/>
              <a:t>[3] F. T. </a:t>
            </a:r>
            <a:r>
              <a:rPr lang="en-IN" sz="1200" dirty="0" err="1"/>
              <a:t>Gebreyohannes</a:t>
            </a:r>
            <a:r>
              <a:rPr lang="en-IN" sz="1200" dirty="0"/>
              <a:t> and J. Porte, "A gm/ID Methodology Based Data-Driven Search Algorithm for the Design of Multistage Multipath Feed-Forward-Compensated Amplifiers Targeting High Speed Continuous-Time </a:t>
            </a:r>
            <a:r>
              <a:rPr lang="el-GR" sz="1200" dirty="0"/>
              <a:t>ΣΔ-</a:t>
            </a:r>
            <a:r>
              <a:rPr lang="en-IN" sz="1200" dirty="0"/>
              <a:t>Modulators </a:t>
            </a:r>
            <a:r>
              <a:rPr lang="en-US" sz="1200" dirty="0"/>
              <a:t>".</a:t>
            </a:r>
            <a:endParaRPr lang="en-IN" sz="1200" dirty="0"/>
          </a:p>
        </p:txBody>
      </p:sp>
      <p:sp>
        <p:nvSpPr>
          <p:cNvPr id="3" name="Slide Number Placeholder 2">
            <a:extLst>
              <a:ext uri="{FF2B5EF4-FFF2-40B4-BE49-F238E27FC236}">
                <a16:creationId xmlns:a16="http://schemas.microsoft.com/office/drawing/2014/main" id="{8432F1A0-B22A-4D4C-AB8F-6DD22BE43BF8}"/>
              </a:ext>
            </a:extLst>
          </p:cNvPr>
          <p:cNvSpPr>
            <a:spLocks noGrp="1"/>
          </p:cNvSpPr>
          <p:nvPr>
            <p:ph type="sldNum" sz="quarter" idx="12"/>
          </p:nvPr>
        </p:nvSpPr>
        <p:spPr/>
        <p:txBody>
          <a:bodyPr/>
          <a:lstStyle/>
          <a:p>
            <a:fld id="{2EEFD645-3611-4F12-965D-74F1929763DD}" type="slidenum">
              <a:rPr lang="en-IN" smtClean="0"/>
              <a:pPr/>
              <a:t>23</a:t>
            </a:fld>
            <a:endParaRPr lang="en-IN"/>
          </a:p>
        </p:txBody>
      </p:sp>
      <p:sp>
        <p:nvSpPr>
          <p:cNvPr id="4" name="Rectangle 3">
            <a:extLst>
              <a:ext uri="{FF2B5EF4-FFF2-40B4-BE49-F238E27FC236}">
                <a16:creationId xmlns:a16="http://schemas.microsoft.com/office/drawing/2014/main" id="{C52EB189-9A48-450A-A9B3-B8E37D42C884}"/>
              </a:ext>
            </a:extLst>
          </p:cNvPr>
          <p:cNvSpPr/>
          <p:nvPr/>
        </p:nvSpPr>
        <p:spPr>
          <a:xfrm>
            <a:off x="1988598" y="1028384"/>
            <a:ext cx="3400148" cy="7812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Maximum current consumption per stage + Capacitive load driven by amplifier</a:t>
            </a:r>
          </a:p>
        </p:txBody>
      </p:sp>
      <p:sp>
        <p:nvSpPr>
          <p:cNvPr id="5" name="Rectangle 4">
            <a:extLst>
              <a:ext uri="{FF2B5EF4-FFF2-40B4-BE49-F238E27FC236}">
                <a16:creationId xmlns:a16="http://schemas.microsoft.com/office/drawing/2014/main" id="{12241BDB-D028-4385-B71A-D43C26600C5A}"/>
              </a:ext>
            </a:extLst>
          </p:cNvPr>
          <p:cNvSpPr/>
          <p:nvPr/>
        </p:nvSpPr>
        <p:spPr>
          <a:xfrm>
            <a:off x="1988598" y="2223170"/>
            <a:ext cx="3400148" cy="7812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Maximum </a:t>
            </a:r>
            <a:r>
              <a:rPr lang="en-IN" sz="1600" dirty="0" err="1"/>
              <a:t>fu</a:t>
            </a:r>
            <a:r>
              <a:rPr lang="en-IN" sz="1600" dirty="0"/>
              <a:t> per stage</a:t>
            </a:r>
          </a:p>
        </p:txBody>
      </p:sp>
      <p:sp>
        <p:nvSpPr>
          <p:cNvPr id="6" name="Rectangle 5">
            <a:extLst>
              <a:ext uri="{FF2B5EF4-FFF2-40B4-BE49-F238E27FC236}">
                <a16:creationId xmlns:a16="http://schemas.microsoft.com/office/drawing/2014/main" id="{9F77ED2E-2720-48E5-885F-5B25405B13ED}"/>
              </a:ext>
            </a:extLst>
          </p:cNvPr>
          <p:cNvSpPr/>
          <p:nvPr/>
        </p:nvSpPr>
        <p:spPr>
          <a:xfrm>
            <a:off x="1988598" y="3437042"/>
            <a:ext cx="3400148" cy="7812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Maximum pole</a:t>
            </a:r>
          </a:p>
        </p:txBody>
      </p:sp>
      <p:sp>
        <p:nvSpPr>
          <p:cNvPr id="8" name="Arrow: Down 7">
            <a:extLst>
              <a:ext uri="{FF2B5EF4-FFF2-40B4-BE49-F238E27FC236}">
                <a16:creationId xmlns:a16="http://schemas.microsoft.com/office/drawing/2014/main" id="{FB1A6A8B-0FC1-440F-BFF7-9473BFB84DC9}"/>
              </a:ext>
            </a:extLst>
          </p:cNvPr>
          <p:cNvSpPr/>
          <p:nvPr/>
        </p:nvSpPr>
        <p:spPr>
          <a:xfrm>
            <a:off x="3548582" y="1809619"/>
            <a:ext cx="275208" cy="41355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Down 8">
            <a:extLst>
              <a:ext uri="{FF2B5EF4-FFF2-40B4-BE49-F238E27FC236}">
                <a16:creationId xmlns:a16="http://schemas.microsoft.com/office/drawing/2014/main" id="{9F9E92E3-3F30-46CE-93E6-C5EEB575027C}"/>
              </a:ext>
            </a:extLst>
          </p:cNvPr>
          <p:cNvSpPr/>
          <p:nvPr/>
        </p:nvSpPr>
        <p:spPr>
          <a:xfrm>
            <a:off x="3548582" y="3015449"/>
            <a:ext cx="275208" cy="41355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54EFD4DE-E785-40FE-B498-1319052853F6}"/>
              </a:ext>
            </a:extLst>
          </p:cNvPr>
          <p:cNvSpPr/>
          <p:nvPr/>
        </p:nvSpPr>
        <p:spPr>
          <a:xfrm>
            <a:off x="7349903" y="3446867"/>
            <a:ext cx="3400148" cy="7812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spcBef>
                <a:spcPts val="0"/>
              </a:spcBef>
              <a:spcAft>
                <a:spcPts val="0"/>
              </a:spcAft>
            </a:pPr>
            <a:r>
              <a:rPr lang="en-US" sz="1600" dirty="0"/>
              <a:t>DC gain for each stage = the total desired dc gain / number of stage of the amplifier</a:t>
            </a:r>
          </a:p>
        </p:txBody>
      </p:sp>
      <p:sp>
        <p:nvSpPr>
          <p:cNvPr id="11" name="Rectangle 10">
            <a:extLst>
              <a:ext uri="{FF2B5EF4-FFF2-40B4-BE49-F238E27FC236}">
                <a16:creationId xmlns:a16="http://schemas.microsoft.com/office/drawing/2014/main" id="{4D182BC4-76D3-43A9-85C1-F51DC138303B}"/>
              </a:ext>
            </a:extLst>
          </p:cNvPr>
          <p:cNvSpPr/>
          <p:nvPr/>
        </p:nvSpPr>
        <p:spPr>
          <a:xfrm>
            <a:off x="7349903" y="4648309"/>
            <a:ext cx="3400148" cy="8431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spcBef>
                <a:spcPts val="0"/>
              </a:spcBef>
              <a:spcAft>
                <a:spcPts val="0"/>
              </a:spcAft>
            </a:pPr>
            <a:r>
              <a:rPr lang="en-US" sz="1600" dirty="0"/>
              <a:t>Minimum pole = </a:t>
            </a:r>
            <a:r>
              <a:rPr lang="en-US" sz="1600" dirty="0" err="1"/>
              <a:t>fu</a:t>
            </a:r>
            <a:r>
              <a:rPr lang="en-US" sz="1600" dirty="0"/>
              <a:t>/max dc gain</a:t>
            </a:r>
          </a:p>
        </p:txBody>
      </p:sp>
      <p:sp>
        <p:nvSpPr>
          <p:cNvPr id="12" name="Rectangle 11">
            <a:extLst>
              <a:ext uri="{FF2B5EF4-FFF2-40B4-BE49-F238E27FC236}">
                <a16:creationId xmlns:a16="http://schemas.microsoft.com/office/drawing/2014/main" id="{6B59A649-1363-486D-AD7A-BA71D0E9182A}"/>
              </a:ext>
            </a:extLst>
          </p:cNvPr>
          <p:cNvSpPr/>
          <p:nvPr/>
        </p:nvSpPr>
        <p:spPr>
          <a:xfrm>
            <a:off x="7328682" y="2223171"/>
            <a:ext cx="3400148" cy="7812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Required DC gain</a:t>
            </a:r>
          </a:p>
        </p:txBody>
      </p:sp>
      <p:sp>
        <p:nvSpPr>
          <p:cNvPr id="13" name="Rectangle 12">
            <a:extLst>
              <a:ext uri="{FF2B5EF4-FFF2-40B4-BE49-F238E27FC236}">
                <a16:creationId xmlns:a16="http://schemas.microsoft.com/office/drawing/2014/main" id="{5ADD5FDA-71BE-4F73-88D5-B252BEDD1433}"/>
              </a:ext>
            </a:extLst>
          </p:cNvPr>
          <p:cNvSpPr/>
          <p:nvPr/>
        </p:nvSpPr>
        <p:spPr>
          <a:xfrm>
            <a:off x="7328682" y="1037510"/>
            <a:ext cx="3400148" cy="7812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Maximum current + Area</a:t>
            </a:r>
          </a:p>
        </p:txBody>
      </p:sp>
      <p:sp>
        <p:nvSpPr>
          <p:cNvPr id="14" name="Arrow: Down 13">
            <a:extLst>
              <a:ext uri="{FF2B5EF4-FFF2-40B4-BE49-F238E27FC236}">
                <a16:creationId xmlns:a16="http://schemas.microsoft.com/office/drawing/2014/main" id="{25F877C8-41BC-4765-93AB-14B56EF6A542}"/>
              </a:ext>
            </a:extLst>
          </p:cNvPr>
          <p:cNvSpPr/>
          <p:nvPr/>
        </p:nvSpPr>
        <p:spPr>
          <a:xfrm>
            <a:off x="8880072" y="1814084"/>
            <a:ext cx="275208" cy="41355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Arrow: Down 14">
            <a:extLst>
              <a:ext uri="{FF2B5EF4-FFF2-40B4-BE49-F238E27FC236}">
                <a16:creationId xmlns:a16="http://schemas.microsoft.com/office/drawing/2014/main" id="{DDA25286-EA32-458D-8D00-F17CEDACA334}"/>
              </a:ext>
            </a:extLst>
          </p:cNvPr>
          <p:cNvSpPr/>
          <p:nvPr/>
        </p:nvSpPr>
        <p:spPr>
          <a:xfrm>
            <a:off x="8891152" y="3019950"/>
            <a:ext cx="275208" cy="41355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EC1784AE-E1FA-4871-8BFF-AF0E4EE557BE}"/>
              </a:ext>
            </a:extLst>
          </p:cNvPr>
          <p:cNvSpPr/>
          <p:nvPr/>
        </p:nvSpPr>
        <p:spPr>
          <a:xfrm>
            <a:off x="8912373" y="4234758"/>
            <a:ext cx="275208" cy="41355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2EBCBB79-1F0F-4E24-9A04-B2E72FD478A1}"/>
              </a:ext>
            </a:extLst>
          </p:cNvPr>
          <p:cNvSpPr txBox="1"/>
          <p:nvPr/>
        </p:nvSpPr>
        <p:spPr>
          <a:xfrm>
            <a:off x="721228" y="322445"/>
            <a:ext cx="9835244" cy="584775"/>
          </a:xfrm>
          <a:prstGeom prst="rect">
            <a:avLst/>
          </a:prstGeom>
          <a:noFill/>
        </p:spPr>
        <p:txBody>
          <a:bodyPr wrap="square" rtlCol="0">
            <a:spAutoFit/>
          </a:bodyPr>
          <a:lstStyle/>
          <a:p>
            <a:r>
              <a:rPr lang="en-IN" sz="3200" b="1" u="sng" dirty="0"/>
              <a:t>Flowchart for first algorithm [3]</a:t>
            </a:r>
          </a:p>
        </p:txBody>
      </p:sp>
    </p:spTree>
    <p:extLst>
      <p:ext uri="{BB962C8B-B14F-4D97-AF65-F5344CB8AC3E}">
        <p14:creationId xmlns:p14="http://schemas.microsoft.com/office/powerpoint/2010/main" val="3141725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48FA-C66A-46FB-89CC-188987F4FF2F}"/>
              </a:ext>
            </a:extLst>
          </p:cNvPr>
          <p:cNvSpPr>
            <a:spLocks noGrp="1"/>
          </p:cNvSpPr>
          <p:nvPr>
            <p:ph type="title"/>
          </p:nvPr>
        </p:nvSpPr>
        <p:spPr>
          <a:xfrm>
            <a:off x="541537" y="355107"/>
            <a:ext cx="10276791" cy="710214"/>
          </a:xfrm>
        </p:spPr>
        <p:txBody>
          <a:bodyPr>
            <a:normAutofit/>
          </a:bodyPr>
          <a:lstStyle/>
          <a:p>
            <a:r>
              <a:rPr lang="en-US" sz="3200" b="1" u="sng" dirty="0">
                <a:solidFill>
                  <a:schemeClr val="tx1"/>
                </a:solidFill>
              </a:rPr>
              <a:t>Algorithm 2: DC operating point solver [3] </a:t>
            </a:r>
            <a:endParaRPr lang="en-IN" sz="3200" b="1" u="sng" dirty="0">
              <a:solidFill>
                <a:schemeClr val="tx1"/>
              </a:solidFill>
            </a:endParaRPr>
          </a:p>
        </p:txBody>
      </p:sp>
      <p:sp>
        <p:nvSpPr>
          <p:cNvPr id="3" name="Content Placeholder 2">
            <a:extLst>
              <a:ext uri="{FF2B5EF4-FFF2-40B4-BE49-F238E27FC236}">
                <a16:creationId xmlns:a16="http://schemas.microsoft.com/office/drawing/2014/main" id="{96E422CF-CB67-4C0B-9867-87927F113E3A}"/>
              </a:ext>
            </a:extLst>
          </p:cNvPr>
          <p:cNvSpPr>
            <a:spLocks noGrp="1"/>
          </p:cNvSpPr>
          <p:nvPr>
            <p:ph idx="1"/>
          </p:nvPr>
        </p:nvSpPr>
        <p:spPr>
          <a:xfrm>
            <a:off x="541537" y="1811045"/>
            <a:ext cx="11230253" cy="4447711"/>
          </a:xfrm>
        </p:spPr>
        <p:txBody>
          <a:bodyPr>
            <a:normAutofit/>
          </a:bodyPr>
          <a:lstStyle/>
          <a:p>
            <a:pPr marL="0" indent="0">
              <a:lnSpc>
                <a:spcPct val="120000"/>
              </a:lnSpc>
              <a:spcBef>
                <a:spcPts val="0"/>
              </a:spcBef>
              <a:buNone/>
            </a:pPr>
            <a:r>
              <a:rPr lang="en-IN" sz="1600" dirty="0"/>
              <a:t>A</a:t>
            </a:r>
            <a:r>
              <a:rPr lang="en-US" sz="1600" dirty="0" err="1"/>
              <a:t>mplification</a:t>
            </a:r>
            <a:r>
              <a:rPr lang="en-US" sz="1600" dirty="0"/>
              <a:t> stage is constrained </a:t>
            </a:r>
            <a:r>
              <a:rPr lang="en-IN" sz="1600" dirty="0"/>
              <a:t>using:</a:t>
            </a:r>
          </a:p>
          <a:p>
            <a:pPr>
              <a:lnSpc>
                <a:spcPct val="120000"/>
              </a:lnSpc>
              <a:spcBef>
                <a:spcPts val="0"/>
              </a:spcBef>
              <a:buFont typeface="Wingdings" panose="05000000000000000000" pitchFamily="2" charset="2"/>
              <a:buChar char="Ø"/>
            </a:pPr>
            <a:r>
              <a:rPr lang="en-US" sz="1600" dirty="0"/>
              <a:t> Technology-dependent values =&gt; VDD, VSS, </a:t>
            </a:r>
            <a:r>
              <a:rPr lang="en-US" sz="1600" dirty="0" err="1"/>
              <a:t>Lmin</a:t>
            </a:r>
            <a:r>
              <a:rPr lang="en-US" sz="1600" dirty="0"/>
              <a:t>, and </a:t>
            </a:r>
            <a:r>
              <a:rPr lang="en-US" sz="1600" dirty="0" err="1"/>
              <a:t>Lmax</a:t>
            </a:r>
            <a:r>
              <a:rPr lang="en-US" sz="1600" dirty="0"/>
              <a:t>, and values of </a:t>
            </a:r>
          </a:p>
          <a:p>
            <a:pPr marL="0" indent="0">
              <a:lnSpc>
                <a:spcPct val="120000"/>
              </a:lnSpc>
              <a:spcBef>
                <a:spcPts val="0"/>
              </a:spcBef>
              <a:buNone/>
            </a:pPr>
            <a:r>
              <a:rPr lang="en-US" sz="1600" dirty="0"/>
              <a:t>VGS/GD/GB/SD/SB/BD according to </a:t>
            </a:r>
            <a:r>
              <a:rPr lang="en-IN" sz="1600" dirty="0"/>
              <a:t>the safe operating area</a:t>
            </a:r>
          </a:p>
          <a:p>
            <a:pPr>
              <a:lnSpc>
                <a:spcPct val="120000"/>
              </a:lnSpc>
              <a:spcBef>
                <a:spcPts val="0"/>
              </a:spcBef>
              <a:buFont typeface="Wingdings" panose="05000000000000000000" pitchFamily="2" charset="2"/>
              <a:buChar char="Ø"/>
            </a:pPr>
            <a:r>
              <a:rPr lang="en-US" sz="1600" dirty="0"/>
              <a:t> System-level circuit constraints =&gt; input and output </a:t>
            </a:r>
            <a:r>
              <a:rPr lang="en-IN" sz="1600" dirty="0"/>
              <a:t>common-mode voltages</a:t>
            </a:r>
          </a:p>
          <a:p>
            <a:pPr marL="0" indent="0">
              <a:lnSpc>
                <a:spcPct val="120000"/>
              </a:lnSpc>
              <a:spcBef>
                <a:spcPts val="0"/>
              </a:spcBef>
              <a:buNone/>
            </a:pPr>
            <a:endParaRPr lang="en-US" sz="1600" dirty="0"/>
          </a:p>
          <a:p>
            <a:pPr marL="0" indent="0">
              <a:lnSpc>
                <a:spcPct val="120000"/>
              </a:lnSpc>
              <a:spcBef>
                <a:spcPts val="0"/>
              </a:spcBef>
              <a:buNone/>
            </a:pPr>
            <a:r>
              <a:rPr lang="en-US" sz="1600" dirty="0"/>
              <a:t>Constrained for each transistor within a narrow area of </a:t>
            </a:r>
            <a:r>
              <a:rPr lang="en-IN" sz="1600" dirty="0"/>
              <a:t>operating points:</a:t>
            </a:r>
          </a:p>
          <a:p>
            <a:pPr>
              <a:lnSpc>
                <a:spcPct val="120000"/>
              </a:lnSpc>
              <a:spcBef>
                <a:spcPts val="0"/>
              </a:spcBef>
              <a:buFont typeface="Wingdings" panose="05000000000000000000" pitchFamily="2" charset="2"/>
              <a:buChar char="Ø"/>
            </a:pPr>
            <a:r>
              <a:rPr lang="da-DK" sz="1600" dirty="0"/>
              <a:t>Overdrive voltage (VOV) = </a:t>
            </a:r>
            <a:r>
              <a:rPr lang="en-IN" sz="1600" dirty="0"/>
              <a:t>VGS - VT </a:t>
            </a:r>
          </a:p>
          <a:p>
            <a:pPr>
              <a:lnSpc>
                <a:spcPct val="120000"/>
              </a:lnSpc>
              <a:spcBef>
                <a:spcPts val="0"/>
              </a:spcBef>
              <a:buFont typeface="Wingdings" panose="05000000000000000000" pitchFamily="2" charset="2"/>
              <a:buChar char="Ø"/>
            </a:pPr>
            <a:r>
              <a:rPr lang="en-IN" sz="1600" dirty="0"/>
              <a:t>Saturation margin (</a:t>
            </a:r>
            <a:r>
              <a:rPr lang="en-IN" sz="1600" dirty="0" err="1"/>
              <a:t>VDSmarg</a:t>
            </a:r>
            <a:r>
              <a:rPr lang="en-IN" sz="1600" dirty="0"/>
              <a:t>) = VDS - VDSAT</a:t>
            </a:r>
          </a:p>
          <a:p>
            <a:pPr marL="0" indent="0">
              <a:lnSpc>
                <a:spcPct val="120000"/>
              </a:lnSpc>
              <a:spcBef>
                <a:spcPts val="0"/>
              </a:spcBef>
              <a:buNone/>
            </a:pPr>
            <a:r>
              <a:rPr lang="en-US" sz="1600" dirty="0"/>
              <a:t>These </a:t>
            </a:r>
            <a:r>
              <a:rPr lang="en-IN" sz="1600" dirty="0"/>
              <a:t>two are taken for region of operation</a:t>
            </a:r>
          </a:p>
          <a:p>
            <a:pPr>
              <a:lnSpc>
                <a:spcPct val="120000"/>
              </a:lnSpc>
              <a:spcBef>
                <a:spcPts val="0"/>
              </a:spcBef>
              <a:buFont typeface="Wingdings" panose="05000000000000000000" pitchFamily="2" charset="2"/>
              <a:buChar char="Ø"/>
            </a:pPr>
            <a:r>
              <a:rPr lang="en-IN" sz="1600" dirty="0"/>
              <a:t>Input peak-to-peak voltage =&gt; SNR</a:t>
            </a:r>
          </a:p>
          <a:p>
            <a:pPr>
              <a:lnSpc>
                <a:spcPct val="120000"/>
              </a:lnSpc>
              <a:spcBef>
                <a:spcPts val="0"/>
              </a:spcBef>
              <a:buFont typeface="Wingdings" panose="05000000000000000000" pitchFamily="2" charset="2"/>
              <a:buChar char="Ø"/>
            </a:pPr>
            <a:r>
              <a:rPr lang="en-IN" sz="1600" dirty="0"/>
              <a:t>Output voltage swing</a:t>
            </a:r>
          </a:p>
        </p:txBody>
      </p:sp>
      <p:sp>
        <p:nvSpPr>
          <p:cNvPr id="4" name="Footer Placeholder 3">
            <a:extLst>
              <a:ext uri="{FF2B5EF4-FFF2-40B4-BE49-F238E27FC236}">
                <a16:creationId xmlns:a16="http://schemas.microsoft.com/office/drawing/2014/main" id="{9B093D26-0E49-4234-866F-5DE0EDF73696}"/>
              </a:ext>
            </a:extLst>
          </p:cNvPr>
          <p:cNvSpPr>
            <a:spLocks noGrp="1"/>
          </p:cNvSpPr>
          <p:nvPr>
            <p:ph type="ftr" sz="quarter" idx="11"/>
          </p:nvPr>
        </p:nvSpPr>
        <p:spPr>
          <a:xfrm>
            <a:off x="213064" y="6459787"/>
            <a:ext cx="10741981" cy="365125"/>
          </a:xfrm>
        </p:spPr>
        <p:txBody>
          <a:bodyPr/>
          <a:lstStyle/>
          <a:p>
            <a:pPr algn="l"/>
            <a:r>
              <a:rPr lang="en-IN" sz="1200" dirty="0"/>
              <a:t>[3] F. T. </a:t>
            </a:r>
            <a:r>
              <a:rPr lang="en-IN" sz="1200" dirty="0" err="1"/>
              <a:t>Gebreyohannes</a:t>
            </a:r>
            <a:r>
              <a:rPr lang="en-IN" sz="1200" dirty="0"/>
              <a:t> and J. Porte, "A gm/ID Methodology Based Data-Driven Search Algorithm for the Design of Multistage Multipath Feed-Forward-Compensated Amplifiers Targeting High Speed Continuous-Time </a:t>
            </a:r>
            <a:r>
              <a:rPr lang="el-GR" sz="1200" dirty="0"/>
              <a:t>ΣΔ-</a:t>
            </a:r>
            <a:r>
              <a:rPr lang="en-IN" sz="1200" dirty="0"/>
              <a:t>Modulators </a:t>
            </a:r>
            <a:r>
              <a:rPr lang="en-US" sz="1200" dirty="0"/>
              <a:t>".</a:t>
            </a:r>
            <a:endParaRPr lang="en-IN" sz="1200" dirty="0"/>
          </a:p>
        </p:txBody>
      </p:sp>
      <p:sp>
        <p:nvSpPr>
          <p:cNvPr id="5" name="Slide Number Placeholder 4">
            <a:extLst>
              <a:ext uri="{FF2B5EF4-FFF2-40B4-BE49-F238E27FC236}">
                <a16:creationId xmlns:a16="http://schemas.microsoft.com/office/drawing/2014/main" id="{D611FE70-73BA-4551-BCDD-6EDEE139908C}"/>
              </a:ext>
            </a:extLst>
          </p:cNvPr>
          <p:cNvSpPr>
            <a:spLocks noGrp="1"/>
          </p:cNvSpPr>
          <p:nvPr>
            <p:ph type="sldNum" sz="quarter" idx="12"/>
          </p:nvPr>
        </p:nvSpPr>
        <p:spPr/>
        <p:txBody>
          <a:bodyPr/>
          <a:lstStyle/>
          <a:p>
            <a:fld id="{2EEFD645-3611-4F12-965D-74F1929763DD}" type="slidenum">
              <a:rPr lang="en-IN" smtClean="0"/>
              <a:t>24</a:t>
            </a:fld>
            <a:endParaRPr lang="en-IN"/>
          </a:p>
        </p:txBody>
      </p:sp>
      <p:pic>
        <p:nvPicPr>
          <p:cNvPr id="6" name="Picture 5">
            <a:extLst>
              <a:ext uri="{FF2B5EF4-FFF2-40B4-BE49-F238E27FC236}">
                <a16:creationId xmlns:a16="http://schemas.microsoft.com/office/drawing/2014/main" id="{C1C15E43-B317-4736-BE7C-D7210BF77BE8}"/>
              </a:ext>
            </a:extLst>
          </p:cNvPr>
          <p:cNvPicPr>
            <a:picLocks noChangeAspect="1"/>
          </p:cNvPicPr>
          <p:nvPr/>
        </p:nvPicPr>
        <p:blipFill>
          <a:blip r:embed="rId2"/>
          <a:stretch>
            <a:fillRect/>
          </a:stretch>
        </p:blipFill>
        <p:spPr>
          <a:xfrm>
            <a:off x="7770943" y="541149"/>
            <a:ext cx="4000847" cy="5105842"/>
          </a:xfrm>
          <a:prstGeom prst="rect">
            <a:avLst/>
          </a:prstGeom>
        </p:spPr>
      </p:pic>
      <p:sp>
        <p:nvSpPr>
          <p:cNvPr id="7" name="TextBox 6">
            <a:extLst>
              <a:ext uri="{FF2B5EF4-FFF2-40B4-BE49-F238E27FC236}">
                <a16:creationId xmlns:a16="http://schemas.microsoft.com/office/drawing/2014/main" id="{B6EAA4A2-5AB1-4CEE-8903-DCB37E289F29}"/>
              </a:ext>
            </a:extLst>
          </p:cNvPr>
          <p:cNvSpPr txBox="1"/>
          <p:nvPr/>
        </p:nvSpPr>
        <p:spPr>
          <a:xfrm>
            <a:off x="9171848" y="5783596"/>
            <a:ext cx="1646479" cy="338554"/>
          </a:xfrm>
          <a:prstGeom prst="rect">
            <a:avLst/>
          </a:prstGeom>
          <a:noFill/>
        </p:spPr>
        <p:txBody>
          <a:bodyPr wrap="square" rtlCol="0">
            <a:spAutoFit/>
          </a:bodyPr>
          <a:lstStyle/>
          <a:p>
            <a:r>
              <a:rPr lang="en-US" sz="1600" dirty="0"/>
              <a:t>Fig. Second Block</a:t>
            </a:r>
          </a:p>
        </p:txBody>
      </p:sp>
    </p:spTree>
    <p:extLst>
      <p:ext uri="{BB962C8B-B14F-4D97-AF65-F5344CB8AC3E}">
        <p14:creationId xmlns:p14="http://schemas.microsoft.com/office/powerpoint/2010/main" val="1561497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4BC66BB-B251-49CF-BBF1-879138A82F91}"/>
              </a:ext>
            </a:extLst>
          </p:cNvPr>
          <p:cNvSpPr>
            <a:spLocks noGrp="1"/>
          </p:cNvSpPr>
          <p:nvPr>
            <p:ph type="ftr" sz="quarter" idx="11"/>
          </p:nvPr>
        </p:nvSpPr>
        <p:spPr>
          <a:xfrm>
            <a:off x="388883" y="6459787"/>
            <a:ext cx="10426262" cy="365125"/>
          </a:xfrm>
        </p:spPr>
        <p:txBody>
          <a:bodyPr/>
          <a:lstStyle/>
          <a:p>
            <a:pPr algn="l"/>
            <a:r>
              <a:rPr lang="en-IN" sz="1200" dirty="0"/>
              <a:t>[3] F. T. </a:t>
            </a:r>
            <a:r>
              <a:rPr lang="en-IN" sz="1200" dirty="0" err="1"/>
              <a:t>Gebreyohannes</a:t>
            </a:r>
            <a:r>
              <a:rPr lang="en-IN" sz="1200" dirty="0"/>
              <a:t> and J. Porte, "A gm/ID Methodology Based Data-Driven Search Algorithm for the Design of Multistage Multipath Feed-Forward-Compensated Amplifiers Targeting High Speed Continuous-Time </a:t>
            </a:r>
            <a:r>
              <a:rPr lang="el-GR" sz="1200" dirty="0"/>
              <a:t>ΣΔ-</a:t>
            </a:r>
            <a:r>
              <a:rPr lang="en-IN" sz="1200" dirty="0"/>
              <a:t>Modulators </a:t>
            </a:r>
            <a:r>
              <a:rPr lang="en-US" sz="1200" dirty="0"/>
              <a:t>".</a:t>
            </a:r>
            <a:endParaRPr lang="en-IN" sz="1200" dirty="0"/>
          </a:p>
        </p:txBody>
      </p:sp>
      <p:sp>
        <p:nvSpPr>
          <p:cNvPr id="3" name="Slide Number Placeholder 2">
            <a:extLst>
              <a:ext uri="{FF2B5EF4-FFF2-40B4-BE49-F238E27FC236}">
                <a16:creationId xmlns:a16="http://schemas.microsoft.com/office/drawing/2014/main" id="{8432F1A0-B22A-4D4C-AB8F-6DD22BE43BF8}"/>
              </a:ext>
            </a:extLst>
          </p:cNvPr>
          <p:cNvSpPr>
            <a:spLocks noGrp="1"/>
          </p:cNvSpPr>
          <p:nvPr>
            <p:ph type="sldNum" sz="quarter" idx="12"/>
          </p:nvPr>
        </p:nvSpPr>
        <p:spPr/>
        <p:txBody>
          <a:bodyPr/>
          <a:lstStyle/>
          <a:p>
            <a:fld id="{2EEFD645-3611-4F12-965D-74F1929763DD}" type="slidenum">
              <a:rPr lang="en-IN" smtClean="0"/>
              <a:t>25</a:t>
            </a:fld>
            <a:endParaRPr lang="en-IN"/>
          </a:p>
        </p:txBody>
      </p:sp>
      <p:sp>
        <p:nvSpPr>
          <p:cNvPr id="4" name="Rectangle 3">
            <a:extLst>
              <a:ext uri="{FF2B5EF4-FFF2-40B4-BE49-F238E27FC236}">
                <a16:creationId xmlns:a16="http://schemas.microsoft.com/office/drawing/2014/main" id="{C52EB189-9A48-450A-A9B3-B8E37D42C884}"/>
              </a:ext>
            </a:extLst>
          </p:cNvPr>
          <p:cNvSpPr/>
          <p:nvPr/>
        </p:nvSpPr>
        <p:spPr>
          <a:xfrm>
            <a:off x="1974459" y="963680"/>
            <a:ext cx="7306322" cy="7812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DC gain from TF generator block</a:t>
            </a:r>
          </a:p>
        </p:txBody>
      </p:sp>
      <p:sp>
        <p:nvSpPr>
          <p:cNvPr id="5" name="Rectangle 4">
            <a:extLst>
              <a:ext uri="{FF2B5EF4-FFF2-40B4-BE49-F238E27FC236}">
                <a16:creationId xmlns:a16="http://schemas.microsoft.com/office/drawing/2014/main" id="{12241BDB-D028-4385-B71A-D43C26600C5A}"/>
              </a:ext>
            </a:extLst>
          </p:cNvPr>
          <p:cNvSpPr/>
          <p:nvPr/>
        </p:nvSpPr>
        <p:spPr>
          <a:xfrm>
            <a:off x="1974460" y="2155695"/>
            <a:ext cx="7306321" cy="7812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10000"/>
              </a:lnSpc>
              <a:spcBef>
                <a:spcPts val="0"/>
              </a:spcBef>
              <a:spcAft>
                <a:spcPts val="0"/>
              </a:spcAft>
            </a:pPr>
            <a:r>
              <a:rPr lang="en-US" sz="1600" dirty="0"/>
              <a:t>DC gain of a single amplification stage (either Ami or </a:t>
            </a:r>
            <a:r>
              <a:rPr lang="en-US" sz="1600" dirty="0" err="1"/>
              <a:t>Afi</a:t>
            </a:r>
            <a:r>
              <a:rPr lang="en-US" sz="1600" dirty="0"/>
              <a:t>)</a:t>
            </a:r>
          </a:p>
          <a:p>
            <a:pPr algn="ctr">
              <a:lnSpc>
                <a:spcPct val="110000"/>
              </a:lnSpc>
              <a:spcBef>
                <a:spcPts val="0"/>
              </a:spcBef>
              <a:spcAft>
                <a:spcPts val="0"/>
              </a:spcAft>
            </a:pPr>
            <a:r>
              <a:rPr lang="en-US" sz="1600" dirty="0"/>
              <a:t>= (</a:t>
            </a:r>
            <a:r>
              <a:rPr lang="en-IN" sz="1600" dirty="0"/>
              <a:t>(gm/Id)mi or fi)/((</a:t>
            </a:r>
            <a:r>
              <a:rPr lang="en-IN" sz="1600" dirty="0" err="1"/>
              <a:t>gds</a:t>
            </a:r>
            <a:r>
              <a:rPr lang="en-IN" sz="1600" dirty="0"/>
              <a:t>/Id)mi + (</a:t>
            </a:r>
            <a:r>
              <a:rPr lang="en-IN" sz="1600" dirty="0" err="1"/>
              <a:t>gds</a:t>
            </a:r>
            <a:r>
              <a:rPr lang="en-IN" sz="1600" dirty="0"/>
              <a:t>/Id)fi)</a:t>
            </a:r>
          </a:p>
        </p:txBody>
      </p:sp>
      <p:sp>
        <p:nvSpPr>
          <p:cNvPr id="6" name="Rectangle 5">
            <a:extLst>
              <a:ext uri="{FF2B5EF4-FFF2-40B4-BE49-F238E27FC236}">
                <a16:creationId xmlns:a16="http://schemas.microsoft.com/office/drawing/2014/main" id="{9F77ED2E-2720-48E5-885F-5B25405B13ED}"/>
              </a:ext>
            </a:extLst>
          </p:cNvPr>
          <p:cNvSpPr/>
          <p:nvPr/>
        </p:nvSpPr>
        <p:spPr>
          <a:xfrm>
            <a:off x="1988597" y="3366115"/>
            <a:ext cx="7306321" cy="12325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From lookup table, VGS, VDS, VSB and L is determined</a:t>
            </a:r>
          </a:p>
          <a:p>
            <a:pPr algn="ctr"/>
            <a:endParaRPr lang="en-IN" sz="1600" dirty="0"/>
          </a:p>
          <a:p>
            <a:pPr algn="ctr"/>
            <a:endParaRPr lang="en-IN" sz="1600" dirty="0"/>
          </a:p>
          <a:p>
            <a:pPr algn="ctr"/>
            <a:endParaRPr lang="en-IN" sz="1600" dirty="0"/>
          </a:p>
        </p:txBody>
      </p:sp>
      <p:sp>
        <p:nvSpPr>
          <p:cNvPr id="8" name="Arrow: Down 7">
            <a:extLst>
              <a:ext uri="{FF2B5EF4-FFF2-40B4-BE49-F238E27FC236}">
                <a16:creationId xmlns:a16="http://schemas.microsoft.com/office/drawing/2014/main" id="{FB1A6A8B-0FC1-440F-BFF7-9473BFB84DC9}"/>
              </a:ext>
            </a:extLst>
          </p:cNvPr>
          <p:cNvSpPr/>
          <p:nvPr/>
        </p:nvSpPr>
        <p:spPr>
          <a:xfrm>
            <a:off x="5549462" y="1742144"/>
            <a:ext cx="238111" cy="41355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Down 8">
            <a:extLst>
              <a:ext uri="{FF2B5EF4-FFF2-40B4-BE49-F238E27FC236}">
                <a16:creationId xmlns:a16="http://schemas.microsoft.com/office/drawing/2014/main" id="{9F9E92E3-3F30-46CE-93E6-C5EEB575027C}"/>
              </a:ext>
            </a:extLst>
          </p:cNvPr>
          <p:cNvSpPr/>
          <p:nvPr/>
        </p:nvSpPr>
        <p:spPr>
          <a:xfrm>
            <a:off x="5512365" y="2952564"/>
            <a:ext cx="275208" cy="41355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2F1B9E70-D640-4663-8DAD-F820AB2C4FFF}"/>
              </a:ext>
            </a:extLst>
          </p:cNvPr>
          <p:cNvSpPr txBox="1"/>
          <p:nvPr/>
        </p:nvSpPr>
        <p:spPr>
          <a:xfrm>
            <a:off x="631840" y="242107"/>
            <a:ext cx="9835244" cy="584775"/>
          </a:xfrm>
          <a:prstGeom prst="rect">
            <a:avLst/>
          </a:prstGeom>
          <a:noFill/>
        </p:spPr>
        <p:txBody>
          <a:bodyPr wrap="square" rtlCol="0">
            <a:spAutoFit/>
          </a:bodyPr>
          <a:lstStyle/>
          <a:p>
            <a:r>
              <a:rPr lang="en-IN" sz="3200" b="1" u="sng" dirty="0"/>
              <a:t>Flowchart for second algorithm [3]</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7A26E837-06C7-49D3-A34C-1D935F5C0253}"/>
                  </a:ext>
                </a:extLst>
              </p:cNvPr>
              <p:cNvSpPr/>
              <p:nvPr/>
            </p:nvSpPr>
            <p:spPr>
              <a:xfrm>
                <a:off x="4850407" y="3803936"/>
                <a:ext cx="1653721" cy="5968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IN" sz="1600" i="1">
                              <a:latin typeface="Cambria Math" panose="02040503050406030204" pitchFamily="18" charset="0"/>
                            </a:rPr>
                          </m:ctrlPr>
                        </m:fPr>
                        <m:num>
                          <m:sSub>
                            <m:sSubPr>
                              <m:ctrlPr>
                                <a:rPr lang="en-IN" sz="1600" i="1">
                                  <a:latin typeface="Cambria Math" panose="02040503050406030204" pitchFamily="18" charset="0"/>
                                </a:rPr>
                              </m:ctrlPr>
                            </m:sSubPr>
                            <m:e>
                              <m:r>
                                <m:rPr>
                                  <m:sty m:val="p"/>
                                </m:rPr>
                                <a:rPr lang="en-IN" sz="1600" i="0">
                                  <a:latin typeface="Cambria Math" panose="02040503050406030204" pitchFamily="18" charset="0"/>
                                </a:rPr>
                                <m:t>g</m:t>
                              </m:r>
                            </m:e>
                            <m:sub>
                              <m:r>
                                <m:rPr>
                                  <m:sty m:val="p"/>
                                </m:rPr>
                                <a:rPr lang="en-IN" sz="1600" i="0">
                                  <a:latin typeface="Cambria Math" panose="02040503050406030204" pitchFamily="18" charset="0"/>
                                </a:rPr>
                                <m:t>m</m:t>
                              </m:r>
                            </m:sub>
                          </m:sSub>
                        </m:num>
                        <m:den>
                          <m:sSub>
                            <m:sSubPr>
                              <m:ctrlPr>
                                <a:rPr lang="en-IN" sz="1600" i="1">
                                  <a:latin typeface="Cambria Math" panose="02040503050406030204" pitchFamily="18" charset="0"/>
                                </a:rPr>
                              </m:ctrlPr>
                            </m:sSubPr>
                            <m:e>
                              <m:r>
                                <m:rPr>
                                  <m:sty m:val="p"/>
                                </m:rPr>
                                <a:rPr lang="en-IN" sz="1600" i="0">
                                  <a:latin typeface="Cambria Math" panose="02040503050406030204" pitchFamily="18" charset="0"/>
                                </a:rPr>
                                <m:t>I</m:t>
                              </m:r>
                            </m:e>
                            <m:sub>
                              <m:r>
                                <m:rPr>
                                  <m:sty m:val="p"/>
                                </m:rPr>
                                <a:rPr lang="en-IN" sz="1600" i="0">
                                  <a:latin typeface="Cambria Math" panose="02040503050406030204" pitchFamily="18" charset="0"/>
                                </a:rPr>
                                <m:t>d</m:t>
                              </m:r>
                            </m:sub>
                          </m:sSub>
                        </m:den>
                      </m:f>
                      <m:r>
                        <a:rPr lang="en-IN" sz="1600" i="0">
                          <a:latin typeface="Cambria Math" panose="02040503050406030204" pitchFamily="18" charset="0"/>
                        </a:rPr>
                        <m:t>= </m:t>
                      </m:r>
                      <m:f>
                        <m:fPr>
                          <m:ctrlPr>
                            <a:rPr lang="en-IN" sz="1600" i="1">
                              <a:latin typeface="Cambria Math" panose="02040503050406030204" pitchFamily="18" charset="0"/>
                            </a:rPr>
                          </m:ctrlPr>
                        </m:fPr>
                        <m:num>
                          <m:r>
                            <a:rPr lang="en-IN" sz="1600" i="0">
                              <a:latin typeface="Cambria Math" panose="02040503050406030204" pitchFamily="18" charset="0"/>
                            </a:rPr>
                            <m:t>2</m:t>
                          </m:r>
                        </m:num>
                        <m:den>
                          <m:sSub>
                            <m:sSubPr>
                              <m:ctrlPr>
                                <a:rPr lang="en-IN" sz="1600" i="1">
                                  <a:latin typeface="Cambria Math" panose="02040503050406030204" pitchFamily="18" charset="0"/>
                                </a:rPr>
                              </m:ctrlPr>
                            </m:sSubPr>
                            <m:e>
                              <m:r>
                                <m:rPr>
                                  <m:sty m:val="p"/>
                                </m:rPr>
                                <a:rPr lang="en-IN" sz="1600" i="0">
                                  <a:latin typeface="Cambria Math" panose="02040503050406030204" pitchFamily="18" charset="0"/>
                                </a:rPr>
                                <m:t>V</m:t>
                              </m:r>
                            </m:e>
                            <m:sub>
                              <m:r>
                                <m:rPr>
                                  <m:sty m:val="p"/>
                                </m:rPr>
                                <a:rPr lang="en-IN" sz="1600" i="0">
                                  <a:latin typeface="Cambria Math" panose="02040503050406030204" pitchFamily="18" charset="0"/>
                                </a:rPr>
                                <m:t>GS</m:t>
                              </m:r>
                            </m:sub>
                          </m:sSub>
                          <m:r>
                            <a:rPr lang="en-IN" sz="1600" i="0">
                              <a:latin typeface="Cambria Math" panose="02040503050406030204" pitchFamily="18" charset="0"/>
                            </a:rPr>
                            <m:t> − </m:t>
                          </m:r>
                          <m:sSub>
                            <m:sSubPr>
                              <m:ctrlPr>
                                <a:rPr lang="en-IN" sz="1600" i="1">
                                  <a:latin typeface="Cambria Math" panose="02040503050406030204" pitchFamily="18" charset="0"/>
                                </a:rPr>
                              </m:ctrlPr>
                            </m:sSubPr>
                            <m:e>
                              <m:r>
                                <m:rPr>
                                  <m:sty m:val="p"/>
                                </m:rPr>
                                <a:rPr lang="en-IN" sz="1600" i="0">
                                  <a:latin typeface="Cambria Math" panose="02040503050406030204" pitchFamily="18" charset="0"/>
                                </a:rPr>
                                <m:t>V</m:t>
                              </m:r>
                            </m:e>
                            <m:sub>
                              <m:r>
                                <m:rPr>
                                  <m:sty m:val="p"/>
                                </m:rPr>
                                <a:rPr lang="en-IN" sz="1600" i="0">
                                  <a:latin typeface="Cambria Math" panose="02040503050406030204" pitchFamily="18" charset="0"/>
                                </a:rPr>
                                <m:t>T</m:t>
                              </m:r>
                            </m:sub>
                          </m:sSub>
                        </m:den>
                      </m:f>
                    </m:oMath>
                  </m:oMathPara>
                </a14:m>
                <a:endParaRPr lang="en-IN" sz="1600" dirty="0"/>
              </a:p>
            </p:txBody>
          </p:sp>
        </mc:Choice>
        <mc:Fallback xmlns="">
          <p:sp>
            <p:nvSpPr>
              <p:cNvPr id="7" name="Rectangle 6">
                <a:extLst>
                  <a:ext uri="{FF2B5EF4-FFF2-40B4-BE49-F238E27FC236}">
                    <a16:creationId xmlns:a16="http://schemas.microsoft.com/office/drawing/2014/main" id="{7A26E837-06C7-49D3-A34C-1D935F5C0253}"/>
                  </a:ext>
                </a:extLst>
              </p:cNvPr>
              <p:cNvSpPr>
                <a:spLocks noRot="1" noChangeAspect="1" noMove="1" noResize="1" noEditPoints="1" noAdjustHandles="1" noChangeArrowheads="1" noChangeShapeType="1" noTextEdit="1"/>
              </p:cNvSpPr>
              <p:nvPr/>
            </p:nvSpPr>
            <p:spPr>
              <a:xfrm>
                <a:off x="4850407" y="3803936"/>
                <a:ext cx="1653721" cy="596830"/>
              </a:xfrm>
              <a:prstGeom prst="rect">
                <a:avLst/>
              </a:prstGeo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4265712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33E2D-AB3D-4C4A-97AA-829561E6CFE1}"/>
              </a:ext>
            </a:extLst>
          </p:cNvPr>
          <p:cNvSpPr>
            <a:spLocks noGrp="1"/>
          </p:cNvSpPr>
          <p:nvPr>
            <p:ph type="title"/>
          </p:nvPr>
        </p:nvSpPr>
        <p:spPr>
          <a:xfrm>
            <a:off x="564619" y="328474"/>
            <a:ext cx="10058400" cy="766770"/>
          </a:xfrm>
        </p:spPr>
        <p:txBody>
          <a:bodyPr>
            <a:normAutofit/>
          </a:bodyPr>
          <a:lstStyle/>
          <a:p>
            <a:r>
              <a:rPr lang="en-US" sz="3200" b="1" u="sng" dirty="0">
                <a:solidFill>
                  <a:schemeClr val="tx1"/>
                </a:solidFill>
              </a:rPr>
              <a:t>Algorithm 3: Transistor Size [3]</a:t>
            </a:r>
            <a:endParaRPr lang="en-IN" sz="3200" b="1" u="sng" dirty="0">
              <a:solidFill>
                <a:schemeClr val="tx1"/>
              </a:solidFill>
            </a:endParaRPr>
          </a:p>
        </p:txBody>
      </p:sp>
      <p:sp>
        <p:nvSpPr>
          <p:cNvPr id="3" name="Content Placeholder 2">
            <a:extLst>
              <a:ext uri="{FF2B5EF4-FFF2-40B4-BE49-F238E27FC236}">
                <a16:creationId xmlns:a16="http://schemas.microsoft.com/office/drawing/2014/main" id="{2D45DFC1-3DED-4DA7-BAEB-37E48EEC2A6A}"/>
              </a:ext>
            </a:extLst>
          </p:cNvPr>
          <p:cNvSpPr>
            <a:spLocks noGrp="1"/>
          </p:cNvSpPr>
          <p:nvPr>
            <p:ph idx="1"/>
          </p:nvPr>
        </p:nvSpPr>
        <p:spPr>
          <a:xfrm>
            <a:off x="423169" y="1799670"/>
            <a:ext cx="11345662" cy="4465467"/>
          </a:xfrm>
        </p:spPr>
        <p:txBody>
          <a:bodyPr>
            <a:normAutofit/>
          </a:bodyPr>
          <a:lstStyle/>
          <a:p>
            <a:pPr>
              <a:lnSpc>
                <a:spcPct val="100000"/>
              </a:lnSpc>
              <a:spcBef>
                <a:spcPts val="0"/>
              </a:spcBef>
              <a:buFont typeface="Wingdings" panose="05000000000000000000" pitchFamily="2" charset="2"/>
              <a:buChar char="Ø"/>
            </a:pPr>
            <a:r>
              <a:rPr lang="en-US" sz="1600" dirty="0"/>
              <a:t>Main algorithm as it is for measuring size</a:t>
            </a:r>
          </a:p>
          <a:p>
            <a:pPr>
              <a:lnSpc>
                <a:spcPct val="100000"/>
              </a:lnSpc>
              <a:spcBef>
                <a:spcPts val="0"/>
              </a:spcBef>
              <a:buFont typeface="Wingdings" panose="05000000000000000000" pitchFamily="2" charset="2"/>
              <a:buChar char="Ø"/>
            </a:pPr>
            <a:endParaRPr lang="en-US" sz="1600" dirty="0"/>
          </a:p>
          <a:p>
            <a:pPr>
              <a:lnSpc>
                <a:spcPct val="100000"/>
              </a:lnSpc>
              <a:spcBef>
                <a:spcPts val="0"/>
              </a:spcBef>
              <a:buFont typeface="Wingdings" panose="05000000000000000000" pitchFamily="2" charset="2"/>
              <a:buChar char="Ø"/>
            </a:pPr>
            <a:r>
              <a:rPr lang="en-US" sz="1600" dirty="0"/>
              <a:t>Additional requirements for the final sizes =&gt; </a:t>
            </a:r>
          </a:p>
          <a:p>
            <a:pPr>
              <a:lnSpc>
                <a:spcPct val="100000"/>
              </a:lnSpc>
              <a:spcBef>
                <a:spcPts val="0"/>
              </a:spcBef>
              <a:buFont typeface="Courier New" panose="02070309020205020404" pitchFamily="49" charset="0"/>
              <a:buChar char="o"/>
            </a:pPr>
            <a:r>
              <a:rPr lang="en-US" sz="1600" dirty="0" err="1"/>
              <a:t>Cload</a:t>
            </a:r>
            <a:endParaRPr lang="en-US" sz="1600" dirty="0"/>
          </a:p>
          <a:p>
            <a:pPr>
              <a:lnSpc>
                <a:spcPct val="100000"/>
              </a:lnSpc>
              <a:spcBef>
                <a:spcPts val="0"/>
              </a:spcBef>
              <a:buFont typeface="Courier New" panose="02070309020205020404" pitchFamily="49" charset="0"/>
              <a:buChar char="o"/>
            </a:pPr>
            <a:r>
              <a:rPr lang="en-US" sz="1600" dirty="0"/>
              <a:t>maximum width value</a:t>
            </a:r>
          </a:p>
          <a:p>
            <a:pPr>
              <a:lnSpc>
                <a:spcPct val="100000"/>
              </a:lnSpc>
              <a:spcBef>
                <a:spcPts val="0"/>
              </a:spcBef>
              <a:buFont typeface="Courier New" panose="02070309020205020404" pitchFamily="49" charset="0"/>
              <a:buChar char="o"/>
            </a:pPr>
            <a:r>
              <a:rPr lang="en-US" sz="1600" dirty="0"/>
              <a:t>maximum current</a:t>
            </a:r>
          </a:p>
          <a:p>
            <a:pPr>
              <a:lnSpc>
                <a:spcPct val="100000"/>
              </a:lnSpc>
              <a:spcBef>
                <a:spcPts val="0"/>
              </a:spcBef>
              <a:buFont typeface="Courier New" panose="02070309020205020404" pitchFamily="49" charset="0"/>
              <a:buChar char="o"/>
            </a:pPr>
            <a:r>
              <a:rPr lang="en-IN" sz="1600" dirty="0"/>
              <a:t>noise</a:t>
            </a:r>
          </a:p>
        </p:txBody>
      </p:sp>
      <p:sp>
        <p:nvSpPr>
          <p:cNvPr id="4" name="Footer Placeholder 3">
            <a:extLst>
              <a:ext uri="{FF2B5EF4-FFF2-40B4-BE49-F238E27FC236}">
                <a16:creationId xmlns:a16="http://schemas.microsoft.com/office/drawing/2014/main" id="{16F15B99-A8D1-48AF-B518-2B68698D29BC}"/>
              </a:ext>
            </a:extLst>
          </p:cNvPr>
          <p:cNvSpPr>
            <a:spLocks noGrp="1"/>
          </p:cNvSpPr>
          <p:nvPr>
            <p:ph type="ftr" sz="quarter" idx="11"/>
          </p:nvPr>
        </p:nvSpPr>
        <p:spPr>
          <a:xfrm>
            <a:off x="142043" y="6459787"/>
            <a:ext cx="10768613" cy="365125"/>
          </a:xfrm>
        </p:spPr>
        <p:txBody>
          <a:bodyPr/>
          <a:lstStyle/>
          <a:p>
            <a:pPr algn="l"/>
            <a:r>
              <a:rPr lang="en-IN" sz="1200" dirty="0"/>
              <a:t>[3] F. T. </a:t>
            </a:r>
            <a:r>
              <a:rPr lang="en-IN" sz="1200" dirty="0" err="1"/>
              <a:t>Gebreyohannes</a:t>
            </a:r>
            <a:r>
              <a:rPr lang="en-IN" sz="1200" dirty="0"/>
              <a:t> and J. Porte, "A gm/ID Methodology Based Data-Driven Search Algorithm for the Design of Multistage Multipath Feed-Forward-Compensated Amplifiers Targeting High Speed Continuous-Time </a:t>
            </a:r>
            <a:r>
              <a:rPr lang="el-GR" sz="1200" dirty="0"/>
              <a:t>ΣΔ-</a:t>
            </a:r>
            <a:r>
              <a:rPr lang="en-IN" sz="1200" dirty="0"/>
              <a:t>Modulators </a:t>
            </a:r>
            <a:r>
              <a:rPr lang="en-US" sz="1200" dirty="0"/>
              <a:t>".</a:t>
            </a:r>
            <a:endParaRPr lang="en-IN" sz="1200" dirty="0"/>
          </a:p>
        </p:txBody>
      </p:sp>
      <p:sp>
        <p:nvSpPr>
          <p:cNvPr id="5" name="Slide Number Placeholder 4">
            <a:extLst>
              <a:ext uri="{FF2B5EF4-FFF2-40B4-BE49-F238E27FC236}">
                <a16:creationId xmlns:a16="http://schemas.microsoft.com/office/drawing/2014/main" id="{002BF56A-A14D-4F48-A216-10058C060B5C}"/>
              </a:ext>
            </a:extLst>
          </p:cNvPr>
          <p:cNvSpPr>
            <a:spLocks noGrp="1"/>
          </p:cNvSpPr>
          <p:nvPr>
            <p:ph type="sldNum" sz="quarter" idx="12"/>
          </p:nvPr>
        </p:nvSpPr>
        <p:spPr/>
        <p:txBody>
          <a:bodyPr/>
          <a:lstStyle/>
          <a:p>
            <a:fld id="{2EEFD645-3611-4F12-965D-74F1929763DD}" type="slidenum">
              <a:rPr lang="en-IN" smtClean="0"/>
              <a:t>26</a:t>
            </a:fld>
            <a:endParaRPr lang="en-IN"/>
          </a:p>
        </p:txBody>
      </p:sp>
      <p:pic>
        <p:nvPicPr>
          <p:cNvPr id="7" name="Picture 6">
            <a:extLst>
              <a:ext uri="{FF2B5EF4-FFF2-40B4-BE49-F238E27FC236}">
                <a16:creationId xmlns:a16="http://schemas.microsoft.com/office/drawing/2014/main" id="{C9CABA1C-719A-4C80-A310-D3C6059B5440}"/>
              </a:ext>
            </a:extLst>
          </p:cNvPr>
          <p:cNvPicPr>
            <a:picLocks noChangeAspect="1"/>
          </p:cNvPicPr>
          <p:nvPr/>
        </p:nvPicPr>
        <p:blipFill>
          <a:blip r:embed="rId2"/>
          <a:stretch>
            <a:fillRect/>
          </a:stretch>
        </p:blipFill>
        <p:spPr>
          <a:xfrm>
            <a:off x="4567898" y="1141595"/>
            <a:ext cx="7399201" cy="4856940"/>
          </a:xfrm>
          <a:prstGeom prst="rect">
            <a:avLst/>
          </a:prstGeom>
        </p:spPr>
      </p:pic>
      <p:sp>
        <p:nvSpPr>
          <p:cNvPr id="8" name="TextBox 7">
            <a:extLst>
              <a:ext uri="{FF2B5EF4-FFF2-40B4-BE49-F238E27FC236}">
                <a16:creationId xmlns:a16="http://schemas.microsoft.com/office/drawing/2014/main" id="{5E9D01AB-D014-48A9-9077-29527E99199F}"/>
              </a:ext>
            </a:extLst>
          </p:cNvPr>
          <p:cNvSpPr txBox="1"/>
          <p:nvPr/>
        </p:nvSpPr>
        <p:spPr>
          <a:xfrm>
            <a:off x="8105593" y="5998535"/>
            <a:ext cx="1457222" cy="338554"/>
          </a:xfrm>
          <a:prstGeom prst="rect">
            <a:avLst/>
          </a:prstGeom>
          <a:noFill/>
        </p:spPr>
        <p:txBody>
          <a:bodyPr wrap="square" rtlCol="0">
            <a:spAutoFit/>
          </a:bodyPr>
          <a:lstStyle/>
          <a:p>
            <a:r>
              <a:rPr lang="en-US" sz="1600" dirty="0"/>
              <a:t>Fig. Third Block</a:t>
            </a:r>
          </a:p>
        </p:txBody>
      </p:sp>
    </p:spTree>
    <p:extLst>
      <p:ext uri="{BB962C8B-B14F-4D97-AF65-F5344CB8AC3E}">
        <p14:creationId xmlns:p14="http://schemas.microsoft.com/office/powerpoint/2010/main" val="1662554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4BC66BB-B251-49CF-BBF1-879138A82F91}"/>
              </a:ext>
            </a:extLst>
          </p:cNvPr>
          <p:cNvSpPr>
            <a:spLocks noGrp="1"/>
          </p:cNvSpPr>
          <p:nvPr>
            <p:ph type="ftr" sz="quarter" idx="11"/>
          </p:nvPr>
        </p:nvSpPr>
        <p:spPr>
          <a:xfrm>
            <a:off x="336331" y="6459787"/>
            <a:ext cx="10741572" cy="365125"/>
          </a:xfrm>
        </p:spPr>
        <p:txBody>
          <a:bodyPr/>
          <a:lstStyle/>
          <a:p>
            <a:pPr algn="l"/>
            <a:r>
              <a:rPr lang="en-IN" sz="1200" dirty="0"/>
              <a:t>[3] F. T. </a:t>
            </a:r>
            <a:r>
              <a:rPr lang="en-IN" sz="1200" dirty="0" err="1"/>
              <a:t>Gebreyohannes</a:t>
            </a:r>
            <a:r>
              <a:rPr lang="en-IN" sz="1200" dirty="0"/>
              <a:t> and J. Porte, "A gm/ID Methodology Based Data-Driven Search Algorithm for the Design of Multistage Multipath Feed-Forward-Compensated Amplifiers Targeting High Speed Continuous-Time </a:t>
            </a:r>
            <a:r>
              <a:rPr lang="el-GR" sz="1200" dirty="0"/>
              <a:t>ΣΔ-</a:t>
            </a:r>
            <a:r>
              <a:rPr lang="en-IN" sz="1200" dirty="0"/>
              <a:t>Modulators </a:t>
            </a:r>
            <a:r>
              <a:rPr lang="en-US" sz="1200" dirty="0"/>
              <a:t>".</a:t>
            </a:r>
            <a:endParaRPr lang="en-IN" sz="1200" dirty="0"/>
          </a:p>
        </p:txBody>
      </p:sp>
      <p:sp>
        <p:nvSpPr>
          <p:cNvPr id="3" name="Slide Number Placeholder 2">
            <a:extLst>
              <a:ext uri="{FF2B5EF4-FFF2-40B4-BE49-F238E27FC236}">
                <a16:creationId xmlns:a16="http://schemas.microsoft.com/office/drawing/2014/main" id="{8432F1A0-B22A-4D4C-AB8F-6DD22BE43BF8}"/>
              </a:ext>
            </a:extLst>
          </p:cNvPr>
          <p:cNvSpPr>
            <a:spLocks noGrp="1"/>
          </p:cNvSpPr>
          <p:nvPr>
            <p:ph type="sldNum" sz="quarter" idx="12"/>
          </p:nvPr>
        </p:nvSpPr>
        <p:spPr/>
        <p:txBody>
          <a:bodyPr/>
          <a:lstStyle/>
          <a:p>
            <a:fld id="{2EEFD645-3611-4F12-965D-74F1929763DD}" type="slidenum">
              <a:rPr lang="en-IN" smtClean="0"/>
              <a:t>27</a:t>
            </a:fld>
            <a:endParaRPr lang="en-IN"/>
          </a:p>
        </p:txBody>
      </p:sp>
      <p:sp>
        <p:nvSpPr>
          <p:cNvPr id="4" name="Rectangle 3">
            <a:extLst>
              <a:ext uri="{FF2B5EF4-FFF2-40B4-BE49-F238E27FC236}">
                <a16:creationId xmlns:a16="http://schemas.microsoft.com/office/drawing/2014/main" id="{C52EB189-9A48-450A-A9B3-B8E37D42C884}"/>
              </a:ext>
            </a:extLst>
          </p:cNvPr>
          <p:cNvSpPr/>
          <p:nvPr/>
        </p:nvSpPr>
        <p:spPr>
          <a:xfrm>
            <a:off x="2116791" y="806787"/>
            <a:ext cx="3400148" cy="7812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DC gain and pole from TF generator block gives Gain bandwidth product</a:t>
            </a:r>
          </a:p>
        </p:txBody>
      </p:sp>
      <p:sp>
        <p:nvSpPr>
          <p:cNvPr id="5" name="Rectangle 4">
            <a:extLst>
              <a:ext uri="{FF2B5EF4-FFF2-40B4-BE49-F238E27FC236}">
                <a16:creationId xmlns:a16="http://schemas.microsoft.com/office/drawing/2014/main" id="{12241BDB-D028-4385-B71A-D43C26600C5A}"/>
              </a:ext>
            </a:extLst>
          </p:cNvPr>
          <p:cNvSpPr/>
          <p:nvPr/>
        </p:nvSpPr>
        <p:spPr>
          <a:xfrm>
            <a:off x="2116791" y="2022907"/>
            <a:ext cx="3400148" cy="9399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Single pole amplifier =&gt; Gain bandwidth product = unity gain frequency (</a:t>
            </a:r>
            <a:r>
              <a:rPr lang="en-IN" sz="1600" dirty="0" err="1"/>
              <a:t>fu</a:t>
            </a:r>
            <a:r>
              <a:rPr lang="en-IN" sz="1600" dirty="0"/>
              <a:t>)</a:t>
            </a:r>
          </a:p>
        </p:txBody>
      </p:sp>
      <p:sp>
        <p:nvSpPr>
          <p:cNvPr id="6" name="Rectangle 5">
            <a:extLst>
              <a:ext uri="{FF2B5EF4-FFF2-40B4-BE49-F238E27FC236}">
                <a16:creationId xmlns:a16="http://schemas.microsoft.com/office/drawing/2014/main" id="{9F77ED2E-2720-48E5-885F-5B25405B13ED}"/>
              </a:ext>
            </a:extLst>
          </p:cNvPr>
          <p:cNvSpPr/>
          <p:nvPr/>
        </p:nvSpPr>
        <p:spPr>
          <a:xfrm>
            <a:off x="2167086" y="3390916"/>
            <a:ext cx="3400148" cy="7812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Using </a:t>
            </a:r>
            <a:r>
              <a:rPr lang="en-US" sz="1600" dirty="0" err="1"/>
              <a:t>Cload</a:t>
            </a:r>
            <a:r>
              <a:rPr lang="en-US" sz="1600" dirty="0"/>
              <a:t> and </a:t>
            </a:r>
            <a:r>
              <a:rPr lang="en-US" sz="1600" dirty="0" err="1"/>
              <a:t>fu</a:t>
            </a:r>
            <a:r>
              <a:rPr lang="en-US" sz="1600" dirty="0"/>
              <a:t> =&gt; calculate gm</a:t>
            </a:r>
          </a:p>
        </p:txBody>
      </p:sp>
      <p:sp>
        <p:nvSpPr>
          <p:cNvPr id="8" name="Arrow: Down 7">
            <a:extLst>
              <a:ext uri="{FF2B5EF4-FFF2-40B4-BE49-F238E27FC236}">
                <a16:creationId xmlns:a16="http://schemas.microsoft.com/office/drawing/2014/main" id="{FB1A6A8B-0FC1-440F-BFF7-9473BFB84DC9}"/>
              </a:ext>
            </a:extLst>
          </p:cNvPr>
          <p:cNvSpPr/>
          <p:nvPr/>
        </p:nvSpPr>
        <p:spPr>
          <a:xfrm>
            <a:off x="3541657" y="1602108"/>
            <a:ext cx="275208" cy="41355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Arrow: Down 8">
            <a:extLst>
              <a:ext uri="{FF2B5EF4-FFF2-40B4-BE49-F238E27FC236}">
                <a16:creationId xmlns:a16="http://schemas.microsoft.com/office/drawing/2014/main" id="{9F9E92E3-3F30-46CE-93E6-C5EEB575027C}"/>
              </a:ext>
            </a:extLst>
          </p:cNvPr>
          <p:cNvSpPr/>
          <p:nvPr/>
        </p:nvSpPr>
        <p:spPr>
          <a:xfrm>
            <a:off x="3548582" y="2967701"/>
            <a:ext cx="275208" cy="413551"/>
          </a:xfrm>
          <a:prstGeom prst="downArrow">
            <a:avLst>
              <a:gd name="adj1" fmla="val 50000"/>
              <a:gd name="adj2"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4EFD4DE-E785-40FE-B498-1319052853F6}"/>
              </a:ext>
            </a:extLst>
          </p:cNvPr>
          <p:cNvSpPr/>
          <p:nvPr/>
        </p:nvSpPr>
        <p:spPr>
          <a:xfrm>
            <a:off x="7296381" y="5241992"/>
            <a:ext cx="3400148" cy="8788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10000"/>
              </a:lnSpc>
              <a:spcBef>
                <a:spcPts val="0"/>
              </a:spcBef>
              <a:spcAft>
                <a:spcPts val="0"/>
              </a:spcAft>
            </a:pPr>
            <a:r>
              <a:rPr lang="en-US" sz="1600" dirty="0"/>
              <a:t>Using dc operating </a:t>
            </a:r>
            <a:r>
              <a:rPr lang="en-IN" sz="1600" dirty="0"/>
              <a:t>point of each transistor and Id =&gt; </a:t>
            </a:r>
            <a:r>
              <a:rPr lang="en-US" sz="1600" dirty="0"/>
              <a:t>Calculate width</a:t>
            </a:r>
          </a:p>
        </p:txBody>
      </p:sp>
      <p:sp>
        <p:nvSpPr>
          <p:cNvPr id="12" name="Rectangle 11">
            <a:extLst>
              <a:ext uri="{FF2B5EF4-FFF2-40B4-BE49-F238E27FC236}">
                <a16:creationId xmlns:a16="http://schemas.microsoft.com/office/drawing/2014/main" id="{6B59A649-1363-486D-AD7A-BA71D0E9182A}"/>
              </a:ext>
            </a:extLst>
          </p:cNvPr>
          <p:cNvSpPr/>
          <p:nvPr/>
        </p:nvSpPr>
        <p:spPr>
          <a:xfrm>
            <a:off x="7296381" y="3446591"/>
            <a:ext cx="3400148" cy="7812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Id is calculated using estimated gm and gm/Id</a:t>
            </a:r>
          </a:p>
        </p:txBody>
      </p:sp>
      <p:sp>
        <p:nvSpPr>
          <p:cNvPr id="13" name="Rectangle 12">
            <a:extLst>
              <a:ext uri="{FF2B5EF4-FFF2-40B4-BE49-F238E27FC236}">
                <a16:creationId xmlns:a16="http://schemas.microsoft.com/office/drawing/2014/main" id="{5ADD5FDA-71BE-4F73-88D5-B252BEDD1433}"/>
              </a:ext>
            </a:extLst>
          </p:cNvPr>
          <p:cNvSpPr/>
          <p:nvPr/>
        </p:nvSpPr>
        <p:spPr>
          <a:xfrm>
            <a:off x="7296381" y="2216046"/>
            <a:ext cx="3400148" cy="7812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DC operating point will give gm/Id value</a:t>
            </a:r>
          </a:p>
        </p:txBody>
      </p:sp>
      <p:sp>
        <p:nvSpPr>
          <p:cNvPr id="14" name="Arrow: Down 13">
            <a:extLst>
              <a:ext uri="{FF2B5EF4-FFF2-40B4-BE49-F238E27FC236}">
                <a16:creationId xmlns:a16="http://schemas.microsoft.com/office/drawing/2014/main" id="{25F877C8-41BC-4765-93AB-14B56EF6A542}"/>
              </a:ext>
            </a:extLst>
          </p:cNvPr>
          <p:cNvSpPr/>
          <p:nvPr/>
        </p:nvSpPr>
        <p:spPr>
          <a:xfrm>
            <a:off x="8880071" y="3009201"/>
            <a:ext cx="275208" cy="41355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DDA25286-EA32-458D-8D00-F17CEDACA334}"/>
              </a:ext>
            </a:extLst>
          </p:cNvPr>
          <p:cNvSpPr/>
          <p:nvPr/>
        </p:nvSpPr>
        <p:spPr>
          <a:xfrm>
            <a:off x="8868380" y="4227826"/>
            <a:ext cx="370213" cy="990327"/>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AC47221A-C4F0-4785-8FA2-D91C5B73CBBF}"/>
              </a:ext>
            </a:extLst>
          </p:cNvPr>
          <p:cNvSpPr/>
          <p:nvPr/>
        </p:nvSpPr>
        <p:spPr>
          <a:xfrm>
            <a:off x="2167086" y="5129924"/>
            <a:ext cx="3400148" cy="10739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nSpc>
                <a:spcPct val="100000"/>
              </a:lnSpc>
              <a:spcBef>
                <a:spcPts val="0"/>
              </a:spcBef>
            </a:pPr>
            <a:r>
              <a:rPr lang="en-US" sz="1600" dirty="0" err="1"/>
              <a:t>CLoad</a:t>
            </a:r>
            <a:r>
              <a:rPr lang="en-US" sz="1600" dirty="0"/>
              <a:t> (Total) = Self-loading capacitors + the input load (</a:t>
            </a:r>
            <a:r>
              <a:rPr lang="en-US" sz="1600" dirty="0" err="1"/>
              <a:t>Cgg</a:t>
            </a:r>
            <a:r>
              <a:rPr lang="en-US" sz="1600" dirty="0"/>
              <a:t>)</a:t>
            </a:r>
          </a:p>
          <a:p>
            <a:r>
              <a:rPr lang="en-US" sz="1600" dirty="0"/>
              <a:t>The self-loading capacitors = zero (Initially)</a:t>
            </a:r>
          </a:p>
        </p:txBody>
      </p:sp>
      <p:sp>
        <p:nvSpPr>
          <p:cNvPr id="19" name="Arrow: Down 18">
            <a:extLst>
              <a:ext uri="{FF2B5EF4-FFF2-40B4-BE49-F238E27FC236}">
                <a16:creationId xmlns:a16="http://schemas.microsoft.com/office/drawing/2014/main" id="{15FEDA2D-A8A7-41FC-A3F8-0BB07F1ECCA1}"/>
              </a:ext>
            </a:extLst>
          </p:cNvPr>
          <p:cNvSpPr/>
          <p:nvPr/>
        </p:nvSpPr>
        <p:spPr>
          <a:xfrm rot="10800000">
            <a:off x="3548582" y="4172151"/>
            <a:ext cx="370212" cy="948108"/>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5E7E9B08-9D2C-483C-82D5-1DC5ABAB6BA7}"/>
              </a:ext>
            </a:extLst>
          </p:cNvPr>
          <p:cNvSpPr txBox="1"/>
          <p:nvPr/>
        </p:nvSpPr>
        <p:spPr>
          <a:xfrm>
            <a:off x="556978" y="189750"/>
            <a:ext cx="9060498" cy="584775"/>
          </a:xfrm>
          <a:prstGeom prst="rect">
            <a:avLst/>
          </a:prstGeom>
          <a:noFill/>
        </p:spPr>
        <p:txBody>
          <a:bodyPr wrap="square" rtlCol="0">
            <a:spAutoFit/>
          </a:bodyPr>
          <a:lstStyle/>
          <a:p>
            <a:r>
              <a:rPr lang="en-IN" sz="3200" b="1" u="sng" dirty="0"/>
              <a:t>Flowchart for third algorithm [3]</a:t>
            </a:r>
          </a:p>
        </p:txBody>
      </p:sp>
      <p:sp>
        <p:nvSpPr>
          <p:cNvPr id="33" name="Arrow: Down 32">
            <a:extLst>
              <a:ext uri="{FF2B5EF4-FFF2-40B4-BE49-F238E27FC236}">
                <a16:creationId xmlns:a16="http://schemas.microsoft.com/office/drawing/2014/main" id="{C2DCC3FA-5404-41F2-890A-649760E7C854}"/>
              </a:ext>
            </a:extLst>
          </p:cNvPr>
          <p:cNvSpPr/>
          <p:nvPr/>
        </p:nvSpPr>
        <p:spPr>
          <a:xfrm rot="16200000">
            <a:off x="6249245" y="2974921"/>
            <a:ext cx="365126" cy="1729148"/>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Arrow: Down 33">
            <a:extLst>
              <a:ext uri="{FF2B5EF4-FFF2-40B4-BE49-F238E27FC236}">
                <a16:creationId xmlns:a16="http://schemas.microsoft.com/office/drawing/2014/main" id="{9AA31F49-D65F-4CDC-BB75-0E69BB6C53AB}"/>
              </a:ext>
            </a:extLst>
          </p:cNvPr>
          <p:cNvSpPr/>
          <p:nvPr/>
        </p:nvSpPr>
        <p:spPr>
          <a:xfrm rot="5400000">
            <a:off x="6268598" y="4819554"/>
            <a:ext cx="326418" cy="1694737"/>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88389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4C84-02B2-44F1-8831-39E6EF0DD3CB}"/>
              </a:ext>
            </a:extLst>
          </p:cNvPr>
          <p:cNvSpPr>
            <a:spLocks noGrp="1"/>
          </p:cNvSpPr>
          <p:nvPr>
            <p:ph type="title"/>
          </p:nvPr>
        </p:nvSpPr>
        <p:spPr>
          <a:xfrm>
            <a:off x="498072" y="265441"/>
            <a:ext cx="10058400" cy="843379"/>
          </a:xfrm>
        </p:spPr>
        <p:txBody>
          <a:bodyPr>
            <a:normAutofit/>
          </a:bodyPr>
          <a:lstStyle/>
          <a:p>
            <a:r>
              <a:rPr lang="en-US" sz="3200" b="1" u="sng" dirty="0">
                <a:solidFill>
                  <a:schemeClr val="tx1"/>
                </a:solidFill>
              </a:rPr>
              <a:t>Validity of the Methodology [3]</a:t>
            </a:r>
            <a:endParaRPr lang="en-IN" sz="3200" b="1" u="sng" dirty="0">
              <a:solidFill>
                <a:schemeClr val="tx1"/>
              </a:solidFill>
            </a:endParaRPr>
          </a:p>
        </p:txBody>
      </p:sp>
      <p:sp>
        <p:nvSpPr>
          <p:cNvPr id="3" name="Content Placeholder 2">
            <a:extLst>
              <a:ext uri="{FF2B5EF4-FFF2-40B4-BE49-F238E27FC236}">
                <a16:creationId xmlns:a16="http://schemas.microsoft.com/office/drawing/2014/main" id="{CFA2FA66-6E48-4C86-BB98-C2984744F088}"/>
              </a:ext>
            </a:extLst>
          </p:cNvPr>
          <p:cNvSpPr>
            <a:spLocks noGrp="1"/>
          </p:cNvSpPr>
          <p:nvPr>
            <p:ph idx="1"/>
          </p:nvPr>
        </p:nvSpPr>
        <p:spPr>
          <a:xfrm>
            <a:off x="508987" y="1828800"/>
            <a:ext cx="11298314" cy="4403324"/>
          </a:xfrm>
        </p:spPr>
        <p:txBody>
          <a:bodyPr>
            <a:normAutofit/>
          </a:bodyPr>
          <a:lstStyle/>
          <a:p>
            <a:pPr marL="0" indent="0">
              <a:lnSpc>
                <a:spcPct val="100000"/>
              </a:lnSpc>
              <a:spcBef>
                <a:spcPts val="0"/>
              </a:spcBef>
              <a:spcAft>
                <a:spcPts val="0"/>
              </a:spcAft>
              <a:buNone/>
            </a:pPr>
            <a:r>
              <a:rPr lang="en-US" sz="1600" dirty="0"/>
              <a:t>Example to adjust limitation</a:t>
            </a:r>
            <a:r>
              <a:rPr lang="en-IN" sz="1600" dirty="0"/>
              <a:t> of</a:t>
            </a:r>
            <a:r>
              <a:rPr lang="en-US" sz="1600" dirty="0"/>
              <a:t> single pole</a:t>
            </a:r>
          </a:p>
          <a:p>
            <a:pPr>
              <a:lnSpc>
                <a:spcPct val="100000"/>
              </a:lnSpc>
              <a:spcBef>
                <a:spcPts val="0"/>
              </a:spcBef>
              <a:spcAft>
                <a:spcPts val="0"/>
              </a:spcAft>
              <a:buFont typeface="Wingdings" panose="05000000000000000000" pitchFamily="2" charset="2"/>
              <a:buChar char="Ø"/>
            </a:pPr>
            <a:endParaRPr lang="en-IN" sz="1600" dirty="0"/>
          </a:p>
          <a:p>
            <a:pPr>
              <a:lnSpc>
                <a:spcPct val="100000"/>
              </a:lnSpc>
              <a:spcBef>
                <a:spcPts val="0"/>
              </a:spcBef>
              <a:spcAft>
                <a:spcPts val="0"/>
              </a:spcAft>
              <a:buFont typeface="Wingdings" panose="05000000000000000000" pitchFamily="2" charset="2"/>
              <a:buChar char="Ø"/>
            </a:pPr>
            <a:r>
              <a:rPr lang="en-US" sz="1600" dirty="0" err="1"/>
              <a:t>pMOS</a:t>
            </a:r>
            <a:r>
              <a:rPr lang="en-US" sz="1600" dirty="0"/>
              <a:t> =&gt; LVT =&gt; Input transistor</a:t>
            </a:r>
          </a:p>
          <a:p>
            <a:pPr>
              <a:lnSpc>
                <a:spcPct val="100000"/>
              </a:lnSpc>
              <a:spcBef>
                <a:spcPts val="0"/>
              </a:spcBef>
              <a:spcAft>
                <a:spcPts val="0"/>
              </a:spcAft>
              <a:buFont typeface="Wingdings" panose="05000000000000000000" pitchFamily="2" charset="2"/>
              <a:buChar char="Ø"/>
            </a:pPr>
            <a:endParaRPr lang="en-US" sz="1600" dirty="0"/>
          </a:p>
          <a:p>
            <a:pPr>
              <a:lnSpc>
                <a:spcPct val="100000"/>
              </a:lnSpc>
              <a:spcBef>
                <a:spcPts val="0"/>
              </a:spcBef>
              <a:spcAft>
                <a:spcPts val="0"/>
              </a:spcAft>
              <a:buFont typeface="Wingdings" panose="05000000000000000000" pitchFamily="2" charset="2"/>
              <a:buChar char="Ø"/>
            </a:pPr>
            <a:r>
              <a:rPr lang="en-US" sz="1600" dirty="0" err="1"/>
              <a:t>nMOS</a:t>
            </a:r>
            <a:r>
              <a:rPr lang="en-US" sz="1600" dirty="0"/>
              <a:t> =&gt; </a:t>
            </a:r>
            <a:r>
              <a:rPr lang="en-IN" sz="1600" dirty="0"/>
              <a:t>RVT =&gt; active load transistor</a:t>
            </a:r>
          </a:p>
          <a:p>
            <a:pPr>
              <a:lnSpc>
                <a:spcPct val="100000"/>
              </a:lnSpc>
              <a:spcBef>
                <a:spcPts val="0"/>
              </a:spcBef>
              <a:spcAft>
                <a:spcPts val="0"/>
              </a:spcAft>
              <a:buFont typeface="Wingdings" panose="05000000000000000000" pitchFamily="2" charset="2"/>
              <a:buChar char="Ø"/>
            </a:pPr>
            <a:endParaRPr lang="en-IN" sz="1600" dirty="0"/>
          </a:p>
          <a:p>
            <a:pPr>
              <a:lnSpc>
                <a:spcPct val="100000"/>
              </a:lnSpc>
              <a:spcBef>
                <a:spcPts val="0"/>
              </a:spcBef>
              <a:spcAft>
                <a:spcPts val="0"/>
              </a:spcAft>
              <a:buFont typeface="Wingdings" panose="05000000000000000000" pitchFamily="2" charset="2"/>
              <a:buChar char="Ø"/>
            </a:pPr>
            <a:r>
              <a:rPr lang="en-US" sz="1600" dirty="0"/>
              <a:t>2</a:t>
            </a:r>
            <a:r>
              <a:rPr lang="en-IN" sz="1600" dirty="0"/>
              <a:t> poles and 1 RHP zero</a:t>
            </a:r>
          </a:p>
          <a:p>
            <a:pPr>
              <a:lnSpc>
                <a:spcPct val="100000"/>
              </a:lnSpc>
              <a:spcBef>
                <a:spcPts val="0"/>
              </a:spcBef>
              <a:spcAft>
                <a:spcPts val="0"/>
              </a:spcAft>
              <a:buFont typeface="Wingdings" panose="05000000000000000000" pitchFamily="2" charset="2"/>
              <a:buChar char="Ø"/>
            </a:pPr>
            <a:endParaRPr lang="en-US" sz="1600" dirty="0"/>
          </a:p>
          <a:p>
            <a:pPr>
              <a:lnSpc>
                <a:spcPct val="100000"/>
              </a:lnSpc>
              <a:spcBef>
                <a:spcPts val="0"/>
              </a:spcBef>
              <a:spcAft>
                <a:spcPts val="0"/>
              </a:spcAft>
              <a:buFont typeface="Wingdings" panose="05000000000000000000" pitchFamily="2" charset="2"/>
              <a:buChar char="Ø"/>
            </a:pPr>
            <a:r>
              <a:rPr lang="en-US" sz="1600" dirty="0"/>
              <a:t>gm/Id = 2/</a:t>
            </a:r>
            <a:r>
              <a:rPr lang="en-US" sz="1600" dirty="0" err="1"/>
              <a:t>Vdsat</a:t>
            </a:r>
            <a:endParaRPr lang="en-US" sz="1600" dirty="0"/>
          </a:p>
          <a:p>
            <a:pPr>
              <a:lnSpc>
                <a:spcPct val="100000"/>
              </a:lnSpc>
              <a:spcBef>
                <a:spcPts val="0"/>
              </a:spcBef>
              <a:spcAft>
                <a:spcPts val="0"/>
              </a:spcAft>
              <a:buFont typeface="Wingdings" panose="05000000000000000000" pitchFamily="2" charset="2"/>
              <a:buChar char="Ø"/>
            </a:pPr>
            <a:endParaRPr lang="en-US" sz="1600" dirty="0"/>
          </a:p>
          <a:p>
            <a:pPr>
              <a:lnSpc>
                <a:spcPct val="100000"/>
              </a:lnSpc>
              <a:spcBef>
                <a:spcPts val="0"/>
              </a:spcBef>
              <a:spcAft>
                <a:spcPts val="0"/>
              </a:spcAft>
              <a:buFont typeface="Wingdings" panose="05000000000000000000" pitchFamily="2" charset="2"/>
              <a:buChar char="Ø"/>
            </a:pPr>
            <a:r>
              <a:rPr lang="en-US" sz="1600" dirty="0"/>
              <a:t>To increase </a:t>
            </a:r>
            <a:r>
              <a:rPr lang="en-US" sz="1600" dirty="0" err="1"/>
              <a:t>fu</a:t>
            </a:r>
            <a:r>
              <a:rPr lang="en-US" sz="1600" dirty="0"/>
              <a:t> =&gt; Current increases using </a:t>
            </a:r>
            <a:r>
              <a:rPr lang="en-US" sz="1600" dirty="0" err="1"/>
              <a:t>Vov</a:t>
            </a:r>
            <a:r>
              <a:rPr lang="en-US" sz="1600" dirty="0"/>
              <a:t> and not using width</a:t>
            </a:r>
          </a:p>
          <a:p>
            <a:pPr>
              <a:lnSpc>
                <a:spcPct val="100000"/>
              </a:lnSpc>
              <a:spcBef>
                <a:spcPts val="0"/>
              </a:spcBef>
              <a:spcAft>
                <a:spcPts val="0"/>
              </a:spcAft>
              <a:buFont typeface="Wingdings" panose="05000000000000000000" pitchFamily="2" charset="2"/>
              <a:buChar char="Ø"/>
            </a:pPr>
            <a:endParaRPr lang="en-US" sz="1600" dirty="0"/>
          </a:p>
          <a:p>
            <a:pPr>
              <a:lnSpc>
                <a:spcPct val="100000"/>
              </a:lnSpc>
              <a:spcBef>
                <a:spcPts val="0"/>
              </a:spcBef>
              <a:spcAft>
                <a:spcPts val="0"/>
              </a:spcAft>
              <a:buFont typeface="Wingdings" panose="05000000000000000000" pitchFamily="2" charset="2"/>
              <a:buChar char="Ø"/>
            </a:pPr>
            <a:r>
              <a:rPr lang="en-US" sz="1600" dirty="0"/>
              <a:t>Hence, </a:t>
            </a:r>
            <a:r>
              <a:rPr lang="en-US" sz="1600" dirty="0" err="1"/>
              <a:t>Cgd</a:t>
            </a:r>
            <a:r>
              <a:rPr lang="en-US" sz="1600" dirty="0"/>
              <a:t> remains same</a:t>
            </a:r>
            <a:endParaRPr lang="en-IN" dirty="0"/>
          </a:p>
        </p:txBody>
      </p:sp>
      <p:sp>
        <p:nvSpPr>
          <p:cNvPr id="4" name="Footer Placeholder 3">
            <a:extLst>
              <a:ext uri="{FF2B5EF4-FFF2-40B4-BE49-F238E27FC236}">
                <a16:creationId xmlns:a16="http://schemas.microsoft.com/office/drawing/2014/main" id="{21052CAF-7BA3-496C-8867-DBFA83122293}"/>
              </a:ext>
            </a:extLst>
          </p:cNvPr>
          <p:cNvSpPr>
            <a:spLocks noGrp="1"/>
          </p:cNvSpPr>
          <p:nvPr>
            <p:ph type="ftr" sz="quarter" idx="11"/>
          </p:nvPr>
        </p:nvSpPr>
        <p:spPr>
          <a:xfrm>
            <a:off x="150921" y="6459787"/>
            <a:ext cx="10792879" cy="365125"/>
          </a:xfrm>
        </p:spPr>
        <p:txBody>
          <a:bodyPr/>
          <a:lstStyle/>
          <a:p>
            <a:pPr algn="l"/>
            <a:r>
              <a:rPr lang="en-IN" sz="1200" dirty="0"/>
              <a:t>[3] F. T. </a:t>
            </a:r>
            <a:r>
              <a:rPr lang="en-IN" sz="1200" dirty="0" err="1"/>
              <a:t>Gebreyohannes</a:t>
            </a:r>
            <a:r>
              <a:rPr lang="en-IN" sz="1200" dirty="0"/>
              <a:t> and J. Porte, "A gm/ID Methodology Based Data-Driven Search Algorithm for the Design of Multistage Multipath Feed-Forward-Compensated Amplifiers Targeting High Speed Continuous-Time </a:t>
            </a:r>
            <a:r>
              <a:rPr lang="el-GR" sz="1200" dirty="0"/>
              <a:t>ΣΔ-</a:t>
            </a:r>
            <a:r>
              <a:rPr lang="en-IN" sz="1200" dirty="0"/>
              <a:t>Modulators </a:t>
            </a:r>
            <a:r>
              <a:rPr lang="en-US" sz="1200" dirty="0"/>
              <a:t>".</a:t>
            </a:r>
            <a:endParaRPr lang="en-IN" sz="1200" dirty="0"/>
          </a:p>
        </p:txBody>
      </p:sp>
      <p:sp>
        <p:nvSpPr>
          <p:cNvPr id="5" name="Slide Number Placeholder 4">
            <a:extLst>
              <a:ext uri="{FF2B5EF4-FFF2-40B4-BE49-F238E27FC236}">
                <a16:creationId xmlns:a16="http://schemas.microsoft.com/office/drawing/2014/main" id="{F3441EDF-1E10-455C-BFBE-CF2169EB3E7A}"/>
              </a:ext>
            </a:extLst>
          </p:cNvPr>
          <p:cNvSpPr>
            <a:spLocks noGrp="1"/>
          </p:cNvSpPr>
          <p:nvPr>
            <p:ph type="sldNum" sz="quarter" idx="12"/>
          </p:nvPr>
        </p:nvSpPr>
        <p:spPr/>
        <p:txBody>
          <a:bodyPr/>
          <a:lstStyle/>
          <a:p>
            <a:fld id="{2EEFD645-3611-4F12-965D-74F1929763DD}" type="slidenum">
              <a:rPr lang="en-IN" smtClean="0"/>
              <a:t>28</a:t>
            </a:fld>
            <a:endParaRPr lang="en-IN"/>
          </a:p>
        </p:txBody>
      </p:sp>
      <p:sp>
        <p:nvSpPr>
          <p:cNvPr id="16" name="TextBox 15">
            <a:extLst>
              <a:ext uri="{FF2B5EF4-FFF2-40B4-BE49-F238E27FC236}">
                <a16:creationId xmlns:a16="http://schemas.microsoft.com/office/drawing/2014/main" id="{5C1A16D6-F042-4EF4-B6B8-37FB424516A1}"/>
              </a:ext>
            </a:extLst>
          </p:cNvPr>
          <p:cNvSpPr txBox="1"/>
          <p:nvPr/>
        </p:nvSpPr>
        <p:spPr>
          <a:xfrm>
            <a:off x="9249970" y="4694189"/>
            <a:ext cx="2211102" cy="830997"/>
          </a:xfrm>
          <a:prstGeom prst="rect">
            <a:avLst/>
          </a:prstGeom>
          <a:noFill/>
        </p:spPr>
        <p:txBody>
          <a:bodyPr wrap="square" rtlCol="0">
            <a:spAutoFit/>
          </a:bodyPr>
          <a:lstStyle/>
          <a:p>
            <a:r>
              <a:rPr lang="en-US" sz="1600" dirty="0"/>
              <a:t>Fig. Common source amplifier based on LVT </a:t>
            </a:r>
            <a:r>
              <a:rPr lang="en-US" sz="1600" dirty="0" err="1"/>
              <a:t>pMOS</a:t>
            </a:r>
            <a:r>
              <a:rPr lang="en-US" sz="1600" dirty="0"/>
              <a:t> and RVT </a:t>
            </a:r>
            <a:r>
              <a:rPr lang="en-US" sz="1600" dirty="0" err="1"/>
              <a:t>nMOS</a:t>
            </a:r>
            <a:endParaRPr lang="en-US" sz="1600" dirty="0"/>
          </a:p>
        </p:txBody>
      </p:sp>
      <p:pic>
        <p:nvPicPr>
          <p:cNvPr id="7" name="Picture 6">
            <a:extLst>
              <a:ext uri="{FF2B5EF4-FFF2-40B4-BE49-F238E27FC236}">
                <a16:creationId xmlns:a16="http://schemas.microsoft.com/office/drawing/2014/main" id="{F7EC31D2-B08F-4555-A692-E9BB30E79003}"/>
              </a:ext>
            </a:extLst>
          </p:cNvPr>
          <p:cNvPicPr>
            <a:picLocks noChangeAspect="1"/>
          </p:cNvPicPr>
          <p:nvPr/>
        </p:nvPicPr>
        <p:blipFill>
          <a:blip r:embed="rId2"/>
          <a:stretch>
            <a:fillRect/>
          </a:stretch>
        </p:blipFill>
        <p:spPr>
          <a:xfrm>
            <a:off x="8689062" y="695380"/>
            <a:ext cx="2993951" cy="3973385"/>
          </a:xfrm>
          <a:prstGeom prst="rect">
            <a:avLst/>
          </a:prstGeom>
        </p:spPr>
      </p:pic>
    </p:spTree>
    <p:extLst>
      <p:ext uri="{BB962C8B-B14F-4D97-AF65-F5344CB8AC3E}">
        <p14:creationId xmlns:p14="http://schemas.microsoft.com/office/powerpoint/2010/main" val="2733228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7867-4BBD-46EF-900B-5A6614F29506}"/>
              </a:ext>
            </a:extLst>
          </p:cNvPr>
          <p:cNvSpPr>
            <a:spLocks noGrp="1"/>
          </p:cNvSpPr>
          <p:nvPr>
            <p:ph type="title"/>
          </p:nvPr>
        </p:nvSpPr>
        <p:spPr>
          <a:xfrm>
            <a:off x="498072" y="188951"/>
            <a:ext cx="10058400" cy="871711"/>
          </a:xfrm>
        </p:spPr>
        <p:txBody>
          <a:bodyPr>
            <a:normAutofit/>
          </a:bodyPr>
          <a:lstStyle/>
          <a:p>
            <a:r>
              <a:rPr lang="en-US" sz="3200" b="1" u="sng" dirty="0">
                <a:solidFill>
                  <a:schemeClr val="tx1"/>
                </a:solidFill>
              </a:rPr>
              <a:t>Small Signal Analysis of half circuit [3]</a:t>
            </a:r>
            <a:endParaRPr lang="en-IN" sz="3200" b="1" u="sng" dirty="0">
              <a:solidFill>
                <a:schemeClr val="tx1"/>
              </a:solidFill>
            </a:endParaRPr>
          </a:p>
        </p:txBody>
      </p:sp>
      <p:sp>
        <p:nvSpPr>
          <p:cNvPr id="3" name="Content Placeholder 2">
            <a:extLst>
              <a:ext uri="{FF2B5EF4-FFF2-40B4-BE49-F238E27FC236}">
                <a16:creationId xmlns:a16="http://schemas.microsoft.com/office/drawing/2014/main" id="{95475E54-910C-4159-81B6-698C96CDA614}"/>
              </a:ext>
            </a:extLst>
          </p:cNvPr>
          <p:cNvSpPr>
            <a:spLocks noGrp="1"/>
          </p:cNvSpPr>
          <p:nvPr>
            <p:ph idx="1"/>
          </p:nvPr>
        </p:nvSpPr>
        <p:spPr>
          <a:xfrm>
            <a:off x="498073" y="1801346"/>
            <a:ext cx="11318106" cy="4430778"/>
          </a:xfrm>
        </p:spPr>
        <p:txBody>
          <a:bodyPr>
            <a:noAutofit/>
          </a:bodyPr>
          <a:lstStyle/>
          <a:p>
            <a:pPr>
              <a:lnSpc>
                <a:spcPct val="100000"/>
              </a:lnSpc>
              <a:spcBef>
                <a:spcPts val="0"/>
              </a:spcBef>
              <a:spcAft>
                <a:spcPts val="0"/>
              </a:spcAft>
              <a:buFont typeface="Wingdings" panose="05000000000000000000" pitchFamily="2" charset="2"/>
              <a:buChar char="q"/>
            </a:pPr>
            <a:r>
              <a:rPr lang="en-US" sz="1600" dirty="0" err="1"/>
              <a:t>C</a:t>
            </a:r>
            <a:r>
              <a:rPr lang="en-US" sz="1600" baseline="-25000" dirty="0" err="1"/>
              <a:t>Ltot</a:t>
            </a:r>
            <a:r>
              <a:rPr lang="en-US" sz="1600" dirty="0"/>
              <a:t> = C</a:t>
            </a:r>
            <a:r>
              <a:rPr lang="en-US" sz="1600" baseline="-25000" dirty="0"/>
              <a:t>L</a:t>
            </a:r>
            <a:r>
              <a:rPr lang="en-US" sz="1600" dirty="0"/>
              <a:t> + </a:t>
            </a:r>
            <a:r>
              <a:rPr lang="en-US" sz="1600" dirty="0" err="1"/>
              <a:t>C</a:t>
            </a:r>
            <a:r>
              <a:rPr lang="en-US" sz="1600" baseline="-25000" dirty="0" err="1"/>
              <a:t>ddp</a:t>
            </a:r>
            <a:r>
              <a:rPr lang="en-US" sz="1600" dirty="0"/>
              <a:t> – </a:t>
            </a:r>
            <a:r>
              <a:rPr lang="en-US" sz="1600" dirty="0" err="1"/>
              <a:t>C</a:t>
            </a:r>
            <a:r>
              <a:rPr lang="en-US" sz="1600" baseline="-25000" dirty="0" err="1"/>
              <a:t>dgp</a:t>
            </a:r>
            <a:r>
              <a:rPr lang="en-US" sz="1600" dirty="0"/>
              <a:t> + </a:t>
            </a:r>
            <a:r>
              <a:rPr lang="en-US" sz="1600" dirty="0" err="1"/>
              <a:t>C</a:t>
            </a:r>
            <a:r>
              <a:rPr lang="en-US" sz="1600" baseline="-25000" dirty="0" err="1"/>
              <a:t>ddn</a:t>
            </a:r>
            <a:r>
              <a:rPr lang="en-US" sz="1600" baseline="-25000" dirty="0"/>
              <a:t>   </a:t>
            </a:r>
            <a:r>
              <a:rPr lang="en-US" sz="1600" dirty="0"/>
              <a:t>= C</a:t>
            </a:r>
            <a:r>
              <a:rPr lang="en-US" sz="1600" baseline="-25000" dirty="0"/>
              <a:t>L</a:t>
            </a:r>
            <a:endParaRPr lang="en-IN" sz="1600" dirty="0"/>
          </a:p>
          <a:p>
            <a:pPr>
              <a:lnSpc>
                <a:spcPct val="100000"/>
              </a:lnSpc>
              <a:spcBef>
                <a:spcPts val="0"/>
              </a:spcBef>
              <a:spcAft>
                <a:spcPts val="0"/>
              </a:spcAft>
              <a:buFont typeface="Wingdings" panose="05000000000000000000" pitchFamily="2" charset="2"/>
              <a:buChar char="q"/>
            </a:pPr>
            <a:r>
              <a:rPr lang="en-US" sz="1600" dirty="0"/>
              <a:t>C</a:t>
            </a:r>
            <a:r>
              <a:rPr lang="en-US" sz="1600" baseline="-25000" dirty="0"/>
              <a:t>in</a:t>
            </a:r>
            <a:r>
              <a:rPr lang="en-US" sz="1600" dirty="0"/>
              <a:t> = </a:t>
            </a:r>
            <a:r>
              <a:rPr lang="en-US" sz="1600" dirty="0" err="1"/>
              <a:t>C</a:t>
            </a:r>
            <a:r>
              <a:rPr lang="en-US" sz="1600" baseline="-25000" dirty="0" err="1"/>
              <a:t>ggp</a:t>
            </a:r>
            <a:r>
              <a:rPr lang="en-US" sz="1600" dirty="0"/>
              <a:t> – </a:t>
            </a:r>
            <a:r>
              <a:rPr lang="en-US" sz="1600" dirty="0" err="1"/>
              <a:t>C</a:t>
            </a:r>
            <a:r>
              <a:rPr lang="en-US" sz="1600" baseline="-25000" dirty="0" err="1"/>
              <a:t>gdp</a:t>
            </a:r>
            <a:r>
              <a:rPr lang="en-US" sz="1600" baseline="-25000" dirty="0"/>
              <a:t> = </a:t>
            </a:r>
            <a:r>
              <a:rPr lang="en-US" sz="1600" dirty="0" err="1"/>
              <a:t>C</a:t>
            </a:r>
            <a:r>
              <a:rPr lang="en-US" sz="1600" baseline="-25000" dirty="0" err="1"/>
              <a:t>gsp</a:t>
            </a:r>
            <a:r>
              <a:rPr lang="en-US" sz="1600" dirty="0"/>
              <a:t> + </a:t>
            </a:r>
            <a:r>
              <a:rPr lang="en-US" sz="1600" dirty="0" err="1"/>
              <a:t>C</a:t>
            </a:r>
            <a:r>
              <a:rPr lang="en-US" sz="1600" baseline="-25000" dirty="0" err="1"/>
              <a:t>gbp</a:t>
            </a:r>
            <a:r>
              <a:rPr lang="en-US" sz="1600" baseline="-25000" dirty="0"/>
              <a:t> </a:t>
            </a:r>
            <a:endParaRPr lang="en-IN" sz="1600" dirty="0"/>
          </a:p>
          <a:p>
            <a:pPr>
              <a:lnSpc>
                <a:spcPct val="100000"/>
              </a:lnSpc>
              <a:spcBef>
                <a:spcPts val="0"/>
              </a:spcBef>
              <a:spcAft>
                <a:spcPts val="0"/>
              </a:spcAft>
              <a:buFont typeface="Wingdings" panose="05000000000000000000" pitchFamily="2" charset="2"/>
              <a:buChar char="q"/>
            </a:pPr>
            <a:r>
              <a:rPr lang="en-US" sz="1600" dirty="0"/>
              <a:t>1/R</a:t>
            </a:r>
            <a:r>
              <a:rPr lang="en-US" sz="1600" baseline="-25000" dirty="0"/>
              <a:t>L</a:t>
            </a:r>
            <a:r>
              <a:rPr lang="en-US" sz="1600" dirty="0"/>
              <a:t> = </a:t>
            </a:r>
            <a:r>
              <a:rPr lang="en-US" sz="1600" dirty="0" err="1"/>
              <a:t>g</a:t>
            </a:r>
            <a:r>
              <a:rPr lang="en-US" sz="1600" baseline="-25000" dirty="0" err="1"/>
              <a:t>dsp</a:t>
            </a:r>
            <a:r>
              <a:rPr lang="en-US" sz="1600" dirty="0"/>
              <a:t> + g</a:t>
            </a:r>
            <a:r>
              <a:rPr lang="en-US" sz="1600" baseline="-25000"/>
              <a:t>dsn</a:t>
            </a:r>
            <a:endParaRPr lang="en-IN" sz="1600" dirty="0"/>
          </a:p>
          <a:p>
            <a:pPr>
              <a:lnSpc>
                <a:spcPct val="100000"/>
              </a:lnSpc>
              <a:spcBef>
                <a:spcPts val="0"/>
              </a:spcBef>
              <a:spcAft>
                <a:spcPts val="0"/>
              </a:spcAft>
              <a:buFont typeface="Wingdings" panose="05000000000000000000" pitchFamily="2" charset="2"/>
              <a:buChar char="q"/>
            </a:pPr>
            <a:r>
              <a:rPr lang="en-US" sz="1600" dirty="0" err="1"/>
              <a:t>Z</a:t>
            </a:r>
            <a:r>
              <a:rPr lang="en-US" sz="1600" baseline="-25000" dirty="0" err="1"/>
              <a:t>tot</a:t>
            </a:r>
            <a:r>
              <a:rPr lang="en-US" sz="1600" dirty="0"/>
              <a:t> = R</a:t>
            </a:r>
            <a:r>
              <a:rPr lang="en-US" sz="1600" baseline="-25000" dirty="0"/>
              <a:t>L</a:t>
            </a:r>
            <a:r>
              <a:rPr lang="en-US" sz="1600" dirty="0"/>
              <a:t> || 1/</a:t>
            </a:r>
            <a:r>
              <a:rPr lang="en-US" sz="1600" dirty="0" err="1"/>
              <a:t>sC</a:t>
            </a:r>
            <a:r>
              <a:rPr lang="en-US" sz="1600" baseline="-25000" dirty="0" err="1"/>
              <a:t>Ltot</a:t>
            </a:r>
            <a:endParaRPr lang="en-IN" sz="1600" dirty="0"/>
          </a:p>
          <a:p>
            <a:pPr>
              <a:lnSpc>
                <a:spcPct val="100000"/>
              </a:lnSpc>
              <a:spcBef>
                <a:spcPts val="0"/>
              </a:spcBef>
              <a:spcAft>
                <a:spcPts val="0"/>
              </a:spcAft>
              <a:buFont typeface="Wingdings" panose="05000000000000000000" pitchFamily="2" charset="2"/>
              <a:buChar char="q"/>
            </a:pPr>
            <a:r>
              <a:rPr lang="en-US" sz="1600" dirty="0"/>
              <a:t>P1 = -1/ R</a:t>
            </a:r>
            <a:r>
              <a:rPr lang="en-US" sz="1600" baseline="-25000" dirty="0"/>
              <a:t>L</a:t>
            </a:r>
            <a:r>
              <a:rPr lang="en-US" sz="1600" dirty="0"/>
              <a:t> (</a:t>
            </a:r>
            <a:r>
              <a:rPr lang="en-US" sz="1600" dirty="0" err="1"/>
              <a:t>C</a:t>
            </a:r>
            <a:r>
              <a:rPr lang="en-US" sz="1600" baseline="-25000" dirty="0" err="1"/>
              <a:t>Ltot</a:t>
            </a:r>
            <a:r>
              <a:rPr lang="en-US" sz="1600" baseline="-25000" dirty="0"/>
              <a:t> </a:t>
            </a:r>
            <a:r>
              <a:rPr lang="en-US" sz="1600" dirty="0"/>
              <a:t>+ </a:t>
            </a:r>
            <a:r>
              <a:rPr lang="en-US" sz="1600" dirty="0" err="1"/>
              <a:t>C</a:t>
            </a:r>
            <a:r>
              <a:rPr lang="en-US" sz="1600" baseline="-25000" dirty="0" err="1"/>
              <a:t>gdp</a:t>
            </a:r>
            <a:r>
              <a:rPr lang="en-US" sz="1600" dirty="0"/>
              <a:t> )</a:t>
            </a:r>
          </a:p>
          <a:p>
            <a:pPr>
              <a:lnSpc>
                <a:spcPct val="100000"/>
              </a:lnSpc>
              <a:spcBef>
                <a:spcPts val="0"/>
              </a:spcBef>
              <a:spcAft>
                <a:spcPts val="0"/>
              </a:spcAft>
              <a:buFont typeface="Arial" panose="020B0604020202020204" pitchFamily="34" charset="0"/>
              <a:buChar char="•"/>
            </a:pPr>
            <a:endParaRPr lang="en-US" sz="1600" dirty="0"/>
          </a:p>
          <a:p>
            <a:pPr>
              <a:lnSpc>
                <a:spcPct val="100000"/>
              </a:lnSpc>
              <a:spcBef>
                <a:spcPts val="0"/>
              </a:spcBef>
              <a:spcAft>
                <a:spcPts val="0"/>
              </a:spcAft>
              <a:buFont typeface="Wingdings" panose="05000000000000000000" pitchFamily="2" charset="2"/>
              <a:buChar char="Ø"/>
            </a:pPr>
            <a:r>
              <a:rPr lang="en-US" sz="1600" dirty="0"/>
              <a:t> Non Dominant pole: Due to parasitic input resistance, </a:t>
            </a:r>
            <a:r>
              <a:rPr lang="en-US" sz="1600" dirty="0" err="1"/>
              <a:t>Rgp</a:t>
            </a:r>
            <a:endParaRPr lang="en-US" sz="1600" dirty="0"/>
          </a:p>
          <a:p>
            <a:pPr>
              <a:lnSpc>
                <a:spcPct val="100000"/>
              </a:lnSpc>
              <a:spcBef>
                <a:spcPts val="0"/>
              </a:spcBef>
              <a:spcAft>
                <a:spcPts val="0"/>
              </a:spcAft>
              <a:buFont typeface="Courier New" panose="02070309020205020404" pitchFamily="49" charset="0"/>
              <a:buChar char="o"/>
            </a:pPr>
            <a:r>
              <a:rPr lang="en-US" sz="1600" dirty="0"/>
              <a:t>P2 = </a:t>
            </a:r>
            <a:r>
              <a:rPr lang="en-US" sz="1600" dirty="0" err="1"/>
              <a:t>g</a:t>
            </a:r>
            <a:r>
              <a:rPr lang="en-US" sz="1600" baseline="-25000" dirty="0" err="1"/>
              <a:t>mp</a:t>
            </a:r>
            <a:r>
              <a:rPr lang="en-US" sz="1600" baseline="-25000" dirty="0"/>
              <a:t> </a:t>
            </a:r>
            <a:r>
              <a:rPr lang="en-US" sz="1600" dirty="0"/>
              <a:t>/ 2</a:t>
            </a:r>
            <a:r>
              <a:rPr lang="el-GR" sz="1600" dirty="0"/>
              <a:t>π</a:t>
            </a:r>
            <a:r>
              <a:rPr lang="en-US" sz="1600" dirty="0"/>
              <a:t> </a:t>
            </a:r>
            <a:r>
              <a:rPr lang="en-US" sz="1600" dirty="0" err="1"/>
              <a:t>C</a:t>
            </a:r>
            <a:r>
              <a:rPr lang="en-US" sz="1600" baseline="-25000" dirty="0" err="1"/>
              <a:t>ggp</a:t>
            </a:r>
            <a:endParaRPr lang="en-US" sz="1600" baseline="-25000" dirty="0"/>
          </a:p>
          <a:p>
            <a:pPr>
              <a:lnSpc>
                <a:spcPct val="100000"/>
              </a:lnSpc>
              <a:spcBef>
                <a:spcPts val="0"/>
              </a:spcBef>
              <a:spcAft>
                <a:spcPts val="0"/>
              </a:spcAft>
              <a:buFont typeface="Courier New" panose="02070309020205020404" pitchFamily="49" charset="0"/>
              <a:buChar char="o"/>
            </a:pPr>
            <a:r>
              <a:rPr lang="en-US" sz="1600" dirty="0"/>
              <a:t>If </a:t>
            </a:r>
            <a:r>
              <a:rPr lang="en-US" sz="1600" dirty="0" err="1"/>
              <a:t>fu</a:t>
            </a:r>
            <a:r>
              <a:rPr lang="en-US" sz="1600" dirty="0"/>
              <a:t> &lt; </a:t>
            </a:r>
            <a:r>
              <a:rPr lang="en-US" sz="1600" dirty="0" err="1"/>
              <a:t>fT</a:t>
            </a:r>
            <a:r>
              <a:rPr lang="en-US" sz="1600" dirty="0"/>
              <a:t> then its influence is minimum as this pole lies beyond </a:t>
            </a:r>
            <a:r>
              <a:rPr lang="en-US" sz="1600" dirty="0" err="1"/>
              <a:t>fT</a:t>
            </a:r>
            <a:endParaRPr lang="en-US" sz="1600" dirty="0"/>
          </a:p>
          <a:p>
            <a:pPr>
              <a:lnSpc>
                <a:spcPct val="100000"/>
              </a:lnSpc>
              <a:spcBef>
                <a:spcPts val="0"/>
              </a:spcBef>
              <a:spcAft>
                <a:spcPts val="0"/>
              </a:spcAft>
              <a:buFont typeface="Arial" panose="020B0604020202020204" pitchFamily="34" charset="0"/>
              <a:buChar char="•"/>
            </a:pPr>
            <a:endParaRPr lang="en-US" sz="1600" dirty="0"/>
          </a:p>
          <a:p>
            <a:pPr>
              <a:lnSpc>
                <a:spcPct val="100000"/>
              </a:lnSpc>
              <a:spcBef>
                <a:spcPts val="0"/>
              </a:spcBef>
              <a:spcAft>
                <a:spcPts val="0"/>
              </a:spcAft>
              <a:buFont typeface="Wingdings" panose="05000000000000000000" pitchFamily="2" charset="2"/>
              <a:buChar char="Ø"/>
            </a:pPr>
            <a:r>
              <a:rPr lang="en-US" sz="1600" dirty="0"/>
              <a:t> RHP Zero: Due to overlap capacitance, </a:t>
            </a:r>
            <a:r>
              <a:rPr lang="en-US" sz="1600" dirty="0" err="1"/>
              <a:t>Cgd</a:t>
            </a:r>
            <a:endParaRPr lang="en-US" sz="1600" dirty="0"/>
          </a:p>
          <a:p>
            <a:pPr>
              <a:lnSpc>
                <a:spcPct val="100000"/>
              </a:lnSpc>
              <a:spcBef>
                <a:spcPts val="0"/>
              </a:spcBef>
              <a:spcAft>
                <a:spcPts val="0"/>
              </a:spcAft>
              <a:buFont typeface="Courier New" panose="02070309020205020404" pitchFamily="49" charset="0"/>
              <a:buChar char="o"/>
            </a:pPr>
            <a:r>
              <a:rPr lang="en-US" sz="1600" dirty="0"/>
              <a:t>Creates -90</a:t>
            </a:r>
            <a:r>
              <a:rPr lang="en-IN" sz="1600" dirty="0"/>
              <a:t>°</a:t>
            </a:r>
            <a:r>
              <a:rPr lang="en-US" sz="1600" dirty="0"/>
              <a:t> phase shift and +20dB/Decade roll-off rate</a:t>
            </a:r>
          </a:p>
          <a:p>
            <a:pPr>
              <a:lnSpc>
                <a:spcPct val="100000"/>
              </a:lnSpc>
              <a:spcBef>
                <a:spcPts val="0"/>
              </a:spcBef>
              <a:spcAft>
                <a:spcPts val="0"/>
              </a:spcAft>
              <a:buFont typeface="Courier New" panose="02070309020205020404" pitchFamily="49" charset="0"/>
              <a:buChar char="o"/>
            </a:pPr>
            <a:r>
              <a:rPr lang="en-US" sz="1600" dirty="0"/>
              <a:t> Wz = </a:t>
            </a:r>
            <a:r>
              <a:rPr lang="en-US" sz="1600" dirty="0" err="1"/>
              <a:t>g</a:t>
            </a:r>
            <a:r>
              <a:rPr lang="en-US" sz="1600" baseline="-25000" dirty="0" err="1"/>
              <a:t>mp</a:t>
            </a:r>
            <a:r>
              <a:rPr lang="en-US" sz="1600" baseline="-25000" dirty="0"/>
              <a:t> </a:t>
            </a:r>
            <a:r>
              <a:rPr lang="en-US" sz="1600" dirty="0"/>
              <a:t>/ </a:t>
            </a:r>
            <a:r>
              <a:rPr lang="en-US" sz="1600" dirty="0" err="1"/>
              <a:t>C</a:t>
            </a:r>
            <a:r>
              <a:rPr lang="en-US" sz="1600" baseline="-25000" dirty="0" err="1"/>
              <a:t>gdp</a:t>
            </a:r>
            <a:r>
              <a:rPr lang="en-US" sz="1600" baseline="-25000" dirty="0"/>
              <a:t> </a:t>
            </a:r>
            <a:r>
              <a:rPr lang="en-US" sz="1600" dirty="0"/>
              <a:t>= 10 * Wu then its effect is less on single pole model of amplifier</a:t>
            </a:r>
            <a:endParaRPr lang="en-IN" sz="1600" dirty="0"/>
          </a:p>
        </p:txBody>
      </p:sp>
      <p:sp>
        <p:nvSpPr>
          <p:cNvPr id="4" name="Footer Placeholder 3">
            <a:extLst>
              <a:ext uri="{FF2B5EF4-FFF2-40B4-BE49-F238E27FC236}">
                <a16:creationId xmlns:a16="http://schemas.microsoft.com/office/drawing/2014/main" id="{8AE9ED0C-14A7-4726-B3BA-D5C273F40277}"/>
              </a:ext>
            </a:extLst>
          </p:cNvPr>
          <p:cNvSpPr>
            <a:spLocks noGrp="1"/>
          </p:cNvSpPr>
          <p:nvPr>
            <p:ph type="ftr" sz="quarter" idx="11"/>
          </p:nvPr>
        </p:nvSpPr>
        <p:spPr>
          <a:xfrm>
            <a:off x="195309" y="6459787"/>
            <a:ext cx="10756185" cy="365125"/>
          </a:xfrm>
        </p:spPr>
        <p:txBody>
          <a:bodyPr/>
          <a:lstStyle/>
          <a:p>
            <a:pPr algn="l"/>
            <a:r>
              <a:rPr lang="en-IN" sz="1200" dirty="0"/>
              <a:t>[3] F. T. </a:t>
            </a:r>
            <a:r>
              <a:rPr lang="en-IN" sz="1200" dirty="0" err="1"/>
              <a:t>Gebreyohannes</a:t>
            </a:r>
            <a:r>
              <a:rPr lang="en-IN" sz="1200" dirty="0"/>
              <a:t> and J. Porte, "A gm/ID Methodology Based Data-Driven Search Algorithm for the Design of Multistage Multipath Feed-Forward-Compensated Amplifiers Targeting High Speed Continuous-Time </a:t>
            </a:r>
            <a:r>
              <a:rPr lang="el-GR" sz="1200" dirty="0"/>
              <a:t>ΣΔ-</a:t>
            </a:r>
            <a:r>
              <a:rPr lang="en-IN" sz="1200" dirty="0"/>
              <a:t>Modulators </a:t>
            </a:r>
            <a:r>
              <a:rPr lang="en-US" sz="1200" dirty="0"/>
              <a:t>".</a:t>
            </a:r>
            <a:endParaRPr lang="en-IN" sz="1200" dirty="0"/>
          </a:p>
        </p:txBody>
      </p:sp>
      <p:sp>
        <p:nvSpPr>
          <p:cNvPr id="5" name="Slide Number Placeholder 4">
            <a:extLst>
              <a:ext uri="{FF2B5EF4-FFF2-40B4-BE49-F238E27FC236}">
                <a16:creationId xmlns:a16="http://schemas.microsoft.com/office/drawing/2014/main" id="{34E9AEBA-8C31-4FB6-8559-1862CEDF28B2}"/>
              </a:ext>
            </a:extLst>
          </p:cNvPr>
          <p:cNvSpPr>
            <a:spLocks noGrp="1"/>
          </p:cNvSpPr>
          <p:nvPr>
            <p:ph type="sldNum" sz="quarter" idx="12"/>
          </p:nvPr>
        </p:nvSpPr>
        <p:spPr/>
        <p:txBody>
          <a:bodyPr/>
          <a:lstStyle/>
          <a:p>
            <a:fld id="{2EEFD645-3611-4F12-965D-74F1929763DD}" type="slidenum">
              <a:rPr lang="en-IN" smtClean="0"/>
              <a:t>29</a:t>
            </a:fld>
            <a:endParaRPr lang="en-IN"/>
          </a:p>
        </p:txBody>
      </p:sp>
      <p:sp>
        <p:nvSpPr>
          <p:cNvPr id="7" name="TextBox 6">
            <a:extLst>
              <a:ext uri="{FF2B5EF4-FFF2-40B4-BE49-F238E27FC236}">
                <a16:creationId xmlns:a16="http://schemas.microsoft.com/office/drawing/2014/main" id="{64FF34DA-5ED2-4195-84E0-E68989E76DAF}"/>
              </a:ext>
            </a:extLst>
          </p:cNvPr>
          <p:cNvSpPr txBox="1"/>
          <p:nvPr/>
        </p:nvSpPr>
        <p:spPr>
          <a:xfrm>
            <a:off x="8294255" y="4071709"/>
            <a:ext cx="2956816" cy="646331"/>
          </a:xfrm>
          <a:prstGeom prst="rect">
            <a:avLst/>
          </a:prstGeom>
          <a:noFill/>
        </p:spPr>
        <p:txBody>
          <a:bodyPr wrap="square" rtlCol="0">
            <a:spAutoFit/>
          </a:bodyPr>
          <a:lstStyle/>
          <a:p>
            <a:r>
              <a:rPr lang="en-IN" dirty="0"/>
              <a:t>Fig. Small Signal Equivalent circuit</a:t>
            </a:r>
          </a:p>
        </p:txBody>
      </p:sp>
      <p:pic>
        <p:nvPicPr>
          <p:cNvPr id="8" name="Picture 7">
            <a:extLst>
              <a:ext uri="{FF2B5EF4-FFF2-40B4-BE49-F238E27FC236}">
                <a16:creationId xmlns:a16="http://schemas.microsoft.com/office/drawing/2014/main" id="{8DF29754-E83F-47E6-B239-5DB2AFFBA390}"/>
              </a:ext>
            </a:extLst>
          </p:cNvPr>
          <p:cNvPicPr>
            <a:picLocks noChangeAspect="1"/>
          </p:cNvPicPr>
          <p:nvPr/>
        </p:nvPicPr>
        <p:blipFill>
          <a:blip r:embed="rId2"/>
          <a:stretch>
            <a:fillRect/>
          </a:stretch>
        </p:blipFill>
        <p:spPr>
          <a:xfrm>
            <a:off x="6210542" y="1927141"/>
            <a:ext cx="5605637" cy="1990787"/>
          </a:xfrm>
          <a:prstGeom prst="rect">
            <a:avLst/>
          </a:prstGeom>
        </p:spPr>
      </p:pic>
    </p:spTree>
    <p:extLst>
      <p:ext uri="{BB962C8B-B14F-4D97-AF65-F5344CB8AC3E}">
        <p14:creationId xmlns:p14="http://schemas.microsoft.com/office/powerpoint/2010/main" val="2490747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CC6F9-B7B4-49E9-98FC-BB9A77715EB8}"/>
              </a:ext>
            </a:extLst>
          </p:cNvPr>
          <p:cNvSpPr>
            <a:spLocks noGrp="1"/>
          </p:cNvSpPr>
          <p:nvPr>
            <p:ph type="title"/>
          </p:nvPr>
        </p:nvSpPr>
        <p:spPr>
          <a:xfrm>
            <a:off x="676867" y="470257"/>
            <a:ext cx="10058400" cy="774274"/>
          </a:xfrm>
        </p:spPr>
        <p:txBody>
          <a:bodyPr>
            <a:normAutofit/>
          </a:bodyPr>
          <a:lstStyle/>
          <a:p>
            <a:r>
              <a:rPr lang="en-US" sz="3200" b="1" u="sng" dirty="0">
                <a:solidFill>
                  <a:schemeClr val="tx1"/>
                </a:solidFill>
              </a:rPr>
              <a:t>Motivation</a:t>
            </a:r>
            <a:endParaRPr lang="en-IN" sz="3200" b="1" u="sng" dirty="0">
              <a:solidFill>
                <a:schemeClr val="tx1"/>
              </a:solidFill>
            </a:endParaRPr>
          </a:p>
        </p:txBody>
      </p:sp>
      <p:sp>
        <p:nvSpPr>
          <p:cNvPr id="3" name="Content Placeholder 2">
            <a:extLst>
              <a:ext uri="{FF2B5EF4-FFF2-40B4-BE49-F238E27FC236}">
                <a16:creationId xmlns:a16="http://schemas.microsoft.com/office/drawing/2014/main" id="{D49F0472-1A73-4FF8-9C4F-59150F08FBEE}"/>
              </a:ext>
            </a:extLst>
          </p:cNvPr>
          <p:cNvSpPr>
            <a:spLocks noGrp="1"/>
          </p:cNvSpPr>
          <p:nvPr>
            <p:ph idx="1"/>
          </p:nvPr>
        </p:nvSpPr>
        <p:spPr>
          <a:xfrm>
            <a:off x="599089" y="1818291"/>
            <a:ext cx="11025351" cy="4361792"/>
          </a:xfrm>
        </p:spPr>
        <p:txBody>
          <a:bodyPr>
            <a:normAutofit/>
          </a:bodyPr>
          <a:lstStyle/>
          <a:p>
            <a:pPr>
              <a:lnSpc>
                <a:spcPct val="100000"/>
              </a:lnSpc>
              <a:spcBef>
                <a:spcPts val="0"/>
              </a:spcBef>
              <a:spcAft>
                <a:spcPts val="0"/>
              </a:spcAft>
              <a:buFont typeface="Wingdings" panose="05000000000000000000" pitchFamily="2" charset="2"/>
              <a:buChar char="Ø"/>
            </a:pPr>
            <a:r>
              <a:rPr lang="en-US" sz="1600" dirty="0"/>
              <a:t>Designing a High performance OTA for circuit which requires fast settling</a:t>
            </a:r>
          </a:p>
          <a:p>
            <a:pPr>
              <a:lnSpc>
                <a:spcPct val="100000"/>
              </a:lnSpc>
              <a:spcBef>
                <a:spcPts val="0"/>
              </a:spcBef>
              <a:spcAft>
                <a:spcPts val="0"/>
              </a:spcAft>
              <a:buFont typeface="Wingdings" panose="05000000000000000000" pitchFamily="2" charset="2"/>
              <a:buChar char="Ø"/>
            </a:pPr>
            <a:endParaRPr lang="en-US" sz="1600" dirty="0"/>
          </a:p>
          <a:p>
            <a:pPr>
              <a:lnSpc>
                <a:spcPct val="100000"/>
              </a:lnSpc>
              <a:spcBef>
                <a:spcPts val="0"/>
              </a:spcBef>
              <a:spcAft>
                <a:spcPts val="0"/>
              </a:spcAft>
              <a:buFont typeface="Wingdings" panose="05000000000000000000" pitchFamily="2" charset="2"/>
              <a:buChar char="Ø"/>
            </a:pPr>
            <a:r>
              <a:rPr lang="en-US" sz="1600" dirty="0"/>
              <a:t>Increasing demand of OTA with high gain and high bandwidth </a:t>
            </a:r>
          </a:p>
          <a:p>
            <a:pPr>
              <a:lnSpc>
                <a:spcPct val="100000"/>
              </a:lnSpc>
              <a:spcBef>
                <a:spcPts val="0"/>
              </a:spcBef>
              <a:spcAft>
                <a:spcPts val="0"/>
              </a:spcAft>
              <a:buFont typeface="Wingdings" panose="05000000000000000000" pitchFamily="2" charset="2"/>
              <a:buChar char="Ø"/>
            </a:pPr>
            <a:endParaRPr lang="en-US" sz="1600" dirty="0"/>
          </a:p>
          <a:p>
            <a:pPr>
              <a:lnSpc>
                <a:spcPct val="100000"/>
              </a:lnSpc>
              <a:spcBef>
                <a:spcPts val="0"/>
              </a:spcBef>
              <a:spcAft>
                <a:spcPts val="0"/>
              </a:spcAft>
              <a:buFont typeface="Wingdings" panose="05000000000000000000" pitchFamily="2" charset="2"/>
              <a:buChar char="Ø"/>
            </a:pPr>
            <a:r>
              <a:rPr lang="en-US" sz="1600" dirty="0"/>
              <a:t>Ex: Delta Sigma ADC, Analog to Digital Converters, Switch Capacitor filters</a:t>
            </a:r>
          </a:p>
        </p:txBody>
      </p:sp>
      <p:sp>
        <p:nvSpPr>
          <p:cNvPr id="5" name="Slide Number Placeholder 4">
            <a:extLst>
              <a:ext uri="{FF2B5EF4-FFF2-40B4-BE49-F238E27FC236}">
                <a16:creationId xmlns:a16="http://schemas.microsoft.com/office/drawing/2014/main" id="{8F5917F6-5F8B-4E26-96DF-199E5D0EBA38}"/>
              </a:ext>
            </a:extLst>
          </p:cNvPr>
          <p:cNvSpPr>
            <a:spLocks noGrp="1"/>
          </p:cNvSpPr>
          <p:nvPr>
            <p:ph type="sldNum" sz="quarter" idx="12"/>
          </p:nvPr>
        </p:nvSpPr>
        <p:spPr/>
        <p:txBody>
          <a:bodyPr/>
          <a:lstStyle/>
          <a:p>
            <a:fld id="{2EEFD645-3611-4F12-965D-74F1929763DD}" type="slidenum">
              <a:rPr lang="en-IN" sz="1600" smtClean="0"/>
              <a:t>3</a:t>
            </a:fld>
            <a:endParaRPr lang="en-IN" sz="1600"/>
          </a:p>
        </p:txBody>
      </p:sp>
    </p:spTree>
    <p:extLst>
      <p:ext uri="{BB962C8B-B14F-4D97-AF65-F5344CB8AC3E}">
        <p14:creationId xmlns:p14="http://schemas.microsoft.com/office/powerpoint/2010/main" val="2988884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5F65D-D3E5-49B9-8D82-FB837CA76338}"/>
              </a:ext>
            </a:extLst>
          </p:cNvPr>
          <p:cNvSpPr>
            <a:spLocks noGrp="1"/>
          </p:cNvSpPr>
          <p:nvPr>
            <p:ph type="title"/>
          </p:nvPr>
        </p:nvSpPr>
        <p:spPr>
          <a:xfrm>
            <a:off x="887767" y="413432"/>
            <a:ext cx="10058400" cy="710215"/>
          </a:xfrm>
        </p:spPr>
        <p:txBody>
          <a:bodyPr>
            <a:normAutofit/>
          </a:bodyPr>
          <a:lstStyle/>
          <a:p>
            <a:r>
              <a:rPr lang="en-IN" sz="3200" b="1" u="sng" dirty="0">
                <a:solidFill>
                  <a:schemeClr val="tx1"/>
                </a:solidFill>
              </a:rPr>
              <a:t>Fourth-Order Amplifier [3]</a:t>
            </a:r>
          </a:p>
        </p:txBody>
      </p:sp>
      <p:sp>
        <p:nvSpPr>
          <p:cNvPr id="4" name="Footer Placeholder 3">
            <a:extLst>
              <a:ext uri="{FF2B5EF4-FFF2-40B4-BE49-F238E27FC236}">
                <a16:creationId xmlns:a16="http://schemas.microsoft.com/office/drawing/2014/main" id="{A4EE245F-69A9-4FAE-8124-FBD3FF12CD81}"/>
              </a:ext>
            </a:extLst>
          </p:cNvPr>
          <p:cNvSpPr>
            <a:spLocks noGrp="1"/>
          </p:cNvSpPr>
          <p:nvPr>
            <p:ph type="ftr" sz="quarter" idx="11"/>
          </p:nvPr>
        </p:nvSpPr>
        <p:spPr>
          <a:xfrm>
            <a:off x="221942" y="6459787"/>
            <a:ext cx="10724225" cy="365125"/>
          </a:xfrm>
        </p:spPr>
        <p:txBody>
          <a:bodyPr/>
          <a:lstStyle/>
          <a:p>
            <a:pPr algn="l"/>
            <a:r>
              <a:rPr lang="en-IN" sz="1200" dirty="0"/>
              <a:t>[3] F. T. </a:t>
            </a:r>
            <a:r>
              <a:rPr lang="en-IN" sz="1200" dirty="0" err="1"/>
              <a:t>Gebreyohannes</a:t>
            </a:r>
            <a:r>
              <a:rPr lang="en-IN" sz="1200" dirty="0"/>
              <a:t> and J. Porte, "A gm/ID Methodology Based Data-Driven Search Algorithm for the Design of Multistage Multipath Feed-Forward-Compensated Amplifiers Targeting High Speed Continuous-Time </a:t>
            </a:r>
            <a:r>
              <a:rPr lang="el-GR" sz="1200" dirty="0"/>
              <a:t>ΣΔ-</a:t>
            </a:r>
            <a:r>
              <a:rPr lang="en-IN" sz="1200" dirty="0"/>
              <a:t>Modulators </a:t>
            </a:r>
            <a:r>
              <a:rPr lang="en-US" sz="1200" dirty="0"/>
              <a:t>".</a:t>
            </a:r>
            <a:endParaRPr lang="en-IN" sz="1200" dirty="0"/>
          </a:p>
        </p:txBody>
      </p:sp>
      <p:sp>
        <p:nvSpPr>
          <p:cNvPr id="5" name="Slide Number Placeholder 4">
            <a:extLst>
              <a:ext uri="{FF2B5EF4-FFF2-40B4-BE49-F238E27FC236}">
                <a16:creationId xmlns:a16="http://schemas.microsoft.com/office/drawing/2014/main" id="{F0FF806C-60F5-4797-B7FD-7189A9847F93}"/>
              </a:ext>
            </a:extLst>
          </p:cNvPr>
          <p:cNvSpPr>
            <a:spLocks noGrp="1"/>
          </p:cNvSpPr>
          <p:nvPr>
            <p:ph type="sldNum" sz="quarter" idx="12"/>
          </p:nvPr>
        </p:nvSpPr>
        <p:spPr/>
        <p:txBody>
          <a:bodyPr/>
          <a:lstStyle/>
          <a:p>
            <a:fld id="{2EEFD645-3611-4F12-965D-74F1929763DD}" type="slidenum">
              <a:rPr lang="en-IN" smtClean="0"/>
              <a:t>30</a:t>
            </a:fld>
            <a:endParaRPr lang="en-IN"/>
          </a:p>
        </p:txBody>
      </p:sp>
      <p:sp>
        <p:nvSpPr>
          <p:cNvPr id="7" name="Rectangle 6">
            <a:extLst>
              <a:ext uri="{FF2B5EF4-FFF2-40B4-BE49-F238E27FC236}">
                <a16:creationId xmlns:a16="http://schemas.microsoft.com/office/drawing/2014/main" id="{5E952E4D-BEBE-41DF-ADF0-B884EDAC29EF}"/>
              </a:ext>
            </a:extLst>
          </p:cNvPr>
          <p:cNvSpPr/>
          <p:nvPr/>
        </p:nvSpPr>
        <p:spPr>
          <a:xfrm>
            <a:off x="1154084" y="5088022"/>
            <a:ext cx="10298109" cy="584775"/>
          </a:xfrm>
          <a:prstGeom prst="rect">
            <a:avLst/>
          </a:prstGeom>
        </p:spPr>
        <p:txBody>
          <a:bodyPr wrap="square">
            <a:spAutoFit/>
          </a:bodyPr>
          <a:lstStyle/>
          <a:p>
            <a:r>
              <a:rPr lang="en-US" sz="1600" dirty="0"/>
              <a:t>Fig. Fourth-order FF-compensated op-amp. External capacitors are added to account for interconnection parasitic capacitors.</a:t>
            </a:r>
          </a:p>
        </p:txBody>
      </p:sp>
      <p:pic>
        <p:nvPicPr>
          <p:cNvPr id="9" name="Picture 8">
            <a:extLst>
              <a:ext uri="{FF2B5EF4-FFF2-40B4-BE49-F238E27FC236}">
                <a16:creationId xmlns:a16="http://schemas.microsoft.com/office/drawing/2014/main" id="{FBF9A7F8-D50D-41FE-97ED-4ECCF6EA466F}"/>
              </a:ext>
            </a:extLst>
          </p:cNvPr>
          <p:cNvPicPr>
            <a:picLocks noChangeAspect="1"/>
          </p:cNvPicPr>
          <p:nvPr/>
        </p:nvPicPr>
        <p:blipFill>
          <a:blip r:embed="rId2"/>
          <a:stretch>
            <a:fillRect/>
          </a:stretch>
        </p:blipFill>
        <p:spPr>
          <a:xfrm>
            <a:off x="956916" y="1360686"/>
            <a:ext cx="10278168" cy="3727336"/>
          </a:xfrm>
          <a:prstGeom prst="rect">
            <a:avLst/>
          </a:prstGeom>
        </p:spPr>
      </p:pic>
    </p:spTree>
    <p:extLst>
      <p:ext uri="{BB962C8B-B14F-4D97-AF65-F5344CB8AC3E}">
        <p14:creationId xmlns:p14="http://schemas.microsoft.com/office/powerpoint/2010/main" val="585512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A7A17D-DA1F-442C-80BA-33D83427C7F4}"/>
              </a:ext>
            </a:extLst>
          </p:cNvPr>
          <p:cNvSpPr>
            <a:spLocks noGrp="1"/>
          </p:cNvSpPr>
          <p:nvPr>
            <p:ph idx="1"/>
          </p:nvPr>
        </p:nvSpPr>
        <p:spPr>
          <a:xfrm>
            <a:off x="648070" y="1845734"/>
            <a:ext cx="10507610" cy="4023360"/>
          </a:xfrm>
        </p:spPr>
        <p:txBody>
          <a:bodyPr>
            <a:normAutofit/>
          </a:bodyPr>
          <a:lstStyle/>
          <a:p>
            <a:pPr>
              <a:lnSpc>
                <a:spcPct val="100000"/>
              </a:lnSpc>
              <a:spcBef>
                <a:spcPts val="0"/>
              </a:spcBef>
              <a:spcAft>
                <a:spcPts val="0"/>
              </a:spcAft>
              <a:buFont typeface="Wingdings" panose="05000000000000000000" pitchFamily="2" charset="2"/>
              <a:buChar char="Ø"/>
            </a:pPr>
            <a:r>
              <a:rPr lang="en-US" sz="1600" dirty="0"/>
              <a:t>Main path signals =&gt; LVT </a:t>
            </a:r>
            <a:r>
              <a:rPr lang="en-US" sz="1600" dirty="0" err="1"/>
              <a:t>pMOS</a:t>
            </a:r>
            <a:r>
              <a:rPr lang="en-US" sz="1600" dirty="0"/>
              <a:t> transistors </a:t>
            </a:r>
          </a:p>
          <a:p>
            <a:pPr marL="0" indent="0">
              <a:lnSpc>
                <a:spcPct val="100000"/>
              </a:lnSpc>
              <a:spcBef>
                <a:spcPts val="0"/>
              </a:spcBef>
              <a:spcAft>
                <a:spcPts val="0"/>
              </a:spcAft>
              <a:buNone/>
            </a:pPr>
            <a:r>
              <a:rPr lang="en-US" sz="1600" dirty="0"/>
              <a:t>                                   =&gt; Gain</a:t>
            </a:r>
          </a:p>
          <a:p>
            <a:pPr>
              <a:lnSpc>
                <a:spcPct val="100000"/>
              </a:lnSpc>
              <a:spcBef>
                <a:spcPts val="0"/>
              </a:spcBef>
              <a:spcAft>
                <a:spcPts val="0"/>
              </a:spcAft>
              <a:buFont typeface="Wingdings" panose="05000000000000000000" pitchFamily="2" charset="2"/>
              <a:buChar char="Ø"/>
            </a:pPr>
            <a:endParaRPr lang="en-US" sz="1600" dirty="0"/>
          </a:p>
          <a:p>
            <a:pPr>
              <a:lnSpc>
                <a:spcPct val="100000"/>
              </a:lnSpc>
              <a:spcBef>
                <a:spcPts val="0"/>
              </a:spcBef>
              <a:spcAft>
                <a:spcPts val="0"/>
              </a:spcAft>
              <a:buFont typeface="Wingdings" panose="05000000000000000000" pitchFamily="2" charset="2"/>
              <a:buChar char="Ø"/>
            </a:pPr>
            <a:r>
              <a:rPr lang="en-US" sz="1600" dirty="0"/>
              <a:t>FF signals =&gt; RVT </a:t>
            </a:r>
            <a:r>
              <a:rPr lang="en-US" sz="1600" dirty="0" err="1"/>
              <a:t>nMOS</a:t>
            </a:r>
            <a:r>
              <a:rPr lang="en-US" sz="1600" dirty="0"/>
              <a:t> transistors </a:t>
            </a:r>
          </a:p>
          <a:p>
            <a:pPr marL="0" indent="0">
              <a:lnSpc>
                <a:spcPct val="100000"/>
              </a:lnSpc>
              <a:spcBef>
                <a:spcPts val="0"/>
              </a:spcBef>
              <a:spcAft>
                <a:spcPts val="0"/>
              </a:spcAft>
              <a:buNone/>
            </a:pPr>
            <a:r>
              <a:rPr lang="en-US" sz="1600" dirty="0"/>
              <a:t>                     =&gt; High Speed</a:t>
            </a:r>
          </a:p>
          <a:p>
            <a:pPr>
              <a:lnSpc>
                <a:spcPct val="100000"/>
              </a:lnSpc>
              <a:spcBef>
                <a:spcPts val="0"/>
              </a:spcBef>
              <a:spcAft>
                <a:spcPts val="0"/>
              </a:spcAft>
              <a:buFont typeface="Wingdings" panose="05000000000000000000" pitchFamily="2" charset="2"/>
              <a:buChar char="Ø"/>
            </a:pPr>
            <a:endParaRPr lang="en-US" sz="1600" dirty="0"/>
          </a:p>
          <a:p>
            <a:pPr>
              <a:lnSpc>
                <a:spcPct val="100000"/>
              </a:lnSpc>
              <a:spcBef>
                <a:spcPts val="0"/>
              </a:spcBef>
              <a:spcAft>
                <a:spcPts val="0"/>
              </a:spcAft>
              <a:buFont typeface="Wingdings" panose="05000000000000000000" pitchFamily="2" charset="2"/>
              <a:buChar char="Ø"/>
            </a:pPr>
            <a:r>
              <a:rPr lang="en-US" sz="1600" dirty="0"/>
              <a:t>No additional DC biasing</a:t>
            </a:r>
          </a:p>
          <a:p>
            <a:pPr>
              <a:lnSpc>
                <a:spcPct val="100000"/>
              </a:lnSpc>
              <a:spcBef>
                <a:spcPts val="0"/>
              </a:spcBef>
              <a:spcAft>
                <a:spcPts val="0"/>
              </a:spcAft>
              <a:buFont typeface="Wingdings" panose="05000000000000000000" pitchFamily="2" charset="2"/>
              <a:buChar char="Ø"/>
            </a:pPr>
            <a:endParaRPr lang="en-US" sz="1600" dirty="0"/>
          </a:p>
          <a:p>
            <a:pPr>
              <a:lnSpc>
                <a:spcPct val="100000"/>
              </a:lnSpc>
              <a:spcBef>
                <a:spcPts val="0"/>
              </a:spcBef>
              <a:spcAft>
                <a:spcPts val="0"/>
              </a:spcAft>
              <a:buFont typeface="Wingdings" panose="05000000000000000000" pitchFamily="2" charset="2"/>
              <a:buChar char="Ø"/>
            </a:pPr>
            <a:r>
              <a:rPr lang="en-US" sz="1600" dirty="0"/>
              <a:t>Same Body bias =&gt; zero </a:t>
            </a:r>
          </a:p>
          <a:p>
            <a:pPr marL="0" indent="0">
              <a:lnSpc>
                <a:spcPct val="100000"/>
              </a:lnSpc>
              <a:spcBef>
                <a:spcPts val="0"/>
              </a:spcBef>
              <a:spcAft>
                <a:spcPts val="0"/>
              </a:spcAft>
              <a:buNone/>
            </a:pPr>
            <a:r>
              <a:rPr lang="en-US" sz="1600" dirty="0"/>
              <a:t>                                =&gt; Same well</a:t>
            </a:r>
          </a:p>
        </p:txBody>
      </p:sp>
      <p:sp>
        <p:nvSpPr>
          <p:cNvPr id="4" name="Footer Placeholder 3">
            <a:extLst>
              <a:ext uri="{FF2B5EF4-FFF2-40B4-BE49-F238E27FC236}">
                <a16:creationId xmlns:a16="http://schemas.microsoft.com/office/drawing/2014/main" id="{8D8D813C-9A42-4C4B-A55E-4743AF492D35}"/>
              </a:ext>
            </a:extLst>
          </p:cNvPr>
          <p:cNvSpPr>
            <a:spLocks noGrp="1"/>
          </p:cNvSpPr>
          <p:nvPr>
            <p:ph type="ftr" sz="quarter" idx="11"/>
          </p:nvPr>
        </p:nvSpPr>
        <p:spPr>
          <a:xfrm>
            <a:off x="221941" y="6459786"/>
            <a:ext cx="10759737" cy="365125"/>
          </a:xfrm>
        </p:spPr>
        <p:txBody>
          <a:bodyPr/>
          <a:lstStyle/>
          <a:p>
            <a:pPr algn="l"/>
            <a:r>
              <a:rPr lang="en-IN" sz="1200" dirty="0"/>
              <a:t>[3] F. T. </a:t>
            </a:r>
            <a:r>
              <a:rPr lang="en-IN" sz="1200" dirty="0" err="1"/>
              <a:t>Gebreyohannes</a:t>
            </a:r>
            <a:r>
              <a:rPr lang="en-IN" sz="1200" dirty="0"/>
              <a:t> and J. Porte, "A gm/ID Methodology Based Data-Driven Search Algorithm for the Design of Multistage Multipath Feed-Forward-Compensated Amplifiers Targeting High Speed Continuous-Time </a:t>
            </a:r>
            <a:r>
              <a:rPr lang="el-GR" sz="1200" dirty="0"/>
              <a:t>ΣΔ-</a:t>
            </a:r>
            <a:r>
              <a:rPr lang="en-IN" sz="1200" dirty="0"/>
              <a:t>Modulators </a:t>
            </a:r>
            <a:r>
              <a:rPr lang="en-US" sz="1200" dirty="0"/>
              <a:t>".</a:t>
            </a:r>
            <a:endParaRPr lang="en-IN" sz="1200" dirty="0"/>
          </a:p>
        </p:txBody>
      </p:sp>
      <p:sp>
        <p:nvSpPr>
          <p:cNvPr id="5" name="Slide Number Placeholder 4">
            <a:extLst>
              <a:ext uri="{FF2B5EF4-FFF2-40B4-BE49-F238E27FC236}">
                <a16:creationId xmlns:a16="http://schemas.microsoft.com/office/drawing/2014/main" id="{F6993B29-A741-46EB-96D6-B195FAF066B3}"/>
              </a:ext>
            </a:extLst>
          </p:cNvPr>
          <p:cNvSpPr>
            <a:spLocks noGrp="1"/>
          </p:cNvSpPr>
          <p:nvPr>
            <p:ph type="sldNum" sz="quarter" idx="12"/>
          </p:nvPr>
        </p:nvSpPr>
        <p:spPr/>
        <p:txBody>
          <a:bodyPr/>
          <a:lstStyle/>
          <a:p>
            <a:fld id="{2EEFD645-3611-4F12-965D-74F1929763DD}" type="slidenum">
              <a:rPr lang="en-IN" smtClean="0"/>
              <a:t>31</a:t>
            </a:fld>
            <a:endParaRPr lang="en-IN"/>
          </a:p>
        </p:txBody>
      </p:sp>
      <p:pic>
        <p:nvPicPr>
          <p:cNvPr id="6" name="Picture 5">
            <a:extLst>
              <a:ext uri="{FF2B5EF4-FFF2-40B4-BE49-F238E27FC236}">
                <a16:creationId xmlns:a16="http://schemas.microsoft.com/office/drawing/2014/main" id="{5CE82A5B-8B4B-4BF5-822E-6155DDB29031}"/>
              </a:ext>
            </a:extLst>
          </p:cNvPr>
          <p:cNvPicPr>
            <a:picLocks noChangeAspect="1"/>
          </p:cNvPicPr>
          <p:nvPr/>
        </p:nvPicPr>
        <p:blipFill rotWithShape="1">
          <a:blip r:embed="rId2"/>
          <a:srcRect b="5827"/>
          <a:stretch/>
        </p:blipFill>
        <p:spPr>
          <a:xfrm>
            <a:off x="6252077" y="287340"/>
            <a:ext cx="5624047" cy="4636047"/>
          </a:xfrm>
          <a:prstGeom prst="rect">
            <a:avLst/>
          </a:prstGeom>
        </p:spPr>
      </p:pic>
      <p:sp>
        <p:nvSpPr>
          <p:cNvPr id="7" name="Rectangle 6">
            <a:extLst>
              <a:ext uri="{FF2B5EF4-FFF2-40B4-BE49-F238E27FC236}">
                <a16:creationId xmlns:a16="http://schemas.microsoft.com/office/drawing/2014/main" id="{7E8B8C79-A4AA-43DE-881A-45B8AEB6FA37}"/>
              </a:ext>
            </a:extLst>
          </p:cNvPr>
          <p:cNvSpPr/>
          <p:nvPr/>
        </p:nvSpPr>
        <p:spPr>
          <a:xfrm>
            <a:off x="6096000" y="5073075"/>
            <a:ext cx="5879977" cy="584775"/>
          </a:xfrm>
          <a:prstGeom prst="rect">
            <a:avLst/>
          </a:prstGeom>
        </p:spPr>
        <p:txBody>
          <a:bodyPr wrap="square">
            <a:spAutoFit/>
          </a:bodyPr>
          <a:lstStyle/>
          <a:p>
            <a:r>
              <a:rPr lang="en-US" sz="1600" dirty="0"/>
              <a:t>Fig. Effect of load variation on the frequency response of the fourth-order amplifier</a:t>
            </a:r>
            <a:endParaRPr lang="en-IN" sz="1600" dirty="0"/>
          </a:p>
        </p:txBody>
      </p:sp>
      <p:sp>
        <p:nvSpPr>
          <p:cNvPr id="2" name="Rectangle 1">
            <a:extLst>
              <a:ext uri="{FF2B5EF4-FFF2-40B4-BE49-F238E27FC236}">
                <a16:creationId xmlns:a16="http://schemas.microsoft.com/office/drawing/2014/main" id="{F044CD7D-75DD-4585-BCC2-5AD5E410B7F4}"/>
              </a:ext>
            </a:extLst>
          </p:cNvPr>
          <p:cNvSpPr/>
          <p:nvPr/>
        </p:nvSpPr>
        <p:spPr>
          <a:xfrm>
            <a:off x="648070" y="481762"/>
            <a:ext cx="4155689" cy="584775"/>
          </a:xfrm>
          <a:prstGeom prst="rect">
            <a:avLst/>
          </a:prstGeom>
        </p:spPr>
        <p:txBody>
          <a:bodyPr wrap="none">
            <a:spAutoFit/>
          </a:bodyPr>
          <a:lstStyle/>
          <a:p>
            <a:r>
              <a:rPr lang="en-US" sz="3200" b="1" u="sng" dirty="0"/>
              <a:t>Frequency response [3]</a:t>
            </a:r>
            <a:endParaRPr lang="en-IN" sz="3200" b="1" u="sng" dirty="0"/>
          </a:p>
        </p:txBody>
      </p:sp>
    </p:spTree>
    <p:extLst>
      <p:ext uri="{BB962C8B-B14F-4D97-AF65-F5344CB8AC3E}">
        <p14:creationId xmlns:p14="http://schemas.microsoft.com/office/powerpoint/2010/main" val="86110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F55CD-A3B6-465F-975C-3186C1C02410}"/>
              </a:ext>
            </a:extLst>
          </p:cNvPr>
          <p:cNvSpPr>
            <a:spLocks noGrp="1"/>
          </p:cNvSpPr>
          <p:nvPr>
            <p:ph type="title"/>
          </p:nvPr>
        </p:nvSpPr>
        <p:spPr>
          <a:xfrm>
            <a:off x="768807" y="320735"/>
            <a:ext cx="10058400" cy="683582"/>
          </a:xfrm>
        </p:spPr>
        <p:txBody>
          <a:bodyPr>
            <a:normAutofit/>
          </a:bodyPr>
          <a:lstStyle/>
          <a:p>
            <a:r>
              <a:rPr lang="en-US" sz="3200" b="1" u="sng" dirty="0">
                <a:solidFill>
                  <a:schemeClr val="tx1"/>
                </a:solidFill>
              </a:rPr>
              <a:t>Summary</a:t>
            </a:r>
            <a:endParaRPr lang="en-IN" sz="3200" b="1" u="sng" dirty="0">
              <a:solidFill>
                <a:schemeClr val="tx1"/>
              </a:solidFill>
            </a:endParaRPr>
          </a:p>
        </p:txBody>
      </p:sp>
      <p:sp>
        <p:nvSpPr>
          <p:cNvPr id="5" name="Slide Number Placeholder 4">
            <a:extLst>
              <a:ext uri="{FF2B5EF4-FFF2-40B4-BE49-F238E27FC236}">
                <a16:creationId xmlns:a16="http://schemas.microsoft.com/office/drawing/2014/main" id="{0A12E949-DBFF-42E6-9932-C9989847AD85}"/>
              </a:ext>
            </a:extLst>
          </p:cNvPr>
          <p:cNvSpPr>
            <a:spLocks noGrp="1"/>
          </p:cNvSpPr>
          <p:nvPr>
            <p:ph type="sldNum" sz="quarter" idx="12"/>
          </p:nvPr>
        </p:nvSpPr>
        <p:spPr/>
        <p:txBody>
          <a:bodyPr/>
          <a:lstStyle/>
          <a:p>
            <a:fld id="{2EEFD645-3611-4F12-965D-74F1929763DD}" type="slidenum">
              <a:rPr lang="en-IN" smtClean="0"/>
              <a:t>32</a:t>
            </a:fld>
            <a:endParaRPr lang="en-IN"/>
          </a:p>
        </p:txBody>
      </p:sp>
      <p:graphicFrame>
        <p:nvGraphicFramePr>
          <p:cNvPr id="3" name="Table 2">
            <a:extLst>
              <a:ext uri="{FF2B5EF4-FFF2-40B4-BE49-F238E27FC236}">
                <a16:creationId xmlns:a16="http://schemas.microsoft.com/office/drawing/2014/main" id="{9743D417-C18D-43BC-B8BD-80E7C1C40790}"/>
              </a:ext>
            </a:extLst>
          </p:cNvPr>
          <p:cNvGraphicFramePr>
            <a:graphicFrameLocks noGrp="1"/>
          </p:cNvGraphicFramePr>
          <p:nvPr>
            <p:extLst>
              <p:ext uri="{D42A27DB-BD31-4B8C-83A1-F6EECF244321}">
                <p14:modId xmlns:p14="http://schemas.microsoft.com/office/powerpoint/2010/main" val="3762397594"/>
              </p:ext>
            </p:extLst>
          </p:nvPr>
        </p:nvGraphicFramePr>
        <p:xfrm>
          <a:off x="1212194" y="1910080"/>
          <a:ext cx="8128000" cy="24333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911361810"/>
                    </a:ext>
                  </a:extLst>
                </a:gridCol>
                <a:gridCol w="2032000">
                  <a:extLst>
                    <a:ext uri="{9D8B030D-6E8A-4147-A177-3AD203B41FA5}">
                      <a16:colId xmlns:a16="http://schemas.microsoft.com/office/drawing/2014/main" val="3133920743"/>
                    </a:ext>
                  </a:extLst>
                </a:gridCol>
                <a:gridCol w="2032000">
                  <a:extLst>
                    <a:ext uri="{9D8B030D-6E8A-4147-A177-3AD203B41FA5}">
                      <a16:colId xmlns:a16="http://schemas.microsoft.com/office/drawing/2014/main" val="3663765065"/>
                    </a:ext>
                  </a:extLst>
                </a:gridCol>
                <a:gridCol w="2032000">
                  <a:extLst>
                    <a:ext uri="{9D8B030D-6E8A-4147-A177-3AD203B41FA5}">
                      <a16:colId xmlns:a16="http://schemas.microsoft.com/office/drawing/2014/main" val="3667839896"/>
                    </a:ext>
                  </a:extLst>
                </a:gridCol>
              </a:tblGrid>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600" dirty="0"/>
                        <a:t>Amplifier</a:t>
                      </a:r>
                      <a:endParaRPr lang="en-IN" sz="16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600" dirty="0"/>
                        <a:t>2 Stage FFC</a:t>
                      </a:r>
                    </a:p>
                    <a:p>
                      <a:pPr marL="0" marR="0" lvl="0" indent="0" algn="l" defTabSz="914377" rtl="0" eaLnBrk="1" fontAlgn="auto" latinLnBrk="0" hangingPunct="1">
                        <a:lnSpc>
                          <a:spcPct val="100000"/>
                        </a:lnSpc>
                        <a:spcBef>
                          <a:spcPts val="0"/>
                        </a:spcBef>
                        <a:spcAft>
                          <a:spcPts val="0"/>
                        </a:spcAft>
                        <a:buClrTx/>
                        <a:buSzTx/>
                        <a:buFontTx/>
                        <a:buNone/>
                        <a:tabLst/>
                        <a:defRPr/>
                      </a:pPr>
                      <a:r>
                        <a:rPr lang="en-US" sz="1600" dirty="0"/>
                        <a:t>Paper 1 </a:t>
                      </a:r>
                      <a:r>
                        <a:rPr lang="en-US" sz="1600" dirty="0">
                          <a:hlinkClick r:id="rId2" action="ppaction://hlinksldjump"/>
                        </a:rPr>
                        <a:t>[1]</a:t>
                      </a:r>
                      <a:endParaRPr lang="en-IN" sz="16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600" dirty="0"/>
                        <a:t>3 stage FFC</a:t>
                      </a:r>
                    </a:p>
                    <a:p>
                      <a:pPr marL="0" marR="0" lvl="0" indent="0" algn="l" defTabSz="914377" rtl="0" eaLnBrk="1" fontAlgn="auto" latinLnBrk="0" hangingPunct="1">
                        <a:lnSpc>
                          <a:spcPct val="100000"/>
                        </a:lnSpc>
                        <a:spcBef>
                          <a:spcPts val="0"/>
                        </a:spcBef>
                        <a:spcAft>
                          <a:spcPts val="0"/>
                        </a:spcAft>
                        <a:buClrTx/>
                        <a:buSzTx/>
                        <a:buFontTx/>
                        <a:buNone/>
                        <a:tabLst/>
                        <a:defRPr/>
                      </a:pPr>
                      <a:r>
                        <a:rPr lang="en-US" sz="1600" dirty="0"/>
                        <a:t>Paper 2 </a:t>
                      </a:r>
                      <a:r>
                        <a:rPr lang="en-US" sz="1600" dirty="0">
                          <a:hlinkClick r:id="rId2" action="ppaction://hlinksldjump"/>
                        </a:rPr>
                        <a:t>[2]</a:t>
                      </a:r>
                      <a:endParaRPr lang="en-IN" sz="16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600" dirty="0"/>
                        <a:t>4 Stage FFC</a:t>
                      </a:r>
                    </a:p>
                    <a:p>
                      <a:pPr marL="0" marR="0" lvl="0" indent="0" algn="l" defTabSz="914377" rtl="0" eaLnBrk="1" fontAlgn="auto" latinLnBrk="0" hangingPunct="1">
                        <a:lnSpc>
                          <a:spcPct val="100000"/>
                        </a:lnSpc>
                        <a:spcBef>
                          <a:spcPts val="0"/>
                        </a:spcBef>
                        <a:spcAft>
                          <a:spcPts val="0"/>
                        </a:spcAft>
                        <a:buClrTx/>
                        <a:buSzTx/>
                        <a:buFontTx/>
                        <a:buNone/>
                        <a:tabLst/>
                        <a:defRPr/>
                      </a:pPr>
                      <a:r>
                        <a:rPr lang="en-US" sz="1600" dirty="0"/>
                        <a:t>Paper 3 </a:t>
                      </a:r>
                      <a:r>
                        <a:rPr lang="en-US" sz="1600" dirty="0">
                          <a:hlinkClick r:id="rId2" action="ppaction://hlinksldjump"/>
                        </a:rPr>
                        <a:t>[3]</a:t>
                      </a:r>
                      <a:endParaRPr lang="en-IN" sz="1600" dirty="0"/>
                    </a:p>
                  </a:txBody>
                  <a:tcPr/>
                </a:tc>
                <a:extLst>
                  <a:ext uri="{0D108BD9-81ED-4DB2-BD59-A6C34878D82A}">
                    <a16:rowId xmlns:a16="http://schemas.microsoft.com/office/drawing/2014/main" val="2204434114"/>
                  </a:ext>
                </a:extLst>
              </a:tr>
              <a:tr h="370840">
                <a:tc>
                  <a:txBody>
                    <a:bodyPr/>
                    <a:lstStyle/>
                    <a:p>
                      <a:r>
                        <a:rPr lang="en-IN" sz="1600" dirty="0"/>
                        <a:t>Technology</a:t>
                      </a:r>
                    </a:p>
                  </a:txBody>
                  <a:tcPr/>
                </a:tc>
                <a:tc>
                  <a:txBody>
                    <a:bodyPr/>
                    <a:lstStyle/>
                    <a:p>
                      <a:r>
                        <a:rPr lang="en-IN" sz="1600" dirty="0"/>
                        <a:t>AMI 0.5 um</a:t>
                      </a:r>
                    </a:p>
                  </a:txBody>
                  <a:tcPr/>
                </a:tc>
                <a:tc>
                  <a:txBody>
                    <a:bodyPr/>
                    <a:lstStyle/>
                    <a:p>
                      <a:r>
                        <a:rPr lang="en-IN" sz="1600" dirty="0"/>
                        <a:t>40 nm</a:t>
                      </a:r>
                    </a:p>
                  </a:txBody>
                  <a:tcPr/>
                </a:tc>
                <a:tc>
                  <a:txBody>
                    <a:bodyPr/>
                    <a:lstStyle/>
                    <a:p>
                      <a:r>
                        <a:rPr lang="en-IN" sz="1600" dirty="0"/>
                        <a:t>28 nm</a:t>
                      </a:r>
                    </a:p>
                  </a:txBody>
                  <a:tcPr/>
                </a:tc>
                <a:extLst>
                  <a:ext uri="{0D108BD9-81ED-4DB2-BD59-A6C34878D82A}">
                    <a16:rowId xmlns:a16="http://schemas.microsoft.com/office/drawing/2014/main" val="2449798162"/>
                  </a:ext>
                </a:extLst>
              </a:tr>
              <a:tr h="370840">
                <a:tc>
                  <a:txBody>
                    <a:bodyPr/>
                    <a:lstStyle/>
                    <a:p>
                      <a:r>
                        <a:rPr lang="en-IN" sz="1600" dirty="0"/>
                        <a:t>Power Supply</a:t>
                      </a:r>
                    </a:p>
                  </a:txBody>
                  <a:tcPr/>
                </a:tc>
                <a:tc>
                  <a:txBody>
                    <a:bodyPr/>
                    <a:lstStyle/>
                    <a:p>
                      <a:r>
                        <a:rPr lang="en-IN" sz="1600" b="0" i="0" kern="1200" dirty="0">
                          <a:solidFill>
                            <a:schemeClr val="dk1"/>
                          </a:solidFill>
                          <a:effectLst/>
                          <a:latin typeface="+mn-lt"/>
                          <a:ea typeface="+mn-ea"/>
                          <a:cs typeface="+mn-cs"/>
                        </a:rPr>
                        <a:t>± 1.25 V</a:t>
                      </a:r>
                      <a:endParaRPr lang="en-IN" sz="1600" dirty="0"/>
                    </a:p>
                  </a:txBody>
                  <a:tcPr/>
                </a:tc>
                <a:tc>
                  <a:txBody>
                    <a:bodyPr/>
                    <a:lstStyle/>
                    <a:p>
                      <a:r>
                        <a:rPr lang="en-IN" sz="1600" dirty="0"/>
                        <a:t>1.5 V</a:t>
                      </a:r>
                    </a:p>
                  </a:txBody>
                  <a:tcPr/>
                </a:tc>
                <a:tc>
                  <a:txBody>
                    <a:bodyPr/>
                    <a:lstStyle/>
                    <a:p>
                      <a:r>
                        <a:rPr lang="en-IN" sz="1600" dirty="0"/>
                        <a:t>1 V</a:t>
                      </a:r>
                    </a:p>
                  </a:txBody>
                  <a:tcPr/>
                </a:tc>
                <a:extLst>
                  <a:ext uri="{0D108BD9-81ED-4DB2-BD59-A6C34878D82A}">
                    <a16:rowId xmlns:a16="http://schemas.microsoft.com/office/drawing/2014/main" val="779929826"/>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600" dirty="0"/>
                        <a:t>Gain</a:t>
                      </a:r>
                      <a:endParaRPr lang="en-IN" sz="16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600" dirty="0"/>
                        <a:t>94 dB</a:t>
                      </a:r>
                      <a:endParaRPr lang="en-IN" sz="16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600" dirty="0"/>
                        <a:t>50 dB</a:t>
                      </a:r>
                      <a:endParaRPr lang="en-IN" sz="16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600" dirty="0"/>
                        <a:t>73.5 dB</a:t>
                      </a:r>
                      <a:endParaRPr lang="en-IN" sz="1600" dirty="0"/>
                    </a:p>
                  </a:txBody>
                  <a:tcPr/>
                </a:tc>
                <a:extLst>
                  <a:ext uri="{0D108BD9-81ED-4DB2-BD59-A6C34878D82A}">
                    <a16:rowId xmlns:a16="http://schemas.microsoft.com/office/drawing/2014/main" val="3883524848"/>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600" dirty="0"/>
                        <a:t>Bandwidth</a:t>
                      </a:r>
                      <a:endParaRPr lang="en-IN" sz="16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600" dirty="0"/>
                        <a:t>300 MHz</a:t>
                      </a:r>
                      <a:endParaRPr lang="en-IN" sz="16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600" dirty="0"/>
                        <a:t>16 GHz</a:t>
                      </a:r>
                      <a:endParaRPr lang="en-IN" sz="16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600" dirty="0"/>
                        <a:t>&gt; 1GHz</a:t>
                      </a:r>
                      <a:endParaRPr lang="en-IN" sz="1600" dirty="0"/>
                    </a:p>
                  </a:txBody>
                  <a:tcPr/>
                </a:tc>
                <a:extLst>
                  <a:ext uri="{0D108BD9-81ED-4DB2-BD59-A6C34878D82A}">
                    <a16:rowId xmlns:a16="http://schemas.microsoft.com/office/drawing/2014/main" val="1075636512"/>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600" dirty="0"/>
                        <a:t>Phase Margin</a:t>
                      </a:r>
                      <a:endParaRPr lang="en-IN" sz="16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600" dirty="0"/>
                        <a:t>74 degree</a:t>
                      </a:r>
                      <a:endParaRPr lang="en-IN" sz="16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600" dirty="0"/>
                        <a:t>&gt; 42 degree</a:t>
                      </a:r>
                      <a:endParaRPr lang="en-IN" sz="16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600" dirty="0"/>
                        <a:t>&gt; 54.8 degree</a:t>
                      </a:r>
                      <a:endParaRPr lang="en-IN" sz="1600" dirty="0"/>
                    </a:p>
                  </a:txBody>
                  <a:tcPr/>
                </a:tc>
                <a:extLst>
                  <a:ext uri="{0D108BD9-81ED-4DB2-BD59-A6C34878D82A}">
                    <a16:rowId xmlns:a16="http://schemas.microsoft.com/office/drawing/2014/main" val="753765837"/>
                  </a:ext>
                </a:extLst>
              </a:tr>
            </a:tbl>
          </a:graphicData>
        </a:graphic>
      </p:graphicFrame>
    </p:spTree>
    <p:extLst>
      <p:ext uri="{BB962C8B-B14F-4D97-AF65-F5344CB8AC3E}">
        <p14:creationId xmlns:p14="http://schemas.microsoft.com/office/powerpoint/2010/main" val="13387766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B0ECD-24BD-4BFB-AEB4-BDB738B48925}"/>
              </a:ext>
            </a:extLst>
          </p:cNvPr>
          <p:cNvSpPr>
            <a:spLocks noGrp="1"/>
          </p:cNvSpPr>
          <p:nvPr>
            <p:ph type="title"/>
          </p:nvPr>
        </p:nvSpPr>
        <p:spPr>
          <a:xfrm>
            <a:off x="733296" y="614678"/>
            <a:ext cx="10058400" cy="748456"/>
          </a:xfrm>
        </p:spPr>
        <p:txBody>
          <a:bodyPr>
            <a:normAutofit/>
          </a:bodyPr>
          <a:lstStyle/>
          <a:p>
            <a:r>
              <a:rPr lang="en-IN" sz="3200" b="1" u="sng" dirty="0"/>
              <a:t>Conclusion</a:t>
            </a:r>
          </a:p>
        </p:txBody>
      </p:sp>
      <p:sp>
        <p:nvSpPr>
          <p:cNvPr id="3" name="Content Placeholder 2">
            <a:extLst>
              <a:ext uri="{FF2B5EF4-FFF2-40B4-BE49-F238E27FC236}">
                <a16:creationId xmlns:a16="http://schemas.microsoft.com/office/drawing/2014/main" id="{46C37C3C-8E6E-4EF7-A1C1-875B066E0EF6}"/>
              </a:ext>
            </a:extLst>
          </p:cNvPr>
          <p:cNvSpPr>
            <a:spLocks noGrp="1"/>
          </p:cNvSpPr>
          <p:nvPr>
            <p:ph idx="1"/>
          </p:nvPr>
        </p:nvSpPr>
        <p:spPr>
          <a:xfrm>
            <a:off x="514905" y="1811045"/>
            <a:ext cx="11203619" cy="4432277"/>
          </a:xfrm>
        </p:spPr>
        <p:txBody>
          <a:bodyPr>
            <a:normAutofit/>
          </a:bodyPr>
          <a:lstStyle/>
          <a:p>
            <a:pPr>
              <a:lnSpc>
                <a:spcPct val="100000"/>
              </a:lnSpc>
              <a:spcBef>
                <a:spcPts val="0"/>
              </a:spcBef>
              <a:spcAft>
                <a:spcPts val="0"/>
              </a:spcAft>
              <a:buFont typeface="Wingdings" panose="05000000000000000000" pitchFamily="2" charset="2"/>
              <a:buChar char="Ø"/>
            </a:pPr>
            <a:r>
              <a:rPr lang="en-US" sz="1600" dirty="0">
                <a:solidFill>
                  <a:schemeClr val="tx1"/>
                </a:solidFill>
              </a:rPr>
              <a:t>Two stage amplifier with no miller capacitor feedforward compensation helps in achieving </a:t>
            </a:r>
            <a:r>
              <a:rPr lang="en-IN" sz="1600" dirty="0">
                <a:solidFill>
                  <a:schemeClr val="tx1"/>
                </a:solidFill>
              </a:rPr>
              <a:t>high gain of 94dB, high unity gain bandwidth of 300MHz and good phase margin of 74° </a:t>
            </a:r>
            <a:r>
              <a:rPr lang="en-IN" sz="1600" dirty="0">
                <a:solidFill>
                  <a:schemeClr val="tx1"/>
                </a:solidFill>
                <a:hlinkClick r:id="rId2" action="ppaction://hlinksldjump">
                  <a:extLst>
                    <a:ext uri="{A12FA001-AC4F-418D-AE19-62706E023703}">
                      <ahyp:hlinkClr xmlns:ahyp="http://schemas.microsoft.com/office/drawing/2018/hyperlinkcolor" val="tx"/>
                    </a:ext>
                  </a:extLst>
                </a:hlinkClick>
              </a:rPr>
              <a:t>[1]</a:t>
            </a:r>
            <a:r>
              <a:rPr lang="en-IN" sz="1600" dirty="0">
                <a:solidFill>
                  <a:schemeClr val="tx1"/>
                </a:solidFill>
              </a:rPr>
              <a:t>.</a:t>
            </a:r>
          </a:p>
          <a:p>
            <a:pPr>
              <a:lnSpc>
                <a:spcPct val="100000"/>
              </a:lnSpc>
              <a:spcBef>
                <a:spcPts val="0"/>
              </a:spcBef>
              <a:spcAft>
                <a:spcPts val="0"/>
              </a:spcAft>
              <a:buFont typeface="Wingdings" panose="05000000000000000000" pitchFamily="2" charset="2"/>
              <a:buChar char="Ø"/>
            </a:pPr>
            <a:endParaRPr lang="en-IN" sz="1600" dirty="0">
              <a:solidFill>
                <a:schemeClr val="tx1"/>
              </a:solidFill>
            </a:endParaRPr>
          </a:p>
          <a:p>
            <a:pPr>
              <a:buFont typeface="Wingdings" panose="05000000000000000000" pitchFamily="2" charset="2"/>
              <a:buChar char="Ø"/>
            </a:pPr>
            <a:r>
              <a:rPr lang="en-US" sz="1600" dirty="0">
                <a:solidFill>
                  <a:schemeClr val="tx1"/>
                </a:solidFill>
              </a:rPr>
              <a:t>Three stage amplifier with split path implicit FFC compensation adds little extra capacitance and the power overhead is almost zero due to the current reuse, hence it has good power efficiency. A local CMFB is also utilized to stabilize </a:t>
            </a:r>
            <a:r>
              <a:rPr lang="en-IN" sz="1600" dirty="0">
                <a:solidFill>
                  <a:schemeClr val="tx1"/>
                </a:solidFill>
              </a:rPr>
              <a:t>the CM gain. It has very high unity gain bandwidth of 16GHz and is unconditionally stable with phase margin greater then 42° </a:t>
            </a:r>
            <a:r>
              <a:rPr lang="en-IN" sz="1600" dirty="0">
                <a:solidFill>
                  <a:schemeClr val="tx1"/>
                </a:solidFill>
                <a:hlinkClick r:id="rId2" action="ppaction://hlinksldjump">
                  <a:extLst>
                    <a:ext uri="{A12FA001-AC4F-418D-AE19-62706E023703}">
                      <ahyp:hlinkClr xmlns:ahyp="http://schemas.microsoft.com/office/drawing/2018/hyperlinkcolor" val="tx"/>
                    </a:ext>
                  </a:extLst>
                </a:hlinkClick>
              </a:rPr>
              <a:t>[2]</a:t>
            </a:r>
            <a:r>
              <a:rPr lang="en-IN" sz="1600" dirty="0">
                <a:solidFill>
                  <a:schemeClr val="tx1"/>
                </a:solidFill>
              </a:rPr>
              <a:t>.</a:t>
            </a:r>
          </a:p>
          <a:p>
            <a:pPr>
              <a:lnSpc>
                <a:spcPct val="100000"/>
              </a:lnSpc>
              <a:spcBef>
                <a:spcPts val="0"/>
              </a:spcBef>
              <a:spcAft>
                <a:spcPts val="0"/>
              </a:spcAft>
              <a:buFont typeface="Wingdings" panose="05000000000000000000" pitchFamily="2" charset="2"/>
              <a:buChar char="Ø"/>
            </a:pPr>
            <a:endParaRPr lang="en-US" sz="1600" dirty="0">
              <a:solidFill>
                <a:schemeClr val="tx1"/>
              </a:solidFill>
            </a:endParaRPr>
          </a:p>
          <a:p>
            <a:pPr>
              <a:lnSpc>
                <a:spcPct val="100000"/>
              </a:lnSpc>
              <a:spcBef>
                <a:spcPts val="0"/>
              </a:spcBef>
              <a:spcAft>
                <a:spcPts val="0"/>
              </a:spcAft>
              <a:buFont typeface="Wingdings" panose="05000000000000000000" pitchFamily="2" charset="2"/>
              <a:buChar char="Ø"/>
            </a:pPr>
            <a:r>
              <a:rPr lang="en-US" sz="1600" dirty="0">
                <a:solidFill>
                  <a:schemeClr val="tx1"/>
                </a:solidFill>
              </a:rPr>
              <a:t>Unlike conventional design methods, the fourth order amplifier is based on gm/Id methodology and helps in achieving the high unity-gain-frequency of greater than 1GHz and phase margin of greater than </a:t>
            </a:r>
            <a:r>
              <a:rPr lang="en-IN" sz="1600" dirty="0">
                <a:solidFill>
                  <a:schemeClr val="tx1"/>
                </a:solidFill>
              </a:rPr>
              <a:t>54.8° </a:t>
            </a:r>
            <a:r>
              <a:rPr lang="en-IN" sz="1600" dirty="0">
                <a:solidFill>
                  <a:schemeClr val="tx1"/>
                </a:solidFill>
                <a:hlinkClick r:id="rId2" action="ppaction://hlinksldjump">
                  <a:extLst>
                    <a:ext uri="{A12FA001-AC4F-418D-AE19-62706E023703}">
                      <ahyp:hlinkClr xmlns:ahyp="http://schemas.microsoft.com/office/drawing/2018/hyperlinkcolor" val="tx"/>
                    </a:ext>
                  </a:extLst>
                </a:hlinkClick>
              </a:rPr>
              <a:t>[3]</a:t>
            </a:r>
            <a:r>
              <a:rPr lang="en-IN" sz="1600" dirty="0">
                <a:solidFill>
                  <a:schemeClr val="tx1"/>
                </a:solidFill>
              </a:rPr>
              <a:t>.</a:t>
            </a:r>
          </a:p>
        </p:txBody>
      </p:sp>
      <p:sp>
        <p:nvSpPr>
          <p:cNvPr id="5" name="Slide Number Placeholder 4">
            <a:extLst>
              <a:ext uri="{FF2B5EF4-FFF2-40B4-BE49-F238E27FC236}">
                <a16:creationId xmlns:a16="http://schemas.microsoft.com/office/drawing/2014/main" id="{5FBC0553-D274-4333-B6D7-6658D79E0E82}"/>
              </a:ext>
            </a:extLst>
          </p:cNvPr>
          <p:cNvSpPr>
            <a:spLocks noGrp="1"/>
          </p:cNvSpPr>
          <p:nvPr>
            <p:ph type="sldNum" sz="quarter" idx="12"/>
          </p:nvPr>
        </p:nvSpPr>
        <p:spPr/>
        <p:txBody>
          <a:bodyPr/>
          <a:lstStyle/>
          <a:p>
            <a:fld id="{2EEFD645-3611-4F12-965D-74F1929763DD}" type="slidenum">
              <a:rPr lang="en-IN" smtClean="0"/>
              <a:t>33</a:t>
            </a:fld>
            <a:endParaRPr lang="en-IN"/>
          </a:p>
        </p:txBody>
      </p:sp>
    </p:spTree>
    <p:extLst>
      <p:ext uri="{BB962C8B-B14F-4D97-AF65-F5344CB8AC3E}">
        <p14:creationId xmlns:p14="http://schemas.microsoft.com/office/powerpoint/2010/main" val="38470842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FBB8-5EA8-4FF4-AAD6-33C17214DACD}"/>
              </a:ext>
            </a:extLst>
          </p:cNvPr>
          <p:cNvSpPr>
            <a:spLocks noGrp="1"/>
          </p:cNvSpPr>
          <p:nvPr>
            <p:ph type="title"/>
          </p:nvPr>
        </p:nvSpPr>
        <p:spPr>
          <a:xfrm>
            <a:off x="715540" y="381741"/>
            <a:ext cx="10058400" cy="719091"/>
          </a:xfrm>
        </p:spPr>
        <p:txBody>
          <a:bodyPr>
            <a:normAutofit/>
          </a:bodyPr>
          <a:lstStyle/>
          <a:p>
            <a:pPr>
              <a:lnSpc>
                <a:spcPct val="100000"/>
              </a:lnSpc>
              <a:spcBef>
                <a:spcPts val="0"/>
              </a:spcBef>
            </a:pPr>
            <a:r>
              <a:rPr lang="en-US" sz="3200" b="1" u="sng" dirty="0">
                <a:solidFill>
                  <a:schemeClr val="tx1"/>
                </a:solidFill>
              </a:rPr>
              <a:t>References</a:t>
            </a:r>
            <a:endParaRPr lang="en-IN" sz="3200" b="1" u="sng" dirty="0">
              <a:solidFill>
                <a:schemeClr val="tx1"/>
              </a:solidFill>
            </a:endParaRPr>
          </a:p>
        </p:txBody>
      </p:sp>
      <p:sp>
        <p:nvSpPr>
          <p:cNvPr id="3" name="Content Placeholder 2">
            <a:extLst>
              <a:ext uri="{FF2B5EF4-FFF2-40B4-BE49-F238E27FC236}">
                <a16:creationId xmlns:a16="http://schemas.microsoft.com/office/drawing/2014/main" id="{1223616F-52D8-4677-A55B-B702730EA8A5}"/>
              </a:ext>
            </a:extLst>
          </p:cNvPr>
          <p:cNvSpPr>
            <a:spLocks noGrp="1"/>
          </p:cNvSpPr>
          <p:nvPr>
            <p:ph idx="1"/>
          </p:nvPr>
        </p:nvSpPr>
        <p:spPr>
          <a:xfrm>
            <a:off x="541538" y="1845734"/>
            <a:ext cx="11176986" cy="4386390"/>
          </a:xfrm>
        </p:spPr>
        <p:txBody>
          <a:bodyPr>
            <a:normAutofit/>
          </a:bodyPr>
          <a:lstStyle/>
          <a:p>
            <a:pPr marL="457200" indent="-457200">
              <a:lnSpc>
                <a:spcPct val="100000"/>
              </a:lnSpc>
              <a:spcBef>
                <a:spcPts val="0"/>
              </a:spcBef>
              <a:spcAft>
                <a:spcPts val="0"/>
              </a:spcAft>
              <a:buFont typeface="+mj-lt"/>
              <a:buAutoNum type="arabicPeriod"/>
            </a:pPr>
            <a:r>
              <a:rPr lang="nn-NO" sz="1600" dirty="0"/>
              <a:t>B. K. Thandri and J. Silva-Martinez, "A robust feedforward compensation scheme for multistage operational transconductance amplifiers with no Miller capacitors," in IEEE Journal of Solid-State Circuits, vol. 38, no. 2, pp. 237-243, Feb. 2003, doi: 10.1109/JSSC.2002.807410.</a:t>
            </a:r>
          </a:p>
          <a:p>
            <a:pPr marL="457200" indent="-457200">
              <a:lnSpc>
                <a:spcPct val="100000"/>
              </a:lnSpc>
              <a:spcBef>
                <a:spcPts val="0"/>
              </a:spcBef>
              <a:spcAft>
                <a:spcPts val="0"/>
              </a:spcAft>
              <a:buFont typeface="+mj-lt"/>
              <a:buAutoNum type="arabicPeriod"/>
            </a:pPr>
            <a:endParaRPr lang="nn-NO" sz="1600" dirty="0"/>
          </a:p>
          <a:p>
            <a:pPr marL="457200" indent="-457200">
              <a:lnSpc>
                <a:spcPct val="100000"/>
              </a:lnSpc>
              <a:spcBef>
                <a:spcPts val="0"/>
              </a:spcBef>
              <a:spcAft>
                <a:spcPts val="0"/>
              </a:spcAft>
              <a:buFont typeface="+mj-lt"/>
              <a:buAutoNum type="arabicPeriod"/>
            </a:pPr>
            <a:r>
              <a:rPr lang="en-US" sz="1600" dirty="0"/>
              <a:t>B. Wu and Y. Chiu, "A 40 nm CMOS Derivative-Free IF Active-RC BPF With Programmable Bandwidth and Center Frequency Achieving Over 30 dBm IIP3," in IEEE Journal of Solid-State Circuits, vol. 50, no. 8, pp. 1772-1784, Aug. 2015, </a:t>
            </a:r>
            <a:r>
              <a:rPr lang="en-US" sz="1600" dirty="0" err="1"/>
              <a:t>doi</a:t>
            </a:r>
            <a:r>
              <a:rPr lang="en-US" sz="1600" dirty="0"/>
              <a:t>: 10.1109/JSSC.2015.2412953.</a:t>
            </a:r>
          </a:p>
          <a:p>
            <a:pPr marL="457200" indent="-457200">
              <a:lnSpc>
                <a:spcPct val="100000"/>
              </a:lnSpc>
              <a:spcBef>
                <a:spcPts val="0"/>
              </a:spcBef>
              <a:spcAft>
                <a:spcPts val="0"/>
              </a:spcAft>
              <a:buFont typeface="+mj-lt"/>
              <a:buAutoNum type="arabicPeriod"/>
            </a:pPr>
            <a:endParaRPr lang="en-US" sz="1600" dirty="0"/>
          </a:p>
          <a:p>
            <a:pPr marL="457200" indent="-457200">
              <a:lnSpc>
                <a:spcPct val="100000"/>
              </a:lnSpc>
              <a:spcBef>
                <a:spcPts val="0"/>
              </a:spcBef>
              <a:spcAft>
                <a:spcPts val="0"/>
              </a:spcAft>
              <a:buFont typeface="+mj-lt"/>
              <a:buAutoNum type="arabicPeriod"/>
            </a:pPr>
            <a:r>
              <a:rPr lang="en-IN" sz="1600" dirty="0"/>
              <a:t>F. T. </a:t>
            </a:r>
            <a:r>
              <a:rPr lang="en-IN" sz="1600" dirty="0" err="1"/>
              <a:t>Gebreyohannes</a:t>
            </a:r>
            <a:r>
              <a:rPr lang="en-IN" sz="1600" dirty="0"/>
              <a:t>, J. Porte, M. -M. </a:t>
            </a:r>
            <a:r>
              <a:rPr lang="en-IN" sz="1600" dirty="0" err="1"/>
              <a:t>Louërat</a:t>
            </a:r>
            <a:r>
              <a:rPr lang="en-IN" sz="1600" dirty="0"/>
              <a:t> and H. </a:t>
            </a:r>
            <a:r>
              <a:rPr lang="en-IN" sz="1600" dirty="0" err="1"/>
              <a:t>Aboushady</a:t>
            </a:r>
            <a:r>
              <a:rPr lang="en-IN" sz="1600" dirty="0"/>
              <a:t>, "A gm/ID Methodology Based Data-Driven Search Algorithm for the Design of Multistage Multipath Feed-Forward-Compensated Amplifiers Targeting High Speed Continuous-Time </a:t>
            </a:r>
            <a:r>
              <a:rPr lang="el-GR" sz="1600" dirty="0"/>
              <a:t>ΣΔ-</a:t>
            </a:r>
            <a:r>
              <a:rPr lang="en-IN" sz="1600" dirty="0"/>
              <a:t>Modulators," in IEEE Transactions on Computer-Aided Design of Integrated Circuits and Systems, vol. 39, no. 12, pp. 4311-4324, Dec. 2020, </a:t>
            </a:r>
            <a:r>
              <a:rPr lang="en-IN" sz="1600" dirty="0" err="1"/>
              <a:t>doi</a:t>
            </a:r>
            <a:r>
              <a:rPr lang="en-IN" sz="1600" dirty="0"/>
              <a:t>: 10.1109/TCAD.2020.2966998.</a:t>
            </a:r>
          </a:p>
        </p:txBody>
      </p:sp>
      <p:sp>
        <p:nvSpPr>
          <p:cNvPr id="5" name="Slide Number Placeholder 4">
            <a:extLst>
              <a:ext uri="{FF2B5EF4-FFF2-40B4-BE49-F238E27FC236}">
                <a16:creationId xmlns:a16="http://schemas.microsoft.com/office/drawing/2014/main" id="{6380B03D-F4AA-4A99-99D8-224CACB53077}"/>
              </a:ext>
            </a:extLst>
          </p:cNvPr>
          <p:cNvSpPr>
            <a:spLocks noGrp="1"/>
          </p:cNvSpPr>
          <p:nvPr>
            <p:ph type="sldNum" sz="quarter" idx="12"/>
          </p:nvPr>
        </p:nvSpPr>
        <p:spPr/>
        <p:txBody>
          <a:bodyPr/>
          <a:lstStyle/>
          <a:p>
            <a:fld id="{2EEFD645-3611-4F12-965D-74F1929763DD}" type="slidenum">
              <a:rPr lang="en-IN" smtClean="0"/>
              <a:pPr/>
              <a:t>34</a:t>
            </a:fld>
            <a:endParaRPr lang="en-IN"/>
          </a:p>
        </p:txBody>
      </p:sp>
    </p:spTree>
    <p:extLst>
      <p:ext uri="{BB962C8B-B14F-4D97-AF65-F5344CB8AC3E}">
        <p14:creationId xmlns:p14="http://schemas.microsoft.com/office/powerpoint/2010/main" val="41656248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DAB36B-A88D-4B02-B9D7-6ADABD79DEC3}"/>
              </a:ext>
            </a:extLst>
          </p:cNvPr>
          <p:cNvSpPr>
            <a:spLocks noGrp="1"/>
          </p:cNvSpPr>
          <p:nvPr>
            <p:ph idx="1"/>
          </p:nvPr>
        </p:nvSpPr>
        <p:spPr/>
        <p:txBody>
          <a:bodyPr/>
          <a:lstStyle/>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r>
              <a:rPr lang="en-US" dirty="0">
                <a:solidFill>
                  <a:schemeClr val="tx1"/>
                </a:solidFill>
              </a:rPr>
              <a:t>                                                                   </a:t>
            </a:r>
            <a:r>
              <a:rPr lang="en-US" sz="4000" dirty="0">
                <a:solidFill>
                  <a:schemeClr val="tx1"/>
                </a:solidFill>
              </a:rPr>
              <a:t>Thank you!</a:t>
            </a:r>
            <a:endParaRPr lang="en-IN" dirty="0">
              <a:solidFill>
                <a:schemeClr val="tx1"/>
              </a:solidFill>
            </a:endParaRPr>
          </a:p>
        </p:txBody>
      </p:sp>
      <p:sp>
        <p:nvSpPr>
          <p:cNvPr id="5" name="Slide Number Placeholder 4">
            <a:extLst>
              <a:ext uri="{FF2B5EF4-FFF2-40B4-BE49-F238E27FC236}">
                <a16:creationId xmlns:a16="http://schemas.microsoft.com/office/drawing/2014/main" id="{5E18C2B8-F29B-4D6A-9891-F37517B91081}"/>
              </a:ext>
            </a:extLst>
          </p:cNvPr>
          <p:cNvSpPr>
            <a:spLocks noGrp="1"/>
          </p:cNvSpPr>
          <p:nvPr>
            <p:ph type="sldNum" sz="quarter" idx="12"/>
          </p:nvPr>
        </p:nvSpPr>
        <p:spPr/>
        <p:txBody>
          <a:bodyPr/>
          <a:lstStyle/>
          <a:p>
            <a:fld id="{2EEFD645-3611-4F12-965D-74F1929763DD}" type="slidenum">
              <a:rPr lang="en-IN" smtClean="0"/>
              <a:t>35</a:t>
            </a:fld>
            <a:endParaRPr lang="en-IN"/>
          </a:p>
        </p:txBody>
      </p:sp>
    </p:spTree>
    <p:extLst>
      <p:ext uri="{BB962C8B-B14F-4D97-AF65-F5344CB8AC3E}">
        <p14:creationId xmlns:p14="http://schemas.microsoft.com/office/powerpoint/2010/main" val="3985073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FC9B0-F25D-400F-B0D8-E072485CED09}"/>
              </a:ext>
            </a:extLst>
          </p:cNvPr>
          <p:cNvSpPr>
            <a:spLocks noGrp="1"/>
          </p:cNvSpPr>
          <p:nvPr>
            <p:ph type="title"/>
          </p:nvPr>
        </p:nvSpPr>
        <p:spPr>
          <a:xfrm>
            <a:off x="698746" y="498064"/>
            <a:ext cx="10794507" cy="782496"/>
          </a:xfrm>
        </p:spPr>
        <p:txBody>
          <a:bodyPr>
            <a:normAutofit/>
          </a:bodyPr>
          <a:lstStyle/>
          <a:p>
            <a:pPr>
              <a:lnSpc>
                <a:spcPct val="100000"/>
              </a:lnSpc>
              <a:spcBef>
                <a:spcPts val="0"/>
              </a:spcBef>
            </a:pPr>
            <a:r>
              <a:rPr lang="en-IN" sz="3200" b="1" u="sng" dirty="0">
                <a:solidFill>
                  <a:schemeClr val="tx1"/>
                </a:solidFill>
              </a:rPr>
              <a:t>Design challenges</a:t>
            </a:r>
            <a:endParaRPr lang="en-IN" sz="2000" b="1" u="sng" dirty="0">
              <a:solidFill>
                <a:schemeClr val="tx1"/>
              </a:solidFill>
              <a:latin typeface="+mn-lt"/>
            </a:endParaRPr>
          </a:p>
        </p:txBody>
      </p:sp>
      <p:sp>
        <p:nvSpPr>
          <p:cNvPr id="3" name="Content Placeholder 2">
            <a:extLst>
              <a:ext uri="{FF2B5EF4-FFF2-40B4-BE49-F238E27FC236}">
                <a16:creationId xmlns:a16="http://schemas.microsoft.com/office/drawing/2014/main" id="{0B95369D-274E-4447-A9EC-7594989DAEAE}"/>
              </a:ext>
            </a:extLst>
          </p:cNvPr>
          <p:cNvSpPr>
            <a:spLocks noGrp="1"/>
          </p:cNvSpPr>
          <p:nvPr>
            <p:ph idx="1"/>
          </p:nvPr>
        </p:nvSpPr>
        <p:spPr>
          <a:xfrm>
            <a:off x="540887" y="1819923"/>
            <a:ext cx="11110224" cy="4351283"/>
          </a:xfrm>
        </p:spPr>
        <p:txBody>
          <a:bodyPr>
            <a:normAutofit/>
          </a:bodyPr>
          <a:lstStyle/>
          <a:p>
            <a:pPr>
              <a:lnSpc>
                <a:spcPct val="100000"/>
              </a:lnSpc>
              <a:spcBef>
                <a:spcPts val="0"/>
              </a:spcBef>
              <a:spcAft>
                <a:spcPts val="0"/>
              </a:spcAft>
              <a:buFont typeface="Wingdings" panose="05000000000000000000" pitchFamily="2" charset="2"/>
              <a:buChar char="Ø"/>
            </a:pPr>
            <a:r>
              <a:rPr lang="en-US" sz="1600" dirty="0"/>
              <a:t> High gain and High BW amplifier have contradicting design need:</a:t>
            </a:r>
          </a:p>
          <a:p>
            <a:pPr>
              <a:lnSpc>
                <a:spcPct val="100000"/>
              </a:lnSpc>
              <a:spcBef>
                <a:spcPts val="0"/>
              </a:spcBef>
              <a:spcAft>
                <a:spcPts val="0"/>
              </a:spcAft>
              <a:buFont typeface="Arial" panose="020B0604020202020204" pitchFamily="34" charset="0"/>
              <a:buChar char="•"/>
            </a:pPr>
            <a:endParaRPr lang="en-US" sz="1600" dirty="0"/>
          </a:p>
          <a:p>
            <a:pPr>
              <a:lnSpc>
                <a:spcPct val="100000"/>
              </a:lnSpc>
              <a:spcBef>
                <a:spcPts val="0"/>
              </a:spcBef>
              <a:spcAft>
                <a:spcPts val="0"/>
              </a:spcAft>
              <a:buFont typeface="Courier New" panose="02070309020205020404" pitchFamily="49" charset="0"/>
              <a:buChar char="o"/>
            </a:pPr>
            <a:r>
              <a:rPr lang="en-US" sz="1600" dirty="0"/>
              <a:t>High gain =&gt; Multistage amplifier with long channel length transistor</a:t>
            </a:r>
          </a:p>
          <a:p>
            <a:pPr>
              <a:lnSpc>
                <a:spcPct val="100000"/>
              </a:lnSpc>
              <a:spcBef>
                <a:spcPts val="0"/>
              </a:spcBef>
              <a:spcAft>
                <a:spcPts val="0"/>
              </a:spcAft>
              <a:buFont typeface="Courier New" panose="02070309020205020404" pitchFamily="49" charset="0"/>
              <a:buChar char="o"/>
            </a:pPr>
            <a:endParaRPr lang="en-US" sz="1600" dirty="0"/>
          </a:p>
          <a:p>
            <a:pPr>
              <a:lnSpc>
                <a:spcPct val="100000"/>
              </a:lnSpc>
              <a:spcBef>
                <a:spcPts val="0"/>
              </a:spcBef>
              <a:spcAft>
                <a:spcPts val="0"/>
              </a:spcAft>
              <a:buFont typeface="Courier New" panose="02070309020205020404" pitchFamily="49" charset="0"/>
              <a:buChar char="o"/>
            </a:pPr>
            <a:r>
              <a:rPr lang="en-US" sz="1600" dirty="0"/>
              <a:t>High BW =&gt; Single stage amplifier and short channel length transistor</a:t>
            </a:r>
          </a:p>
          <a:p>
            <a:pPr>
              <a:lnSpc>
                <a:spcPct val="100000"/>
              </a:lnSpc>
              <a:spcBef>
                <a:spcPts val="0"/>
              </a:spcBef>
              <a:spcAft>
                <a:spcPts val="0"/>
              </a:spcAft>
              <a:buFont typeface="Arial" panose="020B0604020202020204" pitchFamily="34" charset="0"/>
              <a:buChar char="•"/>
            </a:pPr>
            <a:endParaRPr lang="en-US" sz="1600" dirty="0"/>
          </a:p>
          <a:p>
            <a:pPr>
              <a:lnSpc>
                <a:spcPct val="100000"/>
              </a:lnSpc>
              <a:spcBef>
                <a:spcPts val="0"/>
              </a:spcBef>
              <a:spcAft>
                <a:spcPts val="0"/>
              </a:spcAft>
              <a:buFont typeface="Wingdings" panose="05000000000000000000" pitchFamily="2" charset="2"/>
              <a:buChar char="Ø"/>
            </a:pPr>
            <a:r>
              <a:rPr lang="en-US" sz="1600" dirty="0"/>
              <a:t> N Cascade stage =&gt; N x gain but N low frequency poles </a:t>
            </a:r>
          </a:p>
          <a:p>
            <a:pPr marL="0" indent="0">
              <a:lnSpc>
                <a:spcPct val="100000"/>
              </a:lnSpc>
              <a:spcBef>
                <a:spcPts val="0"/>
              </a:spcBef>
              <a:spcAft>
                <a:spcPts val="0"/>
              </a:spcAft>
              <a:buNone/>
            </a:pPr>
            <a:endParaRPr lang="en-US" sz="1600" dirty="0"/>
          </a:p>
          <a:p>
            <a:pPr>
              <a:lnSpc>
                <a:spcPct val="100000"/>
              </a:lnSpc>
              <a:spcBef>
                <a:spcPts val="0"/>
              </a:spcBef>
              <a:spcAft>
                <a:spcPts val="0"/>
              </a:spcAft>
              <a:buFont typeface="Courier New" panose="02070309020205020404" pitchFamily="49" charset="0"/>
              <a:buChar char="o"/>
            </a:pPr>
            <a:r>
              <a:rPr lang="en-US" sz="1600" dirty="0"/>
              <a:t>Low phase margin</a:t>
            </a:r>
          </a:p>
        </p:txBody>
      </p:sp>
      <p:sp>
        <p:nvSpPr>
          <p:cNvPr id="5" name="Slide Number Placeholder 4">
            <a:extLst>
              <a:ext uri="{FF2B5EF4-FFF2-40B4-BE49-F238E27FC236}">
                <a16:creationId xmlns:a16="http://schemas.microsoft.com/office/drawing/2014/main" id="{F5AE7207-19DC-4179-A245-8AAE9034BBAF}"/>
              </a:ext>
            </a:extLst>
          </p:cNvPr>
          <p:cNvSpPr>
            <a:spLocks noGrp="1"/>
          </p:cNvSpPr>
          <p:nvPr>
            <p:ph type="sldNum" sz="quarter" idx="12"/>
          </p:nvPr>
        </p:nvSpPr>
        <p:spPr/>
        <p:txBody>
          <a:bodyPr/>
          <a:lstStyle/>
          <a:p>
            <a:fld id="{2EEFD645-3611-4F12-965D-74F1929763DD}" type="slidenum">
              <a:rPr lang="en-IN" smtClean="0"/>
              <a:pPr/>
              <a:t>4</a:t>
            </a:fld>
            <a:endParaRPr lang="en-IN"/>
          </a:p>
        </p:txBody>
      </p:sp>
    </p:spTree>
    <p:extLst>
      <p:ext uri="{BB962C8B-B14F-4D97-AF65-F5344CB8AC3E}">
        <p14:creationId xmlns:p14="http://schemas.microsoft.com/office/powerpoint/2010/main" val="3475121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69CB5-30A9-44E4-82AD-4E585F62D38E}"/>
              </a:ext>
            </a:extLst>
          </p:cNvPr>
          <p:cNvSpPr>
            <a:spLocks noGrp="1"/>
          </p:cNvSpPr>
          <p:nvPr>
            <p:ph type="title"/>
          </p:nvPr>
        </p:nvSpPr>
        <p:spPr>
          <a:xfrm>
            <a:off x="760949" y="478504"/>
            <a:ext cx="10058400" cy="878891"/>
          </a:xfrm>
        </p:spPr>
        <p:txBody>
          <a:bodyPr>
            <a:normAutofit/>
          </a:bodyPr>
          <a:lstStyle/>
          <a:p>
            <a:pPr>
              <a:lnSpc>
                <a:spcPct val="100000"/>
              </a:lnSpc>
              <a:spcBef>
                <a:spcPts val="0"/>
              </a:spcBef>
            </a:pPr>
            <a:r>
              <a:rPr lang="en-US" sz="3200" b="1" u="sng" dirty="0">
                <a:solidFill>
                  <a:schemeClr val="tx1"/>
                </a:solidFill>
              </a:rPr>
              <a:t>Drawback of other schemes </a:t>
            </a:r>
            <a:endParaRPr lang="en-IN" sz="3200" b="1" u="sng" dirty="0">
              <a:solidFill>
                <a:schemeClr val="tx1"/>
              </a:solidFill>
            </a:endParaRPr>
          </a:p>
        </p:txBody>
      </p:sp>
      <p:sp>
        <p:nvSpPr>
          <p:cNvPr id="3" name="Content Placeholder 2">
            <a:extLst>
              <a:ext uri="{FF2B5EF4-FFF2-40B4-BE49-F238E27FC236}">
                <a16:creationId xmlns:a16="http://schemas.microsoft.com/office/drawing/2014/main" id="{E047627F-AC45-4A0A-9F97-C258AF8800A2}"/>
              </a:ext>
            </a:extLst>
          </p:cNvPr>
          <p:cNvSpPr>
            <a:spLocks noGrp="1"/>
          </p:cNvSpPr>
          <p:nvPr>
            <p:ph idx="1"/>
          </p:nvPr>
        </p:nvSpPr>
        <p:spPr>
          <a:xfrm>
            <a:off x="583324" y="1852794"/>
            <a:ext cx="11025352" cy="4403834"/>
          </a:xfrm>
        </p:spPr>
        <p:txBody>
          <a:bodyPr>
            <a:normAutofit/>
          </a:bodyPr>
          <a:lstStyle/>
          <a:p>
            <a:pPr marL="0" indent="0">
              <a:lnSpc>
                <a:spcPct val="100000"/>
              </a:lnSpc>
              <a:spcBef>
                <a:spcPts val="0"/>
              </a:spcBef>
              <a:spcAft>
                <a:spcPts val="0"/>
              </a:spcAft>
              <a:buNone/>
            </a:pPr>
            <a:r>
              <a:rPr lang="en-US" sz="1600" dirty="0"/>
              <a:t>Design with Miller Capacitors:</a:t>
            </a:r>
          </a:p>
          <a:p>
            <a:pPr>
              <a:lnSpc>
                <a:spcPct val="100000"/>
              </a:lnSpc>
              <a:spcBef>
                <a:spcPts val="0"/>
              </a:spcBef>
              <a:spcAft>
                <a:spcPts val="0"/>
              </a:spcAft>
              <a:buFont typeface="Arial" panose="020B0604020202020204" pitchFamily="34" charset="0"/>
              <a:buChar char="•"/>
            </a:pPr>
            <a:endParaRPr lang="en-US" sz="1600" dirty="0"/>
          </a:p>
          <a:p>
            <a:pPr>
              <a:lnSpc>
                <a:spcPct val="100000"/>
              </a:lnSpc>
              <a:spcBef>
                <a:spcPts val="0"/>
              </a:spcBef>
              <a:spcAft>
                <a:spcPts val="0"/>
              </a:spcAft>
              <a:buFont typeface="Wingdings" panose="05000000000000000000" pitchFamily="2" charset="2"/>
              <a:buChar char="Ø"/>
            </a:pPr>
            <a:r>
              <a:rPr lang="en-US" sz="1600" dirty="0"/>
              <a:t>Dominant pole is pushed at lower frequency =&gt; Reduced bandwidth</a:t>
            </a:r>
          </a:p>
          <a:p>
            <a:pPr>
              <a:lnSpc>
                <a:spcPct val="100000"/>
              </a:lnSpc>
              <a:spcBef>
                <a:spcPts val="0"/>
              </a:spcBef>
              <a:spcAft>
                <a:spcPts val="0"/>
              </a:spcAft>
              <a:buFont typeface="Wingdings" panose="05000000000000000000" pitchFamily="2" charset="2"/>
              <a:buChar char="Ø"/>
            </a:pPr>
            <a:endParaRPr lang="en-US" sz="1600" dirty="0"/>
          </a:p>
          <a:p>
            <a:pPr>
              <a:lnSpc>
                <a:spcPct val="100000"/>
              </a:lnSpc>
              <a:spcBef>
                <a:spcPts val="0"/>
              </a:spcBef>
              <a:spcAft>
                <a:spcPts val="0"/>
              </a:spcAft>
              <a:buFont typeface="Wingdings" panose="05000000000000000000" pitchFamily="2" charset="2"/>
              <a:buChar char="Ø"/>
            </a:pPr>
            <a:r>
              <a:rPr lang="en-US" sz="1600" dirty="0"/>
              <a:t>Introduces RHP zero =&gt; Decreased phase margin</a:t>
            </a:r>
          </a:p>
          <a:p>
            <a:pPr>
              <a:lnSpc>
                <a:spcPct val="100000"/>
              </a:lnSpc>
              <a:spcBef>
                <a:spcPts val="0"/>
              </a:spcBef>
              <a:spcAft>
                <a:spcPts val="0"/>
              </a:spcAft>
              <a:buFont typeface="Wingdings" panose="05000000000000000000" pitchFamily="2" charset="2"/>
              <a:buChar char="Ø"/>
            </a:pPr>
            <a:endParaRPr lang="en-US" sz="1600" dirty="0"/>
          </a:p>
          <a:p>
            <a:pPr>
              <a:lnSpc>
                <a:spcPct val="100000"/>
              </a:lnSpc>
              <a:spcBef>
                <a:spcPts val="0"/>
              </a:spcBef>
              <a:spcAft>
                <a:spcPts val="0"/>
              </a:spcAft>
              <a:buFont typeface="Wingdings" panose="05000000000000000000" pitchFamily="2" charset="2"/>
              <a:buChar char="Ø"/>
            </a:pPr>
            <a:r>
              <a:rPr lang="en-US" sz="1600" dirty="0"/>
              <a:t>Nulling resister used =&gt; Cancel the effect of RHP zero</a:t>
            </a:r>
          </a:p>
        </p:txBody>
      </p:sp>
      <p:sp>
        <p:nvSpPr>
          <p:cNvPr id="5" name="Slide Number Placeholder 4">
            <a:extLst>
              <a:ext uri="{FF2B5EF4-FFF2-40B4-BE49-F238E27FC236}">
                <a16:creationId xmlns:a16="http://schemas.microsoft.com/office/drawing/2014/main" id="{CA95F584-12BA-4536-882A-9080E3F63DB3}"/>
              </a:ext>
            </a:extLst>
          </p:cNvPr>
          <p:cNvSpPr>
            <a:spLocks noGrp="1"/>
          </p:cNvSpPr>
          <p:nvPr>
            <p:ph type="sldNum" sz="quarter" idx="12"/>
          </p:nvPr>
        </p:nvSpPr>
        <p:spPr/>
        <p:txBody>
          <a:bodyPr/>
          <a:lstStyle/>
          <a:p>
            <a:fld id="{2EEFD645-3611-4F12-965D-74F1929763DD}" type="slidenum">
              <a:rPr lang="en-IN" smtClean="0"/>
              <a:pPr/>
              <a:t>5</a:t>
            </a:fld>
            <a:endParaRPr lang="en-IN"/>
          </a:p>
        </p:txBody>
      </p:sp>
      <p:sp>
        <p:nvSpPr>
          <p:cNvPr id="7" name="TextBox 6">
            <a:extLst>
              <a:ext uri="{FF2B5EF4-FFF2-40B4-BE49-F238E27FC236}">
                <a16:creationId xmlns:a16="http://schemas.microsoft.com/office/drawing/2014/main" id="{3B924B8B-043F-4F10-83D7-70B12398DCA0}"/>
              </a:ext>
            </a:extLst>
          </p:cNvPr>
          <p:cNvSpPr txBox="1"/>
          <p:nvPr/>
        </p:nvSpPr>
        <p:spPr>
          <a:xfrm>
            <a:off x="8224199" y="5840648"/>
            <a:ext cx="2863998" cy="338554"/>
          </a:xfrm>
          <a:prstGeom prst="rect">
            <a:avLst/>
          </a:prstGeom>
          <a:noFill/>
        </p:spPr>
        <p:txBody>
          <a:bodyPr wrap="square" rtlCol="0">
            <a:spAutoFit/>
          </a:bodyPr>
          <a:lstStyle/>
          <a:p>
            <a:r>
              <a:rPr lang="en-IN" sz="1600" dirty="0"/>
              <a:t>Fig. Miller compensation Circuit</a:t>
            </a:r>
          </a:p>
        </p:txBody>
      </p:sp>
      <p:pic>
        <p:nvPicPr>
          <p:cNvPr id="4" name="Picture 3">
            <a:extLst>
              <a:ext uri="{FF2B5EF4-FFF2-40B4-BE49-F238E27FC236}">
                <a16:creationId xmlns:a16="http://schemas.microsoft.com/office/drawing/2014/main" id="{D93570F7-0B5C-4C6D-B694-8E92133B2775}"/>
              </a:ext>
            </a:extLst>
          </p:cNvPr>
          <p:cNvPicPr>
            <a:picLocks noChangeAspect="1"/>
          </p:cNvPicPr>
          <p:nvPr/>
        </p:nvPicPr>
        <p:blipFill>
          <a:blip r:embed="rId3"/>
          <a:stretch>
            <a:fillRect/>
          </a:stretch>
        </p:blipFill>
        <p:spPr>
          <a:xfrm>
            <a:off x="7396236" y="142627"/>
            <a:ext cx="3875808" cy="2133838"/>
          </a:xfrm>
          <a:prstGeom prst="rect">
            <a:avLst/>
          </a:prstGeom>
        </p:spPr>
      </p:pic>
      <p:pic>
        <p:nvPicPr>
          <p:cNvPr id="8" name="Picture 7">
            <a:extLst>
              <a:ext uri="{FF2B5EF4-FFF2-40B4-BE49-F238E27FC236}">
                <a16:creationId xmlns:a16="http://schemas.microsoft.com/office/drawing/2014/main" id="{948AA378-608C-4A39-A5A8-B4A41D13DD8E}"/>
              </a:ext>
            </a:extLst>
          </p:cNvPr>
          <p:cNvPicPr>
            <a:picLocks noChangeAspect="1"/>
          </p:cNvPicPr>
          <p:nvPr/>
        </p:nvPicPr>
        <p:blipFill>
          <a:blip r:embed="rId4"/>
          <a:stretch>
            <a:fillRect/>
          </a:stretch>
        </p:blipFill>
        <p:spPr>
          <a:xfrm>
            <a:off x="1103803" y="3646250"/>
            <a:ext cx="3198919" cy="2532952"/>
          </a:xfrm>
          <a:prstGeom prst="rect">
            <a:avLst/>
          </a:prstGeom>
        </p:spPr>
      </p:pic>
      <p:sp>
        <p:nvSpPr>
          <p:cNvPr id="9" name="TextBox 8">
            <a:extLst>
              <a:ext uri="{FF2B5EF4-FFF2-40B4-BE49-F238E27FC236}">
                <a16:creationId xmlns:a16="http://schemas.microsoft.com/office/drawing/2014/main" id="{0D425DD5-A3EA-411A-B060-6087300C288F}"/>
              </a:ext>
            </a:extLst>
          </p:cNvPr>
          <p:cNvSpPr txBox="1"/>
          <p:nvPr/>
        </p:nvSpPr>
        <p:spPr>
          <a:xfrm>
            <a:off x="7753694" y="2334379"/>
            <a:ext cx="3982585" cy="338554"/>
          </a:xfrm>
          <a:prstGeom prst="rect">
            <a:avLst/>
          </a:prstGeom>
          <a:noFill/>
        </p:spPr>
        <p:txBody>
          <a:bodyPr wrap="square" rtlCol="0">
            <a:spAutoFit/>
          </a:bodyPr>
          <a:lstStyle/>
          <a:p>
            <a:r>
              <a:rPr lang="en-IN" sz="1600" dirty="0"/>
              <a:t>Fig. Miller frequency compensation block dia.</a:t>
            </a:r>
          </a:p>
        </p:txBody>
      </p:sp>
      <p:sp>
        <p:nvSpPr>
          <p:cNvPr id="10" name="TextBox 9">
            <a:extLst>
              <a:ext uri="{FF2B5EF4-FFF2-40B4-BE49-F238E27FC236}">
                <a16:creationId xmlns:a16="http://schemas.microsoft.com/office/drawing/2014/main" id="{DF8B0F9D-C425-4434-8315-5524D953FE68}"/>
              </a:ext>
            </a:extLst>
          </p:cNvPr>
          <p:cNvSpPr txBox="1"/>
          <p:nvPr/>
        </p:nvSpPr>
        <p:spPr>
          <a:xfrm>
            <a:off x="3289705" y="5928713"/>
            <a:ext cx="4007739" cy="338554"/>
          </a:xfrm>
          <a:prstGeom prst="rect">
            <a:avLst/>
          </a:prstGeom>
          <a:noFill/>
        </p:spPr>
        <p:txBody>
          <a:bodyPr wrap="square" rtlCol="0">
            <a:spAutoFit/>
          </a:bodyPr>
          <a:lstStyle/>
          <a:p>
            <a:r>
              <a:rPr lang="en-IN" sz="1600" dirty="0"/>
              <a:t>Fig. Pole-zero location of Miller compensation</a:t>
            </a:r>
          </a:p>
        </p:txBody>
      </p:sp>
      <p:pic>
        <p:nvPicPr>
          <p:cNvPr id="11" name="Picture 10">
            <a:extLst>
              <a:ext uri="{FF2B5EF4-FFF2-40B4-BE49-F238E27FC236}">
                <a16:creationId xmlns:a16="http://schemas.microsoft.com/office/drawing/2014/main" id="{EC53D0E4-EEE6-47AE-A3D8-0ADBD3E9F8C2}"/>
              </a:ext>
            </a:extLst>
          </p:cNvPr>
          <p:cNvPicPr>
            <a:picLocks noChangeAspect="1"/>
          </p:cNvPicPr>
          <p:nvPr/>
        </p:nvPicPr>
        <p:blipFill>
          <a:blip r:embed="rId5"/>
          <a:stretch>
            <a:fillRect/>
          </a:stretch>
        </p:blipFill>
        <p:spPr>
          <a:xfrm>
            <a:off x="7417838" y="2738604"/>
            <a:ext cx="4275190" cy="3055885"/>
          </a:xfrm>
          <a:prstGeom prst="rect">
            <a:avLst/>
          </a:prstGeom>
        </p:spPr>
      </p:pic>
    </p:spTree>
    <p:extLst>
      <p:ext uri="{BB962C8B-B14F-4D97-AF65-F5344CB8AC3E}">
        <p14:creationId xmlns:p14="http://schemas.microsoft.com/office/powerpoint/2010/main" val="650898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6ADAE-A6CC-4E5F-8849-B0711401A20F}"/>
              </a:ext>
            </a:extLst>
          </p:cNvPr>
          <p:cNvSpPr>
            <a:spLocks noGrp="1"/>
          </p:cNvSpPr>
          <p:nvPr>
            <p:ph type="title"/>
          </p:nvPr>
        </p:nvSpPr>
        <p:spPr>
          <a:xfrm>
            <a:off x="585927" y="442576"/>
            <a:ext cx="10515600" cy="815605"/>
          </a:xfrm>
        </p:spPr>
        <p:txBody>
          <a:bodyPr>
            <a:normAutofit/>
          </a:bodyPr>
          <a:lstStyle/>
          <a:p>
            <a:pPr>
              <a:lnSpc>
                <a:spcPct val="100000"/>
              </a:lnSpc>
              <a:spcBef>
                <a:spcPts val="0"/>
              </a:spcBef>
            </a:pPr>
            <a:r>
              <a:rPr lang="en-US" sz="3200" b="1" u="sng" dirty="0">
                <a:solidFill>
                  <a:schemeClr val="tx1"/>
                </a:solidFill>
              </a:rPr>
              <a:t>No Capacitor Feedforward Compensation (NCFF) [1]</a:t>
            </a:r>
            <a:endParaRPr lang="en-IN" sz="3200" b="1" u="sng" dirty="0">
              <a:solidFill>
                <a:schemeClr val="tx1"/>
              </a:solidFill>
            </a:endParaRPr>
          </a:p>
        </p:txBody>
      </p:sp>
      <p:sp>
        <p:nvSpPr>
          <p:cNvPr id="3" name="Content Placeholder 2">
            <a:extLst>
              <a:ext uri="{FF2B5EF4-FFF2-40B4-BE49-F238E27FC236}">
                <a16:creationId xmlns:a16="http://schemas.microsoft.com/office/drawing/2014/main" id="{236C63D4-6B95-4CAE-AC65-F2025644818C}"/>
              </a:ext>
            </a:extLst>
          </p:cNvPr>
          <p:cNvSpPr>
            <a:spLocks noGrp="1"/>
          </p:cNvSpPr>
          <p:nvPr>
            <p:ph idx="1"/>
          </p:nvPr>
        </p:nvSpPr>
        <p:spPr>
          <a:xfrm>
            <a:off x="493986" y="1807779"/>
            <a:ext cx="11140966" cy="4369185"/>
          </a:xfrm>
        </p:spPr>
        <p:txBody>
          <a:bodyPr>
            <a:normAutofit/>
          </a:bodyPr>
          <a:lstStyle/>
          <a:p>
            <a:pPr>
              <a:lnSpc>
                <a:spcPct val="100000"/>
              </a:lnSpc>
              <a:spcBef>
                <a:spcPts val="0"/>
              </a:spcBef>
              <a:spcAft>
                <a:spcPts val="0"/>
              </a:spcAft>
              <a:buFont typeface="Wingdings" panose="05000000000000000000" pitchFamily="2" charset="2"/>
              <a:buChar char="Ø"/>
            </a:pPr>
            <a:r>
              <a:rPr lang="en-US" sz="1600" dirty="0"/>
              <a:t> No use of Miller Capacitor for compensation </a:t>
            </a:r>
          </a:p>
          <a:p>
            <a:pPr>
              <a:lnSpc>
                <a:spcPct val="100000"/>
              </a:lnSpc>
              <a:spcBef>
                <a:spcPts val="0"/>
              </a:spcBef>
              <a:spcAft>
                <a:spcPts val="0"/>
              </a:spcAft>
              <a:buFont typeface="Courier New" panose="02070309020205020404" pitchFamily="49" charset="0"/>
              <a:buChar char="o"/>
            </a:pPr>
            <a:r>
              <a:rPr lang="en-US" sz="1600" dirty="0"/>
              <a:t>    No pole splitting and no RHP zero</a:t>
            </a:r>
          </a:p>
          <a:p>
            <a:pPr>
              <a:lnSpc>
                <a:spcPct val="100000"/>
              </a:lnSpc>
              <a:spcBef>
                <a:spcPts val="0"/>
              </a:spcBef>
              <a:spcAft>
                <a:spcPts val="0"/>
              </a:spcAft>
              <a:buFont typeface="Courier New" panose="02070309020205020404" pitchFamily="49" charset="0"/>
              <a:buChar char="o"/>
            </a:pPr>
            <a:r>
              <a:rPr lang="en-US" sz="1600" dirty="0"/>
              <a:t>    High bandwidth</a:t>
            </a:r>
          </a:p>
          <a:p>
            <a:pPr>
              <a:lnSpc>
                <a:spcPct val="100000"/>
              </a:lnSpc>
              <a:spcBef>
                <a:spcPts val="0"/>
              </a:spcBef>
              <a:spcAft>
                <a:spcPts val="0"/>
              </a:spcAft>
              <a:buFont typeface="Courier New" panose="02070309020205020404" pitchFamily="49" charset="0"/>
              <a:buChar char="o"/>
            </a:pPr>
            <a:r>
              <a:rPr lang="en-US" sz="1600" dirty="0"/>
              <a:t>    Circuit become faster </a:t>
            </a:r>
          </a:p>
          <a:p>
            <a:pPr>
              <a:lnSpc>
                <a:spcPct val="100000"/>
              </a:lnSpc>
              <a:spcBef>
                <a:spcPts val="0"/>
              </a:spcBef>
              <a:spcAft>
                <a:spcPts val="0"/>
              </a:spcAft>
            </a:pPr>
            <a:endParaRPr lang="en-US" sz="1600" dirty="0"/>
          </a:p>
          <a:p>
            <a:pPr>
              <a:lnSpc>
                <a:spcPct val="100000"/>
              </a:lnSpc>
              <a:spcBef>
                <a:spcPts val="0"/>
              </a:spcBef>
              <a:spcAft>
                <a:spcPts val="0"/>
              </a:spcAft>
              <a:buFont typeface="Wingdings" panose="05000000000000000000" pitchFamily="2" charset="2"/>
              <a:buChar char="Ø"/>
            </a:pPr>
            <a:r>
              <a:rPr lang="en-US" sz="1600" dirty="0"/>
              <a:t> Feedforward compensation is used</a:t>
            </a:r>
          </a:p>
          <a:p>
            <a:pPr>
              <a:lnSpc>
                <a:spcPct val="100000"/>
              </a:lnSpc>
              <a:spcBef>
                <a:spcPts val="0"/>
              </a:spcBef>
              <a:spcAft>
                <a:spcPts val="0"/>
              </a:spcAft>
              <a:buFont typeface="Courier New" panose="02070309020205020404" pitchFamily="49" charset="0"/>
              <a:buChar char="o"/>
            </a:pPr>
            <a:r>
              <a:rPr lang="en-US" sz="1600" dirty="0"/>
              <a:t>    Creates LHP zero </a:t>
            </a:r>
          </a:p>
          <a:p>
            <a:pPr>
              <a:lnSpc>
                <a:spcPct val="100000"/>
              </a:lnSpc>
              <a:spcBef>
                <a:spcPts val="0"/>
              </a:spcBef>
              <a:spcAft>
                <a:spcPts val="0"/>
              </a:spcAft>
              <a:buFont typeface="Courier New" panose="02070309020205020404" pitchFamily="49" charset="0"/>
              <a:buChar char="o"/>
            </a:pPr>
            <a:r>
              <a:rPr lang="en-US" sz="1600" dirty="0"/>
              <a:t>    Phase margin increases</a:t>
            </a:r>
          </a:p>
          <a:p>
            <a:pPr>
              <a:lnSpc>
                <a:spcPct val="100000"/>
              </a:lnSpc>
              <a:spcBef>
                <a:spcPts val="0"/>
              </a:spcBef>
              <a:spcAft>
                <a:spcPts val="0"/>
              </a:spcAft>
              <a:buFont typeface="Courier New" panose="02070309020205020404" pitchFamily="49" charset="0"/>
              <a:buChar char="o"/>
            </a:pPr>
            <a:r>
              <a:rPr lang="en-US" sz="1600" dirty="0"/>
              <a:t>    Compensate the negative phase shift due to poles</a:t>
            </a:r>
          </a:p>
          <a:p>
            <a:pPr>
              <a:lnSpc>
                <a:spcPct val="100000"/>
              </a:lnSpc>
              <a:spcBef>
                <a:spcPts val="0"/>
              </a:spcBef>
              <a:spcAft>
                <a:spcPts val="0"/>
              </a:spcAft>
              <a:buFont typeface="Wingdings" panose="05000000000000000000" pitchFamily="2" charset="2"/>
              <a:buChar char="v"/>
            </a:pPr>
            <a:endParaRPr lang="en-US" sz="1600" dirty="0"/>
          </a:p>
          <a:p>
            <a:pPr>
              <a:lnSpc>
                <a:spcPct val="100000"/>
              </a:lnSpc>
              <a:spcBef>
                <a:spcPts val="0"/>
              </a:spcBef>
              <a:spcAft>
                <a:spcPts val="0"/>
              </a:spcAft>
              <a:buFont typeface="Wingdings" panose="05000000000000000000" pitchFamily="2" charset="2"/>
              <a:buChar char="Ø"/>
            </a:pPr>
            <a:r>
              <a:rPr lang="en-US" sz="1600" dirty="0"/>
              <a:t> Two stage OTA</a:t>
            </a:r>
          </a:p>
          <a:p>
            <a:pPr>
              <a:lnSpc>
                <a:spcPct val="100000"/>
              </a:lnSpc>
              <a:spcBef>
                <a:spcPts val="0"/>
              </a:spcBef>
              <a:spcAft>
                <a:spcPts val="0"/>
              </a:spcAft>
              <a:buFont typeface="Courier New" panose="02070309020205020404" pitchFamily="49" charset="0"/>
              <a:buChar char="o"/>
            </a:pPr>
            <a:r>
              <a:rPr lang="en-US" sz="1600" dirty="0"/>
              <a:t>    Gain increases at low frequency</a:t>
            </a:r>
          </a:p>
          <a:p>
            <a:pPr>
              <a:lnSpc>
                <a:spcPct val="100000"/>
              </a:lnSpc>
              <a:spcBef>
                <a:spcPts val="0"/>
              </a:spcBef>
              <a:spcAft>
                <a:spcPts val="0"/>
              </a:spcAft>
              <a:buFont typeface="Courier New" panose="02070309020205020404" pitchFamily="49" charset="0"/>
              <a:buChar char="o"/>
            </a:pPr>
            <a:r>
              <a:rPr lang="en-US" sz="1600" dirty="0"/>
              <a:t>    Less Error</a:t>
            </a:r>
          </a:p>
        </p:txBody>
      </p:sp>
      <p:sp>
        <p:nvSpPr>
          <p:cNvPr id="4" name="Footer Placeholder 3">
            <a:extLst>
              <a:ext uri="{FF2B5EF4-FFF2-40B4-BE49-F238E27FC236}">
                <a16:creationId xmlns:a16="http://schemas.microsoft.com/office/drawing/2014/main" id="{53A32C36-0B90-43CE-8D1F-82088359C2CC}"/>
              </a:ext>
            </a:extLst>
          </p:cNvPr>
          <p:cNvSpPr>
            <a:spLocks noGrp="1"/>
          </p:cNvSpPr>
          <p:nvPr>
            <p:ph type="ftr" sz="quarter" idx="11"/>
          </p:nvPr>
        </p:nvSpPr>
        <p:spPr>
          <a:xfrm>
            <a:off x="585927" y="6459787"/>
            <a:ext cx="10173810" cy="365125"/>
          </a:xfrm>
        </p:spPr>
        <p:txBody>
          <a:bodyPr/>
          <a:lstStyle/>
          <a:p>
            <a:pPr algn="l"/>
            <a:r>
              <a:rPr lang="nn-NO" sz="1200" dirty="0"/>
              <a:t>[1] B. K. Thandri and J. Silva-Martinez, "A robust feedforward compensation scheme for multistage operational transconductance amplifiers with no Miller capacitors".</a:t>
            </a:r>
            <a:endParaRPr lang="en-IN" sz="1200" dirty="0"/>
          </a:p>
        </p:txBody>
      </p:sp>
      <p:sp>
        <p:nvSpPr>
          <p:cNvPr id="5" name="Slide Number Placeholder 4">
            <a:extLst>
              <a:ext uri="{FF2B5EF4-FFF2-40B4-BE49-F238E27FC236}">
                <a16:creationId xmlns:a16="http://schemas.microsoft.com/office/drawing/2014/main" id="{40FC2986-5060-4302-B6EC-8ACE6A21C1A4}"/>
              </a:ext>
            </a:extLst>
          </p:cNvPr>
          <p:cNvSpPr>
            <a:spLocks noGrp="1"/>
          </p:cNvSpPr>
          <p:nvPr>
            <p:ph type="sldNum" sz="quarter" idx="12"/>
          </p:nvPr>
        </p:nvSpPr>
        <p:spPr/>
        <p:txBody>
          <a:bodyPr/>
          <a:lstStyle/>
          <a:p>
            <a:fld id="{2EEFD645-3611-4F12-965D-74F1929763DD}" type="slidenum">
              <a:rPr lang="en-IN" smtClean="0"/>
              <a:pPr/>
              <a:t>6</a:t>
            </a:fld>
            <a:endParaRPr lang="en-IN"/>
          </a:p>
        </p:txBody>
      </p:sp>
      <p:pic>
        <p:nvPicPr>
          <p:cNvPr id="6" name="Picture 5">
            <a:extLst>
              <a:ext uri="{FF2B5EF4-FFF2-40B4-BE49-F238E27FC236}">
                <a16:creationId xmlns:a16="http://schemas.microsoft.com/office/drawing/2014/main" id="{57F20F3E-D90B-4BC2-922C-6D2C2F7247D7}"/>
              </a:ext>
            </a:extLst>
          </p:cNvPr>
          <p:cNvPicPr>
            <a:picLocks noChangeAspect="1"/>
          </p:cNvPicPr>
          <p:nvPr/>
        </p:nvPicPr>
        <p:blipFill>
          <a:blip r:embed="rId3"/>
          <a:stretch>
            <a:fillRect/>
          </a:stretch>
        </p:blipFill>
        <p:spPr>
          <a:xfrm>
            <a:off x="6307166" y="1488338"/>
            <a:ext cx="5301192" cy="3195695"/>
          </a:xfrm>
          <a:prstGeom prst="rect">
            <a:avLst/>
          </a:prstGeom>
        </p:spPr>
      </p:pic>
      <p:sp>
        <p:nvSpPr>
          <p:cNvPr id="7" name="TextBox 6">
            <a:extLst>
              <a:ext uri="{FF2B5EF4-FFF2-40B4-BE49-F238E27FC236}">
                <a16:creationId xmlns:a16="http://schemas.microsoft.com/office/drawing/2014/main" id="{6440157A-B62F-4F2E-AEFB-435C31C698BA}"/>
              </a:ext>
            </a:extLst>
          </p:cNvPr>
          <p:cNvSpPr txBox="1"/>
          <p:nvPr/>
        </p:nvSpPr>
        <p:spPr>
          <a:xfrm>
            <a:off x="6581545" y="4799787"/>
            <a:ext cx="4752433" cy="338554"/>
          </a:xfrm>
          <a:prstGeom prst="rect">
            <a:avLst/>
          </a:prstGeom>
          <a:noFill/>
        </p:spPr>
        <p:txBody>
          <a:bodyPr wrap="square" rtlCol="0">
            <a:spAutoFit/>
          </a:bodyPr>
          <a:lstStyle/>
          <a:p>
            <a:r>
              <a:rPr lang="en-US" sz="1600" dirty="0"/>
              <a:t>Fig. Block diagram of basic Two stage FF compensation</a:t>
            </a:r>
            <a:endParaRPr lang="en-IN" sz="1600" dirty="0"/>
          </a:p>
        </p:txBody>
      </p:sp>
    </p:spTree>
    <p:extLst>
      <p:ext uri="{BB962C8B-B14F-4D97-AF65-F5344CB8AC3E}">
        <p14:creationId xmlns:p14="http://schemas.microsoft.com/office/powerpoint/2010/main" val="2846938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85A8-CDF2-4E78-8A2C-F60F06005295}"/>
              </a:ext>
            </a:extLst>
          </p:cNvPr>
          <p:cNvSpPr>
            <a:spLocks noGrp="1"/>
          </p:cNvSpPr>
          <p:nvPr>
            <p:ph type="title"/>
          </p:nvPr>
        </p:nvSpPr>
        <p:spPr>
          <a:xfrm>
            <a:off x="606015" y="534620"/>
            <a:ext cx="10515600" cy="668687"/>
          </a:xfrm>
        </p:spPr>
        <p:txBody>
          <a:bodyPr>
            <a:normAutofit/>
          </a:bodyPr>
          <a:lstStyle/>
          <a:p>
            <a:pPr>
              <a:lnSpc>
                <a:spcPct val="100000"/>
              </a:lnSpc>
              <a:spcBef>
                <a:spcPts val="0"/>
              </a:spcBef>
            </a:pPr>
            <a:r>
              <a:rPr lang="en-US" sz="3200" b="1" u="sng" dirty="0">
                <a:solidFill>
                  <a:schemeClr val="tx1"/>
                </a:solidFill>
              </a:rPr>
              <a:t>Two Stage Feedforward Compensation OTA [1]</a:t>
            </a:r>
            <a:endParaRPr lang="en-IN" sz="3200" b="1" u="sng" dirty="0">
              <a:solidFill>
                <a:schemeClr val="tx1"/>
              </a:solidFill>
            </a:endParaRPr>
          </a:p>
        </p:txBody>
      </p:sp>
      <p:sp>
        <p:nvSpPr>
          <p:cNvPr id="3" name="Content Placeholder 2">
            <a:extLst>
              <a:ext uri="{FF2B5EF4-FFF2-40B4-BE49-F238E27FC236}">
                <a16:creationId xmlns:a16="http://schemas.microsoft.com/office/drawing/2014/main" id="{EBC911DA-D9F2-46D1-9A80-B81AB822ACCC}"/>
              </a:ext>
            </a:extLst>
          </p:cNvPr>
          <p:cNvSpPr>
            <a:spLocks noGrp="1"/>
          </p:cNvSpPr>
          <p:nvPr>
            <p:ph idx="1"/>
          </p:nvPr>
        </p:nvSpPr>
        <p:spPr>
          <a:xfrm>
            <a:off x="583643" y="1786759"/>
            <a:ext cx="11114371" cy="4403834"/>
          </a:xfrm>
        </p:spPr>
        <p:txBody>
          <a:bodyPr>
            <a:normAutofit/>
          </a:bodyPr>
          <a:lstStyle/>
          <a:p>
            <a:pPr>
              <a:lnSpc>
                <a:spcPct val="100000"/>
              </a:lnSpc>
              <a:spcBef>
                <a:spcPts val="0"/>
              </a:spcBef>
              <a:spcAft>
                <a:spcPts val="0"/>
              </a:spcAft>
              <a:buFont typeface="Wingdings" panose="05000000000000000000" pitchFamily="2" charset="2"/>
              <a:buChar char="Ø"/>
            </a:pPr>
            <a:r>
              <a:rPr lang="en-US" sz="1600" dirty="0"/>
              <a:t>DC gain of 1</a:t>
            </a:r>
            <a:r>
              <a:rPr lang="en-US" sz="1600" baseline="30000" dirty="0"/>
              <a:t>st</a:t>
            </a:r>
            <a:r>
              <a:rPr lang="en-US" sz="1600" dirty="0"/>
              <a:t>  stage, Av</a:t>
            </a:r>
            <a:r>
              <a:rPr lang="en-US" sz="1600" baseline="-25000" dirty="0"/>
              <a:t>1</a:t>
            </a:r>
            <a:r>
              <a:rPr lang="en-US" sz="1600" dirty="0"/>
              <a:t> = g</a:t>
            </a:r>
            <a:r>
              <a:rPr lang="en-US" sz="1600" baseline="-25000" dirty="0"/>
              <a:t>m1</a:t>
            </a:r>
            <a:r>
              <a:rPr lang="en-US" sz="1600" dirty="0"/>
              <a:t>/g</a:t>
            </a:r>
            <a:r>
              <a:rPr lang="en-US" sz="1600" baseline="-25000" dirty="0"/>
              <a:t>o1</a:t>
            </a:r>
          </a:p>
          <a:p>
            <a:pPr>
              <a:lnSpc>
                <a:spcPct val="100000"/>
              </a:lnSpc>
              <a:spcBef>
                <a:spcPts val="0"/>
              </a:spcBef>
              <a:spcAft>
                <a:spcPts val="0"/>
              </a:spcAft>
              <a:buFont typeface="Wingdings" panose="05000000000000000000" pitchFamily="2" charset="2"/>
              <a:buChar char="Ø"/>
            </a:pPr>
            <a:endParaRPr lang="en-US" sz="1600" baseline="-25000" dirty="0"/>
          </a:p>
          <a:p>
            <a:pPr>
              <a:lnSpc>
                <a:spcPct val="100000"/>
              </a:lnSpc>
              <a:spcBef>
                <a:spcPts val="0"/>
              </a:spcBef>
              <a:spcAft>
                <a:spcPts val="0"/>
              </a:spcAft>
              <a:buFont typeface="Wingdings" panose="05000000000000000000" pitchFamily="2" charset="2"/>
              <a:buChar char="Ø"/>
            </a:pPr>
            <a:r>
              <a:rPr lang="en-US" sz="1600" dirty="0"/>
              <a:t>1</a:t>
            </a:r>
            <a:r>
              <a:rPr lang="en-US" sz="1600" baseline="30000" dirty="0"/>
              <a:t>st</a:t>
            </a:r>
            <a:r>
              <a:rPr lang="en-US" sz="1600" dirty="0"/>
              <a:t> stage has dominant pole, w</a:t>
            </a:r>
            <a:r>
              <a:rPr lang="en-US" sz="1600" baseline="-25000" dirty="0"/>
              <a:t>p1</a:t>
            </a:r>
            <a:r>
              <a:rPr lang="en-US" sz="1600" dirty="0"/>
              <a:t> = g</a:t>
            </a:r>
            <a:r>
              <a:rPr lang="en-US" sz="1600" baseline="-25000" dirty="0"/>
              <a:t>o1</a:t>
            </a:r>
            <a:r>
              <a:rPr lang="en-US" sz="1600" dirty="0"/>
              <a:t>/C</a:t>
            </a:r>
            <a:r>
              <a:rPr lang="en-US" sz="1600" baseline="-25000" dirty="0"/>
              <a:t>o1</a:t>
            </a:r>
          </a:p>
          <a:p>
            <a:pPr>
              <a:lnSpc>
                <a:spcPct val="100000"/>
              </a:lnSpc>
              <a:spcBef>
                <a:spcPts val="0"/>
              </a:spcBef>
              <a:spcAft>
                <a:spcPts val="0"/>
              </a:spcAft>
              <a:buFont typeface="Wingdings" panose="05000000000000000000" pitchFamily="2" charset="2"/>
              <a:buChar char="Ø"/>
            </a:pPr>
            <a:endParaRPr lang="en-IN" sz="1600" dirty="0"/>
          </a:p>
          <a:p>
            <a:pPr>
              <a:lnSpc>
                <a:spcPct val="100000"/>
              </a:lnSpc>
              <a:spcBef>
                <a:spcPts val="0"/>
              </a:spcBef>
              <a:spcAft>
                <a:spcPts val="0"/>
              </a:spcAft>
              <a:buFont typeface="Wingdings" panose="05000000000000000000" pitchFamily="2" charset="2"/>
              <a:buChar char="Ø"/>
            </a:pPr>
            <a:r>
              <a:rPr lang="en-US" sz="1600" dirty="0"/>
              <a:t>DC gain of 2</a:t>
            </a:r>
            <a:r>
              <a:rPr lang="en-US" sz="1600" baseline="30000" dirty="0"/>
              <a:t>nd</a:t>
            </a:r>
            <a:r>
              <a:rPr lang="en-US" sz="1600" dirty="0"/>
              <a:t>  stage, Av</a:t>
            </a:r>
            <a:r>
              <a:rPr lang="en-US" sz="1600" baseline="-25000" dirty="0"/>
              <a:t>2</a:t>
            </a:r>
            <a:r>
              <a:rPr lang="en-US" sz="1600" dirty="0"/>
              <a:t> = g</a:t>
            </a:r>
            <a:r>
              <a:rPr lang="en-US" sz="1600" baseline="-25000" dirty="0"/>
              <a:t>m2</a:t>
            </a:r>
            <a:r>
              <a:rPr lang="en-US" sz="1600" dirty="0"/>
              <a:t>/g</a:t>
            </a:r>
            <a:r>
              <a:rPr lang="en-US" sz="1600" baseline="-25000" dirty="0"/>
              <a:t>o2</a:t>
            </a:r>
          </a:p>
          <a:p>
            <a:pPr>
              <a:lnSpc>
                <a:spcPct val="100000"/>
              </a:lnSpc>
              <a:spcBef>
                <a:spcPts val="0"/>
              </a:spcBef>
              <a:spcAft>
                <a:spcPts val="0"/>
              </a:spcAft>
              <a:buFont typeface="Wingdings" panose="05000000000000000000" pitchFamily="2" charset="2"/>
              <a:buChar char="Ø"/>
            </a:pPr>
            <a:endParaRPr lang="en-IN" sz="1600" dirty="0"/>
          </a:p>
          <a:p>
            <a:pPr>
              <a:lnSpc>
                <a:spcPct val="100000"/>
              </a:lnSpc>
              <a:spcBef>
                <a:spcPts val="0"/>
              </a:spcBef>
              <a:spcAft>
                <a:spcPts val="0"/>
              </a:spcAft>
              <a:buFont typeface="Wingdings" panose="05000000000000000000" pitchFamily="2" charset="2"/>
              <a:buChar char="Ø"/>
            </a:pPr>
            <a:r>
              <a:rPr lang="en-US" sz="1600" dirty="0"/>
              <a:t>DC gain of feedforward stage, Av</a:t>
            </a:r>
            <a:r>
              <a:rPr lang="en-US" sz="1600" baseline="-25000" dirty="0"/>
              <a:t>3</a:t>
            </a:r>
            <a:r>
              <a:rPr lang="en-US" sz="1600" dirty="0"/>
              <a:t> = g</a:t>
            </a:r>
            <a:r>
              <a:rPr lang="en-US" sz="1600" baseline="-25000" dirty="0"/>
              <a:t>m3</a:t>
            </a:r>
            <a:r>
              <a:rPr lang="en-US" sz="1600" dirty="0"/>
              <a:t>/g</a:t>
            </a:r>
            <a:r>
              <a:rPr lang="en-US" sz="1600" baseline="-25000" dirty="0"/>
              <a:t>o2</a:t>
            </a:r>
          </a:p>
          <a:p>
            <a:pPr>
              <a:lnSpc>
                <a:spcPct val="100000"/>
              </a:lnSpc>
              <a:spcBef>
                <a:spcPts val="0"/>
              </a:spcBef>
              <a:spcAft>
                <a:spcPts val="0"/>
              </a:spcAft>
              <a:buFont typeface="Wingdings" panose="05000000000000000000" pitchFamily="2" charset="2"/>
              <a:buChar char="Ø"/>
            </a:pPr>
            <a:endParaRPr lang="en-US" sz="1600" dirty="0"/>
          </a:p>
          <a:p>
            <a:pPr>
              <a:lnSpc>
                <a:spcPct val="100000"/>
              </a:lnSpc>
              <a:spcBef>
                <a:spcPts val="0"/>
              </a:spcBef>
              <a:spcAft>
                <a:spcPts val="0"/>
              </a:spcAft>
              <a:buFont typeface="Wingdings" panose="05000000000000000000" pitchFamily="2" charset="2"/>
              <a:buChar char="Ø"/>
            </a:pPr>
            <a:r>
              <a:rPr lang="en-US" sz="1600" dirty="0"/>
              <a:t>2</a:t>
            </a:r>
            <a:r>
              <a:rPr lang="en-US" sz="1600" baseline="30000" dirty="0"/>
              <a:t>nd</a:t>
            </a:r>
            <a:r>
              <a:rPr lang="en-US" sz="1600" dirty="0"/>
              <a:t> stage and feedforward path have common pole, w</a:t>
            </a:r>
            <a:r>
              <a:rPr lang="en-US" sz="1600" baseline="-25000" dirty="0"/>
              <a:t>p2</a:t>
            </a:r>
            <a:r>
              <a:rPr lang="en-US" sz="1600" dirty="0"/>
              <a:t> = g</a:t>
            </a:r>
            <a:r>
              <a:rPr lang="en-US" sz="1600" baseline="-25000" dirty="0"/>
              <a:t>o2</a:t>
            </a:r>
            <a:r>
              <a:rPr lang="en-US" sz="1600" dirty="0"/>
              <a:t>/C</a:t>
            </a:r>
            <a:r>
              <a:rPr lang="en-US" sz="1600" baseline="-25000" dirty="0"/>
              <a:t>o2</a:t>
            </a:r>
          </a:p>
          <a:p>
            <a:pPr>
              <a:lnSpc>
                <a:spcPct val="100000"/>
              </a:lnSpc>
              <a:spcBef>
                <a:spcPts val="0"/>
              </a:spcBef>
              <a:spcAft>
                <a:spcPts val="0"/>
              </a:spcAft>
              <a:buFont typeface="Wingdings" panose="05000000000000000000" pitchFamily="2" charset="2"/>
              <a:buChar char="Ø"/>
            </a:pPr>
            <a:endParaRPr lang="en-US" sz="1600" dirty="0"/>
          </a:p>
          <a:p>
            <a:pPr>
              <a:lnSpc>
                <a:spcPct val="100000"/>
              </a:lnSpc>
              <a:spcBef>
                <a:spcPts val="0"/>
              </a:spcBef>
              <a:spcAft>
                <a:spcPts val="0"/>
              </a:spcAft>
              <a:buFont typeface="Wingdings" panose="05000000000000000000" pitchFamily="2" charset="2"/>
              <a:buChar char="Ø"/>
            </a:pPr>
            <a:r>
              <a:rPr lang="en-US" sz="1600" dirty="0"/>
              <a:t>Unity gain bandwidth, </a:t>
            </a:r>
            <a:r>
              <a:rPr lang="en-US" sz="1600" dirty="0" err="1"/>
              <a:t>w</a:t>
            </a:r>
            <a:r>
              <a:rPr lang="en-US" sz="1600" baseline="-25000" dirty="0" err="1"/>
              <a:t>GBW</a:t>
            </a:r>
            <a:r>
              <a:rPr lang="en-US" sz="1600" dirty="0"/>
              <a:t> = A</a:t>
            </a:r>
            <a:r>
              <a:rPr lang="en-US" sz="1600" baseline="-25000" dirty="0"/>
              <a:t>V1 </a:t>
            </a:r>
            <a:r>
              <a:rPr lang="en-US" sz="1600" dirty="0"/>
              <a:t>A</a:t>
            </a:r>
            <a:r>
              <a:rPr lang="en-US" sz="1600" baseline="-25000" dirty="0"/>
              <a:t>V2 </a:t>
            </a:r>
            <a:r>
              <a:rPr lang="en-US" sz="1600" dirty="0"/>
              <a:t>w</a:t>
            </a:r>
            <a:r>
              <a:rPr lang="en-US" sz="1600" baseline="-25000" dirty="0"/>
              <a:t>p1  </a:t>
            </a:r>
            <a:r>
              <a:rPr lang="en-US" sz="1600" dirty="0"/>
              <a:t>=</a:t>
            </a:r>
          </a:p>
          <a:p>
            <a:pPr marL="0" indent="0">
              <a:lnSpc>
                <a:spcPct val="100000"/>
              </a:lnSpc>
              <a:spcBef>
                <a:spcPts val="0"/>
              </a:spcBef>
              <a:spcAft>
                <a:spcPts val="0"/>
              </a:spcAft>
              <a:buNone/>
            </a:pPr>
            <a:endParaRPr lang="en-US" sz="1600" baseline="-25000" dirty="0"/>
          </a:p>
          <a:p>
            <a:pPr>
              <a:lnSpc>
                <a:spcPct val="100000"/>
              </a:lnSpc>
              <a:spcBef>
                <a:spcPts val="0"/>
              </a:spcBef>
              <a:spcAft>
                <a:spcPts val="0"/>
              </a:spcAft>
              <a:buFont typeface="Wingdings" panose="05000000000000000000" pitchFamily="2" charset="2"/>
              <a:buChar char="Ø"/>
            </a:pPr>
            <a:endParaRPr lang="en-US" sz="1600" dirty="0"/>
          </a:p>
          <a:p>
            <a:pPr>
              <a:lnSpc>
                <a:spcPct val="100000"/>
              </a:lnSpc>
              <a:spcBef>
                <a:spcPts val="0"/>
              </a:spcBef>
              <a:spcAft>
                <a:spcPts val="0"/>
              </a:spcAft>
              <a:buFont typeface="Wingdings" panose="05000000000000000000" pitchFamily="2" charset="2"/>
              <a:buChar char="Ø"/>
            </a:pPr>
            <a:endParaRPr lang="en-US" sz="1600" dirty="0"/>
          </a:p>
        </p:txBody>
      </p:sp>
      <p:sp>
        <p:nvSpPr>
          <p:cNvPr id="6" name="Footer Placeholder 5">
            <a:extLst>
              <a:ext uri="{FF2B5EF4-FFF2-40B4-BE49-F238E27FC236}">
                <a16:creationId xmlns:a16="http://schemas.microsoft.com/office/drawing/2014/main" id="{0DF1C6A6-DD8F-480C-B0D1-B3F08F2EEE77}"/>
              </a:ext>
            </a:extLst>
          </p:cNvPr>
          <p:cNvSpPr>
            <a:spLocks noGrp="1"/>
          </p:cNvSpPr>
          <p:nvPr>
            <p:ph type="ftr" sz="quarter" idx="11"/>
          </p:nvPr>
        </p:nvSpPr>
        <p:spPr>
          <a:xfrm>
            <a:off x="443061" y="6427433"/>
            <a:ext cx="10192388" cy="397479"/>
          </a:xfrm>
        </p:spPr>
        <p:txBody>
          <a:bodyPr/>
          <a:lstStyle/>
          <a:p>
            <a:pPr algn="l"/>
            <a:r>
              <a:rPr lang="en-US" sz="1200" dirty="0"/>
              <a:t>[1] B. K. </a:t>
            </a:r>
            <a:r>
              <a:rPr lang="en-US" sz="1200" dirty="0" err="1"/>
              <a:t>Thandri</a:t>
            </a:r>
            <a:r>
              <a:rPr lang="en-US" sz="1200" dirty="0"/>
              <a:t> and J. Silva-Martinez, "A robust feedforward compensation scheme for multistage operational transconductance amplifiers with no Miller capacitors".</a:t>
            </a:r>
            <a:endParaRPr lang="en-IN" sz="1200" dirty="0"/>
          </a:p>
        </p:txBody>
      </p:sp>
      <p:sp>
        <p:nvSpPr>
          <p:cNvPr id="7" name="Slide Number Placeholder 6">
            <a:extLst>
              <a:ext uri="{FF2B5EF4-FFF2-40B4-BE49-F238E27FC236}">
                <a16:creationId xmlns:a16="http://schemas.microsoft.com/office/drawing/2014/main" id="{E1BBF723-2DB8-4A04-A43E-07300C3C70D8}"/>
              </a:ext>
            </a:extLst>
          </p:cNvPr>
          <p:cNvSpPr>
            <a:spLocks noGrp="1"/>
          </p:cNvSpPr>
          <p:nvPr>
            <p:ph type="sldNum" sz="quarter" idx="12"/>
          </p:nvPr>
        </p:nvSpPr>
        <p:spPr>
          <a:xfrm>
            <a:off x="9900460" y="6427433"/>
            <a:ext cx="1312025" cy="397479"/>
          </a:xfrm>
        </p:spPr>
        <p:txBody>
          <a:bodyPr/>
          <a:lstStyle/>
          <a:p>
            <a:fld id="{2EEFD645-3611-4F12-965D-74F1929763DD}" type="slidenum">
              <a:rPr lang="en-IN" smtClean="0"/>
              <a:pPr/>
              <a:t>7</a:t>
            </a:fld>
            <a:endParaRPr lang="en-IN"/>
          </a:p>
        </p:txBody>
      </p:sp>
      <p:sp>
        <p:nvSpPr>
          <p:cNvPr id="8" name="TextBox 7">
            <a:extLst>
              <a:ext uri="{FF2B5EF4-FFF2-40B4-BE49-F238E27FC236}">
                <a16:creationId xmlns:a16="http://schemas.microsoft.com/office/drawing/2014/main" id="{4496AE2C-4123-4C88-BB84-AD13830ECBA3}"/>
              </a:ext>
            </a:extLst>
          </p:cNvPr>
          <p:cNvSpPr txBox="1"/>
          <p:nvPr/>
        </p:nvSpPr>
        <p:spPr>
          <a:xfrm>
            <a:off x="6581545" y="4799787"/>
            <a:ext cx="4752433" cy="338554"/>
          </a:xfrm>
          <a:prstGeom prst="rect">
            <a:avLst/>
          </a:prstGeom>
          <a:noFill/>
        </p:spPr>
        <p:txBody>
          <a:bodyPr wrap="square" rtlCol="0">
            <a:spAutoFit/>
          </a:bodyPr>
          <a:lstStyle/>
          <a:p>
            <a:r>
              <a:rPr lang="en-US" sz="1600" dirty="0"/>
              <a:t>Fig. Block diagram of basic Two stage FF compensation</a:t>
            </a:r>
            <a:endParaRPr lang="en-IN" sz="1600" dirty="0"/>
          </a:p>
        </p:txBody>
      </p:sp>
      <p:pic>
        <p:nvPicPr>
          <p:cNvPr id="4" name="Picture 3">
            <a:extLst>
              <a:ext uri="{FF2B5EF4-FFF2-40B4-BE49-F238E27FC236}">
                <a16:creationId xmlns:a16="http://schemas.microsoft.com/office/drawing/2014/main" id="{7180F164-59CB-4F9E-94AB-826A42ED884A}"/>
              </a:ext>
            </a:extLst>
          </p:cNvPr>
          <p:cNvPicPr>
            <a:picLocks noChangeAspect="1"/>
          </p:cNvPicPr>
          <p:nvPr/>
        </p:nvPicPr>
        <p:blipFill>
          <a:blip r:embed="rId3"/>
          <a:stretch>
            <a:fillRect/>
          </a:stretch>
        </p:blipFill>
        <p:spPr>
          <a:xfrm>
            <a:off x="6307166" y="1488338"/>
            <a:ext cx="5301192" cy="3195695"/>
          </a:xfrm>
          <a:prstGeom prst="rect">
            <a:avLst/>
          </a:prstGeom>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CD5B415-070B-4AE9-A142-6F8D0C5CF027}"/>
                  </a:ext>
                </a:extLst>
              </p:cNvPr>
              <p:cNvSpPr/>
              <p:nvPr/>
            </p:nvSpPr>
            <p:spPr>
              <a:xfrm>
                <a:off x="4272250" y="4066744"/>
                <a:ext cx="890052" cy="5266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500" i="1">
                              <a:latin typeface="Cambria Math" panose="02040503050406030204" pitchFamily="18" charset="0"/>
                            </a:rPr>
                          </m:ctrlPr>
                        </m:sSubPr>
                        <m:e>
                          <m:r>
                            <m:rPr>
                              <m:sty m:val="p"/>
                            </m:rPr>
                            <a:rPr lang="en-IN" sz="1500" i="0">
                              <a:latin typeface="Cambria Math" panose="02040503050406030204" pitchFamily="18" charset="0"/>
                            </a:rPr>
                            <m:t>A</m:t>
                          </m:r>
                        </m:e>
                        <m:sub>
                          <m:r>
                            <m:rPr>
                              <m:sty m:val="p"/>
                            </m:rPr>
                            <a:rPr lang="en-IN" sz="1500" i="0">
                              <a:latin typeface="Cambria Math" panose="02040503050406030204" pitchFamily="18" charset="0"/>
                            </a:rPr>
                            <m:t>V</m:t>
                          </m:r>
                          <m:r>
                            <a:rPr lang="en-IN" sz="1500" i="0">
                              <a:latin typeface="Cambria Math" panose="02040503050406030204" pitchFamily="18" charset="0"/>
                            </a:rPr>
                            <m:t>2</m:t>
                          </m:r>
                        </m:sub>
                      </m:sSub>
                      <m:f>
                        <m:fPr>
                          <m:ctrlPr>
                            <a:rPr lang="en-US" sz="1500" i="1">
                              <a:latin typeface="Cambria Math" panose="02040503050406030204" pitchFamily="18" charset="0"/>
                            </a:rPr>
                          </m:ctrlPr>
                        </m:fPr>
                        <m:num>
                          <m:sSub>
                            <m:sSubPr>
                              <m:ctrlPr>
                                <a:rPr lang="en-US" sz="1500" i="1">
                                  <a:latin typeface="Cambria Math" panose="02040503050406030204" pitchFamily="18" charset="0"/>
                                </a:rPr>
                              </m:ctrlPr>
                            </m:sSubPr>
                            <m:e>
                              <m:r>
                                <m:rPr>
                                  <m:sty m:val="p"/>
                                </m:rPr>
                                <a:rPr lang="en-IN" sz="1500" i="0">
                                  <a:latin typeface="Cambria Math" panose="02040503050406030204" pitchFamily="18" charset="0"/>
                                </a:rPr>
                                <m:t>g</m:t>
                              </m:r>
                            </m:e>
                            <m:sub>
                              <m:r>
                                <m:rPr>
                                  <m:sty m:val="p"/>
                                </m:rPr>
                                <a:rPr lang="en-IN" sz="1500" i="0">
                                  <a:latin typeface="Cambria Math" panose="02040503050406030204" pitchFamily="18" charset="0"/>
                                </a:rPr>
                                <m:t>m</m:t>
                              </m:r>
                              <m:r>
                                <a:rPr lang="en-IN" sz="1500" i="0">
                                  <a:latin typeface="Cambria Math" panose="02040503050406030204" pitchFamily="18" charset="0"/>
                                </a:rPr>
                                <m:t>1</m:t>
                              </m:r>
                            </m:sub>
                          </m:sSub>
                        </m:num>
                        <m:den>
                          <m:sSub>
                            <m:sSubPr>
                              <m:ctrlPr>
                                <a:rPr lang="en-US" sz="1500" i="1">
                                  <a:latin typeface="Cambria Math" panose="02040503050406030204" pitchFamily="18" charset="0"/>
                                </a:rPr>
                              </m:ctrlPr>
                            </m:sSubPr>
                            <m:e>
                              <m:r>
                                <m:rPr>
                                  <m:sty m:val="p"/>
                                </m:rPr>
                                <a:rPr lang="en-IN" sz="1500" i="0">
                                  <a:latin typeface="Cambria Math" panose="02040503050406030204" pitchFamily="18" charset="0"/>
                                </a:rPr>
                                <m:t>C</m:t>
                              </m:r>
                            </m:e>
                            <m:sub>
                              <m:r>
                                <m:rPr>
                                  <m:sty m:val="p"/>
                                </m:rPr>
                                <a:rPr lang="en-IN" sz="1500" i="0">
                                  <a:latin typeface="Cambria Math" panose="02040503050406030204" pitchFamily="18" charset="0"/>
                                </a:rPr>
                                <m:t>o</m:t>
                              </m:r>
                              <m:r>
                                <a:rPr lang="en-IN" sz="1500" i="0">
                                  <a:latin typeface="Cambria Math" panose="02040503050406030204" pitchFamily="18" charset="0"/>
                                </a:rPr>
                                <m:t>1</m:t>
                              </m:r>
                            </m:sub>
                          </m:sSub>
                        </m:den>
                      </m:f>
                    </m:oMath>
                  </m:oMathPara>
                </a14:m>
                <a:endParaRPr lang="en-IN" sz="1500" dirty="0"/>
              </a:p>
            </p:txBody>
          </p:sp>
        </mc:Choice>
        <mc:Fallback xmlns="">
          <p:sp>
            <p:nvSpPr>
              <p:cNvPr id="5" name="Rectangle 4">
                <a:extLst>
                  <a:ext uri="{FF2B5EF4-FFF2-40B4-BE49-F238E27FC236}">
                    <a16:creationId xmlns:a16="http://schemas.microsoft.com/office/drawing/2014/main" id="{FCD5B415-070B-4AE9-A142-6F8D0C5CF027}"/>
                  </a:ext>
                </a:extLst>
              </p:cNvPr>
              <p:cNvSpPr>
                <a:spLocks noRot="1" noChangeAspect="1" noMove="1" noResize="1" noEditPoints="1" noAdjustHandles="1" noChangeArrowheads="1" noChangeShapeType="1" noTextEdit="1"/>
              </p:cNvSpPr>
              <p:nvPr/>
            </p:nvSpPr>
            <p:spPr>
              <a:xfrm>
                <a:off x="4272250" y="4066744"/>
                <a:ext cx="890052" cy="526619"/>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4041425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004EE68-7747-4A6B-BAF1-C0ADDF10A28C}"/>
              </a:ext>
            </a:extLst>
          </p:cNvPr>
          <p:cNvSpPr>
            <a:spLocks noGrp="1"/>
          </p:cNvSpPr>
          <p:nvPr>
            <p:ph type="ftr" sz="quarter" idx="11"/>
          </p:nvPr>
        </p:nvSpPr>
        <p:spPr>
          <a:xfrm>
            <a:off x="523783" y="6459787"/>
            <a:ext cx="10178430" cy="365125"/>
          </a:xfrm>
        </p:spPr>
        <p:txBody>
          <a:bodyPr/>
          <a:lstStyle/>
          <a:p>
            <a:pPr algn="l"/>
            <a:r>
              <a:rPr lang="en-US" sz="1200" dirty="0"/>
              <a:t>[1] B. K. </a:t>
            </a:r>
            <a:r>
              <a:rPr lang="en-US" sz="1200" dirty="0" err="1"/>
              <a:t>Thandri</a:t>
            </a:r>
            <a:r>
              <a:rPr lang="en-US" sz="1200" dirty="0"/>
              <a:t> and J. Silva-Martinez, "A robust feedforward compensation scheme for multistage operational transconductance amplifiers with no Miller capacitors".</a:t>
            </a:r>
            <a:endParaRPr lang="en-IN" sz="1200" dirty="0"/>
          </a:p>
        </p:txBody>
      </p:sp>
      <p:sp>
        <p:nvSpPr>
          <p:cNvPr id="3" name="Slide Number Placeholder 2">
            <a:extLst>
              <a:ext uri="{FF2B5EF4-FFF2-40B4-BE49-F238E27FC236}">
                <a16:creationId xmlns:a16="http://schemas.microsoft.com/office/drawing/2014/main" id="{A99C118B-EA82-43C2-81AF-A68E44D1136D}"/>
              </a:ext>
            </a:extLst>
          </p:cNvPr>
          <p:cNvSpPr>
            <a:spLocks noGrp="1"/>
          </p:cNvSpPr>
          <p:nvPr>
            <p:ph type="sldNum" sz="quarter" idx="12"/>
          </p:nvPr>
        </p:nvSpPr>
        <p:spPr/>
        <p:txBody>
          <a:bodyPr/>
          <a:lstStyle/>
          <a:p>
            <a:fld id="{2EEFD645-3611-4F12-965D-74F1929763DD}" type="slidenum">
              <a:rPr lang="en-IN" smtClean="0"/>
              <a:t>8</a:t>
            </a:fld>
            <a:endParaRPr lang="en-IN"/>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97287647-A9B9-49FC-8BAE-4CE957694725}"/>
                  </a:ext>
                </a:extLst>
              </p:cNvPr>
              <p:cNvSpPr/>
              <p:nvPr/>
            </p:nvSpPr>
            <p:spPr>
              <a:xfrm>
                <a:off x="562622" y="498464"/>
                <a:ext cx="11066756" cy="4770537"/>
              </a:xfrm>
              <a:prstGeom prst="rect">
                <a:avLst/>
              </a:prstGeom>
            </p:spPr>
            <p:txBody>
              <a:bodyPr wrap="square">
                <a:spAutoFit/>
              </a:bodyPr>
              <a:lstStyle/>
              <a:p>
                <a:r>
                  <a:rPr lang="en-US" sz="3200" b="1" u="sng" dirty="0"/>
                  <a:t>The overall Amplifier Gain:</a:t>
                </a:r>
              </a:p>
              <a:p>
                <a:endParaRPr lang="en-US" sz="1600" dirty="0"/>
              </a:p>
              <a:p>
                <a:endParaRPr lang="en-US" sz="1600" dirty="0"/>
              </a:p>
              <a:p>
                <a:r>
                  <a:rPr lang="en-US" sz="1600" dirty="0"/>
                  <a:t>H(s)   </a:t>
                </a:r>
                <a:r>
                  <a:rPr lang="en-IN" sz="1600" dirty="0"/>
                  <a:t>≈</a:t>
                </a:r>
                <a:r>
                  <a:rPr lang="en-US" sz="1600" dirty="0"/>
                  <a:t>  </a:t>
                </a:r>
              </a:p>
              <a:p>
                <a:endParaRPr lang="en-US" sz="1600" dirty="0"/>
              </a:p>
              <a:p>
                <a:endParaRPr lang="en-IN" sz="1600" dirty="0"/>
              </a:p>
              <a:p>
                <a:pPr marL="342900" indent="-342900">
                  <a:buFont typeface="Wingdings" panose="05000000000000000000" pitchFamily="2" charset="2"/>
                  <a:buChar char="Ø"/>
                </a:pPr>
                <a:r>
                  <a:rPr lang="en-US" sz="1600" dirty="0"/>
                  <a:t>One LHP Zero and Two LHP poles</a:t>
                </a:r>
              </a:p>
              <a:p>
                <a:pPr marL="342900" indent="-342900">
                  <a:buFont typeface="Wingdings" panose="05000000000000000000" pitchFamily="2" charset="2"/>
                  <a:buChar char="Ø"/>
                </a:pPr>
                <a:r>
                  <a:rPr lang="en-US" sz="1600" dirty="0"/>
                  <a:t>Overall DC gain is </a:t>
                </a:r>
                <a14:m>
                  <m:oMath xmlns:m="http://schemas.openxmlformats.org/officeDocument/2006/math">
                    <m:sSub>
                      <m:sSubPr>
                        <m:ctrlPr>
                          <a:rPr lang="en-IN" sz="1600" i="1">
                            <a:latin typeface="Cambria Math" panose="02040503050406030204" pitchFamily="18" charset="0"/>
                          </a:rPr>
                        </m:ctrlPr>
                      </m:sSubPr>
                      <m:e>
                        <m:r>
                          <m:rPr>
                            <m:sty m:val="p"/>
                          </m:rPr>
                          <a:rPr lang="en-US" sz="1600">
                            <a:latin typeface="Cambria Math" panose="02040503050406030204" pitchFamily="18" charset="0"/>
                          </a:rPr>
                          <m:t>A</m:t>
                        </m:r>
                      </m:e>
                      <m:sub>
                        <m:r>
                          <m:rPr>
                            <m:sty m:val="p"/>
                          </m:rPr>
                          <a:rPr lang="en-US" sz="1600">
                            <a:latin typeface="Cambria Math" panose="02040503050406030204" pitchFamily="18" charset="0"/>
                          </a:rPr>
                          <m:t>V</m:t>
                        </m:r>
                        <m:r>
                          <a:rPr lang="en-US" sz="1600">
                            <a:latin typeface="Cambria Math" panose="02040503050406030204" pitchFamily="18" charset="0"/>
                          </a:rPr>
                          <m:t>1</m:t>
                        </m:r>
                      </m:sub>
                    </m:sSub>
                    <m:r>
                      <a:rPr lang="en-US" sz="1600">
                        <a:latin typeface="Cambria Math" panose="02040503050406030204" pitchFamily="18" charset="0"/>
                      </a:rPr>
                      <m:t> </m:t>
                    </m:r>
                    <m:sSub>
                      <m:sSubPr>
                        <m:ctrlPr>
                          <a:rPr lang="en-US" sz="1600" i="1">
                            <a:latin typeface="Cambria Math" panose="02040503050406030204" pitchFamily="18" charset="0"/>
                          </a:rPr>
                        </m:ctrlPr>
                      </m:sSubPr>
                      <m:e>
                        <m:r>
                          <m:rPr>
                            <m:sty m:val="p"/>
                          </m:rPr>
                          <a:rPr lang="en-US" sz="1600">
                            <a:latin typeface="Cambria Math" panose="02040503050406030204" pitchFamily="18" charset="0"/>
                          </a:rPr>
                          <m:t>A</m:t>
                        </m:r>
                      </m:e>
                      <m:sub>
                        <m:r>
                          <m:rPr>
                            <m:sty m:val="p"/>
                          </m:rPr>
                          <a:rPr lang="en-US" sz="1600">
                            <a:latin typeface="Cambria Math" panose="02040503050406030204" pitchFamily="18" charset="0"/>
                          </a:rPr>
                          <m:t>V</m:t>
                        </m:r>
                        <m:r>
                          <a:rPr lang="en-US" sz="1600">
                            <a:latin typeface="Cambria Math" panose="02040503050406030204" pitchFamily="18" charset="0"/>
                          </a:rPr>
                          <m:t>2</m:t>
                        </m:r>
                      </m:sub>
                    </m:sSub>
                    <m:r>
                      <a:rPr lang="en-US" sz="1600">
                        <a:latin typeface="Cambria Math" panose="02040503050406030204" pitchFamily="18" charset="0"/>
                      </a:rPr>
                      <m:t>+</m:t>
                    </m:r>
                    <m:sSub>
                      <m:sSubPr>
                        <m:ctrlPr>
                          <a:rPr lang="en-IN" sz="1600" i="1">
                            <a:latin typeface="Cambria Math" panose="02040503050406030204" pitchFamily="18" charset="0"/>
                          </a:rPr>
                        </m:ctrlPr>
                      </m:sSubPr>
                      <m:e>
                        <m:r>
                          <m:rPr>
                            <m:sty m:val="p"/>
                          </m:rPr>
                          <a:rPr lang="en-US" sz="1600">
                            <a:latin typeface="Cambria Math" panose="02040503050406030204" pitchFamily="18" charset="0"/>
                          </a:rPr>
                          <m:t>A</m:t>
                        </m:r>
                      </m:e>
                      <m:sub>
                        <m:r>
                          <m:rPr>
                            <m:sty m:val="p"/>
                          </m:rPr>
                          <a:rPr lang="en-US" sz="1600">
                            <a:latin typeface="Cambria Math" panose="02040503050406030204" pitchFamily="18" charset="0"/>
                          </a:rPr>
                          <m:t>V</m:t>
                        </m:r>
                        <m:r>
                          <a:rPr lang="en-US" sz="1600">
                            <a:latin typeface="Cambria Math" panose="02040503050406030204" pitchFamily="18" charset="0"/>
                          </a:rPr>
                          <m:t>3</m:t>
                        </m:r>
                      </m:sub>
                    </m:sSub>
                  </m:oMath>
                </a14:m>
                <a:endParaRPr lang="en-IN" sz="1600" dirty="0"/>
              </a:p>
              <a:p>
                <a:pPr marL="342900" indent="-342900">
                  <a:buFont typeface="Arial" panose="020B0604020202020204" pitchFamily="34" charset="0"/>
                  <a:buChar char="•"/>
                </a:pPr>
                <a:endParaRPr lang="en-US" sz="1600" dirty="0"/>
              </a:p>
              <a:p>
                <a:r>
                  <a:rPr lang="en-US" sz="3200" b="1" u="sng" dirty="0">
                    <a:ea typeface="Cambria Math" panose="02040503050406030204" pitchFamily="18" charset="0"/>
                  </a:rPr>
                  <a:t>LHP zero:</a:t>
                </a:r>
              </a:p>
              <a:p>
                <a:endParaRPr lang="en-US" sz="1600" b="1" u="sng" dirty="0">
                  <a:ea typeface="Cambria Math" panose="02040503050406030204" pitchFamily="18" charset="0"/>
                </a:endParaRPr>
              </a:p>
              <a:p>
                <a:r>
                  <a:rPr lang="en-US" sz="1600" dirty="0">
                    <a:ea typeface="Cambria Math" panose="02040503050406030204" pitchFamily="18" charset="0"/>
                  </a:rPr>
                  <a:t>  </a:t>
                </a:r>
                <a:r>
                  <a:rPr lang="en-US" sz="1600" dirty="0" err="1">
                    <a:ea typeface="Cambria Math" panose="02040503050406030204" pitchFamily="18" charset="0"/>
                  </a:rPr>
                  <a:t>w</a:t>
                </a:r>
                <a:r>
                  <a:rPr lang="en-US" sz="1600" baseline="-25000" dirty="0" err="1">
                    <a:ea typeface="Cambria Math" panose="02040503050406030204" pitchFamily="18" charset="0"/>
                  </a:rPr>
                  <a:t>z</a:t>
                </a:r>
                <a:r>
                  <a:rPr lang="en-US" sz="1600" dirty="0">
                    <a:ea typeface="Cambria Math" panose="02040503050406030204" pitchFamily="18" charset="0"/>
                  </a:rPr>
                  <a:t>     =</a:t>
                </a:r>
              </a:p>
              <a:p>
                <a:endParaRPr lang="en-US" sz="1600" dirty="0">
                  <a:ea typeface="Cambria Math" panose="02040503050406030204" pitchFamily="18" charset="0"/>
                </a:endParaRPr>
              </a:p>
              <a:p>
                <a:endParaRPr lang="en-US" sz="1600" dirty="0">
                  <a:ea typeface="Cambria Math" panose="02040503050406030204" pitchFamily="18" charset="0"/>
                </a:endParaRPr>
              </a:p>
              <a:p>
                <a:r>
                  <a:rPr lang="en-IN" sz="1600" dirty="0">
                    <a:ea typeface="Cambria Math" panose="02040503050406030204" pitchFamily="18" charset="0"/>
                  </a:rPr>
                  <a:t>            ≈</a:t>
                </a:r>
                <a:endParaRPr lang="en-US" sz="1600" dirty="0"/>
              </a:p>
              <a:p>
                <a:pPr marL="342900" indent="-342900">
                  <a:buFont typeface="Arial" panose="020B0604020202020204" pitchFamily="34" charset="0"/>
                  <a:buChar char="•"/>
                </a:pPr>
                <a:endParaRPr lang="en-US" sz="1600" dirty="0"/>
              </a:p>
              <a:p>
                <a:pPr marL="342900" indent="-342900">
                  <a:buFont typeface="Wingdings" panose="05000000000000000000" pitchFamily="2" charset="2"/>
                  <a:buChar char="Ø"/>
                </a:pPr>
                <a:r>
                  <a:rPr lang="en-US" sz="1600" dirty="0">
                    <a:ea typeface="Cambria Math" panose="02040503050406030204" pitchFamily="18" charset="0"/>
                  </a:rPr>
                  <a:t>Location of LHP zero =&gt; 1</a:t>
                </a:r>
                <a:r>
                  <a:rPr lang="en-US" sz="1600" baseline="30000" dirty="0">
                    <a:ea typeface="Cambria Math" panose="02040503050406030204" pitchFamily="18" charset="0"/>
                  </a:rPr>
                  <a:t>st</a:t>
                </a:r>
                <a:r>
                  <a:rPr lang="en-US" sz="1600" dirty="0">
                    <a:ea typeface="Cambria Math" panose="02040503050406030204" pitchFamily="18" charset="0"/>
                  </a:rPr>
                  <a:t> stage gain bandwidth product X Constant</a:t>
                </a:r>
                <a:endParaRPr lang="en-US" sz="1600" dirty="0"/>
              </a:p>
            </p:txBody>
          </p:sp>
        </mc:Choice>
        <mc:Fallback xmlns="">
          <p:sp>
            <p:nvSpPr>
              <p:cNvPr id="6" name="Rectangle 5">
                <a:extLst>
                  <a:ext uri="{FF2B5EF4-FFF2-40B4-BE49-F238E27FC236}">
                    <a16:creationId xmlns:a16="http://schemas.microsoft.com/office/drawing/2014/main" id="{97287647-A9B9-49FC-8BAE-4CE957694725}"/>
                  </a:ext>
                </a:extLst>
              </p:cNvPr>
              <p:cNvSpPr>
                <a:spLocks noRot="1" noChangeAspect="1" noMove="1" noResize="1" noEditPoints="1" noAdjustHandles="1" noChangeArrowheads="1" noChangeShapeType="1" noTextEdit="1"/>
              </p:cNvSpPr>
              <p:nvPr/>
            </p:nvSpPr>
            <p:spPr>
              <a:xfrm>
                <a:off x="562622" y="498464"/>
                <a:ext cx="11066756" cy="4770537"/>
              </a:xfrm>
              <a:prstGeom prst="rect">
                <a:avLst/>
              </a:prstGeom>
              <a:blipFill>
                <a:blip r:embed="rId3"/>
                <a:stretch>
                  <a:fillRect l="-1377" t="-1662" b="-7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hlinkClick r:id="rId4" action="ppaction://hlinksldjump"/>
                <a:extLst>
                  <a:ext uri="{FF2B5EF4-FFF2-40B4-BE49-F238E27FC236}">
                    <a16:creationId xmlns:a16="http://schemas.microsoft.com/office/drawing/2014/main" id="{969958BC-0268-4AD8-86CB-A089D8F8E568}"/>
                  </a:ext>
                </a:extLst>
              </p:cNvPr>
              <p:cNvSpPr txBox="1"/>
              <p:nvPr/>
            </p:nvSpPr>
            <p:spPr>
              <a:xfrm>
                <a:off x="1307327" y="1124513"/>
                <a:ext cx="4305671" cy="92897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IN" sz="1600" i="1" smtClean="0">
                              <a:solidFill>
                                <a:schemeClr val="tx1"/>
                              </a:solidFill>
                              <a:latin typeface="Cambria Math" panose="02040503050406030204" pitchFamily="18" charset="0"/>
                            </a:rPr>
                          </m:ctrlPr>
                        </m:fPr>
                        <m:num>
                          <m:sSub>
                            <m:sSubPr>
                              <m:ctrlPr>
                                <a:rPr lang="en-IN" sz="1600" i="1" smtClean="0">
                                  <a:solidFill>
                                    <a:schemeClr val="tx1"/>
                                  </a:solidFill>
                                  <a:latin typeface="Cambria Math" panose="02040503050406030204" pitchFamily="18" charset="0"/>
                                </a:rPr>
                              </m:ctrlPr>
                            </m:sSubPr>
                            <m:e>
                              <m:r>
                                <a:rPr lang="en-US" sz="1600" b="0" i="0" smtClean="0">
                                  <a:solidFill>
                                    <a:schemeClr val="tx1"/>
                                  </a:solidFill>
                                  <a:latin typeface="Cambria Math" panose="02040503050406030204" pitchFamily="18" charset="0"/>
                                </a:rPr>
                                <m:t>(</m:t>
                              </m:r>
                              <m:r>
                                <m:rPr>
                                  <m:sty m:val="p"/>
                                </m:rPr>
                                <a:rPr lang="en-US" sz="1600" b="0" i="0" smtClean="0">
                                  <a:solidFill>
                                    <a:schemeClr val="tx1"/>
                                  </a:solidFill>
                                  <a:latin typeface="Cambria Math" panose="02040503050406030204" pitchFamily="18" charset="0"/>
                                </a:rPr>
                                <m:t>A</m:t>
                              </m:r>
                            </m:e>
                            <m:sub>
                              <m:r>
                                <m:rPr>
                                  <m:sty m:val="p"/>
                                </m:rPr>
                                <a:rPr lang="en-US" sz="1600" b="0" i="0" smtClean="0">
                                  <a:solidFill>
                                    <a:schemeClr val="tx1"/>
                                  </a:solidFill>
                                  <a:latin typeface="Cambria Math" panose="02040503050406030204" pitchFamily="18" charset="0"/>
                                </a:rPr>
                                <m:t>V</m:t>
                              </m:r>
                              <m:r>
                                <a:rPr lang="en-US" sz="1600" b="0" i="0" smtClean="0">
                                  <a:solidFill>
                                    <a:schemeClr val="tx1"/>
                                  </a:solidFill>
                                  <a:latin typeface="Cambria Math" panose="02040503050406030204" pitchFamily="18" charset="0"/>
                                </a:rPr>
                                <m:t>1</m:t>
                              </m:r>
                            </m:sub>
                          </m:sSub>
                          <m:r>
                            <a:rPr lang="en-US" sz="1600" b="0" i="0" smtClean="0">
                              <a:solidFill>
                                <a:schemeClr val="tx1"/>
                              </a:solidFill>
                              <a:latin typeface="Cambria Math" panose="02040503050406030204" pitchFamily="18" charset="0"/>
                            </a:rPr>
                            <m:t> </m:t>
                          </m:r>
                          <m:sSub>
                            <m:sSubPr>
                              <m:ctrlPr>
                                <a:rPr lang="en-US" sz="1600" b="0" i="1" smtClean="0">
                                  <a:solidFill>
                                    <a:schemeClr val="tx1"/>
                                  </a:solidFill>
                                  <a:latin typeface="Cambria Math" panose="02040503050406030204" pitchFamily="18" charset="0"/>
                                </a:rPr>
                              </m:ctrlPr>
                            </m:sSubPr>
                            <m:e>
                              <m:r>
                                <m:rPr>
                                  <m:sty m:val="p"/>
                                </m:rPr>
                                <a:rPr lang="en-US" sz="1600" b="0" i="0" smtClean="0">
                                  <a:solidFill>
                                    <a:schemeClr val="tx1"/>
                                  </a:solidFill>
                                  <a:latin typeface="Cambria Math" panose="02040503050406030204" pitchFamily="18" charset="0"/>
                                </a:rPr>
                                <m:t>A</m:t>
                              </m:r>
                            </m:e>
                            <m:sub>
                              <m:r>
                                <m:rPr>
                                  <m:sty m:val="p"/>
                                </m:rPr>
                                <a:rPr lang="en-US" sz="1600" b="0" i="0" smtClean="0">
                                  <a:solidFill>
                                    <a:schemeClr val="tx1"/>
                                  </a:solidFill>
                                  <a:latin typeface="Cambria Math" panose="02040503050406030204" pitchFamily="18" charset="0"/>
                                </a:rPr>
                                <m:t>V</m:t>
                              </m:r>
                              <m:r>
                                <a:rPr lang="en-US" sz="1600" b="0" i="0" smtClean="0">
                                  <a:solidFill>
                                    <a:schemeClr val="tx1"/>
                                  </a:solidFill>
                                  <a:latin typeface="Cambria Math" panose="02040503050406030204" pitchFamily="18" charset="0"/>
                                </a:rPr>
                                <m:t>2</m:t>
                              </m:r>
                            </m:sub>
                          </m:sSub>
                          <m:r>
                            <a:rPr lang="en-US" sz="1600" b="0" i="0" smtClean="0">
                              <a:solidFill>
                                <a:schemeClr val="tx1"/>
                              </a:solidFill>
                              <a:latin typeface="Cambria Math" panose="02040503050406030204" pitchFamily="18" charset="0"/>
                            </a:rPr>
                            <m:t>+</m:t>
                          </m:r>
                          <m:sSub>
                            <m:sSubPr>
                              <m:ctrlPr>
                                <a:rPr lang="en-IN" sz="1600" i="1">
                                  <a:solidFill>
                                    <a:schemeClr val="tx1"/>
                                  </a:solidFill>
                                  <a:latin typeface="Cambria Math" panose="02040503050406030204" pitchFamily="18" charset="0"/>
                                </a:rPr>
                              </m:ctrlPr>
                            </m:sSubPr>
                            <m:e>
                              <m:r>
                                <m:rPr>
                                  <m:sty m:val="p"/>
                                </m:rPr>
                                <a:rPr lang="en-US" sz="1600" i="0">
                                  <a:solidFill>
                                    <a:schemeClr val="tx1"/>
                                  </a:solidFill>
                                  <a:latin typeface="Cambria Math" panose="02040503050406030204" pitchFamily="18" charset="0"/>
                                </a:rPr>
                                <m:t>A</m:t>
                              </m:r>
                            </m:e>
                            <m:sub>
                              <m:r>
                                <m:rPr>
                                  <m:sty m:val="p"/>
                                </m:rPr>
                                <a:rPr lang="en-US" sz="1600" i="0">
                                  <a:solidFill>
                                    <a:schemeClr val="tx1"/>
                                  </a:solidFill>
                                  <a:latin typeface="Cambria Math" panose="02040503050406030204" pitchFamily="18" charset="0"/>
                                </a:rPr>
                                <m:t>V</m:t>
                              </m:r>
                              <m:r>
                                <a:rPr lang="en-US" sz="1600" i="0">
                                  <a:solidFill>
                                    <a:schemeClr val="tx1"/>
                                  </a:solidFill>
                                  <a:latin typeface="Cambria Math" panose="02040503050406030204" pitchFamily="18" charset="0"/>
                                </a:rPr>
                                <m:t>3</m:t>
                              </m:r>
                            </m:sub>
                          </m:sSub>
                          <m:r>
                            <a:rPr lang="en-US" sz="1600" b="0" i="0" smtClean="0">
                              <a:solidFill>
                                <a:schemeClr val="tx1"/>
                              </a:solidFill>
                              <a:latin typeface="Cambria Math" panose="02040503050406030204" pitchFamily="18" charset="0"/>
                            </a:rPr>
                            <m:t>)</m:t>
                          </m:r>
                          <m:r>
                            <a:rPr lang="en-US" sz="1600" i="0">
                              <a:solidFill>
                                <a:schemeClr val="tx1"/>
                              </a:solidFill>
                              <a:latin typeface="Cambria Math" panose="02040503050406030204" pitchFamily="18" charset="0"/>
                            </a:rPr>
                            <m:t>(</m:t>
                          </m:r>
                          <m:r>
                            <a:rPr lang="en-US" sz="1600" b="0" i="0" smtClean="0">
                              <a:solidFill>
                                <a:schemeClr val="tx1"/>
                              </a:solidFill>
                              <a:latin typeface="Cambria Math" panose="02040503050406030204" pitchFamily="18" charset="0"/>
                            </a:rPr>
                            <m:t>1+</m:t>
                          </m:r>
                          <m:f>
                            <m:fPr>
                              <m:ctrlPr>
                                <a:rPr lang="en-IN" sz="1600" i="1">
                                  <a:solidFill>
                                    <a:schemeClr val="tx1"/>
                                  </a:solidFill>
                                  <a:latin typeface="Cambria Math" panose="02040503050406030204" pitchFamily="18" charset="0"/>
                                </a:rPr>
                              </m:ctrlPr>
                            </m:fPr>
                            <m:num>
                              <m:sSub>
                                <m:sSubPr>
                                  <m:ctrlPr>
                                    <a:rPr lang="en-IN" sz="1600" i="1">
                                      <a:solidFill>
                                        <a:schemeClr val="tx1"/>
                                      </a:solidFill>
                                      <a:latin typeface="Cambria Math" panose="02040503050406030204" pitchFamily="18" charset="0"/>
                                    </a:rPr>
                                  </m:ctrlPr>
                                </m:sSubPr>
                                <m:e>
                                  <m:r>
                                    <m:rPr>
                                      <m:sty m:val="p"/>
                                    </m:rPr>
                                    <a:rPr lang="en-US" sz="1600" i="0">
                                      <a:solidFill>
                                        <a:schemeClr val="tx1"/>
                                      </a:solidFill>
                                      <a:latin typeface="Cambria Math" panose="02040503050406030204" pitchFamily="18" charset="0"/>
                                    </a:rPr>
                                    <m:t>A</m:t>
                                  </m:r>
                                </m:e>
                                <m:sub>
                                  <m:r>
                                    <m:rPr>
                                      <m:sty m:val="p"/>
                                    </m:rPr>
                                    <a:rPr lang="en-US" sz="1600" i="0">
                                      <a:solidFill>
                                        <a:schemeClr val="tx1"/>
                                      </a:solidFill>
                                      <a:latin typeface="Cambria Math" panose="02040503050406030204" pitchFamily="18" charset="0"/>
                                    </a:rPr>
                                    <m:t>V</m:t>
                                  </m:r>
                                  <m:r>
                                    <a:rPr lang="en-US" sz="1600" i="0">
                                      <a:solidFill>
                                        <a:schemeClr val="tx1"/>
                                      </a:solidFill>
                                      <a:latin typeface="Cambria Math" panose="02040503050406030204" pitchFamily="18" charset="0"/>
                                    </a:rPr>
                                    <m:t>3</m:t>
                                  </m:r>
                                </m:sub>
                              </m:sSub>
                              <m:r>
                                <a:rPr lang="en-US" sz="1600" b="0" i="0" smtClean="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s</m:t>
                              </m:r>
                            </m:num>
                            <m:den>
                              <m:sSub>
                                <m:sSubPr>
                                  <m:ctrlPr>
                                    <a:rPr lang="en-IN" sz="1600" i="1">
                                      <a:solidFill>
                                        <a:schemeClr val="tx1"/>
                                      </a:solidFill>
                                      <a:latin typeface="Cambria Math" panose="02040503050406030204" pitchFamily="18" charset="0"/>
                                    </a:rPr>
                                  </m:ctrlPr>
                                </m:sSubPr>
                                <m:e>
                                  <m:sSub>
                                    <m:sSubPr>
                                      <m:ctrlPr>
                                        <a:rPr lang="en-IN" sz="1600" i="1">
                                          <a:solidFill>
                                            <a:schemeClr val="tx1"/>
                                          </a:solidFill>
                                          <a:latin typeface="Cambria Math" panose="02040503050406030204" pitchFamily="18" charset="0"/>
                                        </a:rPr>
                                      </m:ctrlPr>
                                    </m:sSubPr>
                                    <m:e>
                                      <m:r>
                                        <a:rPr lang="en-US" sz="1600" i="0">
                                          <a:solidFill>
                                            <a:schemeClr val="tx1"/>
                                          </a:solidFill>
                                          <a:latin typeface="Cambria Math" panose="02040503050406030204" pitchFamily="18" charset="0"/>
                                        </a:rPr>
                                        <m:t>(</m:t>
                                      </m:r>
                                      <m:r>
                                        <m:rPr>
                                          <m:sty m:val="p"/>
                                        </m:rPr>
                                        <a:rPr lang="en-US" sz="1600" i="0">
                                          <a:solidFill>
                                            <a:schemeClr val="tx1"/>
                                          </a:solidFill>
                                          <a:latin typeface="Cambria Math" panose="02040503050406030204" pitchFamily="18" charset="0"/>
                                        </a:rPr>
                                        <m:t>A</m:t>
                                      </m:r>
                                    </m:e>
                                    <m:sub>
                                      <m:r>
                                        <m:rPr>
                                          <m:sty m:val="p"/>
                                        </m:rPr>
                                        <a:rPr lang="en-US" sz="1600" i="0">
                                          <a:solidFill>
                                            <a:schemeClr val="tx1"/>
                                          </a:solidFill>
                                          <a:latin typeface="Cambria Math" panose="02040503050406030204" pitchFamily="18" charset="0"/>
                                        </a:rPr>
                                        <m:t>V</m:t>
                                      </m:r>
                                      <m:r>
                                        <a:rPr lang="en-US" sz="1600" i="0">
                                          <a:solidFill>
                                            <a:schemeClr val="tx1"/>
                                          </a:solidFill>
                                          <a:latin typeface="Cambria Math" panose="02040503050406030204" pitchFamily="18" charset="0"/>
                                        </a:rPr>
                                        <m:t>1</m:t>
                                      </m:r>
                                    </m:sub>
                                  </m:sSub>
                                  <m:r>
                                    <a:rPr lang="en-US" sz="1600" i="0">
                                      <a:solidFill>
                                        <a:schemeClr val="tx1"/>
                                      </a:solidFill>
                                      <a:latin typeface="Cambria Math" panose="02040503050406030204" pitchFamily="18" charset="0"/>
                                    </a:rPr>
                                    <m:t> </m:t>
                                  </m:r>
                                  <m:sSub>
                                    <m:sSubPr>
                                      <m:ctrlPr>
                                        <a:rPr lang="en-US" sz="1600" i="1">
                                          <a:solidFill>
                                            <a:schemeClr val="tx1"/>
                                          </a:solidFill>
                                          <a:latin typeface="Cambria Math" panose="02040503050406030204" pitchFamily="18" charset="0"/>
                                        </a:rPr>
                                      </m:ctrlPr>
                                    </m:sSubPr>
                                    <m:e>
                                      <m:r>
                                        <m:rPr>
                                          <m:sty m:val="p"/>
                                        </m:rPr>
                                        <a:rPr lang="en-US" sz="1600" i="0">
                                          <a:solidFill>
                                            <a:schemeClr val="tx1"/>
                                          </a:solidFill>
                                          <a:latin typeface="Cambria Math" panose="02040503050406030204" pitchFamily="18" charset="0"/>
                                        </a:rPr>
                                        <m:t>A</m:t>
                                      </m:r>
                                    </m:e>
                                    <m:sub>
                                      <m:r>
                                        <m:rPr>
                                          <m:sty m:val="p"/>
                                        </m:rPr>
                                        <a:rPr lang="en-US" sz="1600" i="0">
                                          <a:solidFill>
                                            <a:schemeClr val="tx1"/>
                                          </a:solidFill>
                                          <a:latin typeface="Cambria Math" panose="02040503050406030204" pitchFamily="18" charset="0"/>
                                        </a:rPr>
                                        <m:t>V</m:t>
                                      </m:r>
                                      <m:r>
                                        <a:rPr lang="en-US" sz="1600" i="0">
                                          <a:solidFill>
                                            <a:schemeClr val="tx1"/>
                                          </a:solidFill>
                                          <a:latin typeface="Cambria Math" panose="02040503050406030204" pitchFamily="18" charset="0"/>
                                        </a:rPr>
                                        <m:t>2</m:t>
                                      </m:r>
                                    </m:sub>
                                  </m:sSub>
                                  <m:r>
                                    <a:rPr lang="en-US" sz="1600" i="0">
                                      <a:solidFill>
                                        <a:schemeClr val="tx1"/>
                                      </a:solidFill>
                                      <a:latin typeface="Cambria Math" panose="02040503050406030204" pitchFamily="18" charset="0"/>
                                    </a:rPr>
                                    <m:t>+</m:t>
                                  </m:r>
                                  <m:sSub>
                                    <m:sSubPr>
                                      <m:ctrlPr>
                                        <a:rPr lang="en-IN" sz="1600" i="1">
                                          <a:solidFill>
                                            <a:schemeClr val="tx1"/>
                                          </a:solidFill>
                                          <a:latin typeface="Cambria Math" panose="02040503050406030204" pitchFamily="18" charset="0"/>
                                        </a:rPr>
                                      </m:ctrlPr>
                                    </m:sSubPr>
                                    <m:e>
                                      <m:r>
                                        <m:rPr>
                                          <m:sty m:val="p"/>
                                        </m:rPr>
                                        <a:rPr lang="en-US" sz="1600" i="0">
                                          <a:solidFill>
                                            <a:schemeClr val="tx1"/>
                                          </a:solidFill>
                                          <a:latin typeface="Cambria Math" panose="02040503050406030204" pitchFamily="18" charset="0"/>
                                        </a:rPr>
                                        <m:t>A</m:t>
                                      </m:r>
                                    </m:e>
                                    <m:sub>
                                      <m:r>
                                        <m:rPr>
                                          <m:sty m:val="p"/>
                                        </m:rPr>
                                        <a:rPr lang="en-US" sz="1600" i="0">
                                          <a:solidFill>
                                            <a:schemeClr val="tx1"/>
                                          </a:solidFill>
                                          <a:latin typeface="Cambria Math" panose="02040503050406030204" pitchFamily="18" charset="0"/>
                                        </a:rPr>
                                        <m:t>V</m:t>
                                      </m:r>
                                      <m:r>
                                        <a:rPr lang="en-US" sz="1600" i="0">
                                          <a:solidFill>
                                            <a:schemeClr val="tx1"/>
                                          </a:solidFill>
                                          <a:latin typeface="Cambria Math" panose="02040503050406030204" pitchFamily="18" charset="0"/>
                                        </a:rPr>
                                        <m:t>3</m:t>
                                      </m:r>
                                    </m:sub>
                                  </m:sSub>
                                  <m:r>
                                    <a:rPr lang="en-US" sz="1600" b="0" i="0" smtClean="0">
                                      <a:solidFill>
                                        <a:schemeClr val="tx1"/>
                                      </a:solidFill>
                                      <a:latin typeface="Cambria Math" panose="02040503050406030204" pitchFamily="18" charset="0"/>
                                    </a:rPr>
                                    <m:t>)</m:t>
                                  </m:r>
                                  <m:r>
                                    <m:rPr>
                                      <m:sty m:val="p"/>
                                    </m:rPr>
                                    <a:rPr lang="en-US" sz="1600" i="0">
                                      <a:solidFill>
                                        <a:schemeClr val="tx1"/>
                                      </a:solidFill>
                                      <a:latin typeface="Cambria Math" panose="02040503050406030204" pitchFamily="18" charset="0"/>
                                    </a:rPr>
                                    <m:t>w</m:t>
                                  </m:r>
                                </m:e>
                                <m:sub>
                                  <m:r>
                                    <m:rPr>
                                      <m:sty m:val="p"/>
                                    </m:rPr>
                                    <a:rPr lang="en-US" sz="1600" i="0">
                                      <a:solidFill>
                                        <a:schemeClr val="tx1"/>
                                      </a:solidFill>
                                      <a:latin typeface="Cambria Math" panose="02040503050406030204" pitchFamily="18" charset="0"/>
                                    </a:rPr>
                                    <m:t>p</m:t>
                                  </m:r>
                                  <m:r>
                                    <a:rPr lang="en-US" sz="1600" b="0" i="0" smtClean="0">
                                      <a:solidFill>
                                        <a:schemeClr val="tx1"/>
                                      </a:solidFill>
                                      <a:latin typeface="Cambria Math" panose="02040503050406030204" pitchFamily="18" charset="0"/>
                                    </a:rPr>
                                    <m:t>1</m:t>
                                  </m:r>
                                </m:sub>
                              </m:sSub>
                            </m:den>
                          </m:f>
                          <m:r>
                            <a:rPr lang="en-US" sz="1600" i="0">
                              <a:solidFill>
                                <a:schemeClr val="tx1"/>
                              </a:solidFill>
                              <a:latin typeface="Cambria Math" panose="02040503050406030204" pitchFamily="18" charset="0"/>
                            </a:rPr>
                            <m:t>)</m:t>
                          </m:r>
                        </m:num>
                        <m:den>
                          <m:r>
                            <a:rPr lang="en-US" sz="1600" b="0" i="0" smtClean="0">
                              <a:solidFill>
                                <a:schemeClr val="tx1"/>
                              </a:solidFill>
                              <a:latin typeface="Cambria Math" panose="02040503050406030204" pitchFamily="18" charset="0"/>
                            </a:rPr>
                            <m:t>(1+</m:t>
                          </m:r>
                          <m:f>
                            <m:fPr>
                              <m:ctrlPr>
                                <a:rPr lang="en-IN" sz="1600" i="1" smtClean="0">
                                  <a:solidFill>
                                    <a:schemeClr val="tx1"/>
                                  </a:solidFill>
                                  <a:latin typeface="Cambria Math" panose="02040503050406030204" pitchFamily="18" charset="0"/>
                                </a:rPr>
                              </m:ctrlPr>
                            </m:fPr>
                            <m:num>
                              <m:r>
                                <m:rPr>
                                  <m:sty m:val="p"/>
                                </m:rPr>
                                <a:rPr lang="en-US" sz="1600" b="0" i="0" smtClean="0">
                                  <a:solidFill>
                                    <a:schemeClr val="tx1"/>
                                  </a:solidFill>
                                  <a:latin typeface="Cambria Math" panose="02040503050406030204" pitchFamily="18" charset="0"/>
                                </a:rPr>
                                <m:t>s</m:t>
                              </m:r>
                            </m:num>
                            <m:den>
                              <m:sSub>
                                <m:sSubPr>
                                  <m:ctrlPr>
                                    <a:rPr lang="en-IN" sz="1600" i="1" smtClean="0">
                                      <a:solidFill>
                                        <a:schemeClr val="tx1"/>
                                      </a:solidFill>
                                      <a:latin typeface="Cambria Math" panose="02040503050406030204" pitchFamily="18" charset="0"/>
                                    </a:rPr>
                                  </m:ctrlPr>
                                </m:sSubPr>
                                <m:e>
                                  <m:r>
                                    <m:rPr>
                                      <m:sty m:val="p"/>
                                    </m:rPr>
                                    <a:rPr lang="en-US" sz="1600" b="0" i="0" smtClean="0">
                                      <a:solidFill>
                                        <a:schemeClr val="tx1"/>
                                      </a:solidFill>
                                      <a:latin typeface="Cambria Math" panose="02040503050406030204" pitchFamily="18" charset="0"/>
                                    </a:rPr>
                                    <m:t>w</m:t>
                                  </m:r>
                                </m:e>
                                <m:sub>
                                  <m:r>
                                    <m:rPr>
                                      <m:sty m:val="p"/>
                                    </m:rPr>
                                    <a:rPr lang="en-US" sz="1600" b="0" i="0" smtClean="0">
                                      <a:solidFill>
                                        <a:schemeClr val="tx1"/>
                                      </a:solidFill>
                                      <a:latin typeface="Cambria Math" panose="02040503050406030204" pitchFamily="18" charset="0"/>
                                    </a:rPr>
                                    <m:t>p</m:t>
                                  </m:r>
                                  <m:r>
                                    <a:rPr lang="en-US" sz="1600" b="0" i="0" smtClean="0">
                                      <a:solidFill>
                                        <a:schemeClr val="tx1"/>
                                      </a:solidFill>
                                      <a:latin typeface="Cambria Math" panose="02040503050406030204" pitchFamily="18" charset="0"/>
                                    </a:rPr>
                                    <m:t>1</m:t>
                                  </m:r>
                                </m:sub>
                              </m:sSub>
                            </m:den>
                          </m:f>
                          <m:r>
                            <a:rPr lang="en-US" sz="1600" b="0" i="0" smtClean="0">
                              <a:solidFill>
                                <a:schemeClr val="tx1"/>
                              </a:solidFill>
                              <a:latin typeface="Cambria Math" panose="02040503050406030204" pitchFamily="18" charset="0"/>
                            </a:rPr>
                            <m:t>)(1+</m:t>
                          </m:r>
                          <m:f>
                            <m:fPr>
                              <m:ctrlPr>
                                <a:rPr lang="en-IN" sz="1600" i="1">
                                  <a:solidFill>
                                    <a:schemeClr val="tx1"/>
                                  </a:solidFill>
                                  <a:latin typeface="Cambria Math" panose="02040503050406030204" pitchFamily="18" charset="0"/>
                                </a:rPr>
                              </m:ctrlPr>
                            </m:fPr>
                            <m:num>
                              <m:r>
                                <m:rPr>
                                  <m:sty m:val="p"/>
                                </m:rPr>
                                <a:rPr lang="en-US" sz="1600" i="0">
                                  <a:solidFill>
                                    <a:schemeClr val="tx1"/>
                                  </a:solidFill>
                                  <a:latin typeface="Cambria Math" panose="02040503050406030204" pitchFamily="18" charset="0"/>
                                </a:rPr>
                                <m:t>s</m:t>
                              </m:r>
                            </m:num>
                            <m:den>
                              <m:sSub>
                                <m:sSubPr>
                                  <m:ctrlPr>
                                    <a:rPr lang="en-IN" sz="1600" i="1">
                                      <a:solidFill>
                                        <a:schemeClr val="tx1"/>
                                      </a:solidFill>
                                      <a:latin typeface="Cambria Math" panose="02040503050406030204" pitchFamily="18" charset="0"/>
                                    </a:rPr>
                                  </m:ctrlPr>
                                </m:sSubPr>
                                <m:e>
                                  <m:r>
                                    <m:rPr>
                                      <m:sty m:val="p"/>
                                    </m:rPr>
                                    <a:rPr lang="en-US" sz="1600" i="0">
                                      <a:solidFill>
                                        <a:schemeClr val="tx1"/>
                                      </a:solidFill>
                                      <a:latin typeface="Cambria Math" panose="02040503050406030204" pitchFamily="18" charset="0"/>
                                    </a:rPr>
                                    <m:t>w</m:t>
                                  </m:r>
                                </m:e>
                                <m:sub>
                                  <m:r>
                                    <m:rPr>
                                      <m:sty m:val="p"/>
                                    </m:rPr>
                                    <a:rPr lang="en-US" sz="1600" i="0">
                                      <a:solidFill>
                                        <a:schemeClr val="tx1"/>
                                      </a:solidFill>
                                      <a:latin typeface="Cambria Math" panose="02040503050406030204" pitchFamily="18" charset="0"/>
                                    </a:rPr>
                                    <m:t>p</m:t>
                                  </m:r>
                                  <m:r>
                                    <a:rPr lang="en-US" sz="1600" b="0" i="0" smtClean="0">
                                      <a:solidFill>
                                        <a:schemeClr val="tx1"/>
                                      </a:solidFill>
                                      <a:latin typeface="Cambria Math" panose="02040503050406030204" pitchFamily="18" charset="0"/>
                                    </a:rPr>
                                    <m:t>2</m:t>
                                  </m:r>
                                </m:sub>
                              </m:sSub>
                            </m:den>
                          </m:f>
                          <m:r>
                            <a:rPr lang="en-US" sz="1600" b="0" i="0" smtClean="0">
                              <a:solidFill>
                                <a:schemeClr val="tx1"/>
                              </a:solidFill>
                              <a:latin typeface="Cambria Math" panose="02040503050406030204" pitchFamily="18" charset="0"/>
                            </a:rPr>
                            <m:t>)</m:t>
                          </m:r>
                        </m:den>
                      </m:f>
                    </m:oMath>
                  </m:oMathPara>
                </a14:m>
                <a:endParaRPr lang="en-IN" dirty="0">
                  <a:solidFill>
                    <a:schemeClr val="tx1"/>
                  </a:solidFill>
                </a:endParaRPr>
              </a:p>
            </p:txBody>
          </p:sp>
        </mc:Choice>
        <mc:Fallback xmlns="">
          <p:sp>
            <p:nvSpPr>
              <p:cNvPr id="11" name="TextBox 10">
                <a:extLst>
                  <a:ext uri="{FF2B5EF4-FFF2-40B4-BE49-F238E27FC236}">
                    <a16:creationId xmlns:a16="http://schemas.microsoft.com/office/drawing/2014/main" id="{969958BC-0268-4AD8-86CB-A089D8F8E568}"/>
                  </a:ext>
                </a:extLst>
              </p:cNvPr>
              <p:cNvSpPr txBox="1">
                <a:spLocks noRot="1" noChangeAspect="1" noMove="1" noResize="1" noEditPoints="1" noAdjustHandles="1" noChangeArrowheads="1" noChangeShapeType="1" noTextEdit="1"/>
              </p:cNvSpPr>
              <p:nvPr/>
            </p:nvSpPr>
            <p:spPr>
              <a:xfrm>
                <a:off x="1307327" y="1124513"/>
                <a:ext cx="4305671" cy="92897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Rectangle 3">
                <a:hlinkClick r:id="rId4" action="ppaction://hlinksldjump"/>
                <a:extLst>
                  <a:ext uri="{FF2B5EF4-FFF2-40B4-BE49-F238E27FC236}">
                    <a16:creationId xmlns:a16="http://schemas.microsoft.com/office/drawing/2014/main" id="{51954C51-E50F-4DA4-B83E-443FEC66FD80}"/>
                  </a:ext>
                </a:extLst>
              </p:cNvPr>
              <p:cNvSpPr/>
              <p:nvPr/>
            </p:nvSpPr>
            <p:spPr>
              <a:xfrm>
                <a:off x="1557388" y="3564804"/>
                <a:ext cx="1888016" cy="5965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1600" i="1">
                              <a:latin typeface="Cambria Math" panose="02040503050406030204" pitchFamily="18" charset="0"/>
                              <a:ea typeface="Cambria Math" panose="02040503050406030204" pitchFamily="18" charset="0"/>
                            </a:rPr>
                          </m:ctrlPr>
                        </m:fPr>
                        <m:num>
                          <m:sSub>
                            <m:sSubPr>
                              <m:ctrlPr>
                                <a:rPr lang="en-US" sz="1600" i="1">
                                  <a:latin typeface="Cambria Math" panose="02040503050406030204" pitchFamily="18" charset="0"/>
                                  <a:ea typeface="Cambria Math" panose="02040503050406030204" pitchFamily="18" charset="0"/>
                                </a:rPr>
                              </m:ctrlPr>
                            </m:sSubPr>
                            <m:e>
                              <m:r>
                                <m:rPr>
                                  <m:sty m:val="p"/>
                                </m:rPr>
                                <a:rPr lang="en-US" sz="1600">
                                  <a:latin typeface="Cambria Math" panose="02040503050406030204" pitchFamily="18" charset="0"/>
                                  <a:ea typeface="Cambria Math" panose="02040503050406030204" pitchFamily="18" charset="0"/>
                                </a:rPr>
                                <m:t>A</m:t>
                              </m:r>
                            </m:e>
                            <m:sub>
                              <m:r>
                                <m:rPr>
                                  <m:sty m:val="p"/>
                                </m:rPr>
                                <a:rPr lang="en-US" sz="1600">
                                  <a:latin typeface="Cambria Math" panose="02040503050406030204" pitchFamily="18" charset="0"/>
                                  <a:ea typeface="Cambria Math" panose="02040503050406030204" pitchFamily="18" charset="0"/>
                                </a:rPr>
                                <m:t>V</m:t>
                              </m:r>
                              <m:r>
                                <a:rPr lang="en-US" sz="1600">
                                  <a:latin typeface="Cambria Math" panose="02040503050406030204" pitchFamily="18" charset="0"/>
                                  <a:ea typeface="Cambria Math" panose="02040503050406030204" pitchFamily="18" charset="0"/>
                                </a:rPr>
                                <m:t>1</m:t>
                              </m:r>
                            </m:sub>
                          </m:sSub>
                          <m:sSub>
                            <m:sSubPr>
                              <m:ctrlPr>
                                <a:rPr lang="en-US" sz="1600" i="1">
                                  <a:latin typeface="Cambria Math" panose="02040503050406030204" pitchFamily="18" charset="0"/>
                                  <a:ea typeface="Cambria Math" panose="02040503050406030204" pitchFamily="18" charset="0"/>
                                </a:rPr>
                              </m:ctrlPr>
                            </m:sSubPr>
                            <m:e>
                              <m:r>
                                <m:rPr>
                                  <m:sty m:val="p"/>
                                </m:rPr>
                                <a:rPr lang="en-US" sz="1600">
                                  <a:latin typeface="Cambria Math" panose="02040503050406030204" pitchFamily="18" charset="0"/>
                                  <a:ea typeface="Cambria Math" panose="02040503050406030204" pitchFamily="18" charset="0"/>
                                </a:rPr>
                                <m:t>A</m:t>
                              </m:r>
                            </m:e>
                            <m:sub>
                              <m:r>
                                <m:rPr>
                                  <m:sty m:val="p"/>
                                </m:rPr>
                                <a:rPr lang="en-US" sz="1600">
                                  <a:latin typeface="Cambria Math" panose="02040503050406030204" pitchFamily="18" charset="0"/>
                                  <a:ea typeface="Cambria Math" panose="02040503050406030204" pitchFamily="18" charset="0"/>
                                </a:rPr>
                                <m:t>V</m:t>
                              </m:r>
                              <m:r>
                                <a:rPr lang="en-US" sz="1600">
                                  <a:latin typeface="Cambria Math" panose="02040503050406030204" pitchFamily="18" charset="0"/>
                                  <a:ea typeface="Cambria Math" panose="02040503050406030204" pitchFamily="18" charset="0"/>
                                </a:rPr>
                                <m:t>2</m:t>
                              </m:r>
                            </m:sub>
                          </m:sSub>
                          <m:sSub>
                            <m:sSubPr>
                              <m:ctrlPr>
                                <a:rPr lang="en-US" sz="1600" i="1">
                                  <a:latin typeface="Cambria Math" panose="02040503050406030204" pitchFamily="18" charset="0"/>
                                  <a:ea typeface="Cambria Math" panose="02040503050406030204" pitchFamily="18" charset="0"/>
                                </a:rPr>
                              </m:ctrlPr>
                            </m:sSubPr>
                            <m:e>
                              <m:r>
                                <a:rPr lang="en-US" sz="1600">
                                  <a:latin typeface="Cambria Math" panose="02040503050406030204" pitchFamily="18" charset="0"/>
                                  <a:ea typeface="Cambria Math" panose="02040503050406030204" pitchFamily="18" charset="0"/>
                                </a:rPr>
                                <m:t>+ </m:t>
                              </m:r>
                              <m:r>
                                <m:rPr>
                                  <m:sty m:val="p"/>
                                </m:rPr>
                                <a:rPr lang="en-US" sz="1600">
                                  <a:latin typeface="Cambria Math" panose="02040503050406030204" pitchFamily="18" charset="0"/>
                                  <a:ea typeface="Cambria Math" panose="02040503050406030204" pitchFamily="18" charset="0"/>
                                </a:rPr>
                                <m:t>A</m:t>
                              </m:r>
                            </m:e>
                            <m:sub>
                              <m:r>
                                <m:rPr>
                                  <m:sty m:val="p"/>
                                </m:rPr>
                                <a:rPr lang="en-US" sz="1600">
                                  <a:latin typeface="Cambria Math" panose="02040503050406030204" pitchFamily="18" charset="0"/>
                                  <a:ea typeface="Cambria Math" panose="02040503050406030204" pitchFamily="18" charset="0"/>
                                </a:rPr>
                                <m:t>V</m:t>
                              </m:r>
                              <m:r>
                                <a:rPr lang="en-US" sz="1600">
                                  <a:latin typeface="Cambria Math" panose="02040503050406030204" pitchFamily="18" charset="0"/>
                                  <a:ea typeface="Cambria Math" panose="02040503050406030204" pitchFamily="18" charset="0"/>
                                </a:rPr>
                                <m:t>3</m:t>
                              </m:r>
                            </m:sub>
                          </m:sSub>
                        </m:num>
                        <m:den>
                          <m:sSub>
                            <m:sSubPr>
                              <m:ctrlPr>
                                <a:rPr lang="en-US" sz="1600" i="1">
                                  <a:latin typeface="Cambria Math" panose="02040503050406030204" pitchFamily="18" charset="0"/>
                                  <a:ea typeface="Cambria Math" panose="02040503050406030204" pitchFamily="18" charset="0"/>
                                </a:rPr>
                              </m:ctrlPr>
                            </m:sSubPr>
                            <m:e>
                              <m:r>
                                <m:rPr>
                                  <m:sty m:val="p"/>
                                </m:rPr>
                                <a:rPr lang="en-US" sz="1600">
                                  <a:latin typeface="Cambria Math" panose="02040503050406030204" pitchFamily="18" charset="0"/>
                                  <a:ea typeface="Cambria Math" panose="02040503050406030204" pitchFamily="18" charset="0"/>
                                </a:rPr>
                                <m:t>A</m:t>
                              </m:r>
                            </m:e>
                            <m:sub>
                              <m:r>
                                <m:rPr>
                                  <m:sty m:val="p"/>
                                </m:rPr>
                                <a:rPr lang="en-US" sz="1600">
                                  <a:latin typeface="Cambria Math" panose="02040503050406030204" pitchFamily="18" charset="0"/>
                                  <a:ea typeface="Cambria Math" panose="02040503050406030204" pitchFamily="18" charset="0"/>
                                </a:rPr>
                                <m:t>V</m:t>
                              </m:r>
                              <m:r>
                                <a:rPr lang="en-US" sz="1600">
                                  <a:latin typeface="Cambria Math" panose="02040503050406030204" pitchFamily="18" charset="0"/>
                                  <a:ea typeface="Cambria Math" panose="02040503050406030204" pitchFamily="18" charset="0"/>
                                </a:rPr>
                                <m:t>3</m:t>
                              </m:r>
                            </m:sub>
                          </m:sSub>
                        </m:den>
                      </m:f>
                      <m:r>
                        <a:rPr lang="en-US" sz="1600">
                          <a:latin typeface="Cambria Math" panose="02040503050406030204" pitchFamily="18" charset="0"/>
                          <a:ea typeface="Cambria Math" panose="02040503050406030204" pitchFamily="18" charset="0"/>
                        </a:rPr>
                        <m:t> </m:t>
                      </m:r>
                      <m:sSub>
                        <m:sSubPr>
                          <m:ctrlPr>
                            <a:rPr lang="en-US" sz="1600" i="1">
                              <a:latin typeface="Cambria Math" panose="02040503050406030204" pitchFamily="18" charset="0"/>
                              <a:ea typeface="Cambria Math" panose="02040503050406030204" pitchFamily="18" charset="0"/>
                            </a:rPr>
                          </m:ctrlPr>
                        </m:sSubPr>
                        <m:e>
                          <m:r>
                            <m:rPr>
                              <m:sty m:val="p"/>
                            </m:rPr>
                            <a:rPr lang="en-US" sz="1600">
                              <a:latin typeface="Cambria Math" panose="02040503050406030204" pitchFamily="18" charset="0"/>
                              <a:ea typeface="Cambria Math" panose="02040503050406030204" pitchFamily="18" charset="0"/>
                            </a:rPr>
                            <m:t>w</m:t>
                          </m:r>
                        </m:e>
                        <m:sub>
                          <m:r>
                            <m:rPr>
                              <m:sty m:val="p"/>
                            </m:rPr>
                            <a:rPr lang="en-US" sz="1600">
                              <a:latin typeface="Cambria Math" panose="02040503050406030204" pitchFamily="18" charset="0"/>
                              <a:ea typeface="Cambria Math" panose="02040503050406030204" pitchFamily="18" charset="0"/>
                            </a:rPr>
                            <m:t>p</m:t>
                          </m:r>
                          <m:r>
                            <a:rPr lang="en-US" sz="1600">
                              <a:latin typeface="Cambria Math" panose="02040503050406030204" pitchFamily="18" charset="0"/>
                              <a:ea typeface="Cambria Math" panose="02040503050406030204" pitchFamily="18" charset="0"/>
                            </a:rPr>
                            <m:t>1</m:t>
                          </m:r>
                        </m:sub>
                      </m:sSub>
                    </m:oMath>
                  </m:oMathPara>
                </a14:m>
                <a:endParaRPr lang="en-IN" dirty="0"/>
              </a:p>
            </p:txBody>
          </p:sp>
        </mc:Choice>
        <mc:Fallback xmlns="">
          <p:sp>
            <p:nvSpPr>
              <p:cNvPr id="4" name="Rectangle 3">
                <a:extLst>
                  <a:ext uri="{FF2B5EF4-FFF2-40B4-BE49-F238E27FC236}">
                    <a16:creationId xmlns:a16="http://schemas.microsoft.com/office/drawing/2014/main" id="{51954C51-E50F-4DA4-B83E-443FEC66FD80}"/>
                  </a:ext>
                </a:extLst>
              </p:cNvPr>
              <p:cNvSpPr>
                <a:spLocks noRot="1" noChangeAspect="1" noMove="1" noResize="1" noEditPoints="1" noAdjustHandles="1" noChangeArrowheads="1" noChangeShapeType="1" noTextEdit="1"/>
              </p:cNvSpPr>
              <p:nvPr/>
            </p:nvSpPr>
            <p:spPr>
              <a:xfrm>
                <a:off x="1557388" y="3564804"/>
                <a:ext cx="1888016" cy="596510"/>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a:hlinkClick r:id="rId4" action="ppaction://hlinksldjump"/>
                <a:extLst>
                  <a:ext uri="{FF2B5EF4-FFF2-40B4-BE49-F238E27FC236}">
                    <a16:creationId xmlns:a16="http://schemas.microsoft.com/office/drawing/2014/main" id="{A2D88817-B5C5-420F-A98E-3E59AE84FBB6}"/>
                  </a:ext>
                </a:extLst>
              </p:cNvPr>
              <p:cNvSpPr/>
              <p:nvPr/>
            </p:nvSpPr>
            <p:spPr>
              <a:xfrm>
                <a:off x="1557388" y="4310204"/>
                <a:ext cx="1047402" cy="6152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g</m:t>
                              </m:r>
                            </m:e>
                            <m:sub>
                              <m:r>
                                <m:rPr>
                                  <m:sty m:val="p"/>
                                </m:rPr>
                                <a:rPr lang="en-US">
                                  <a:latin typeface="Cambria Math" panose="02040503050406030204" pitchFamily="18" charset="0"/>
                                  <a:ea typeface="Cambria Math" panose="02040503050406030204" pitchFamily="18" charset="0"/>
                                </a:rPr>
                                <m:t>m</m:t>
                              </m:r>
                              <m:r>
                                <a:rPr lang="en-US">
                                  <a:latin typeface="Cambria Math" panose="02040503050406030204" pitchFamily="18" charset="0"/>
                                  <a:ea typeface="Cambria Math" panose="02040503050406030204" pitchFamily="18" charset="0"/>
                                </a:rPr>
                                <m:t>1</m:t>
                              </m:r>
                            </m:sub>
                          </m:sSub>
                        </m:num>
                        <m:den>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C</m:t>
                              </m:r>
                            </m:e>
                            <m:sub>
                              <m:r>
                                <m:rPr>
                                  <m:sty m:val="p"/>
                                </m:rPr>
                                <a:rPr lang="en-US">
                                  <a:latin typeface="Cambria Math" panose="02040503050406030204" pitchFamily="18" charset="0"/>
                                  <a:ea typeface="Cambria Math" panose="02040503050406030204" pitchFamily="18" charset="0"/>
                                </a:rPr>
                                <m:t>o</m:t>
                              </m:r>
                              <m:r>
                                <a:rPr lang="en-US">
                                  <a:latin typeface="Cambria Math" panose="02040503050406030204" pitchFamily="18" charset="0"/>
                                  <a:ea typeface="Cambria Math" panose="02040503050406030204" pitchFamily="18" charset="0"/>
                                </a:rPr>
                                <m:t>1</m:t>
                              </m:r>
                            </m:sub>
                          </m:sSub>
                        </m:den>
                      </m:f>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g</m:t>
                              </m:r>
                            </m:e>
                            <m:sub>
                              <m:r>
                                <m:rPr>
                                  <m:sty m:val="p"/>
                                </m:rPr>
                                <a:rPr lang="en-US">
                                  <a:latin typeface="Cambria Math" panose="02040503050406030204" pitchFamily="18" charset="0"/>
                                  <a:ea typeface="Cambria Math" panose="02040503050406030204" pitchFamily="18" charset="0"/>
                                </a:rPr>
                                <m:t>m</m:t>
                              </m:r>
                              <m:r>
                                <a:rPr lang="en-US">
                                  <a:latin typeface="Cambria Math" panose="02040503050406030204" pitchFamily="18" charset="0"/>
                                  <a:ea typeface="Cambria Math" panose="02040503050406030204" pitchFamily="18" charset="0"/>
                                </a:rPr>
                                <m:t>2</m:t>
                              </m:r>
                            </m:sub>
                          </m:sSub>
                        </m:num>
                        <m:den>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g</m:t>
                              </m:r>
                            </m:e>
                            <m:sub>
                              <m:r>
                                <m:rPr>
                                  <m:sty m:val="p"/>
                                </m:rPr>
                                <a:rPr lang="en-US">
                                  <a:latin typeface="Cambria Math" panose="02040503050406030204" pitchFamily="18" charset="0"/>
                                  <a:ea typeface="Cambria Math" panose="02040503050406030204" pitchFamily="18" charset="0"/>
                                </a:rPr>
                                <m:t>m</m:t>
                              </m:r>
                              <m:r>
                                <a:rPr lang="en-US">
                                  <a:latin typeface="Cambria Math" panose="02040503050406030204" pitchFamily="18" charset="0"/>
                                  <a:ea typeface="Cambria Math" panose="02040503050406030204" pitchFamily="18" charset="0"/>
                                </a:rPr>
                                <m:t>3</m:t>
                              </m:r>
                            </m:sub>
                          </m:sSub>
                        </m:den>
                      </m:f>
                    </m:oMath>
                  </m:oMathPara>
                </a14:m>
                <a:endParaRPr lang="en-IN" dirty="0"/>
              </a:p>
            </p:txBody>
          </p:sp>
        </mc:Choice>
        <mc:Fallback xmlns="">
          <p:sp>
            <p:nvSpPr>
              <p:cNvPr id="7" name="Rectangle 6">
                <a:hlinkClick r:id="rId8" action="ppaction://hlinksldjump"/>
                <a:extLst>
                  <a:ext uri="{FF2B5EF4-FFF2-40B4-BE49-F238E27FC236}">
                    <a16:creationId xmlns:a16="http://schemas.microsoft.com/office/drawing/2014/main" id="{A2D88817-B5C5-420F-A98E-3E59AE84FBB6}"/>
                  </a:ext>
                </a:extLst>
              </p:cNvPr>
              <p:cNvSpPr>
                <a:spLocks noRot="1" noChangeAspect="1" noMove="1" noResize="1" noEditPoints="1" noAdjustHandles="1" noChangeArrowheads="1" noChangeShapeType="1" noTextEdit="1"/>
              </p:cNvSpPr>
              <p:nvPr/>
            </p:nvSpPr>
            <p:spPr>
              <a:xfrm>
                <a:off x="1557388" y="4310204"/>
                <a:ext cx="1047402" cy="615297"/>
              </a:xfrm>
              <a:prstGeom prst="rect">
                <a:avLst/>
              </a:prstGeom>
              <a:blipFill>
                <a:blip r:embed="rId9"/>
                <a:stretch>
                  <a:fillRect/>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171BE65A-CB26-4015-BFC1-F20861630B29}"/>
              </a:ext>
            </a:extLst>
          </p:cNvPr>
          <p:cNvPicPr>
            <a:picLocks noChangeAspect="1"/>
          </p:cNvPicPr>
          <p:nvPr/>
        </p:nvPicPr>
        <p:blipFill>
          <a:blip r:embed="rId10"/>
          <a:stretch>
            <a:fillRect/>
          </a:stretch>
        </p:blipFill>
        <p:spPr>
          <a:xfrm>
            <a:off x="6179685" y="1555218"/>
            <a:ext cx="5133825" cy="3062634"/>
          </a:xfrm>
          <a:prstGeom prst="rect">
            <a:avLst/>
          </a:prstGeom>
        </p:spPr>
      </p:pic>
      <p:sp>
        <p:nvSpPr>
          <p:cNvPr id="10" name="TextBox 9">
            <a:extLst>
              <a:ext uri="{FF2B5EF4-FFF2-40B4-BE49-F238E27FC236}">
                <a16:creationId xmlns:a16="http://schemas.microsoft.com/office/drawing/2014/main" id="{76985B25-5215-4998-9E1E-CF1CEBC6DD9B}"/>
              </a:ext>
            </a:extLst>
          </p:cNvPr>
          <p:cNvSpPr txBox="1"/>
          <p:nvPr/>
        </p:nvSpPr>
        <p:spPr>
          <a:xfrm>
            <a:off x="7439567" y="4677175"/>
            <a:ext cx="4752433" cy="338554"/>
          </a:xfrm>
          <a:prstGeom prst="rect">
            <a:avLst/>
          </a:prstGeom>
          <a:noFill/>
        </p:spPr>
        <p:txBody>
          <a:bodyPr wrap="square" rtlCol="0">
            <a:spAutoFit/>
          </a:bodyPr>
          <a:lstStyle/>
          <a:p>
            <a:r>
              <a:rPr lang="en-US" sz="1600" dirty="0"/>
              <a:t>Fig. Block diagram of basic Two stage FF compensation</a:t>
            </a:r>
            <a:endParaRPr lang="en-IN" sz="1600" dirty="0"/>
          </a:p>
        </p:txBody>
      </p:sp>
    </p:spTree>
    <p:extLst>
      <p:ext uri="{BB962C8B-B14F-4D97-AF65-F5344CB8AC3E}">
        <p14:creationId xmlns:p14="http://schemas.microsoft.com/office/powerpoint/2010/main" val="1821613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D863799-D0E1-462A-AF61-A571BD7FC43B}"/>
              </a:ext>
            </a:extLst>
          </p:cNvPr>
          <p:cNvSpPr>
            <a:spLocks noGrp="1"/>
          </p:cNvSpPr>
          <p:nvPr>
            <p:ph type="sldNum" sz="quarter" idx="12"/>
          </p:nvPr>
        </p:nvSpPr>
        <p:spPr/>
        <p:txBody>
          <a:bodyPr/>
          <a:lstStyle/>
          <a:p>
            <a:fld id="{2EEFD645-3611-4F12-965D-74F1929763DD}" type="slidenum">
              <a:rPr lang="en-IN" smtClean="0"/>
              <a:t>9</a:t>
            </a:fld>
            <a:endParaRPr lang="en-IN"/>
          </a:p>
        </p:txBody>
      </p:sp>
      <p:sp>
        <p:nvSpPr>
          <p:cNvPr id="4" name="Footer Placeholder 1">
            <a:extLst>
              <a:ext uri="{FF2B5EF4-FFF2-40B4-BE49-F238E27FC236}">
                <a16:creationId xmlns:a16="http://schemas.microsoft.com/office/drawing/2014/main" id="{1DB43782-5304-49D8-99D5-CFF7DB8D45CF}"/>
              </a:ext>
            </a:extLst>
          </p:cNvPr>
          <p:cNvSpPr txBox="1">
            <a:spLocks/>
          </p:cNvSpPr>
          <p:nvPr/>
        </p:nvSpPr>
        <p:spPr>
          <a:xfrm>
            <a:off x="692458" y="6440292"/>
            <a:ext cx="10282652"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200" dirty="0"/>
              <a:t>[1] B. K. </a:t>
            </a:r>
            <a:r>
              <a:rPr lang="en-US" sz="1200" dirty="0" err="1"/>
              <a:t>Thandri</a:t>
            </a:r>
            <a:r>
              <a:rPr lang="en-US" sz="1200" dirty="0"/>
              <a:t> and J. Silva-Martinez, "A robust feedforward compensation scheme for multistage operational transconductance amplifiers with no Miller capacitors".</a:t>
            </a:r>
            <a:endParaRPr lang="en-IN" sz="1200" dirty="0"/>
          </a:p>
        </p:txBody>
      </p:sp>
      <p:sp>
        <p:nvSpPr>
          <p:cNvPr id="5" name="Slide Number Placeholder 2">
            <a:extLst>
              <a:ext uri="{FF2B5EF4-FFF2-40B4-BE49-F238E27FC236}">
                <a16:creationId xmlns:a16="http://schemas.microsoft.com/office/drawing/2014/main" id="{04A093D7-D4DD-44A4-A468-C09A1309EDE1}"/>
              </a:ext>
            </a:extLst>
          </p:cNvPr>
          <p:cNvSpPr txBox="1">
            <a:spLocks/>
          </p:cNvSpPr>
          <p:nvPr/>
        </p:nvSpPr>
        <p:spPr>
          <a:xfrm>
            <a:off x="9900460" y="6459787"/>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1"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EEFD645-3611-4F12-965D-74F1929763DD}" type="slidenum">
              <a:rPr lang="en-IN" smtClean="0"/>
              <a:pPr/>
              <a:t>9</a:t>
            </a:fld>
            <a:endParaRPr lang="en-IN"/>
          </a:p>
        </p:txBody>
      </p:sp>
      <p:sp>
        <p:nvSpPr>
          <p:cNvPr id="6" name="Rectangle 5">
            <a:extLst>
              <a:ext uri="{FF2B5EF4-FFF2-40B4-BE49-F238E27FC236}">
                <a16:creationId xmlns:a16="http://schemas.microsoft.com/office/drawing/2014/main" id="{C3927377-9F0C-4E33-808E-E5872990137E}"/>
              </a:ext>
            </a:extLst>
          </p:cNvPr>
          <p:cNvSpPr/>
          <p:nvPr/>
        </p:nvSpPr>
        <p:spPr>
          <a:xfrm>
            <a:off x="692458" y="734737"/>
            <a:ext cx="5442012" cy="4031873"/>
          </a:xfrm>
          <a:prstGeom prst="rect">
            <a:avLst/>
          </a:prstGeom>
        </p:spPr>
        <p:txBody>
          <a:bodyPr wrap="square">
            <a:spAutoFit/>
          </a:bodyPr>
          <a:lstStyle/>
          <a:p>
            <a:r>
              <a:rPr lang="en-US" sz="2800" b="1" u="sng" dirty="0"/>
              <a:t>The overall Amplifier Gain: [1]</a:t>
            </a:r>
          </a:p>
          <a:p>
            <a:endParaRPr lang="en-IN" sz="2000" dirty="0"/>
          </a:p>
          <a:p>
            <a:r>
              <a:rPr lang="en-US" sz="1600" dirty="0"/>
              <a:t>H(s)   </a:t>
            </a:r>
            <a:r>
              <a:rPr lang="en-IN" sz="1600" dirty="0"/>
              <a:t>≈</a:t>
            </a:r>
            <a:r>
              <a:rPr lang="en-US" sz="1600" dirty="0"/>
              <a:t>  </a:t>
            </a:r>
          </a:p>
          <a:p>
            <a:endParaRPr lang="en-US" sz="1600" dirty="0"/>
          </a:p>
          <a:p>
            <a:endParaRPr lang="en-US" sz="1600" dirty="0"/>
          </a:p>
          <a:p>
            <a:endParaRPr lang="en-US" sz="1600" dirty="0"/>
          </a:p>
          <a:p>
            <a:r>
              <a:rPr lang="en-US" sz="1600" dirty="0"/>
              <a:t>          =</a:t>
            </a:r>
          </a:p>
          <a:p>
            <a:endParaRPr lang="en-US" sz="1600" dirty="0"/>
          </a:p>
          <a:p>
            <a:endParaRPr lang="en-US" sz="1600" dirty="0"/>
          </a:p>
          <a:p>
            <a:endParaRPr lang="en-US" sz="1600" dirty="0"/>
          </a:p>
          <a:p>
            <a:endParaRPr lang="en-US" sz="1600" dirty="0"/>
          </a:p>
          <a:p>
            <a:r>
              <a:rPr lang="en-US" sz="1600" dirty="0"/>
              <a:t>          =</a:t>
            </a:r>
          </a:p>
          <a:p>
            <a:endParaRPr lang="en-US" sz="1600" dirty="0"/>
          </a:p>
          <a:p>
            <a:endParaRPr lang="en-IN" sz="1600" dirty="0"/>
          </a:p>
          <a:p>
            <a:r>
              <a:rPr lang="en-US" sz="1600" dirty="0"/>
              <a:t>                         LHP Zero and Two poles</a:t>
            </a:r>
            <a:endParaRPr lang="en-IN" sz="160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CBF3EE3-4A77-41EB-A7F4-EA3A31C5862F}"/>
                  </a:ext>
                </a:extLst>
              </p:cNvPr>
              <p:cNvSpPr txBox="1"/>
              <p:nvPr/>
            </p:nvSpPr>
            <p:spPr>
              <a:xfrm>
                <a:off x="1753340" y="1340949"/>
                <a:ext cx="2923044" cy="6918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IN" sz="1600" i="1" smtClean="0">
                              <a:solidFill>
                                <a:schemeClr val="tx1"/>
                              </a:solidFill>
                              <a:latin typeface="Cambria Math" panose="02040503050406030204" pitchFamily="18" charset="0"/>
                            </a:rPr>
                          </m:ctrlPr>
                        </m:fPr>
                        <m:num>
                          <m:sSub>
                            <m:sSubPr>
                              <m:ctrlPr>
                                <a:rPr lang="en-IN" sz="1600" i="1" smtClean="0">
                                  <a:solidFill>
                                    <a:schemeClr val="tx1"/>
                                  </a:solidFill>
                                  <a:latin typeface="Cambria Math" panose="02040503050406030204" pitchFamily="18" charset="0"/>
                                </a:rPr>
                              </m:ctrlPr>
                            </m:sSubPr>
                            <m:e>
                              <m:r>
                                <m:rPr>
                                  <m:sty m:val="p"/>
                                </m:rPr>
                                <a:rPr lang="en-US" sz="1600" b="0" i="0" smtClean="0">
                                  <a:solidFill>
                                    <a:schemeClr val="tx1"/>
                                  </a:solidFill>
                                  <a:latin typeface="Cambria Math" panose="02040503050406030204" pitchFamily="18" charset="0"/>
                                </a:rPr>
                                <m:t>A</m:t>
                              </m:r>
                            </m:e>
                            <m:sub>
                              <m:r>
                                <m:rPr>
                                  <m:sty m:val="p"/>
                                </m:rPr>
                                <a:rPr lang="en-US" sz="1600" b="0" i="0" smtClean="0">
                                  <a:solidFill>
                                    <a:schemeClr val="tx1"/>
                                  </a:solidFill>
                                  <a:latin typeface="Cambria Math" panose="02040503050406030204" pitchFamily="18" charset="0"/>
                                </a:rPr>
                                <m:t>V</m:t>
                              </m:r>
                              <m:r>
                                <a:rPr lang="en-US" sz="1600" b="0" i="0" smtClean="0">
                                  <a:solidFill>
                                    <a:schemeClr val="tx1"/>
                                  </a:solidFill>
                                  <a:latin typeface="Cambria Math" panose="02040503050406030204" pitchFamily="18" charset="0"/>
                                </a:rPr>
                                <m:t>1</m:t>
                              </m:r>
                            </m:sub>
                          </m:sSub>
                          <m:r>
                            <a:rPr lang="en-US" sz="1600" b="0" i="0" smtClean="0">
                              <a:solidFill>
                                <a:schemeClr val="tx1"/>
                              </a:solidFill>
                              <a:latin typeface="Cambria Math" panose="02040503050406030204" pitchFamily="18" charset="0"/>
                            </a:rPr>
                            <m:t> </m:t>
                          </m:r>
                          <m:sSub>
                            <m:sSubPr>
                              <m:ctrlPr>
                                <a:rPr lang="en-US" sz="1600" b="0" i="1" smtClean="0">
                                  <a:solidFill>
                                    <a:schemeClr val="tx1"/>
                                  </a:solidFill>
                                  <a:latin typeface="Cambria Math" panose="02040503050406030204" pitchFamily="18" charset="0"/>
                                </a:rPr>
                              </m:ctrlPr>
                            </m:sSubPr>
                            <m:e>
                              <m:r>
                                <m:rPr>
                                  <m:sty m:val="p"/>
                                </m:rPr>
                                <a:rPr lang="en-US" sz="1600" b="0" i="0" smtClean="0">
                                  <a:solidFill>
                                    <a:schemeClr val="tx1"/>
                                  </a:solidFill>
                                  <a:latin typeface="Cambria Math" panose="02040503050406030204" pitchFamily="18" charset="0"/>
                                </a:rPr>
                                <m:t>A</m:t>
                              </m:r>
                            </m:e>
                            <m:sub>
                              <m:r>
                                <m:rPr>
                                  <m:sty m:val="p"/>
                                </m:rPr>
                                <a:rPr lang="en-US" sz="1600" b="0" i="0" smtClean="0">
                                  <a:solidFill>
                                    <a:schemeClr val="tx1"/>
                                  </a:solidFill>
                                  <a:latin typeface="Cambria Math" panose="02040503050406030204" pitchFamily="18" charset="0"/>
                                </a:rPr>
                                <m:t>V</m:t>
                              </m:r>
                              <m:r>
                                <a:rPr lang="en-US" sz="1600" b="0" i="0" smtClean="0">
                                  <a:solidFill>
                                    <a:schemeClr val="tx1"/>
                                  </a:solidFill>
                                  <a:latin typeface="Cambria Math" panose="02040503050406030204" pitchFamily="18" charset="0"/>
                                </a:rPr>
                                <m:t>2</m:t>
                              </m:r>
                            </m:sub>
                          </m:sSub>
                        </m:num>
                        <m:den>
                          <m:r>
                            <a:rPr lang="en-US" sz="1600" b="0" i="0" smtClean="0">
                              <a:solidFill>
                                <a:schemeClr val="tx1"/>
                              </a:solidFill>
                              <a:latin typeface="Cambria Math" panose="02040503050406030204" pitchFamily="18" charset="0"/>
                            </a:rPr>
                            <m:t>(1+</m:t>
                          </m:r>
                          <m:f>
                            <m:fPr>
                              <m:ctrlPr>
                                <a:rPr lang="en-IN" sz="1600" i="1" smtClean="0">
                                  <a:solidFill>
                                    <a:schemeClr val="tx1"/>
                                  </a:solidFill>
                                  <a:latin typeface="Cambria Math" panose="02040503050406030204" pitchFamily="18" charset="0"/>
                                </a:rPr>
                              </m:ctrlPr>
                            </m:fPr>
                            <m:num>
                              <m:r>
                                <m:rPr>
                                  <m:sty m:val="p"/>
                                </m:rPr>
                                <a:rPr lang="en-US" sz="1600" b="0" i="0" smtClean="0">
                                  <a:solidFill>
                                    <a:schemeClr val="tx1"/>
                                  </a:solidFill>
                                  <a:latin typeface="Cambria Math" panose="02040503050406030204" pitchFamily="18" charset="0"/>
                                </a:rPr>
                                <m:t>s</m:t>
                              </m:r>
                            </m:num>
                            <m:den>
                              <m:sSub>
                                <m:sSubPr>
                                  <m:ctrlPr>
                                    <a:rPr lang="en-IN" sz="1600" i="1" smtClean="0">
                                      <a:solidFill>
                                        <a:schemeClr val="tx1"/>
                                      </a:solidFill>
                                      <a:latin typeface="Cambria Math" panose="02040503050406030204" pitchFamily="18" charset="0"/>
                                    </a:rPr>
                                  </m:ctrlPr>
                                </m:sSubPr>
                                <m:e>
                                  <m:r>
                                    <m:rPr>
                                      <m:sty m:val="p"/>
                                    </m:rPr>
                                    <a:rPr lang="en-US" sz="1600" b="0" i="0" smtClean="0">
                                      <a:solidFill>
                                        <a:schemeClr val="tx1"/>
                                      </a:solidFill>
                                      <a:latin typeface="Cambria Math" panose="02040503050406030204" pitchFamily="18" charset="0"/>
                                    </a:rPr>
                                    <m:t>w</m:t>
                                  </m:r>
                                </m:e>
                                <m:sub>
                                  <m:r>
                                    <m:rPr>
                                      <m:sty m:val="p"/>
                                    </m:rPr>
                                    <a:rPr lang="en-US" sz="1600" b="0" i="0" smtClean="0">
                                      <a:solidFill>
                                        <a:schemeClr val="tx1"/>
                                      </a:solidFill>
                                      <a:latin typeface="Cambria Math" panose="02040503050406030204" pitchFamily="18" charset="0"/>
                                    </a:rPr>
                                    <m:t>p</m:t>
                                  </m:r>
                                  <m:r>
                                    <a:rPr lang="en-US" sz="1600" b="0" i="0" smtClean="0">
                                      <a:solidFill>
                                        <a:schemeClr val="tx1"/>
                                      </a:solidFill>
                                      <a:latin typeface="Cambria Math" panose="02040503050406030204" pitchFamily="18" charset="0"/>
                                    </a:rPr>
                                    <m:t>1</m:t>
                                  </m:r>
                                </m:sub>
                              </m:sSub>
                            </m:den>
                          </m:f>
                          <m:r>
                            <a:rPr lang="en-US" sz="1600" b="0" i="0" smtClean="0">
                              <a:solidFill>
                                <a:schemeClr val="tx1"/>
                              </a:solidFill>
                              <a:latin typeface="Cambria Math" panose="02040503050406030204" pitchFamily="18" charset="0"/>
                            </a:rPr>
                            <m:t>)(1+</m:t>
                          </m:r>
                          <m:f>
                            <m:fPr>
                              <m:ctrlPr>
                                <a:rPr lang="en-IN" sz="1600" i="1">
                                  <a:solidFill>
                                    <a:schemeClr val="tx1"/>
                                  </a:solidFill>
                                  <a:latin typeface="Cambria Math" panose="02040503050406030204" pitchFamily="18" charset="0"/>
                                </a:rPr>
                              </m:ctrlPr>
                            </m:fPr>
                            <m:num>
                              <m:r>
                                <m:rPr>
                                  <m:sty m:val="p"/>
                                </m:rPr>
                                <a:rPr lang="en-US" sz="1600" i="0">
                                  <a:solidFill>
                                    <a:schemeClr val="tx1"/>
                                  </a:solidFill>
                                  <a:latin typeface="Cambria Math" panose="02040503050406030204" pitchFamily="18" charset="0"/>
                                </a:rPr>
                                <m:t>s</m:t>
                              </m:r>
                            </m:num>
                            <m:den>
                              <m:sSub>
                                <m:sSubPr>
                                  <m:ctrlPr>
                                    <a:rPr lang="en-IN" sz="1600" i="1">
                                      <a:solidFill>
                                        <a:schemeClr val="tx1"/>
                                      </a:solidFill>
                                      <a:latin typeface="Cambria Math" panose="02040503050406030204" pitchFamily="18" charset="0"/>
                                    </a:rPr>
                                  </m:ctrlPr>
                                </m:sSubPr>
                                <m:e>
                                  <m:r>
                                    <m:rPr>
                                      <m:sty m:val="p"/>
                                    </m:rPr>
                                    <a:rPr lang="en-US" sz="1600" i="0">
                                      <a:solidFill>
                                        <a:schemeClr val="tx1"/>
                                      </a:solidFill>
                                      <a:latin typeface="Cambria Math" panose="02040503050406030204" pitchFamily="18" charset="0"/>
                                    </a:rPr>
                                    <m:t>w</m:t>
                                  </m:r>
                                </m:e>
                                <m:sub>
                                  <m:r>
                                    <m:rPr>
                                      <m:sty m:val="p"/>
                                    </m:rPr>
                                    <a:rPr lang="en-US" sz="1600" i="0">
                                      <a:solidFill>
                                        <a:schemeClr val="tx1"/>
                                      </a:solidFill>
                                      <a:latin typeface="Cambria Math" panose="02040503050406030204" pitchFamily="18" charset="0"/>
                                    </a:rPr>
                                    <m:t>p</m:t>
                                  </m:r>
                                  <m:r>
                                    <a:rPr lang="en-US" sz="1600" b="0" i="0" smtClean="0">
                                      <a:solidFill>
                                        <a:schemeClr val="tx1"/>
                                      </a:solidFill>
                                      <a:latin typeface="Cambria Math" panose="02040503050406030204" pitchFamily="18" charset="0"/>
                                    </a:rPr>
                                    <m:t>2</m:t>
                                  </m:r>
                                </m:sub>
                              </m:sSub>
                            </m:den>
                          </m:f>
                          <m:r>
                            <a:rPr lang="en-US" sz="1600" b="0" i="0" smtClean="0">
                              <a:solidFill>
                                <a:schemeClr val="tx1"/>
                              </a:solidFill>
                              <a:latin typeface="Cambria Math" panose="02040503050406030204" pitchFamily="18" charset="0"/>
                            </a:rPr>
                            <m:t>)</m:t>
                          </m:r>
                        </m:den>
                      </m:f>
                      <m:r>
                        <a:rPr lang="en-US" sz="1600" b="0" i="0" smtClean="0">
                          <a:solidFill>
                            <a:schemeClr val="tx1"/>
                          </a:solidFill>
                          <a:latin typeface="Cambria Math" panose="02040503050406030204" pitchFamily="18" charset="0"/>
                        </a:rPr>
                        <m:t>+</m:t>
                      </m:r>
                      <m:f>
                        <m:fPr>
                          <m:ctrlPr>
                            <a:rPr lang="en-IN" sz="1600" i="1">
                              <a:solidFill>
                                <a:schemeClr val="tx1"/>
                              </a:solidFill>
                              <a:latin typeface="Cambria Math" panose="02040503050406030204" pitchFamily="18" charset="0"/>
                            </a:rPr>
                          </m:ctrlPr>
                        </m:fPr>
                        <m:num>
                          <m:sSub>
                            <m:sSubPr>
                              <m:ctrlPr>
                                <a:rPr lang="en-IN" sz="1600" i="1" smtClean="0">
                                  <a:solidFill>
                                    <a:schemeClr val="tx1"/>
                                  </a:solidFill>
                                  <a:latin typeface="Cambria Math" panose="02040503050406030204" pitchFamily="18" charset="0"/>
                                </a:rPr>
                              </m:ctrlPr>
                            </m:sSubPr>
                            <m:e>
                              <m:r>
                                <m:rPr>
                                  <m:sty m:val="p"/>
                                </m:rPr>
                                <a:rPr lang="en-US" sz="1600" i="0">
                                  <a:solidFill>
                                    <a:schemeClr val="tx1"/>
                                  </a:solidFill>
                                  <a:latin typeface="Cambria Math" panose="02040503050406030204" pitchFamily="18" charset="0"/>
                                </a:rPr>
                                <m:t>A</m:t>
                              </m:r>
                            </m:e>
                            <m:sub>
                              <m:r>
                                <m:rPr>
                                  <m:sty m:val="p"/>
                                </m:rPr>
                                <a:rPr lang="en-US" sz="1600" i="0">
                                  <a:solidFill>
                                    <a:schemeClr val="tx1"/>
                                  </a:solidFill>
                                  <a:latin typeface="Cambria Math" panose="02040503050406030204" pitchFamily="18" charset="0"/>
                                </a:rPr>
                                <m:t>V</m:t>
                              </m:r>
                              <m:r>
                                <a:rPr lang="en-US" sz="1600" b="0" i="0" smtClean="0">
                                  <a:solidFill>
                                    <a:schemeClr val="tx1"/>
                                  </a:solidFill>
                                  <a:latin typeface="Cambria Math" panose="02040503050406030204" pitchFamily="18" charset="0"/>
                                </a:rPr>
                                <m:t>3</m:t>
                              </m:r>
                            </m:sub>
                          </m:sSub>
                        </m:num>
                        <m:den>
                          <m:r>
                            <a:rPr lang="en-US" sz="1600" i="0">
                              <a:solidFill>
                                <a:schemeClr val="tx1"/>
                              </a:solidFill>
                              <a:latin typeface="Cambria Math" panose="02040503050406030204" pitchFamily="18" charset="0"/>
                            </a:rPr>
                            <m:t>(</m:t>
                          </m:r>
                          <m:r>
                            <a:rPr lang="en-US" sz="1600" b="0" i="0" smtClean="0">
                              <a:solidFill>
                                <a:schemeClr val="tx1"/>
                              </a:solidFill>
                              <a:latin typeface="Cambria Math" panose="02040503050406030204" pitchFamily="18" charset="0"/>
                            </a:rPr>
                            <m:t>1+</m:t>
                          </m:r>
                          <m:f>
                            <m:fPr>
                              <m:ctrlPr>
                                <a:rPr lang="en-IN" sz="1600" i="1">
                                  <a:solidFill>
                                    <a:schemeClr val="tx1"/>
                                  </a:solidFill>
                                  <a:latin typeface="Cambria Math" panose="02040503050406030204" pitchFamily="18" charset="0"/>
                                </a:rPr>
                              </m:ctrlPr>
                            </m:fPr>
                            <m:num>
                              <m:r>
                                <m:rPr>
                                  <m:sty m:val="p"/>
                                </m:rPr>
                                <a:rPr lang="en-US" sz="1600" i="0">
                                  <a:solidFill>
                                    <a:schemeClr val="tx1"/>
                                  </a:solidFill>
                                  <a:latin typeface="Cambria Math" panose="02040503050406030204" pitchFamily="18" charset="0"/>
                                </a:rPr>
                                <m:t>s</m:t>
                              </m:r>
                            </m:num>
                            <m:den>
                              <m:sSub>
                                <m:sSubPr>
                                  <m:ctrlPr>
                                    <a:rPr lang="en-IN" sz="1600" i="1">
                                      <a:solidFill>
                                        <a:schemeClr val="tx1"/>
                                      </a:solidFill>
                                      <a:latin typeface="Cambria Math" panose="02040503050406030204" pitchFamily="18" charset="0"/>
                                    </a:rPr>
                                  </m:ctrlPr>
                                </m:sSubPr>
                                <m:e>
                                  <m:r>
                                    <m:rPr>
                                      <m:sty m:val="p"/>
                                    </m:rPr>
                                    <a:rPr lang="en-US" sz="1600" i="0">
                                      <a:solidFill>
                                        <a:schemeClr val="tx1"/>
                                      </a:solidFill>
                                      <a:latin typeface="Cambria Math" panose="02040503050406030204" pitchFamily="18" charset="0"/>
                                    </a:rPr>
                                    <m:t>w</m:t>
                                  </m:r>
                                </m:e>
                                <m:sub>
                                  <m:r>
                                    <m:rPr>
                                      <m:sty m:val="p"/>
                                    </m:rPr>
                                    <a:rPr lang="en-US" sz="1600" i="0">
                                      <a:solidFill>
                                        <a:schemeClr val="tx1"/>
                                      </a:solidFill>
                                      <a:latin typeface="Cambria Math" panose="02040503050406030204" pitchFamily="18" charset="0"/>
                                    </a:rPr>
                                    <m:t>p</m:t>
                                  </m:r>
                                  <m:r>
                                    <a:rPr lang="en-US" sz="1600" i="0">
                                      <a:solidFill>
                                        <a:schemeClr val="tx1"/>
                                      </a:solidFill>
                                      <a:latin typeface="Cambria Math" panose="02040503050406030204" pitchFamily="18" charset="0"/>
                                    </a:rPr>
                                    <m:t>2</m:t>
                                  </m:r>
                                </m:sub>
                              </m:sSub>
                            </m:den>
                          </m:f>
                          <m:r>
                            <a:rPr lang="en-US" sz="1600" i="0">
                              <a:solidFill>
                                <a:schemeClr val="tx1"/>
                              </a:solidFill>
                              <a:latin typeface="Cambria Math" panose="02040503050406030204" pitchFamily="18" charset="0"/>
                            </a:rPr>
                            <m:t>)</m:t>
                          </m:r>
                        </m:den>
                      </m:f>
                    </m:oMath>
                  </m:oMathPara>
                </a14:m>
                <a:endParaRPr lang="en-IN" sz="1600" dirty="0">
                  <a:solidFill>
                    <a:schemeClr val="tx1"/>
                  </a:solidFill>
                </a:endParaRPr>
              </a:p>
            </p:txBody>
          </p:sp>
        </mc:Choice>
        <mc:Fallback xmlns="">
          <p:sp>
            <p:nvSpPr>
              <p:cNvPr id="7" name="TextBox 6">
                <a:extLst>
                  <a:ext uri="{FF2B5EF4-FFF2-40B4-BE49-F238E27FC236}">
                    <a16:creationId xmlns:a16="http://schemas.microsoft.com/office/drawing/2014/main" id="{DCBF3EE3-4A77-41EB-A7F4-EA3A31C5862F}"/>
                  </a:ext>
                </a:extLst>
              </p:cNvPr>
              <p:cNvSpPr txBox="1">
                <a:spLocks noRot="1" noChangeAspect="1" noMove="1" noResize="1" noEditPoints="1" noAdjustHandles="1" noChangeArrowheads="1" noChangeShapeType="1" noTextEdit="1"/>
              </p:cNvSpPr>
              <p:nvPr/>
            </p:nvSpPr>
            <p:spPr>
              <a:xfrm>
                <a:off x="1753340" y="1340949"/>
                <a:ext cx="2923044" cy="691856"/>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B873376-4E70-4A59-99AE-A434FB3E0122}"/>
                  </a:ext>
                </a:extLst>
              </p:cNvPr>
              <p:cNvSpPr txBox="1"/>
              <p:nvPr/>
            </p:nvSpPr>
            <p:spPr>
              <a:xfrm>
                <a:off x="1722268" y="2141029"/>
                <a:ext cx="2443041" cy="88351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IN" sz="1600" i="1" smtClean="0">
                              <a:solidFill>
                                <a:schemeClr val="tx1"/>
                              </a:solidFill>
                              <a:latin typeface="Cambria Math" panose="02040503050406030204" pitchFamily="18" charset="0"/>
                            </a:rPr>
                          </m:ctrlPr>
                        </m:fPr>
                        <m:num>
                          <m:sSub>
                            <m:sSubPr>
                              <m:ctrlPr>
                                <a:rPr lang="en-IN" sz="1600" i="1" smtClean="0">
                                  <a:solidFill>
                                    <a:schemeClr val="tx1"/>
                                  </a:solidFill>
                                  <a:latin typeface="Cambria Math" panose="02040503050406030204" pitchFamily="18" charset="0"/>
                                </a:rPr>
                              </m:ctrlPr>
                            </m:sSubPr>
                            <m:e>
                              <m:r>
                                <m:rPr>
                                  <m:sty m:val="p"/>
                                </m:rPr>
                                <a:rPr lang="en-US" sz="1600" b="0" i="0" smtClean="0">
                                  <a:solidFill>
                                    <a:schemeClr val="tx1"/>
                                  </a:solidFill>
                                  <a:latin typeface="Cambria Math" panose="02040503050406030204" pitchFamily="18" charset="0"/>
                                </a:rPr>
                                <m:t>A</m:t>
                              </m:r>
                            </m:e>
                            <m:sub>
                              <m:r>
                                <m:rPr>
                                  <m:sty m:val="p"/>
                                </m:rPr>
                                <a:rPr lang="en-US" sz="1600" b="0" i="0" smtClean="0">
                                  <a:solidFill>
                                    <a:schemeClr val="tx1"/>
                                  </a:solidFill>
                                  <a:latin typeface="Cambria Math" panose="02040503050406030204" pitchFamily="18" charset="0"/>
                                </a:rPr>
                                <m:t>V</m:t>
                              </m:r>
                              <m:r>
                                <a:rPr lang="en-US" sz="1600" b="0" i="0" smtClean="0">
                                  <a:solidFill>
                                    <a:schemeClr val="tx1"/>
                                  </a:solidFill>
                                  <a:latin typeface="Cambria Math" panose="02040503050406030204" pitchFamily="18" charset="0"/>
                                </a:rPr>
                                <m:t>1</m:t>
                              </m:r>
                            </m:sub>
                          </m:sSub>
                          <m:r>
                            <a:rPr lang="en-US" sz="1600" b="0" i="0" smtClean="0">
                              <a:solidFill>
                                <a:schemeClr val="tx1"/>
                              </a:solidFill>
                              <a:latin typeface="Cambria Math" panose="02040503050406030204" pitchFamily="18" charset="0"/>
                            </a:rPr>
                            <m:t> </m:t>
                          </m:r>
                          <m:sSub>
                            <m:sSubPr>
                              <m:ctrlPr>
                                <a:rPr lang="en-US" sz="1600" b="0" i="1" smtClean="0">
                                  <a:solidFill>
                                    <a:schemeClr val="tx1"/>
                                  </a:solidFill>
                                  <a:latin typeface="Cambria Math" panose="02040503050406030204" pitchFamily="18" charset="0"/>
                                </a:rPr>
                              </m:ctrlPr>
                            </m:sSubPr>
                            <m:e>
                              <m:r>
                                <m:rPr>
                                  <m:sty m:val="p"/>
                                </m:rPr>
                                <a:rPr lang="en-US" sz="1600" b="0" i="0" smtClean="0">
                                  <a:solidFill>
                                    <a:schemeClr val="tx1"/>
                                  </a:solidFill>
                                  <a:latin typeface="Cambria Math" panose="02040503050406030204" pitchFamily="18" charset="0"/>
                                </a:rPr>
                                <m:t>A</m:t>
                              </m:r>
                            </m:e>
                            <m:sub>
                              <m:r>
                                <m:rPr>
                                  <m:sty m:val="p"/>
                                </m:rPr>
                                <a:rPr lang="en-US" sz="1600" b="0" i="0" smtClean="0">
                                  <a:solidFill>
                                    <a:schemeClr val="tx1"/>
                                  </a:solidFill>
                                  <a:latin typeface="Cambria Math" panose="02040503050406030204" pitchFamily="18" charset="0"/>
                                </a:rPr>
                                <m:t>V</m:t>
                              </m:r>
                              <m:r>
                                <a:rPr lang="en-US" sz="1600" b="0" i="0" smtClean="0">
                                  <a:solidFill>
                                    <a:schemeClr val="tx1"/>
                                  </a:solidFill>
                                  <a:latin typeface="Cambria Math" panose="02040503050406030204" pitchFamily="18" charset="0"/>
                                </a:rPr>
                                <m:t>2</m:t>
                              </m:r>
                            </m:sub>
                          </m:sSub>
                          <m:r>
                            <a:rPr lang="en-US" sz="1600" b="0" i="0" smtClean="0">
                              <a:solidFill>
                                <a:schemeClr val="tx1"/>
                              </a:solidFill>
                              <a:latin typeface="Cambria Math" panose="02040503050406030204" pitchFamily="18" charset="0"/>
                            </a:rPr>
                            <m:t>+</m:t>
                          </m:r>
                          <m:sSub>
                            <m:sSubPr>
                              <m:ctrlPr>
                                <a:rPr lang="en-IN" sz="1600" i="1">
                                  <a:solidFill>
                                    <a:schemeClr val="tx1"/>
                                  </a:solidFill>
                                  <a:latin typeface="Cambria Math" panose="02040503050406030204" pitchFamily="18" charset="0"/>
                                </a:rPr>
                              </m:ctrlPr>
                            </m:sSubPr>
                            <m:e>
                              <m:r>
                                <m:rPr>
                                  <m:sty m:val="p"/>
                                </m:rPr>
                                <a:rPr lang="en-US" sz="1600" i="0">
                                  <a:solidFill>
                                    <a:schemeClr val="tx1"/>
                                  </a:solidFill>
                                  <a:latin typeface="Cambria Math" panose="02040503050406030204" pitchFamily="18" charset="0"/>
                                </a:rPr>
                                <m:t>A</m:t>
                              </m:r>
                            </m:e>
                            <m:sub>
                              <m:r>
                                <m:rPr>
                                  <m:sty m:val="p"/>
                                </m:rPr>
                                <a:rPr lang="en-US" sz="1600" i="0">
                                  <a:solidFill>
                                    <a:schemeClr val="tx1"/>
                                  </a:solidFill>
                                  <a:latin typeface="Cambria Math" panose="02040503050406030204" pitchFamily="18" charset="0"/>
                                </a:rPr>
                                <m:t>V</m:t>
                              </m:r>
                              <m:r>
                                <a:rPr lang="en-US" sz="1600" i="0">
                                  <a:solidFill>
                                    <a:schemeClr val="tx1"/>
                                  </a:solidFill>
                                  <a:latin typeface="Cambria Math" panose="02040503050406030204" pitchFamily="18" charset="0"/>
                                </a:rPr>
                                <m:t>3</m:t>
                              </m:r>
                            </m:sub>
                          </m:sSub>
                          <m:r>
                            <a:rPr lang="en-US" sz="1600" i="0">
                              <a:solidFill>
                                <a:schemeClr val="tx1"/>
                              </a:solidFill>
                              <a:latin typeface="Cambria Math" panose="02040503050406030204" pitchFamily="18" charset="0"/>
                            </a:rPr>
                            <m:t>(</m:t>
                          </m:r>
                          <m:r>
                            <a:rPr lang="en-US" sz="1600" b="0" i="0" smtClean="0">
                              <a:solidFill>
                                <a:schemeClr val="tx1"/>
                              </a:solidFill>
                              <a:latin typeface="Cambria Math" panose="02040503050406030204" pitchFamily="18" charset="0"/>
                            </a:rPr>
                            <m:t>1+</m:t>
                          </m:r>
                          <m:f>
                            <m:fPr>
                              <m:ctrlPr>
                                <a:rPr lang="en-IN" sz="1600" i="1">
                                  <a:solidFill>
                                    <a:schemeClr val="tx1"/>
                                  </a:solidFill>
                                  <a:latin typeface="Cambria Math" panose="02040503050406030204" pitchFamily="18" charset="0"/>
                                </a:rPr>
                              </m:ctrlPr>
                            </m:fPr>
                            <m:num>
                              <m:r>
                                <m:rPr>
                                  <m:sty m:val="p"/>
                                </m:rPr>
                                <a:rPr lang="en-US" sz="1600" i="0">
                                  <a:solidFill>
                                    <a:schemeClr val="tx1"/>
                                  </a:solidFill>
                                  <a:latin typeface="Cambria Math" panose="02040503050406030204" pitchFamily="18" charset="0"/>
                                </a:rPr>
                                <m:t>s</m:t>
                              </m:r>
                            </m:num>
                            <m:den>
                              <m:sSub>
                                <m:sSubPr>
                                  <m:ctrlPr>
                                    <a:rPr lang="en-IN" sz="1600" i="1">
                                      <a:solidFill>
                                        <a:schemeClr val="tx1"/>
                                      </a:solidFill>
                                      <a:latin typeface="Cambria Math" panose="02040503050406030204" pitchFamily="18" charset="0"/>
                                    </a:rPr>
                                  </m:ctrlPr>
                                </m:sSubPr>
                                <m:e>
                                  <m:r>
                                    <m:rPr>
                                      <m:sty m:val="p"/>
                                    </m:rPr>
                                    <a:rPr lang="en-US" sz="1600" i="0">
                                      <a:solidFill>
                                        <a:schemeClr val="tx1"/>
                                      </a:solidFill>
                                      <a:latin typeface="Cambria Math" panose="02040503050406030204" pitchFamily="18" charset="0"/>
                                    </a:rPr>
                                    <m:t>w</m:t>
                                  </m:r>
                                </m:e>
                                <m:sub>
                                  <m:r>
                                    <m:rPr>
                                      <m:sty m:val="p"/>
                                    </m:rPr>
                                    <a:rPr lang="en-US" sz="1600" i="0">
                                      <a:solidFill>
                                        <a:schemeClr val="tx1"/>
                                      </a:solidFill>
                                      <a:latin typeface="Cambria Math" panose="02040503050406030204" pitchFamily="18" charset="0"/>
                                    </a:rPr>
                                    <m:t>p</m:t>
                                  </m:r>
                                  <m:r>
                                    <a:rPr lang="en-US" sz="1600" b="0" i="0" smtClean="0">
                                      <a:solidFill>
                                        <a:schemeClr val="tx1"/>
                                      </a:solidFill>
                                      <a:latin typeface="Cambria Math" panose="02040503050406030204" pitchFamily="18" charset="0"/>
                                    </a:rPr>
                                    <m:t>1</m:t>
                                  </m:r>
                                </m:sub>
                              </m:sSub>
                            </m:den>
                          </m:f>
                          <m:r>
                            <a:rPr lang="en-US" sz="1600" i="0">
                              <a:solidFill>
                                <a:schemeClr val="tx1"/>
                              </a:solidFill>
                              <a:latin typeface="Cambria Math" panose="02040503050406030204" pitchFamily="18" charset="0"/>
                            </a:rPr>
                            <m:t>)</m:t>
                          </m:r>
                        </m:num>
                        <m:den>
                          <m:r>
                            <a:rPr lang="en-US" sz="1600" b="0" i="0" smtClean="0">
                              <a:solidFill>
                                <a:schemeClr val="tx1"/>
                              </a:solidFill>
                              <a:latin typeface="Cambria Math" panose="02040503050406030204" pitchFamily="18" charset="0"/>
                            </a:rPr>
                            <m:t>(1+</m:t>
                          </m:r>
                          <m:f>
                            <m:fPr>
                              <m:ctrlPr>
                                <a:rPr lang="en-IN" sz="1600" i="1" smtClean="0">
                                  <a:solidFill>
                                    <a:schemeClr val="tx1"/>
                                  </a:solidFill>
                                  <a:latin typeface="Cambria Math" panose="02040503050406030204" pitchFamily="18" charset="0"/>
                                </a:rPr>
                              </m:ctrlPr>
                            </m:fPr>
                            <m:num>
                              <m:r>
                                <m:rPr>
                                  <m:sty m:val="p"/>
                                </m:rPr>
                                <a:rPr lang="en-US" sz="1600" b="0" i="0" smtClean="0">
                                  <a:solidFill>
                                    <a:schemeClr val="tx1"/>
                                  </a:solidFill>
                                  <a:latin typeface="Cambria Math" panose="02040503050406030204" pitchFamily="18" charset="0"/>
                                </a:rPr>
                                <m:t>s</m:t>
                              </m:r>
                            </m:num>
                            <m:den>
                              <m:sSub>
                                <m:sSubPr>
                                  <m:ctrlPr>
                                    <a:rPr lang="en-IN" sz="1600" i="1" smtClean="0">
                                      <a:solidFill>
                                        <a:schemeClr val="tx1"/>
                                      </a:solidFill>
                                      <a:latin typeface="Cambria Math" panose="02040503050406030204" pitchFamily="18" charset="0"/>
                                    </a:rPr>
                                  </m:ctrlPr>
                                </m:sSubPr>
                                <m:e>
                                  <m:r>
                                    <m:rPr>
                                      <m:sty m:val="p"/>
                                    </m:rPr>
                                    <a:rPr lang="en-US" sz="1600" b="0" i="0" smtClean="0">
                                      <a:solidFill>
                                        <a:schemeClr val="tx1"/>
                                      </a:solidFill>
                                      <a:latin typeface="Cambria Math" panose="02040503050406030204" pitchFamily="18" charset="0"/>
                                    </a:rPr>
                                    <m:t>w</m:t>
                                  </m:r>
                                </m:e>
                                <m:sub>
                                  <m:r>
                                    <m:rPr>
                                      <m:sty m:val="p"/>
                                    </m:rPr>
                                    <a:rPr lang="en-US" sz="1600" b="0" i="0" smtClean="0">
                                      <a:solidFill>
                                        <a:schemeClr val="tx1"/>
                                      </a:solidFill>
                                      <a:latin typeface="Cambria Math" panose="02040503050406030204" pitchFamily="18" charset="0"/>
                                    </a:rPr>
                                    <m:t>p</m:t>
                                  </m:r>
                                  <m:r>
                                    <a:rPr lang="en-US" sz="1600" b="0" i="0" smtClean="0">
                                      <a:solidFill>
                                        <a:schemeClr val="tx1"/>
                                      </a:solidFill>
                                      <a:latin typeface="Cambria Math" panose="02040503050406030204" pitchFamily="18" charset="0"/>
                                    </a:rPr>
                                    <m:t>1</m:t>
                                  </m:r>
                                </m:sub>
                              </m:sSub>
                            </m:den>
                          </m:f>
                          <m:r>
                            <a:rPr lang="en-US" sz="1600" b="0" i="0" smtClean="0">
                              <a:solidFill>
                                <a:schemeClr val="tx1"/>
                              </a:solidFill>
                              <a:latin typeface="Cambria Math" panose="02040503050406030204" pitchFamily="18" charset="0"/>
                            </a:rPr>
                            <m:t>)(1+</m:t>
                          </m:r>
                          <m:f>
                            <m:fPr>
                              <m:ctrlPr>
                                <a:rPr lang="en-IN" sz="1600" i="1">
                                  <a:solidFill>
                                    <a:schemeClr val="tx1"/>
                                  </a:solidFill>
                                  <a:latin typeface="Cambria Math" panose="02040503050406030204" pitchFamily="18" charset="0"/>
                                </a:rPr>
                              </m:ctrlPr>
                            </m:fPr>
                            <m:num>
                              <m:r>
                                <m:rPr>
                                  <m:sty m:val="p"/>
                                </m:rPr>
                                <a:rPr lang="en-US" sz="1600" i="0">
                                  <a:solidFill>
                                    <a:schemeClr val="tx1"/>
                                  </a:solidFill>
                                  <a:latin typeface="Cambria Math" panose="02040503050406030204" pitchFamily="18" charset="0"/>
                                </a:rPr>
                                <m:t>s</m:t>
                              </m:r>
                            </m:num>
                            <m:den>
                              <m:sSub>
                                <m:sSubPr>
                                  <m:ctrlPr>
                                    <a:rPr lang="en-IN" sz="1600" i="1">
                                      <a:solidFill>
                                        <a:schemeClr val="tx1"/>
                                      </a:solidFill>
                                      <a:latin typeface="Cambria Math" panose="02040503050406030204" pitchFamily="18" charset="0"/>
                                    </a:rPr>
                                  </m:ctrlPr>
                                </m:sSubPr>
                                <m:e>
                                  <m:r>
                                    <m:rPr>
                                      <m:sty m:val="p"/>
                                    </m:rPr>
                                    <a:rPr lang="en-US" sz="1600" i="0">
                                      <a:solidFill>
                                        <a:schemeClr val="tx1"/>
                                      </a:solidFill>
                                      <a:latin typeface="Cambria Math" panose="02040503050406030204" pitchFamily="18" charset="0"/>
                                    </a:rPr>
                                    <m:t>w</m:t>
                                  </m:r>
                                </m:e>
                                <m:sub>
                                  <m:r>
                                    <m:rPr>
                                      <m:sty m:val="p"/>
                                    </m:rPr>
                                    <a:rPr lang="en-US" sz="1600" i="0">
                                      <a:solidFill>
                                        <a:schemeClr val="tx1"/>
                                      </a:solidFill>
                                      <a:latin typeface="Cambria Math" panose="02040503050406030204" pitchFamily="18" charset="0"/>
                                    </a:rPr>
                                    <m:t>p</m:t>
                                  </m:r>
                                  <m:r>
                                    <a:rPr lang="en-US" sz="1600" b="0" i="0" smtClean="0">
                                      <a:solidFill>
                                        <a:schemeClr val="tx1"/>
                                      </a:solidFill>
                                      <a:latin typeface="Cambria Math" panose="02040503050406030204" pitchFamily="18" charset="0"/>
                                    </a:rPr>
                                    <m:t>2</m:t>
                                  </m:r>
                                </m:sub>
                              </m:sSub>
                            </m:den>
                          </m:f>
                          <m:r>
                            <a:rPr lang="en-US" sz="1600" b="0" i="0" smtClean="0">
                              <a:solidFill>
                                <a:schemeClr val="tx1"/>
                              </a:solidFill>
                              <a:latin typeface="Cambria Math" panose="02040503050406030204" pitchFamily="18" charset="0"/>
                            </a:rPr>
                            <m:t>)</m:t>
                          </m:r>
                        </m:den>
                      </m:f>
                    </m:oMath>
                  </m:oMathPara>
                </a14:m>
                <a:endParaRPr lang="en-IN" sz="1600" dirty="0">
                  <a:solidFill>
                    <a:schemeClr val="tx1"/>
                  </a:solidFill>
                </a:endParaRPr>
              </a:p>
            </p:txBody>
          </p:sp>
        </mc:Choice>
        <mc:Fallback xmlns="">
          <p:sp>
            <p:nvSpPr>
              <p:cNvPr id="8" name="TextBox 7">
                <a:extLst>
                  <a:ext uri="{FF2B5EF4-FFF2-40B4-BE49-F238E27FC236}">
                    <a16:creationId xmlns:a16="http://schemas.microsoft.com/office/drawing/2014/main" id="{FB873376-4E70-4A59-99AE-A434FB3E0122}"/>
                  </a:ext>
                </a:extLst>
              </p:cNvPr>
              <p:cNvSpPr txBox="1">
                <a:spLocks noRot="1" noChangeAspect="1" noMove="1" noResize="1" noEditPoints="1" noAdjustHandles="1" noChangeArrowheads="1" noChangeShapeType="1" noTextEdit="1"/>
              </p:cNvSpPr>
              <p:nvPr/>
            </p:nvSpPr>
            <p:spPr>
              <a:xfrm>
                <a:off x="1722268" y="2141029"/>
                <a:ext cx="2443041" cy="883512"/>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0781391-52E6-496E-9C49-882366312401}"/>
                  </a:ext>
                </a:extLst>
              </p:cNvPr>
              <p:cNvSpPr txBox="1"/>
              <p:nvPr/>
            </p:nvSpPr>
            <p:spPr>
              <a:xfrm>
                <a:off x="1528113" y="3368974"/>
                <a:ext cx="4305671" cy="92897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IN" sz="1600" i="1" smtClean="0">
                              <a:solidFill>
                                <a:schemeClr val="tx1"/>
                              </a:solidFill>
                              <a:latin typeface="Cambria Math" panose="02040503050406030204" pitchFamily="18" charset="0"/>
                            </a:rPr>
                          </m:ctrlPr>
                        </m:fPr>
                        <m:num>
                          <m:sSub>
                            <m:sSubPr>
                              <m:ctrlPr>
                                <a:rPr lang="en-IN" sz="1600" i="1" smtClean="0">
                                  <a:solidFill>
                                    <a:schemeClr val="tx1"/>
                                  </a:solidFill>
                                  <a:latin typeface="Cambria Math" panose="02040503050406030204" pitchFamily="18" charset="0"/>
                                </a:rPr>
                              </m:ctrlPr>
                            </m:sSubPr>
                            <m:e>
                              <m:r>
                                <a:rPr lang="en-US" sz="1600" b="0" i="0" smtClean="0">
                                  <a:solidFill>
                                    <a:schemeClr val="tx1"/>
                                  </a:solidFill>
                                  <a:latin typeface="Cambria Math" panose="02040503050406030204" pitchFamily="18" charset="0"/>
                                </a:rPr>
                                <m:t>(</m:t>
                              </m:r>
                              <m:r>
                                <m:rPr>
                                  <m:sty m:val="p"/>
                                </m:rPr>
                                <a:rPr lang="en-US" sz="1600" b="0" i="0" smtClean="0">
                                  <a:solidFill>
                                    <a:schemeClr val="tx1"/>
                                  </a:solidFill>
                                  <a:latin typeface="Cambria Math" panose="02040503050406030204" pitchFamily="18" charset="0"/>
                                </a:rPr>
                                <m:t>A</m:t>
                              </m:r>
                            </m:e>
                            <m:sub>
                              <m:r>
                                <m:rPr>
                                  <m:sty m:val="p"/>
                                </m:rPr>
                                <a:rPr lang="en-US" sz="1600" b="0" i="0" smtClean="0">
                                  <a:solidFill>
                                    <a:schemeClr val="tx1"/>
                                  </a:solidFill>
                                  <a:latin typeface="Cambria Math" panose="02040503050406030204" pitchFamily="18" charset="0"/>
                                </a:rPr>
                                <m:t>V</m:t>
                              </m:r>
                              <m:r>
                                <a:rPr lang="en-US" sz="1600" b="0" i="0" smtClean="0">
                                  <a:solidFill>
                                    <a:schemeClr val="tx1"/>
                                  </a:solidFill>
                                  <a:latin typeface="Cambria Math" panose="02040503050406030204" pitchFamily="18" charset="0"/>
                                </a:rPr>
                                <m:t>1</m:t>
                              </m:r>
                            </m:sub>
                          </m:sSub>
                          <m:r>
                            <a:rPr lang="en-US" sz="1600" b="0" i="0" smtClean="0">
                              <a:solidFill>
                                <a:schemeClr val="tx1"/>
                              </a:solidFill>
                              <a:latin typeface="Cambria Math" panose="02040503050406030204" pitchFamily="18" charset="0"/>
                            </a:rPr>
                            <m:t> </m:t>
                          </m:r>
                          <m:sSub>
                            <m:sSubPr>
                              <m:ctrlPr>
                                <a:rPr lang="en-US" sz="1600" b="0" i="1" smtClean="0">
                                  <a:solidFill>
                                    <a:schemeClr val="tx1"/>
                                  </a:solidFill>
                                  <a:latin typeface="Cambria Math" panose="02040503050406030204" pitchFamily="18" charset="0"/>
                                </a:rPr>
                              </m:ctrlPr>
                            </m:sSubPr>
                            <m:e>
                              <m:r>
                                <m:rPr>
                                  <m:sty m:val="p"/>
                                </m:rPr>
                                <a:rPr lang="en-US" sz="1600" b="0" i="0" smtClean="0">
                                  <a:solidFill>
                                    <a:schemeClr val="tx1"/>
                                  </a:solidFill>
                                  <a:latin typeface="Cambria Math" panose="02040503050406030204" pitchFamily="18" charset="0"/>
                                </a:rPr>
                                <m:t>A</m:t>
                              </m:r>
                            </m:e>
                            <m:sub>
                              <m:r>
                                <m:rPr>
                                  <m:sty m:val="p"/>
                                </m:rPr>
                                <a:rPr lang="en-US" sz="1600" b="0" i="0" smtClean="0">
                                  <a:solidFill>
                                    <a:schemeClr val="tx1"/>
                                  </a:solidFill>
                                  <a:latin typeface="Cambria Math" panose="02040503050406030204" pitchFamily="18" charset="0"/>
                                </a:rPr>
                                <m:t>V</m:t>
                              </m:r>
                              <m:r>
                                <a:rPr lang="en-US" sz="1600" b="0" i="0" smtClean="0">
                                  <a:solidFill>
                                    <a:schemeClr val="tx1"/>
                                  </a:solidFill>
                                  <a:latin typeface="Cambria Math" panose="02040503050406030204" pitchFamily="18" charset="0"/>
                                </a:rPr>
                                <m:t>2</m:t>
                              </m:r>
                            </m:sub>
                          </m:sSub>
                          <m:r>
                            <a:rPr lang="en-US" sz="1600" b="0" i="0" smtClean="0">
                              <a:solidFill>
                                <a:schemeClr val="tx1"/>
                              </a:solidFill>
                              <a:latin typeface="Cambria Math" panose="02040503050406030204" pitchFamily="18" charset="0"/>
                            </a:rPr>
                            <m:t>+</m:t>
                          </m:r>
                          <m:sSub>
                            <m:sSubPr>
                              <m:ctrlPr>
                                <a:rPr lang="en-IN" sz="1600" i="1">
                                  <a:solidFill>
                                    <a:schemeClr val="tx1"/>
                                  </a:solidFill>
                                  <a:latin typeface="Cambria Math" panose="02040503050406030204" pitchFamily="18" charset="0"/>
                                </a:rPr>
                              </m:ctrlPr>
                            </m:sSubPr>
                            <m:e>
                              <m:r>
                                <m:rPr>
                                  <m:sty m:val="p"/>
                                </m:rPr>
                                <a:rPr lang="en-US" sz="1600" i="0">
                                  <a:solidFill>
                                    <a:schemeClr val="tx1"/>
                                  </a:solidFill>
                                  <a:latin typeface="Cambria Math" panose="02040503050406030204" pitchFamily="18" charset="0"/>
                                </a:rPr>
                                <m:t>A</m:t>
                              </m:r>
                            </m:e>
                            <m:sub>
                              <m:r>
                                <m:rPr>
                                  <m:sty m:val="p"/>
                                </m:rPr>
                                <a:rPr lang="en-US" sz="1600" i="0">
                                  <a:solidFill>
                                    <a:schemeClr val="tx1"/>
                                  </a:solidFill>
                                  <a:latin typeface="Cambria Math" panose="02040503050406030204" pitchFamily="18" charset="0"/>
                                </a:rPr>
                                <m:t>V</m:t>
                              </m:r>
                              <m:r>
                                <a:rPr lang="en-US" sz="1600" i="0">
                                  <a:solidFill>
                                    <a:schemeClr val="tx1"/>
                                  </a:solidFill>
                                  <a:latin typeface="Cambria Math" panose="02040503050406030204" pitchFamily="18" charset="0"/>
                                </a:rPr>
                                <m:t>3</m:t>
                              </m:r>
                            </m:sub>
                          </m:sSub>
                          <m:r>
                            <a:rPr lang="en-US" sz="1600" b="0" i="0" smtClean="0">
                              <a:solidFill>
                                <a:schemeClr val="tx1"/>
                              </a:solidFill>
                              <a:latin typeface="Cambria Math" panose="02040503050406030204" pitchFamily="18" charset="0"/>
                            </a:rPr>
                            <m:t>)</m:t>
                          </m:r>
                          <m:r>
                            <a:rPr lang="en-US" sz="1600" i="0">
                              <a:solidFill>
                                <a:schemeClr val="tx1"/>
                              </a:solidFill>
                              <a:latin typeface="Cambria Math" panose="02040503050406030204" pitchFamily="18" charset="0"/>
                            </a:rPr>
                            <m:t>(</m:t>
                          </m:r>
                          <m:r>
                            <a:rPr lang="en-US" sz="1600" b="0" i="0" smtClean="0">
                              <a:solidFill>
                                <a:schemeClr val="tx1"/>
                              </a:solidFill>
                              <a:latin typeface="Cambria Math" panose="02040503050406030204" pitchFamily="18" charset="0"/>
                            </a:rPr>
                            <m:t>1+</m:t>
                          </m:r>
                          <m:f>
                            <m:fPr>
                              <m:ctrlPr>
                                <a:rPr lang="en-IN" sz="1600" i="1">
                                  <a:solidFill>
                                    <a:schemeClr val="tx1"/>
                                  </a:solidFill>
                                  <a:latin typeface="Cambria Math" panose="02040503050406030204" pitchFamily="18" charset="0"/>
                                </a:rPr>
                              </m:ctrlPr>
                            </m:fPr>
                            <m:num>
                              <m:sSub>
                                <m:sSubPr>
                                  <m:ctrlPr>
                                    <a:rPr lang="en-IN" sz="1600" i="1">
                                      <a:solidFill>
                                        <a:schemeClr val="tx1"/>
                                      </a:solidFill>
                                      <a:latin typeface="Cambria Math" panose="02040503050406030204" pitchFamily="18" charset="0"/>
                                    </a:rPr>
                                  </m:ctrlPr>
                                </m:sSubPr>
                                <m:e>
                                  <m:r>
                                    <m:rPr>
                                      <m:sty m:val="p"/>
                                    </m:rPr>
                                    <a:rPr lang="en-US" sz="1600" i="0">
                                      <a:solidFill>
                                        <a:schemeClr val="tx1"/>
                                      </a:solidFill>
                                      <a:latin typeface="Cambria Math" panose="02040503050406030204" pitchFamily="18" charset="0"/>
                                    </a:rPr>
                                    <m:t>A</m:t>
                                  </m:r>
                                </m:e>
                                <m:sub>
                                  <m:r>
                                    <m:rPr>
                                      <m:sty m:val="p"/>
                                    </m:rPr>
                                    <a:rPr lang="en-US" sz="1600" i="0">
                                      <a:solidFill>
                                        <a:schemeClr val="tx1"/>
                                      </a:solidFill>
                                      <a:latin typeface="Cambria Math" panose="02040503050406030204" pitchFamily="18" charset="0"/>
                                    </a:rPr>
                                    <m:t>V</m:t>
                                  </m:r>
                                  <m:r>
                                    <a:rPr lang="en-US" sz="1600" i="0">
                                      <a:solidFill>
                                        <a:schemeClr val="tx1"/>
                                      </a:solidFill>
                                      <a:latin typeface="Cambria Math" panose="02040503050406030204" pitchFamily="18" charset="0"/>
                                    </a:rPr>
                                    <m:t>3</m:t>
                                  </m:r>
                                </m:sub>
                              </m:sSub>
                              <m:r>
                                <a:rPr lang="en-US" sz="1600" b="0" i="0" smtClean="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s</m:t>
                              </m:r>
                            </m:num>
                            <m:den>
                              <m:sSub>
                                <m:sSubPr>
                                  <m:ctrlPr>
                                    <a:rPr lang="en-IN" sz="1600" i="1">
                                      <a:solidFill>
                                        <a:schemeClr val="tx1"/>
                                      </a:solidFill>
                                      <a:latin typeface="Cambria Math" panose="02040503050406030204" pitchFamily="18" charset="0"/>
                                    </a:rPr>
                                  </m:ctrlPr>
                                </m:sSubPr>
                                <m:e>
                                  <m:sSub>
                                    <m:sSubPr>
                                      <m:ctrlPr>
                                        <a:rPr lang="en-IN" sz="1600" i="1">
                                          <a:solidFill>
                                            <a:schemeClr val="tx1"/>
                                          </a:solidFill>
                                          <a:latin typeface="Cambria Math" panose="02040503050406030204" pitchFamily="18" charset="0"/>
                                        </a:rPr>
                                      </m:ctrlPr>
                                    </m:sSubPr>
                                    <m:e>
                                      <m:r>
                                        <a:rPr lang="en-US" sz="1600" i="0">
                                          <a:solidFill>
                                            <a:schemeClr val="tx1"/>
                                          </a:solidFill>
                                          <a:latin typeface="Cambria Math" panose="02040503050406030204" pitchFamily="18" charset="0"/>
                                        </a:rPr>
                                        <m:t>(</m:t>
                                      </m:r>
                                      <m:r>
                                        <m:rPr>
                                          <m:sty m:val="p"/>
                                        </m:rPr>
                                        <a:rPr lang="en-US" sz="1600" i="0">
                                          <a:solidFill>
                                            <a:schemeClr val="tx1"/>
                                          </a:solidFill>
                                          <a:latin typeface="Cambria Math" panose="02040503050406030204" pitchFamily="18" charset="0"/>
                                        </a:rPr>
                                        <m:t>A</m:t>
                                      </m:r>
                                    </m:e>
                                    <m:sub>
                                      <m:r>
                                        <m:rPr>
                                          <m:sty m:val="p"/>
                                        </m:rPr>
                                        <a:rPr lang="en-US" sz="1600" i="0">
                                          <a:solidFill>
                                            <a:schemeClr val="tx1"/>
                                          </a:solidFill>
                                          <a:latin typeface="Cambria Math" panose="02040503050406030204" pitchFamily="18" charset="0"/>
                                        </a:rPr>
                                        <m:t>V</m:t>
                                      </m:r>
                                      <m:r>
                                        <a:rPr lang="en-US" sz="1600" i="0">
                                          <a:solidFill>
                                            <a:schemeClr val="tx1"/>
                                          </a:solidFill>
                                          <a:latin typeface="Cambria Math" panose="02040503050406030204" pitchFamily="18" charset="0"/>
                                        </a:rPr>
                                        <m:t>1</m:t>
                                      </m:r>
                                    </m:sub>
                                  </m:sSub>
                                  <m:r>
                                    <a:rPr lang="en-US" sz="1600" i="0">
                                      <a:solidFill>
                                        <a:schemeClr val="tx1"/>
                                      </a:solidFill>
                                      <a:latin typeface="Cambria Math" panose="02040503050406030204" pitchFamily="18" charset="0"/>
                                    </a:rPr>
                                    <m:t> </m:t>
                                  </m:r>
                                  <m:sSub>
                                    <m:sSubPr>
                                      <m:ctrlPr>
                                        <a:rPr lang="en-US" sz="1600" i="1">
                                          <a:solidFill>
                                            <a:schemeClr val="tx1"/>
                                          </a:solidFill>
                                          <a:latin typeface="Cambria Math" panose="02040503050406030204" pitchFamily="18" charset="0"/>
                                        </a:rPr>
                                      </m:ctrlPr>
                                    </m:sSubPr>
                                    <m:e>
                                      <m:r>
                                        <m:rPr>
                                          <m:sty m:val="p"/>
                                        </m:rPr>
                                        <a:rPr lang="en-US" sz="1600" i="0">
                                          <a:solidFill>
                                            <a:schemeClr val="tx1"/>
                                          </a:solidFill>
                                          <a:latin typeface="Cambria Math" panose="02040503050406030204" pitchFamily="18" charset="0"/>
                                        </a:rPr>
                                        <m:t>A</m:t>
                                      </m:r>
                                    </m:e>
                                    <m:sub>
                                      <m:r>
                                        <m:rPr>
                                          <m:sty m:val="p"/>
                                        </m:rPr>
                                        <a:rPr lang="en-US" sz="1600" i="0">
                                          <a:solidFill>
                                            <a:schemeClr val="tx1"/>
                                          </a:solidFill>
                                          <a:latin typeface="Cambria Math" panose="02040503050406030204" pitchFamily="18" charset="0"/>
                                        </a:rPr>
                                        <m:t>V</m:t>
                                      </m:r>
                                      <m:r>
                                        <a:rPr lang="en-US" sz="1600" i="0">
                                          <a:solidFill>
                                            <a:schemeClr val="tx1"/>
                                          </a:solidFill>
                                          <a:latin typeface="Cambria Math" panose="02040503050406030204" pitchFamily="18" charset="0"/>
                                        </a:rPr>
                                        <m:t>2</m:t>
                                      </m:r>
                                    </m:sub>
                                  </m:sSub>
                                  <m:r>
                                    <a:rPr lang="en-US" sz="1600" i="0">
                                      <a:solidFill>
                                        <a:schemeClr val="tx1"/>
                                      </a:solidFill>
                                      <a:latin typeface="Cambria Math" panose="02040503050406030204" pitchFamily="18" charset="0"/>
                                    </a:rPr>
                                    <m:t>+</m:t>
                                  </m:r>
                                  <m:sSub>
                                    <m:sSubPr>
                                      <m:ctrlPr>
                                        <a:rPr lang="en-IN" sz="1600" i="1">
                                          <a:solidFill>
                                            <a:schemeClr val="tx1"/>
                                          </a:solidFill>
                                          <a:latin typeface="Cambria Math" panose="02040503050406030204" pitchFamily="18" charset="0"/>
                                        </a:rPr>
                                      </m:ctrlPr>
                                    </m:sSubPr>
                                    <m:e>
                                      <m:r>
                                        <m:rPr>
                                          <m:sty m:val="p"/>
                                        </m:rPr>
                                        <a:rPr lang="en-US" sz="1600" i="0">
                                          <a:solidFill>
                                            <a:schemeClr val="tx1"/>
                                          </a:solidFill>
                                          <a:latin typeface="Cambria Math" panose="02040503050406030204" pitchFamily="18" charset="0"/>
                                        </a:rPr>
                                        <m:t>A</m:t>
                                      </m:r>
                                    </m:e>
                                    <m:sub>
                                      <m:r>
                                        <m:rPr>
                                          <m:sty m:val="p"/>
                                        </m:rPr>
                                        <a:rPr lang="en-US" sz="1600" i="0">
                                          <a:solidFill>
                                            <a:schemeClr val="tx1"/>
                                          </a:solidFill>
                                          <a:latin typeface="Cambria Math" panose="02040503050406030204" pitchFamily="18" charset="0"/>
                                        </a:rPr>
                                        <m:t>V</m:t>
                                      </m:r>
                                      <m:r>
                                        <a:rPr lang="en-US" sz="1600" i="0">
                                          <a:solidFill>
                                            <a:schemeClr val="tx1"/>
                                          </a:solidFill>
                                          <a:latin typeface="Cambria Math" panose="02040503050406030204" pitchFamily="18" charset="0"/>
                                        </a:rPr>
                                        <m:t>3</m:t>
                                      </m:r>
                                    </m:sub>
                                  </m:sSub>
                                  <m:r>
                                    <a:rPr lang="en-US" sz="1600" b="0" i="0" smtClean="0">
                                      <a:solidFill>
                                        <a:schemeClr val="tx1"/>
                                      </a:solidFill>
                                      <a:latin typeface="Cambria Math" panose="02040503050406030204" pitchFamily="18" charset="0"/>
                                    </a:rPr>
                                    <m:t>)</m:t>
                                  </m:r>
                                  <m:r>
                                    <m:rPr>
                                      <m:sty m:val="p"/>
                                    </m:rPr>
                                    <a:rPr lang="en-US" sz="1600" i="0">
                                      <a:solidFill>
                                        <a:schemeClr val="tx1"/>
                                      </a:solidFill>
                                      <a:latin typeface="Cambria Math" panose="02040503050406030204" pitchFamily="18" charset="0"/>
                                    </a:rPr>
                                    <m:t>w</m:t>
                                  </m:r>
                                </m:e>
                                <m:sub>
                                  <m:r>
                                    <m:rPr>
                                      <m:sty m:val="p"/>
                                    </m:rPr>
                                    <a:rPr lang="en-US" sz="1600" i="0">
                                      <a:solidFill>
                                        <a:schemeClr val="tx1"/>
                                      </a:solidFill>
                                      <a:latin typeface="Cambria Math" panose="02040503050406030204" pitchFamily="18" charset="0"/>
                                    </a:rPr>
                                    <m:t>p</m:t>
                                  </m:r>
                                  <m:r>
                                    <a:rPr lang="en-US" sz="1600" b="0" i="0" smtClean="0">
                                      <a:solidFill>
                                        <a:schemeClr val="tx1"/>
                                      </a:solidFill>
                                      <a:latin typeface="Cambria Math" panose="02040503050406030204" pitchFamily="18" charset="0"/>
                                    </a:rPr>
                                    <m:t>1</m:t>
                                  </m:r>
                                </m:sub>
                              </m:sSub>
                            </m:den>
                          </m:f>
                          <m:r>
                            <a:rPr lang="en-US" sz="1600" i="0">
                              <a:solidFill>
                                <a:schemeClr val="tx1"/>
                              </a:solidFill>
                              <a:latin typeface="Cambria Math" panose="02040503050406030204" pitchFamily="18" charset="0"/>
                            </a:rPr>
                            <m:t>)</m:t>
                          </m:r>
                        </m:num>
                        <m:den>
                          <m:r>
                            <a:rPr lang="en-US" sz="1600" b="0" i="0" smtClean="0">
                              <a:solidFill>
                                <a:schemeClr val="tx1"/>
                              </a:solidFill>
                              <a:latin typeface="Cambria Math" panose="02040503050406030204" pitchFamily="18" charset="0"/>
                            </a:rPr>
                            <m:t>(1+</m:t>
                          </m:r>
                          <m:f>
                            <m:fPr>
                              <m:ctrlPr>
                                <a:rPr lang="en-IN" sz="1600" i="1" smtClean="0">
                                  <a:solidFill>
                                    <a:schemeClr val="tx1"/>
                                  </a:solidFill>
                                  <a:latin typeface="Cambria Math" panose="02040503050406030204" pitchFamily="18" charset="0"/>
                                </a:rPr>
                              </m:ctrlPr>
                            </m:fPr>
                            <m:num>
                              <m:r>
                                <m:rPr>
                                  <m:sty m:val="p"/>
                                </m:rPr>
                                <a:rPr lang="en-US" sz="1600" b="0" i="0" smtClean="0">
                                  <a:solidFill>
                                    <a:schemeClr val="tx1"/>
                                  </a:solidFill>
                                  <a:latin typeface="Cambria Math" panose="02040503050406030204" pitchFamily="18" charset="0"/>
                                </a:rPr>
                                <m:t>s</m:t>
                              </m:r>
                            </m:num>
                            <m:den>
                              <m:sSub>
                                <m:sSubPr>
                                  <m:ctrlPr>
                                    <a:rPr lang="en-IN" sz="1600" i="1" smtClean="0">
                                      <a:solidFill>
                                        <a:schemeClr val="tx1"/>
                                      </a:solidFill>
                                      <a:latin typeface="Cambria Math" panose="02040503050406030204" pitchFamily="18" charset="0"/>
                                    </a:rPr>
                                  </m:ctrlPr>
                                </m:sSubPr>
                                <m:e>
                                  <m:r>
                                    <m:rPr>
                                      <m:sty m:val="p"/>
                                    </m:rPr>
                                    <a:rPr lang="en-US" sz="1600" b="0" i="0" smtClean="0">
                                      <a:solidFill>
                                        <a:schemeClr val="tx1"/>
                                      </a:solidFill>
                                      <a:latin typeface="Cambria Math" panose="02040503050406030204" pitchFamily="18" charset="0"/>
                                    </a:rPr>
                                    <m:t>w</m:t>
                                  </m:r>
                                </m:e>
                                <m:sub>
                                  <m:r>
                                    <m:rPr>
                                      <m:sty m:val="p"/>
                                    </m:rPr>
                                    <a:rPr lang="en-US" sz="1600" b="0" i="0" smtClean="0">
                                      <a:solidFill>
                                        <a:schemeClr val="tx1"/>
                                      </a:solidFill>
                                      <a:latin typeface="Cambria Math" panose="02040503050406030204" pitchFamily="18" charset="0"/>
                                    </a:rPr>
                                    <m:t>p</m:t>
                                  </m:r>
                                  <m:r>
                                    <a:rPr lang="en-US" sz="1600" b="0" i="0" smtClean="0">
                                      <a:solidFill>
                                        <a:schemeClr val="tx1"/>
                                      </a:solidFill>
                                      <a:latin typeface="Cambria Math" panose="02040503050406030204" pitchFamily="18" charset="0"/>
                                    </a:rPr>
                                    <m:t>1</m:t>
                                  </m:r>
                                </m:sub>
                              </m:sSub>
                            </m:den>
                          </m:f>
                          <m:r>
                            <a:rPr lang="en-US" sz="1600" b="0" i="0" smtClean="0">
                              <a:solidFill>
                                <a:schemeClr val="tx1"/>
                              </a:solidFill>
                              <a:latin typeface="Cambria Math" panose="02040503050406030204" pitchFamily="18" charset="0"/>
                            </a:rPr>
                            <m:t>)(1+</m:t>
                          </m:r>
                          <m:f>
                            <m:fPr>
                              <m:ctrlPr>
                                <a:rPr lang="en-IN" sz="1600" i="1">
                                  <a:solidFill>
                                    <a:schemeClr val="tx1"/>
                                  </a:solidFill>
                                  <a:latin typeface="Cambria Math" panose="02040503050406030204" pitchFamily="18" charset="0"/>
                                </a:rPr>
                              </m:ctrlPr>
                            </m:fPr>
                            <m:num>
                              <m:r>
                                <m:rPr>
                                  <m:sty m:val="p"/>
                                </m:rPr>
                                <a:rPr lang="en-US" sz="1600" i="0">
                                  <a:solidFill>
                                    <a:schemeClr val="tx1"/>
                                  </a:solidFill>
                                  <a:latin typeface="Cambria Math" panose="02040503050406030204" pitchFamily="18" charset="0"/>
                                </a:rPr>
                                <m:t>s</m:t>
                              </m:r>
                            </m:num>
                            <m:den>
                              <m:sSub>
                                <m:sSubPr>
                                  <m:ctrlPr>
                                    <a:rPr lang="en-IN" sz="1600" i="1">
                                      <a:solidFill>
                                        <a:schemeClr val="tx1"/>
                                      </a:solidFill>
                                      <a:latin typeface="Cambria Math" panose="02040503050406030204" pitchFamily="18" charset="0"/>
                                    </a:rPr>
                                  </m:ctrlPr>
                                </m:sSubPr>
                                <m:e>
                                  <m:r>
                                    <m:rPr>
                                      <m:sty m:val="p"/>
                                    </m:rPr>
                                    <a:rPr lang="en-US" sz="1600" i="0">
                                      <a:solidFill>
                                        <a:schemeClr val="tx1"/>
                                      </a:solidFill>
                                      <a:latin typeface="Cambria Math" panose="02040503050406030204" pitchFamily="18" charset="0"/>
                                    </a:rPr>
                                    <m:t>w</m:t>
                                  </m:r>
                                </m:e>
                                <m:sub>
                                  <m:r>
                                    <m:rPr>
                                      <m:sty m:val="p"/>
                                    </m:rPr>
                                    <a:rPr lang="en-US" sz="1600" i="0">
                                      <a:solidFill>
                                        <a:schemeClr val="tx1"/>
                                      </a:solidFill>
                                      <a:latin typeface="Cambria Math" panose="02040503050406030204" pitchFamily="18" charset="0"/>
                                    </a:rPr>
                                    <m:t>p</m:t>
                                  </m:r>
                                  <m:r>
                                    <a:rPr lang="en-US" sz="1600" b="0" i="0" smtClean="0">
                                      <a:solidFill>
                                        <a:schemeClr val="tx1"/>
                                      </a:solidFill>
                                      <a:latin typeface="Cambria Math" panose="02040503050406030204" pitchFamily="18" charset="0"/>
                                    </a:rPr>
                                    <m:t>2</m:t>
                                  </m:r>
                                </m:sub>
                              </m:sSub>
                            </m:den>
                          </m:f>
                          <m:r>
                            <a:rPr lang="en-US" sz="1600" b="0" i="0" smtClean="0">
                              <a:solidFill>
                                <a:schemeClr val="tx1"/>
                              </a:solidFill>
                              <a:latin typeface="Cambria Math" panose="02040503050406030204" pitchFamily="18" charset="0"/>
                            </a:rPr>
                            <m:t>)</m:t>
                          </m:r>
                        </m:den>
                      </m:f>
                    </m:oMath>
                  </m:oMathPara>
                </a14:m>
                <a:endParaRPr lang="en-IN" sz="1600" dirty="0">
                  <a:solidFill>
                    <a:schemeClr val="tx1"/>
                  </a:solidFill>
                </a:endParaRPr>
              </a:p>
            </p:txBody>
          </p:sp>
        </mc:Choice>
        <mc:Fallback xmlns="">
          <p:sp>
            <p:nvSpPr>
              <p:cNvPr id="9" name="TextBox 8">
                <a:extLst>
                  <a:ext uri="{FF2B5EF4-FFF2-40B4-BE49-F238E27FC236}">
                    <a16:creationId xmlns:a16="http://schemas.microsoft.com/office/drawing/2014/main" id="{A0781391-52E6-496E-9C49-882366312401}"/>
                  </a:ext>
                </a:extLst>
              </p:cNvPr>
              <p:cNvSpPr txBox="1">
                <a:spLocks noRot="1" noChangeAspect="1" noMove="1" noResize="1" noEditPoints="1" noAdjustHandles="1" noChangeArrowheads="1" noChangeShapeType="1" noTextEdit="1"/>
              </p:cNvSpPr>
              <p:nvPr/>
            </p:nvSpPr>
            <p:spPr>
              <a:xfrm>
                <a:off x="1528113" y="3368974"/>
                <a:ext cx="4305671" cy="928972"/>
              </a:xfrm>
              <a:prstGeom prst="rect">
                <a:avLst/>
              </a:prstGeom>
              <a:blipFill>
                <a:blip r:embed="rId4"/>
                <a:stretch>
                  <a:fillRect/>
                </a:stretch>
              </a:blipFill>
            </p:spPr>
            <p:txBody>
              <a:bodyPr/>
              <a:lstStyle/>
              <a:p>
                <a:r>
                  <a:rPr lang="en-IN">
                    <a:noFill/>
                  </a:rPr>
                  <a:t> </a:t>
                </a:r>
              </a:p>
            </p:txBody>
          </p:sp>
        </mc:Fallback>
      </mc:AlternateContent>
      <p:sp>
        <p:nvSpPr>
          <p:cNvPr id="10" name="Rectangle 9">
            <a:extLst>
              <a:ext uri="{FF2B5EF4-FFF2-40B4-BE49-F238E27FC236}">
                <a16:creationId xmlns:a16="http://schemas.microsoft.com/office/drawing/2014/main" id="{6253FA0E-18B8-4DD0-87DA-998FE873CF02}"/>
              </a:ext>
            </a:extLst>
          </p:cNvPr>
          <p:cNvSpPr/>
          <p:nvPr/>
        </p:nvSpPr>
        <p:spPr>
          <a:xfrm>
            <a:off x="6750485" y="784411"/>
            <a:ext cx="5166803" cy="3724096"/>
          </a:xfrm>
          <a:prstGeom prst="rect">
            <a:avLst/>
          </a:prstGeom>
        </p:spPr>
        <p:txBody>
          <a:bodyPr wrap="square">
            <a:spAutoFit/>
          </a:bodyPr>
          <a:lstStyle/>
          <a:p>
            <a:r>
              <a:rPr lang="en-US" sz="2800" b="1" u="sng" dirty="0">
                <a:solidFill>
                  <a:schemeClr val="tx1"/>
                </a:solidFill>
                <a:ea typeface="Cambria Math" panose="02040503050406030204" pitchFamily="18" charset="0"/>
              </a:rPr>
              <a:t>LHP zero: [1]</a:t>
            </a:r>
          </a:p>
          <a:p>
            <a:endParaRPr lang="en-US" sz="1600" b="1" u="sng" dirty="0">
              <a:solidFill>
                <a:schemeClr val="tx1"/>
              </a:solidFill>
              <a:ea typeface="Cambria Math" panose="02040503050406030204" pitchFamily="18" charset="0"/>
            </a:endParaRPr>
          </a:p>
          <a:p>
            <a:r>
              <a:rPr lang="en-US" sz="1600" dirty="0">
                <a:solidFill>
                  <a:schemeClr val="tx1"/>
                </a:solidFill>
                <a:ea typeface="Cambria Math" panose="02040503050406030204" pitchFamily="18" charset="0"/>
              </a:rPr>
              <a:t>w</a:t>
            </a:r>
            <a:r>
              <a:rPr lang="en-US" sz="1600" baseline="-25000" dirty="0">
                <a:solidFill>
                  <a:schemeClr val="tx1"/>
                </a:solidFill>
                <a:ea typeface="Cambria Math" panose="02040503050406030204" pitchFamily="18" charset="0"/>
              </a:rPr>
              <a:t>z</a:t>
            </a:r>
            <a:r>
              <a:rPr lang="en-US" sz="1600" dirty="0">
                <a:solidFill>
                  <a:schemeClr val="tx1"/>
                </a:solidFill>
                <a:ea typeface="Cambria Math" panose="02040503050406030204" pitchFamily="18" charset="0"/>
              </a:rPr>
              <a:t> = -</a:t>
            </a:r>
            <a:endParaRPr lang="en-US" sz="1600" dirty="0">
              <a:solidFill>
                <a:schemeClr val="tx1"/>
              </a:solidFill>
              <a:latin typeface="Cambria Math" panose="02040503050406030204" pitchFamily="18" charset="0"/>
              <a:ea typeface="Cambria Math" panose="02040503050406030204" pitchFamily="18" charset="0"/>
            </a:endParaRPr>
          </a:p>
          <a:p>
            <a:endParaRPr lang="en-US" sz="1600" dirty="0">
              <a:solidFill>
                <a:schemeClr val="tx1"/>
              </a:solidFill>
              <a:latin typeface="Cambria Math" panose="02040503050406030204" pitchFamily="18" charset="0"/>
              <a:ea typeface="Cambria Math" panose="02040503050406030204" pitchFamily="18" charset="0"/>
            </a:endParaRPr>
          </a:p>
          <a:p>
            <a:endParaRPr lang="en-US" sz="1600" dirty="0">
              <a:solidFill>
                <a:schemeClr val="tx1"/>
              </a:solidFill>
              <a:latin typeface="Cambria Math" panose="02040503050406030204" pitchFamily="18" charset="0"/>
              <a:ea typeface="Cambria Math" panose="02040503050406030204" pitchFamily="18" charset="0"/>
            </a:endParaRPr>
          </a:p>
          <a:p>
            <a:r>
              <a:rPr lang="en-US" sz="1600" dirty="0">
                <a:solidFill>
                  <a:schemeClr val="tx1"/>
                </a:solidFill>
                <a:ea typeface="Cambria Math" panose="02040503050406030204" pitchFamily="18" charset="0"/>
              </a:rPr>
              <a:t>     = -</a:t>
            </a:r>
            <a:endParaRPr lang="en-US" sz="1600" dirty="0">
              <a:solidFill>
                <a:schemeClr val="tx1"/>
              </a:solidFill>
              <a:latin typeface="Cambria Math" panose="02040503050406030204" pitchFamily="18" charset="0"/>
              <a:ea typeface="Cambria Math" panose="02040503050406030204" pitchFamily="18" charset="0"/>
            </a:endParaRPr>
          </a:p>
          <a:p>
            <a:endParaRPr lang="en-US" sz="1600" dirty="0">
              <a:solidFill>
                <a:schemeClr val="tx1"/>
              </a:solidFill>
              <a:latin typeface="Cambria Math" panose="02040503050406030204" pitchFamily="18" charset="0"/>
              <a:ea typeface="Cambria Math" panose="02040503050406030204" pitchFamily="18" charset="0"/>
            </a:endParaRPr>
          </a:p>
          <a:p>
            <a:endParaRPr lang="en-US" sz="1600" dirty="0">
              <a:solidFill>
                <a:schemeClr val="tx1"/>
              </a:solidFill>
              <a:latin typeface="Cambria Math" panose="02040503050406030204" pitchFamily="18" charset="0"/>
              <a:ea typeface="Cambria Math" panose="02040503050406030204" pitchFamily="18" charset="0"/>
            </a:endParaRPr>
          </a:p>
          <a:p>
            <a:r>
              <a:rPr lang="en-US" sz="1600" dirty="0">
                <a:solidFill>
                  <a:schemeClr val="tx1"/>
                </a:solidFill>
                <a:ea typeface="Cambria Math" panose="02040503050406030204" pitchFamily="18" charset="0"/>
              </a:rPr>
              <a:t>     = -</a:t>
            </a:r>
          </a:p>
          <a:p>
            <a:endParaRPr lang="en-US" sz="1600" dirty="0">
              <a:solidFill>
                <a:schemeClr val="tx1"/>
              </a:solidFill>
              <a:latin typeface="Cambria Math" panose="02040503050406030204" pitchFamily="18" charset="0"/>
              <a:ea typeface="Cambria Math" panose="02040503050406030204" pitchFamily="18" charset="0"/>
            </a:endParaRPr>
          </a:p>
          <a:p>
            <a:endParaRPr lang="en-US" sz="1600" dirty="0">
              <a:solidFill>
                <a:schemeClr val="tx1"/>
              </a:solidFill>
              <a:latin typeface="Cambria Math" panose="02040503050406030204" pitchFamily="18" charset="0"/>
              <a:ea typeface="Cambria Math" panose="02040503050406030204" pitchFamily="18" charset="0"/>
            </a:endParaRPr>
          </a:p>
          <a:p>
            <a:r>
              <a:rPr lang="en-US" sz="1600" dirty="0">
                <a:solidFill>
                  <a:schemeClr val="tx1"/>
                </a:solidFill>
                <a:ea typeface="Cambria Math" panose="02040503050406030204" pitchFamily="18" charset="0"/>
              </a:rPr>
              <a:t>     = -</a:t>
            </a:r>
          </a:p>
          <a:p>
            <a:endParaRPr lang="en-US" sz="1600" dirty="0">
              <a:solidFill>
                <a:schemeClr val="tx1"/>
              </a:solidFill>
              <a:ea typeface="Cambria Math" panose="02040503050406030204" pitchFamily="18" charset="0"/>
            </a:endParaRPr>
          </a:p>
          <a:p>
            <a:r>
              <a:rPr lang="en-US" sz="1600" dirty="0">
                <a:solidFill>
                  <a:schemeClr val="tx1"/>
                </a:solidFill>
                <a:ea typeface="Cambria Math" panose="02040503050406030204" pitchFamily="18" charset="0"/>
              </a:rPr>
              <a:t>     </a:t>
            </a:r>
            <a:r>
              <a:rPr lang="en-IN" sz="1600" dirty="0">
                <a:solidFill>
                  <a:schemeClr val="tx1"/>
                </a:solidFill>
                <a:ea typeface="Cambria Math" panose="02040503050406030204" pitchFamily="18" charset="0"/>
              </a:rPr>
              <a:t>≈</a:t>
            </a:r>
            <a:r>
              <a:rPr lang="en-US" sz="1600" dirty="0">
                <a:solidFill>
                  <a:schemeClr val="tx1"/>
                </a:solidFill>
                <a:ea typeface="Cambria Math" panose="02040503050406030204" pitchFamily="18" charset="0"/>
              </a:rPr>
              <a:t> 1</a:t>
            </a:r>
            <a:r>
              <a:rPr lang="en-US" sz="1600" baseline="30000" dirty="0">
                <a:solidFill>
                  <a:schemeClr val="tx1"/>
                </a:solidFill>
                <a:ea typeface="Cambria Math" panose="02040503050406030204" pitchFamily="18" charset="0"/>
              </a:rPr>
              <a:t>st</a:t>
            </a:r>
            <a:r>
              <a:rPr lang="en-US" sz="1600" dirty="0">
                <a:solidFill>
                  <a:schemeClr val="tx1"/>
                </a:solidFill>
                <a:ea typeface="Cambria Math" panose="02040503050406030204" pitchFamily="18" charset="0"/>
              </a:rPr>
              <a:t> stage gain bandwidth product * Constant</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C523E8B1-6DD0-440E-A8C5-4F64FF196032}"/>
                  </a:ext>
                </a:extLst>
              </p:cNvPr>
              <p:cNvSpPr/>
              <p:nvPr/>
            </p:nvSpPr>
            <p:spPr>
              <a:xfrm>
                <a:off x="7350860" y="1324704"/>
                <a:ext cx="2103846" cy="5965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600" i="1">
                              <a:latin typeface="Cambria Math" panose="02040503050406030204" pitchFamily="18" charset="0"/>
                              <a:ea typeface="Cambria Math" panose="02040503050406030204" pitchFamily="18" charset="0"/>
                            </a:rPr>
                          </m:ctrlPr>
                        </m:fPr>
                        <m:num>
                          <m:sSub>
                            <m:sSubPr>
                              <m:ctrlPr>
                                <a:rPr lang="en-US" sz="1600" i="1">
                                  <a:latin typeface="Cambria Math" panose="02040503050406030204" pitchFamily="18" charset="0"/>
                                  <a:ea typeface="Cambria Math" panose="02040503050406030204" pitchFamily="18" charset="0"/>
                                </a:rPr>
                              </m:ctrlPr>
                            </m:sSubPr>
                            <m:e>
                              <m:r>
                                <m:rPr>
                                  <m:sty m:val="p"/>
                                </m:rPr>
                                <a:rPr lang="en-US" sz="1600" i="0">
                                  <a:latin typeface="Cambria Math" panose="02040503050406030204" pitchFamily="18" charset="0"/>
                                  <a:ea typeface="Cambria Math" panose="02040503050406030204" pitchFamily="18" charset="0"/>
                                </a:rPr>
                                <m:t>A</m:t>
                              </m:r>
                            </m:e>
                            <m:sub>
                              <m:r>
                                <m:rPr>
                                  <m:sty m:val="p"/>
                                </m:rPr>
                                <a:rPr lang="en-US" sz="1600" i="0">
                                  <a:latin typeface="Cambria Math" panose="02040503050406030204" pitchFamily="18" charset="0"/>
                                  <a:ea typeface="Cambria Math" panose="02040503050406030204" pitchFamily="18" charset="0"/>
                                </a:rPr>
                                <m:t>V</m:t>
                              </m:r>
                              <m:r>
                                <a:rPr lang="en-US" sz="1600" i="0">
                                  <a:latin typeface="Cambria Math" panose="02040503050406030204" pitchFamily="18" charset="0"/>
                                  <a:ea typeface="Cambria Math" panose="02040503050406030204" pitchFamily="18" charset="0"/>
                                </a:rPr>
                                <m:t>1</m:t>
                              </m:r>
                            </m:sub>
                          </m:sSub>
                          <m:sSub>
                            <m:sSubPr>
                              <m:ctrlPr>
                                <a:rPr lang="en-US" sz="1600" i="1">
                                  <a:latin typeface="Cambria Math" panose="02040503050406030204" pitchFamily="18" charset="0"/>
                                  <a:ea typeface="Cambria Math" panose="02040503050406030204" pitchFamily="18" charset="0"/>
                                </a:rPr>
                              </m:ctrlPr>
                            </m:sSubPr>
                            <m:e>
                              <m:r>
                                <m:rPr>
                                  <m:sty m:val="p"/>
                                </m:rPr>
                                <a:rPr lang="en-US" sz="1600" i="0">
                                  <a:latin typeface="Cambria Math" panose="02040503050406030204" pitchFamily="18" charset="0"/>
                                  <a:ea typeface="Cambria Math" panose="02040503050406030204" pitchFamily="18" charset="0"/>
                                </a:rPr>
                                <m:t>A</m:t>
                              </m:r>
                            </m:e>
                            <m:sub>
                              <m:r>
                                <m:rPr>
                                  <m:sty m:val="p"/>
                                </m:rPr>
                                <a:rPr lang="en-US" sz="1600" i="0">
                                  <a:latin typeface="Cambria Math" panose="02040503050406030204" pitchFamily="18" charset="0"/>
                                  <a:ea typeface="Cambria Math" panose="02040503050406030204" pitchFamily="18" charset="0"/>
                                </a:rPr>
                                <m:t>V</m:t>
                              </m:r>
                              <m:r>
                                <a:rPr lang="en-US" sz="1600" i="0">
                                  <a:latin typeface="Cambria Math" panose="02040503050406030204" pitchFamily="18" charset="0"/>
                                  <a:ea typeface="Cambria Math" panose="02040503050406030204" pitchFamily="18" charset="0"/>
                                </a:rPr>
                                <m:t>2</m:t>
                              </m:r>
                            </m:sub>
                          </m:sSub>
                          <m:sSub>
                            <m:sSubPr>
                              <m:ctrlPr>
                                <a:rPr lang="en-US" sz="1600" i="1">
                                  <a:latin typeface="Cambria Math" panose="02040503050406030204" pitchFamily="18" charset="0"/>
                                  <a:ea typeface="Cambria Math" panose="02040503050406030204" pitchFamily="18" charset="0"/>
                                </a:rPr>
                              </m:ctrlPr>
                            </m:sSubPr>
                            <m:e>
                              <m:r>
                                <a:rPr lang="en-US" sz="1600" i="0">
                                  <a:latin typeface="Cambria Math" panose="02040503050406030204" pitchFamily="18" charset="0"/>
                                  <a:ea typeface="Cambria Math" panose="02040503050406030204" pitchFamily="18" charset="0"/>
                                </a:rPr>
                                <m:t>+ </m:t>
                              </m:r>
                              <m:r>
                                <m:rPr>
                                  <m:sty m:val="p"/>
                                </m:rPr>
                                <a:rPr lang="en-US" sz="1600" i="0">
                                  <a:latin typeface="Cambria Math" panose="02040503050406030204" pitchFamily="18" charset="0"/>
                                  <a:ea typeface="Cambria Math" panose="02040503050406030204" pitchFamily="18" charset="0"/>
                                </a:rPr>
                                <m:t>A</m:t>
                              </m:r>
                            </m:e>
                            <m:sub>
                              <m:r>
                                <m:rPr>
                                  <m:sty m:val="p"/>
                                </m:rPr>
                                <a:rPr lang="en-US" sz="1600" i="0">
                                  <a:latin typeface="Cambria Math" panose="02040503050406030204" pitchFamily="18" charset="0"/>
                                  <a:ea typeface="Cambria Math" panose="02040503050406030204" pitchFamily="18" charset="0"/>
                                </a:rPr>
                                <m:t>V</m:t>
                              </m:r>
                              <m:r>
                                <a:rPr lang="en-US" sz="1600" i="0">
                                  <a:latin typeface="Cambria Math" panose="02040503050406030204" pitchFamily="18" charset="0"/>
                                  <a:ea typeface="Cambria Math" panose="02040503050406030204" pitchFamily="18" charset="0"/>
                                </a:rPr>
                                <m:t>3</m:t>
                              </m:r>
                            </m:sub>
                          </m:sSub>
                        </m:num>
                        <m:den>
                          <m:sSub>
                            <m:sSubPr>
                              <m:ctrlPr>
                                <a:rPr lang="en-US" sz="1600" i="1">
                                  <a:latin typeface="Cambria Math" panose="02040503050406030204" pitchFamily="18" charset="0"/>
                                  <a:ea typeface="Cambria Math" panose="02040503050406030204" pitchFamily="18" charset="0"/>
                                </a:rPr>
                              </m:ctrlPr>
                            </m:sSubPr>
                            <m:e>
                              <m:r>
                                <m:rPr>
                                  <m:sty m:val="p"/>
                                </m:rPr>
                                <a:rPr lang="en-US" sz="1600" i="0">
                                  <a:latin typeface="Cambria Math" panose="02040503050406030204" pitchFamily="18" charset="0"/>
                                  <a:ea typeface="Cambria Math" panose="02040503050406030204" pitchFamily="18" charset="0"/>
                                </a:rPr>
                                <m:t>A</m:t>
                              </m:r>
                            </m:e>
                            <m:sub>
                              <m:r>
                                <m:rPr>
                                  <m:sty m:val="p"/>
                                </m:rPr>
                                <a:rPr lang="en-US" sz="1600" i="0">
                                  <a:latin typeface="Cambria Math" panose="02040503050406030204" pitchFamily="18" charset="0"/>
                                  <a:ea typeface="Cambria Math" panose="02040503050406030204" pitchFamily="18" charset="0"/>
                                </a:rPr>
                                <m:t>V</m:t>
                              </m:r>
                              <m:r>
                                <a:rPr lang="en-US" sz="1600" i="0">
                                  <a:latin typeface="Cambria Math" panose="02040503050406030204" pitchFamily="18" charset="0"/>
                                  <a:ea typeface="Cambria Math" panose="02040503050406030204" pitchFamily="18" charset="0"/>
                                </a:rPr>
                                <m:t>3</m:t>
                              </m:r>
                            </m:sub>
                          </m:sSub>
                        </m:den>
                      </m:f>
                      <m:r>
                        <a:rPr lang="en-US" sz="1600" i="0">
                          <a:latin typeface="Cambria Math" panose="02040503050406030204" pitchFamily="18" charset="0"/>
                          <a:ea typeface="Cambria Math" panose="02040503050406030204" pitchFamily="18" charset="0"/>
                        </a:rPr>
                        <m:t> </m:t>
                      </m:r>
                      <m:sSub>
                        <m:sSubPr>
                          <m:ctrlPr>
                            <a:rPr lang="en-US" sz="1600" i="1">
                              <a:latin typeface="Cambria Math" panose="02040503050406030204" pitchFamily="18" charset="0"/>
                              <a:ea typeface="Cambria Math" panose="02040503050406030204" pitchFamily="18" charset="0"/>
                            </a:rPr>
                          </m:ctrlPr>
                        </m:sSubPr>
                        <m:e>
                          <m:r>
                            <m:rPr>
                              <m:sty m:val="p"/>
                            </m:rPr>
                            <a:rPr lang="en-US" sz="1600" i="0">
                              <a:latin typeface="Cambria Math" panose="02040503050406030204" pitchFamily="18" charset="0"/>
                              <a:ea typeface="Cambria Math" panose="02040503050406030204" pitchFamily="18" charset="0"/>
                            </a:rPr>
                            <m:t>w</m:t>
                          </m:r>
                        </m:e>
                        <m:sub>
                          <m:r>
                            <m:rPr>
                              <m:sty m:val="p"/>
                            </m:rPr>
                            <a:rPr lang="en-US" sz="1600" i="0">
                              <a:latin typeface="Cambria Math" panose="02040503050406030204" pitchFamily="18" charset="0"/>
                              <a:ea typeface="Cambria Math" panose="02040503050406030204" pitchFamily="18" charset="0"/>
                            </a:rPr>
                            <m:t>p</m:t>
                          </m:r>
                          <m:r>
                            <a:rPr lang="en-US" sz="1600" i="0">
                              <a:latin typeface="Cambria Math" panose="02040503050406030204" pitchFamily="18" charset="0"/>
                              <a:ea typeface="Cambria Math" panose="02040503050406030204" pitchFamily="18" charset="0"/>
                            </a:rPr>
                            <m:t>1</m:t>
                          </m:r>
                        </m:sub>
                      </m:sSub>
                    </m:oMath>
                  </m:oMathPara>
                </a14:m>
                <a:endParaRPr lang="en-US" sz="1400" dirty="0">
                  <a:latin typeface="Cambria Math" panose="02040503050406030204" pitchFamily="18" charset="0"/>
                  <a:ea typeface="Cambria Math" panose="02040503050406030204" pitchFamily="18" charset="0"/>
                </a:endParaRPr>
              </a:p>
            </p:txBody>
          </p:sp>
        </mc:Choice>
        <mc:Fallback xmlns="">
          <p:sp>
            <p:nvSpPr>
              <p:cNvPr id="11" name="Rectangle 10">
                <a:extLst>
                  <a:ext uri="{FF2B5EF4-FFF2-40B4-BE49-F238E27FC236}">
                    <a16:creationId xmlns:a16="http://schemas.microsoft.com/office/drawing/2014/main" id="{C523E8B1-6DD0-440E-A8C5-4F64FF196032}"/>
                  </a:ext>
                </a:extLst>
              </p:cNvPr>
              <p:cNvSpPr>
                <a:spLocks noRot="1" noChangeAspect="1" noMove="1" noResize="1" noEditPoints="1" noAdjustHandles="1" noChangeArrowheads="1" noChangeShapeType="1" noTextEdit="1"/>
              </p:cNvSpPr>
              <p:nvPr/>
            </p:nvSpPr>
            <p:spPr>
              <a:xfrm>
                <a:off x="7350860" y="1324704"/>
                <a:ext cx="2103846" cy="596510"/>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53015AEA-8910-4727-8D54-156419C66560}"/>
                  </a:ext>
                </a:extLst>
              </p:cNvPr>
              <p:cNvSpPr/>
              <p:nvPr/>
            </p:nvSpPr>
            <p:spPr>
              <a:xfrm>
                <a:off x="7410492" y="2032805"/>
                <a:ext cx="1809919" cy="5965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a:latin typeface="Cambria Math" panose="02040503050406030204" pitchFamily="18" charset="0"/>
                          <a:ea typeface="Cambria Math" panose="02040503050406030204" pitchFamily="18" charset="0"/>
                        </a:rPr>
                        <m:t>(1+</m:t>
                      </m:r>
                      <m:f>
                        <m:fPr>
                          <m:ctrlPr>
                            <a:rPr lang="en-US" sz="1600" i="1">
                              <a:latin typeface="Cambria Math" panose="02040503050406030204" pitchFamily="18" charset="0"/>
                              <a:ea typeface="Cambria Math" panose="02040503050406030204" pitchFamily="18" charset="0"/>
                            </a:rPr>
                          </m:ctrlPr>
                        </m:fPr>
                        <m:num>
                          <m:sSub>
                            <m:sSubPr>
                              <m:ctrlPr>
                                <a:rPr lang="en-US" sz="1600" i="1">
                                  <a:latin typeface="Cambria Math" panose="02040503050406030204" pitchFamily="18" charset="0"/>
                                  <a:ea typeface="Cambria Math" panose="02040503050406030204" pitchFamily="18" charset="0"/>
                                </a:rPr>
                              </m:ctrlPr>
                            </m:sSubPr>
                            <m:e>
                              <m:r>
                                <m:rPr>
                                  <m:sty m:val="p"/>
                                </m:rPr>
                                <a:rPr lang="en-US" sz="1600">
                                  <a:latin typeface="Cambria Math" panose="02040503050406030204" pitchFamily="18" charset="0"/>
                                  <a:ea typeface="Cambria Math" panose="02040503050406030204" pitchFamily="18" charset="0"/>
                                </a:rPr>
                                <m:t>A</m:t>
                              </m:r>
                            </m:e>
                            <m:sub>
                              <m:r>
                                <m:rPr>
                                  <m:sty m:val="p"/>
                                </m:rPr>
                                <a:rPr lang="en-US" sz="1600">
                                  <a:latin typeface="Cambria Math" panose="02040503050406030204" pitchFamily="18" charset="0"/>
                                  <a:ea typeface="Cambria Math" panose="02040503050406030204" pitchFamily="18" charset="0"/>
                                </a:rPr>
                                <m:t>V</m:t>
                              </m:r>
                              <m:r>
                                <a:rPr lang="en-US" sz="1600">
                                  <a:latin typeface="Cambria Math" panose="02040503050406030204" pitchFamily="18" charset="0"/>
                                  <a:ea typeface="Cambria Math" panose="02040503050406030204" pitchFamily="18" charset="0"/>
                                </a:rPr>
                                <m:t>1</m:t>
                              </m:r>
                            </m:sub>
                          </m:sSub>
                          <m:sSub>
                            <m:sSubPr>
                              <m:ctrlPr>
                                <a:rPr lang="en-US" sz="1600" i="1">
                                  <a:latin typeface="Cambria Math" panose="02040503050406030204" pitchFamily="18" charset="0"/>
                                  <a:ea typeface="Cambria Math" panose="02040503050406030204" pitchFamily="18" charset="0"/>
                                </a:rPr>
                              </m:ctrlPr>
                            </m:sSubPr>
                            <m:e>
                              <m:r>
                                <m:rPr>
                                  <m:sty m:val="p"/>
                                </m:rPr>
                                <a:rPr lang="en-US" sz="1600">
                                  <a:latin typeface="Cambria Math" panose="02040503050406030204" pitchFamily="18" charset="0"/>
                                  <a:ea typeface="Cambria Math" panose="02040503050406030204" pitchFamily="18" charset="0"/>
                                </a:rPr>
                                <m:t>A</m:t>
                              </m:r>
                            </m:e>
                            <m:sub>
                              <m:r>
                                <m:rPr>
                                  <m:sty m:val="p"/>
                                </m:rPr>
                                <a:rPr lang="en-US" sz="1600">
                                  <a:latin typeface="Cambria Math" panose="02040503050406030204" pitchFamily="18" charset="0"/>
                                  <a:ea typeface="Cambria Math" panose="02040503050406030204" pitchFamily="18" charset="0"/>
                                </a:rPr>
                                <m:t>V</m:t>
                              </m:r>
                              <m:r>
                                <a:rPr lang="en-US" sz="1600">
                                  <a:latin typeface="Cambria Math" panose="02040503050406030204" pitchFamily="18" charset="0"/>
                                  <a:ea typeface="Cambria Math" panose="02040503050406030204" pitchFamily="18" charset="0"/>
                                </a:rPr>
                                <m:t>2</m:t>
                              </m:r>
                            </m:sub>
                          </m:sSub>
                        </m:num>
                        <m:den>
                          <m:sSub>
                            <m:sSubPr>
                              <m:ctrlPr>
                                <a:rPr lang="en-US" sz="1600" i="1">
                                  <a:latin typeface="Cambria Math" panose="02040503050406030204" pitchFamily="18" charset="0"/>
                                  <a:ea typeface="Cambria Math" panose="02040503050406030204" pitchFamily="18" charset="0"/>
                                </a:rPr>
                              </m:ctrlPr>
                            </m:sSubPr>
                            <m:e>
                              <m:r>
                                <m:rPr>
                                  <m:sty m:val="p"/>
                                </m:rPr>
                                <a:rPr lang="en-US" sz="1600">
                                  <a:latin typeface="Cambria Math" panose="02040503050406030204" pitchFamily="18" charset="0"/>
                                  <a:ea typeface="Cambria Math" panose="02040503050406030204" pitchFamily="18" charset="0"/>
                                </a:rPr>
                                <m:t>A</m:t>
                              </m:r>
                            </m:e>
                            <m:sub>
                              <m:r>
                                <m:rPr>
                                  <m:sty m:val="p"/>
                                </m:rPr>
                                <a:rPr lang="en-US" sz="1600">
                                  <a:latin typeface="Cambria Math" panose="02040503050406030204" pitchFamily="18" charset="0"/>
                                  <a:ea typeface="Cambria Math" panose="02040503050406030204" pitchFamily="18" charset="0"/>
                                </a:rPr>
                                <m:t>V</m:t>
                              </m:r>
                              <m:r>
                                <a:rPr lang="en-US" sz="1600">
                                  <a:latin typeface="Cambria Math" panose="02040503050406030204" pitchFamily="18" charset="0"/>
                                  <a:ea typeface="Cambria Math" panose="02040503050406030204" pitchFamily="18" charset="0"/>
                                </a:rPr>
                                <m:t>3</m:t>
                              </m:r>
                            </m:sub>
                          </m:sSub>
                        </m:den>
                      </m:f>
                      <m:r>
                        <a:rPr lang="en-US" sz="1600">
                          <a:latin typeface="Cambria Math" panose="02040503050406030204" pitchFamily="18" charset="0"/>
                          <a:ea typeface="Cambria Math" panose="02040503050406030204" pitchFamily="18" charset="0"/>
                        </a:rPr>
                        <m:t>) </m:t>
                      </m:r>
                      <m:sSub>
                        <m:sSubPr>
                          <m:ctrlPr>
                            <a:rPr lang="en-US" sz="1600" i="1">
                              <a:latin typeface="Cambria Math" panose="02040503050406030204" pitchFamily="18" charset="0"/>
                              <a:ea typeface="Cambria Math" panose="02040503050406030204" pitchFamily="18" charset="0"/>
                            </a:rPr>
                          </m:ctrlPr>
                        </m:sSubPr>
                        <m:e>
                          <m:r>
                            <m:rPr>
                              <m:sty m:val="p"/>
                            </m:rPr>
                            <a:rPr lang="en-US" sz="1600">
                              <a:latin typeface="Cambria Math" panose="02040503050406030204" pitchFamily="18" charset="0"/>
                              <a:ea typeface="Cambria Math" panose="02040503050406030204" pitchFamily="18" charset="0"/>
                            </a:rPr>
                            <m:t>w</m:t>
                          </m:r>
                        </m:e>
                        <m:sub>
                          <m:r>
                            <m:rPr>
                              <m:sty m:val="p"/>
                            </m:rPr>
                            <a:rPr lang="en-US" sz="1600">
                              <a:latin typeface="Cambria Math" panose="02040503050406030204" pitchFamily="18" charset="0"/>
                              <a:ea typeface="Cambria Math" panose="02040503050406030204" pitchFamily="18" charset="0"/>
                            </a:rPr>
                            <m:t>p</m:t>
                          </m:r>
                          <m:r>
                            <a:rPr lang="en-US" sz="1600">
                              <a:latin typeface="Cambria Math" panose="02040503050406030204" pitchFamily="18" charset="0"/>
                              <a:ea typeface="Cambria Math" panose="02040503050406030204" pitchFamily="18" charset="0"/>
                            </a:rPr>
                            <m:t>1</m:t>
                          </m:r>
                        </m:sub>
                      </m:sSub>
                    </m:oMath>
                  </m:oMathPara>
                </a14:m>
                <a:endParaRPr lang="en-IN" sz="1600" dirty="0"/>
              </a:p>
            </p:txBody>
          </p:sp>
        </mc:Choice>
        <mc:Fallback xmlns="">
          <p:sp>
            <p:nvSpPr>
              <p:cNvPr id="12" name="Rectangle 11">
                <a:extLst>
                  <a:ext uri="{FF2B5EF4-FFF2-40B4-BE49-F238E27FC236}">
                    <a16:creationId xmlns:a16="http://schemas.microsoft.com/office/drawing/2014/main" id="{53015AEA-8910-4727-8D54-156419C66560}"/>
                  </a:ext>
                </a:extLst>
              </p:cNvPr>
              <p:cNvSpPr>
                <a:spLocks noRot="1" noChangeAspect="1" noMove="1" noResize="1" noEditPoints="1" noAdjustHandles="1" noChangeArrowheads="1" noChangeShapeType="1" noTextEdit="1"/>
              </p:cNvSpPr>
              <p:nvPr/>
            </p:nvSpPr>
            <p:spPr>
              <a:xfrm>
                <a:off x="7410492" y="2032805"/>
                <a:ext cx="1809919" cy="596510"/>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332F779C-A6A9-492B-B243-3949A40C4CF6}"/>
                  </a:ext>
                </a:extLst>
              </p:cNvPr>
              <p:cNvSpPr/>
              <p:nvPr/>
            </p:nvSpPr>
            <p:spPr>
              <a:xfrm>
                <a:off x="7310941" y="2639231"/>
                <a:ext cx="1879681" cy="9255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i="0">
                          <a:latin typeface="Cambria Math" panose="02040503050406030204" pitchFamily="18" charset="0"/>
                          <a:ea typeface="Cambria Math" panose="02040503050406030204" pitchFamily="18" charset="0"/>
                        </a:rPr>
                        <m:t>(1+</m:t>
                      </m:r>
                      <m:f>
                        <m:fPr>
                          <m:ctrlPr>
                            <a:rPr lang="en-US" sz="1600" i="1">
                              <a:latin typeface="Cambria Math" panose="02040503050406030204" pitchFamily="18" charset="0"/>
                              <a:ea typeface="Cambria Math" panose="02040503050406030204" pitchFamily="18" charset="0"/>
                            </a:rPr>
                          </m:ctrlPr>
                        </m:fPr>
                        <m:num>
                          <m:f>
                            <m:fPr>
                              <m:ctrlPr>
                                <a:rPr lang="en-US" sz="1600" i="1">
                                  <a:latin typeface="Cambria Math" panose="02040503050406030204" pitchFamily="18" charset="0"/>
                                  <a:ea typeface="Cambria Math" panose="02040503050406030204" pitchFamily="18" charset="0"/>
                                </a:rPr>
                              </m:ctrlPr>
                            </m:fPr>
                            <m:num>
                              <m:sSub>
                                <m:sSubPr>
                                  <m:ctrlPr>
                                    <a:rPr lang="en-US" sz="1600" i="1">
                                      <a:latin typeface="Cambria Math" panose="02040503050406030204" pitchFamily="18" charset="0"/>
                                      <a:ea typeface="Cambria Math" panose="02040503050406030204" pitchFamily="18" charset="0"/>
                                    </a:rPr>
                                  </m:ctrlPr>
                                </m:sSubPr>
                                <m:e>
                                  <m:r>
                                    <m:rPr>
                                      <m:sty m:val="p"/>
                                    </m:rPr>
                                    <a:rPr lang="en-US" sz="1600" i="0">
                                      <a:latin typeface="Cambria Math" panose="02040503050406030204" pitchFamily="18" charset="0"/>
                                      <a:ea typeface="Cambria Math" panose="02040503050406030204" pitchFamily="18" charset="0"/>
                                    </a:rPr>
                                    <m:t>g</m:t>
                                  </m:r>
                                </m:e>
                                <m:sub>
                                  <m:r>
                                    <m:rPr>
                                      <m:sty m:val="p"/>
                                    </m:rPr>
                                    <a:rPr lang="en-US" sz="1600" i="0">
                                      <a:latin typeface="Cambria Math" panose="02040503050406030204" pitchFamily="18" charset="0"/>
                                      <a:ea typeface="Cambria Math" panose="02040503050406030204" pitchFamily="18" charset="0"/>
                                    </a:rPr>
                                    <m:t>m</m:t>
                                  </m:r>
                                  <m:r>
                                    <a:rPr lang="en-US" sz="1600" i="0">
                                      <a:latin typeface="Cambria Math" panose="02040503050406030204" pitchFamily="18" charset="0"/>
                                      <a:ea typeface="Cambria Math" panose="02040503050406030204" pitchFamily="18" charset="0"/>
                                    </a:rPr>
                                    <m:t>1</m:t>
                                  </m:r>
                                </m:sub>
                              </m:sSub>
                            </m:num>
                            <m:den>
                              <m:sSub>
                                <m:sSubPr>
                                  <m:ctrlPr>
                                    <a:rPr lang="en-US" sz="1600" i="1">
                                      <a:latin typeface="Cambria Math" panose="02040503050406030204" pitchFamily="18" charset="0"/>
                                      <a:ea typeface="Cambria Math" panose="02040503050406030204" pitchFamily="18" charset="0"/>
                                    </a:rPr>
                                  </m:ctrlPr>
                                </m:sSubPr>
                                <m:e>
                                  <m:r>
                                    <m:rPr>
                                      <m:sty m:val="p"/>
                                    </m:rPr>
                                    <a:rPr lang="en-US" sz="1600" i="0">
                                      <a:latin typeface="Cambria Math" panose="02040503050406030204" pitchFamily="18" charset="0"/>
                                      <a:ea typeface="Cambria Math" panose="02040503050406030204" pitchFamily="18" charset="0"/>
                                    </a:rPr>
                                    <m:t>g</m:t>
                                  </m:r>
                                </m:e>
                                <m:sub>
                                  <m:r>
                                    <m:rPr>
                                      <m:sty m:val="p"/>
                                    </m:rPr>
                                    <a:rPr lang="en-US" sz="1600" i="0">
                                      <a:latin typeface="Cambria Math" panose="02040503050406030204" pitchFamily="18" charset="0"/>
                                      <a:ea typeface="Cambria Math" panose="02040503050406030204" pitchFamily="18" charset="0"/>
                                    </a:rPr>
                                    <m:t>o</m:t>
                                  </m:r>
                                  <m:r>
                                    <a:rPr lang="en-US" sz="1600" i="0">
                                      <a:latin typeface="Cambria Math" panose="02040503050406030204" pitchFamily="18" charset="0"/>
                                      <a:ea typeface="Cambria Math" panose="02040503050406030204" pitchFamily="18" charset="0"/>
                                    </a:rPr>
                                    <m:t>1</m:t>
                                  </m:r>
                                </m:sub>
                              </m:sSub>
                            </m:den>
                          </m:f>
                          <m:f>
                            <m:fPr>
                              <m:ctrlPr>
                                <a:rPr lang="en-US" sz="1600" i="1">
                                  <a:latin typeface="Cambria Math" panose="02040503050406030204" pitchFamily="18" charset="0"/>
                                  <a:ea typeface="Cambria Math" panose="02040503050406030204" pitchFamily="18" charset="0"/>
                                </a:rPr>
                              </m:ctrlPr>
                            </m:fPr>
                            <m:num>
                              <m:sSub>
                                <m:sSubPr>
                                  <m:ctrlPr>
                                    <a:rPr lang="en-US" sz="1600" i="1">
                                      <a:latin typeface="Cambria Math" panose="02040503050406030204" pitchFamily="18" charset="0"/>
                                      <a:ea typeface="Cambria Math" panose="02040503050406030204" pitchFamily="18" charset="0"/>
                                    </a:rPr>
                                  </m:ctrlPr>
                                </m:sSubPr>
                                <m:e>
                                  <m:r>
                                    <a:rPr lang="en-US" sz="1600" i="0">
                                      <a:latin typeface="Cambria Math" panose="02040503050406030204" pitchFamily="18" charset="0"/>
                                      <a:ea typeface="Cambria Math" panose="02040503050406030204" pitchFamily="18" charset="0"/>
                                    </a:rPr>
                                    <m:t> </m:t>
                                  </m:r>
                                  <m:r>
                                    <m:rPr>
                                      <m:sty m:val="p"/>
                                    </m:rPr>
                                    <a:rPr lang="en-US" sz="1600" i="0">
                                      <a:latin typeface="Cambria Math" panose="02040503050406030204" pitchFamily="18" charset="0"/>
                                      <a:ea typeface="Cambria Math" panose="02040503050406030204" pitchFamily="18" charset="0"/>
                                    </a:rPr>
                                    <m:t>g</m:t>
                                  </m:r>
                                </m:e>
                                <m:sub>
                                  <m:r>
                                    <m:rPr>
                                      <m:sty m:val="p"/>
                                    </m:rPr>
                                    <a:rPr lang="en-US" sz="1600" i="0">
                                      <a:latin typeface="Cambria Math" panose="02040503050406030204" pitchFamily="18" charset="0"/>
                                      <a:ea typeface="Cambria Math" panose="02040503050406030204" pitchFamily="18" charset="0"/>
                                    </a:rPr>
                                    <m:t>m</m:t>
                                  </m:r>
                                  <m:r>
                                    <a:rPr lang="en-US" sz="1600" i="0">
                                      <a:latin typeface="Cambria Math" panose="02040503050406030204" pitchFamily="18" charset="0"/>
                                      <a:ea typeface="Cambria Math" panose="02040503050406030204" pitchFamily="18" charset="0"/>
                                    </a:rPr>
                                    <m:t>2</m:t>
                                  </m:r>
                                </m:sub>
                              </m:sSub>
                            </m:num>
                            <m:den>
                              <m:sSub>
                                <m:sSubPr>
                                  <m:ctrlPr>
                                    <a:rPr lang="en-US" sz="1600" i="1">
                                      <a:latin typeface="Cambria Math" panose="02040503050406030204" pitchFamily="18" charset="0"/>
                                      <a:ea typeface="Cambria Math" panose="02040503050406030204" pitchFamily="18" charset="0"/>
                                    </a:rPr>
                                  </m:ctrlPr>
                                </m:sSubPr>
                                <m:e>
                                  <m:r>
                                    <m:rPr>
                                      <m:sty m:val="p"/>
                                    </m:rPr>
                                    <a:rPr lang="en-US" sz="1600" i="0">
                                      <a:latin typeface="Cambria Math" panose="02040503050406030204" pitchFamily="18" charset="0"/>
                                      <a:ea typeface="Cambria Math" panose="02040503050406030204" pitchFamily="18" charset="0"/>
                                    </a:rPr>
                                    <m:t>g</m:t>
                                  </m:r>
                                </m:e>
                                <m:sub>
                                  <m:r>
                                    <m:rPr>
                                      <m:sty m:val="p"/>
                                    </m:rPr>
                                    <a:rPr lang="en-US" sz="1600" i="0">
                                      <a:latin typeface="Cambria Math" panose="02040503050406030204" pitchFamily="18" charset="0"/>
                                      <a:ea typeface="Cambria Math" panose="02040503050406030204" pitchFamily="18" charset="0"/>
                                    </a:rPr>
                                    <m:t>o</m:t>
                                  </m:r>
                                  <m:r>
                                    <a:rPr lang="en-US" sz="1600" i="0">
                                      <a:latin typeface="Cambria Math" panose="02040503050406030204" pitchFamily="18" charset="0"/>
                                      <a:ea typeface="Cambria Math" panose="02040503050406030204" pitchFamily="18" charset="0"/>
                                    </a:rPr>
                                    <m:t>2</m:t>
                                  </m:r>
                                </m:sub>
                              </m:sSub>
                            </m:den>
                          </m:f>
                        </m:num>
                        <m:den>
                          <m:f>
                            <m:fPr>
                              <m:ctrlPr>
                                <a:rPr lang="en-US" sz="1600" i="1">
                                  <a:latin typeface="Cambria Math" panose="02040503050406030204" pitchFamily="18" charset="0"/>
                                  <a:ea typeface="Cambria Math" panose="02040503050406030204" pitchFamily="18" charset="0"/>
                                </a:rPr>
                              </m:ctrlPr>
                            </m:fPr>
                            <m:num>
                              <m:sSub>
                                <m:sSubPr>
                                  <m:ctrlPr>
                                    <a:rPr lang="en-US" sz="1600" i="1">
                                      <a:latin typeface="Cambria Math" panose="02040503050406030204" pitchFamily="18" charset="0"/>
                                      <a:ea typeface="Cambria Math" panose="02040503050406030204" pitchFamily="18" charset="0"/>
                                    </a:rPr>
                                  </m:ctrlPr>
                                </m:sSubPr>
                                <m:e>
                                  <m:r>
                                    <m:rPr>
                                      <m:sty m:val="p"/>
                                    </m:rPr>
                                    <a:rPr lang="en-US" sz="1600" i="0">
                                      <a:latin typeface="Cambria Math" panose="02040503050406030204" pitchFamily="18" charset="0"/>
                                      <a:ea typeface="Cambria Math" panose="02040503050406030204" pitchFamily="18" charset="0"/>
                                    </a:rPr>
                                    <m:t>g</m:t>
                                  </m:r>
                                </m:e>
                                <m:sub>
                                  <m:r>
                                    <m:rPr>
                                      <m:sty m:val="p"/>
                                    </m:rPr>
                                    <a:rPr lang="en-US" sz="1600" i="0">
                                      <a:latin typeface="Cambria Math" panose="02040503050406030204" pitchFamily="18" charset="0"/>
                                      <a:ea typeface="Cambria Math" panose="02040503050406030204" pitchFamily="18" charset="0"/>
                                    </a:rPr>
                                    <m:t>m</m:t>
                                  </m:r>
                                  <m:r>
                                    <a:rPr lang="en-US" sz="1600" i="0">
                                      <a:latin typeface="Cambria Math" panose="02040503050406030204" pitchFamily="18" charset="0"/>
                                      <a:ea typeface="Cambria Math" panose="02040503050406030204" pitchFamily="18" charset="0"/>
                                    </a:rPr>
                                    <m:t>3</m:t>
                                  </m:r>
                                </m:sub>
                              </m:sSub>
                            </m:num>
                            <m:den>
                              <m:sSub>
                                <m:sSubPr>
                                  <m:ctrlPr>
                                    <a:rPr lang="en-US" sz="1600" i="1">
                                      <a:latin typeface="Cambria Math" panose="02040503050406030204" pitchFamily="18" charset="0"/>
                                      <a:ea typeface="Cambria Math" panose="02040503050406030204" pitchFamily="18" charset="0"/>
                                    </a:rPr>
                                  </m:ctrlPr>
                                </m:sSubPr>
                                <m:e>
                                  <m:r>
                                    <m:rPr>
                                      <m:sty m:val="p"/>
                                    </m:rPr>
                                    <a:rPr lang="en-US" sz="1600" i="0">
                                      <a:latin typeface="Cambria Math" panose="02040503050406030204" pitchFamily="18" charset="0"/>
                                      <a:ea typeface="Cambria Math" panose="02040503050406030204" pitchFamily="18" charset="0"/>
                                    </a:rPr>
                                    <m:t>g</m:t>
                                  </m:r>
                                </m:e>
                                <m:sub>
                                  <m:r>
                                    <m:rPr>
                                      <m:sty m:val="p"/>
                                    </m:rPr>
                                    <a:rPr lang="en-US" sz="1600" i="0">
                                      <a:latin typeface="Cambria Math" panose="02040503050406030204" pitchFamily="18" charset="0"/>
                                      <a:ea typeface="Cambria Math" panose="02040503050406030204" pitchFamily="18" charset="0"/>
                                    </a:rPr>
                                    <m:t>o</m:t>
                                  </m:r>
                                  <m:r>
                                    <a:rPr lang="en-US" sz="1600" i="0">
                                      <a:latin typeface="Cambria Math" panose="02040503050406030204" pitchFamily="18" charset="0"/>
                                      <a:ea typeface="Cambria Math" panose="02040503050406030204" pitchFamily="18" charset="0"/>
                                    </a:rPr>
                                    <m:t>2</m:t>
                                  </m:r>
                                </m:sub>
                              </m:sSub>
                            </m:den>
                          </m:f>
                        </m:den>
                      </m:f>
                      <m:r>
                        <a:rPr lang="en-US" sz="1600" i="0">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sSub>
                            <m:sSubPr>
                              <m:ctrlPr>
                                <a:rPr lang="en-US" sz="1600" i="1">
                                  <a:latin typeface="Cambria Math" panose="02040503050406030204" pitchFamily="18" charset="0"/>
                                  <a:ea typeface="Cambria Math" panose="02040503050406030204" pitchFamily="18" charset="0"/>
                                </a:rPr>
                              </m:ctrlPr>
                            </m:sSubPr>
                            <m:e>
                              <m:r>
                                <m:rPr>
                                  <m:sty m:val="p"/>
                                </m:rPr>
                                <a:rPr lang="en-US" sz="1600" i="0">
                                  <a:latin typeface="Cambria Math" panose="02040503050406030204" pitchFamily="18" charset="0"/>
                                  <a:ea typeface="Cambria Math" panose="02040503050406030204" pitchFamily="18" charset="0"/>
                                </a:rPr>
                                <m:t>g</m:t>
                              </m:r>
                            </m:e>
                            <m:sub>
                              <m:r>
                                <m:rPr>
                                  <m:sty m:val="p"/>
                                </m:rPr>
                                <a:rPr lang="en-US" sz="1600" i="0">
                                  <a:latin typeface="Cambria Math" panose="02040503050406030204" pitchFamily="18" charset="0"/>
                                  <a:ea typeface="Cambria Math" panose="02040503050406030204" pitchFamily="18" charset="0"/>
                                </a:rPr>
                                <m:t>o</m:t>
                              </m:r>
                              <m:r>
                                <a:rPr lang="en-US" sz="1600" i="0">
                                  <a:latin typeface="Cambria Math" panose="02040503050406030204" pitchFamily="18" charset="0"/>
                                  <a:ea typeface="Cambria Math" panose="02040503050406030204" pitchFamily="18" charset="0"/>
                                </a:rPr>
                                <m:t>1</m:t>
                              </m:r>
                            </m:sub>
                          </m:sSub>
                        </m:num>
                        <m:den>
                          <m:sSub>
                            <m:sSubPr>
                              <m:ctrlPr>
                                <a:rPr lang="en-US" sz="1600" i="1">
                                  <a:latin typeface="Cambria Math" panose="02040503050406030204" pitchFamily="18" charset="0"/>
                                  <a:ea typeface="Cambria Math" panose="02040503050406030204" pitchFamily="18" charset="0"/>
                                </a:rPr>
                              </m:ctrlPr>
                            </m:sSubPr>
                            <m:e>
                              <m:r>
                                <m:rPr>
                                  <m:sty m:val="p"/>
                                </m:rPr>
                                <a:rPr lang="en-US" sz="1600" i="0">
                                  <a:latin typeface="Cambria Math" panose="02040503050406030204" pitchFamily="18" charset="0"/>
                                  <a:ea typeface="Cambria Math" panose="02040503050406030204" pitchFamily="18" charset="0"/>
                                </a:rPr>
                                <m:t>C</m:t>
                              </m:r>
                            </m:e>
                            <m:sub>
                              <m:r>
                                <m:rPr>
                                  <m:sty m:val="p"/>
                                </m:rPr>
                                <a:rPr lang="en-US" sz="1600" i="0">
                                  <a:latin typeface="Cambria Math" panose="02040503050406030204" pitchFamily="18" charset="0"/>
                                  <a:ea typeface="Cambria Math" panose="02040503050406030204" pitchFamily="18" charset="0"/>
                                </a:rPr>
                                <m:t>o</m:t>
                              </m:r>
                              <m:r>
                                <a:rPr lang="en-US" sz="1600" i="0">
                                  <a:latin typeface="Cambria Math" panose="02040503050406030204" pitchFamily="18" charset="0"/>
                                  <a:ea typeface="Cambria Math" panose="02040503050406030204" pitchFamily="18" charset="0"/>
                                </a:rPr>
                                <m:t>1</m:t>
                              </m:r>
                            </m:sub>
                          </m:sSub>
                        </m:den>
                      </m:f>
                    </m:oMath>
                  </m:oMathPara>
                </a14:m>
                <a:endParaRPr lang="en-IN" sz="1600" dirty="0"/>
              </a:p>
            </p:txBody>
          </p:sp>
        </mc:Choice>
        <mc:Fallback xmlns="">
          <p:sp>
            <p:nvSpPr>
              <p:cNvPr id="13" name="Rectangle 12">
                <a:extLst>
                  <a:ext uri="{FF2B5EF4-FFF2-40B4-BE49-F238E27FC236}">
                    <a16:creationId xmlns:a16="http://schemas.microsoft.com/office/drawing/2014/main" id="{332F779C-A6A9-492B-B243-3949A40C4CF6}"/>
                  </a:ext>
                </a:extLst>
              </p:cNvPr>
              <p:cNvSpPr>
                <a:spLocks noRot="1" noChangeAspect="1" noMove="1" noResize="1" noEditPoints="1" noAdjustHandles="1" noChangeArrowheads="1" noChangeShapeType="1" noTextEdit="1"/>
              </p:cNvSpPr>
              <p:nvPr/>
            </p:nvSpPr>
            <p:spPr>
              <a:xfrm>
                <a:off x="7310941" y="2639231"/>
                <a:ext cx="1879681" cy="925574"/>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BBD6AA18-E502-4694-B0F8-78D0F35F4C0F}"/>
                  </a:ext>
                </a:extLst>
              </p:cNvPr>
              <p:cNvSpPr/>
              <p:nvPr/>
            </p:nvSpPr>
            <p:spPr>
              <a:xfrm>
                <a:off x="7432588" y="3574365"/>
                <a:ext cx="952440" cy="5572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1600" i="1">
                              <a:latin typeface="Cambria Math" panose="02040503050406030204" pitchFamily="18" charset="0"/>
                              <a:ea typeface="Cambria Math" panose="02040503050406030204" pitchFamily="18" charset="0"/>
                            </a:rPr>
                          </m:ctrlPr>
                        </m:fPr>
                        <m:num>
                          <m:sSub>
                            <m:sSubPr>
                              <m:ctrlPr>
                                <a:rPr lang="en-US" sz="1600" i="1">
                                  <a:latin typeface="Cambria Math" panose="02040503050406030204" pitchFamily="18" charset="0"/>
                                  <a:ea typeface="Cambria Math" panose="02040503050406030204" pitchFamily="18" charset="0"/>
                                </a:rPr>
                              </m:ctrlPr>
                            </m:sSubPr>
                            <m:e>
                              <m:r>
                                <m:rPr>
                                  <m:sty m:val="p"/>
                                </m:rPr>
                                <a:rPr lang="en-US" sz="1600">
                                  <a:latin typeface="Cambria Math" panose="02040503050406030204" pitchFamily="18" charset="0"/>
                                  <a:ea typeface="Cambria Math" panose="02040503050406030204" pitchFamily="18" charset="0"/>
                                </a:rPr>
                                <m:t>g</m:t>
                              </m:r>
                            </m:e>
                            <m:sub>
                              <m:r>
                                <m:rPr>
                                  <m:sty m:val="p"/>
                                </m:rPr>
                                <a:rPr lang="en-US" sz="1600">
                                  <a:latin typeface="Cambria Math" panose="02040503050406030204" pitchFamily="18" charset="0"/>
                                  <a:ea typeface="Cambria Math" panose="02040503050406030204" pitchFamily="18" charset="0"/>
                                </a:rPr>
                                <m:t>m</m:t>
                              </m:r>
                              <m:r>
                                <a:rPr lang="en-US" sz="1600">
                                  <a:latin typeface="Cambria Math" panose="02040503050406030204" pitchFamily="18" charset="0"/>
                                  <a:ea typeface="Cambria Math" panose="02040503050406030204" pitchFamily="18" charset="0"/>
                                </a:rPr>
                                <m:t>1</m:t>
                              </m:r>
                            </m:sub>
                          </m:sSub>
                        </m:num>
                        <m:den>
                          <m:sSub>
                            <m:sSubPr>
                              <m:ctrlPr>
                                <a:rPr lang="en-US" sz="1600" i="1">
                                  <a:latin typeface="Cambria Math" panose="02040503050406030204" pitchFamily="18" charset="0"/>
                                  <a:ea typeface="Cambria Math" panose="02040503050406030204" pitchFamily="18" charset="0"/>
                                </a:rPr>
                              </m:ctrlPr>
                            </m:sSubPr>
                            <m:e>
                              <m:r>
                                <m:rPr>
                                  <m:sty m:val="p"/>
                                </m:rPr>
                                <a:rPr lang="en-US" sz="1600">
                                  <a:latin typeface="Cambria Math" panose="02040503050406030204" pitchFamily="18" charset="0"/>
                                  <a:ea typeface="Cambria Math" panose="02040503050406030204" pitchFamily="18" charset="0"/>
                                </a:rPr>
                                <m:t>C</m:t>
                              </m:r>
                            </m:e>
                            <m:sub>
                              <m:r>
                                <m:rPr>
                                  <m:sty m:val="p"/>
                                </m:rPr>
                                <a:rPr lang="en-US" sz="1600">
                                  <a:latin typeface="Cambria Math" panose="02040503050406030204" pitchFamily="18" charset="0"/>
                                  <a:ea typeface="Cambria Math" panose="02040503050406030204" pitchFamily="18" charset="0"/>
                                </a:rPr>
                                <m:t>o</m:t>
                              </m:r>
                              <m:r>
                                <a:rPr lang="en-US" sz="1600">
                                  <a:latin typeface="Cambria Math" panose="02040503050406030204" pitchFamily="18" charset="0"/>
                                  <a:ea typeface="Cambria Math" panose="02040503050406030204" pitchFamily="18" charset="0"/>
                                </a:rPr>
                                <m:t>1</m:t>
                              </m:r>
                            </m:sub>
                          </m:sSub>
                        </m:den>
                      </m:f>
                      <m:f>
                        <m:fPr>
                          <m:ctrlPr>
                            <a:rPr lang="en-US" sz="1600" i="1">
                              <a:latin typeface="Cambria Math" panose="02040503050406030204" pitchFamily="18" charset="0"/>
                              <a:ea typeface="Cambria Math" panose="02040503050406030204" pitchFamily="18" charset="0"/>
                            </a:rPr>
                          </m:ctrlPr>
                        </m:fPr>
                        <m:num>
                          <m:sSub>
                            <m:sSubPr>
                              <m:ctrlPr>
                                <a:rPr lang="en-US" sz="1600" i="1">
                                  <a:latin typeface="Cambria Math" panose="02040503050406030204" pitchFamily="18" charset="0"/>
                                  <a:ea typeface="Cambria Math" panose="02040503050406030204" pitchFamily="18" charset="0"/>
                                </a:rPr>
                              </m:ctrlPr>
                            </m:sSubPr>
                            <m:e>
                              <m:r>
                                <m:rPr>
                                  <m:sty m:val="p"/>
                                </m:rPr>
                                <a:rPr lang="en-US" sz="1600">
                                  <a:latin typeface="Cambria Math" panose="02040503050406030204" pitchFamily="18" charset="0"/>
                                  <a:ea typeface="Cambria Math" panose="02040503050406030204" pitchFamily="18" charset="0"/>
                                </a:rPr>
                                <m:t>g</m:t>
                              </m:r>
                            </m:e>
                            <m:sub>
                              <m:r>
                                <m:rPr>
                                  <m:sty m:val="p"/>
                                </m:rPr>
                                <a:rPr lang="en-US" sz="1600">
                                  <a:latin typeface="Cambria Math" panose="02040503050406030204" pitchFamily="18" charset="0"/>
                                  <a:ea typeface="Cambria Math" panose="02040503050406030204" pitchFamily="18" charset="0"/>
                                </a:rPr>
                                <m:t>m</m:t>
                              </m:r>
                              <m:r>
                                <a:rPr lang="en-US" sz="1600">
                                  <a:latin typeface="Cambria Math" panose="02040503050406030204" pitchFamily="18" charset="0"/>
                                  <a:ea typeface="Cambria Math" panose="02040503050406030204" pitchFamily="18" charset="0"/>
                                </a:rPr>
                                <m:t>2</m:t>
                              </m:r>
                            </m:sub>
                          </m:sSub>
                        </m:num>
                        <m:den>
                          <m:sSub>
                            <m:sSubPr>
                              <m:ctrlPr>
                                <a:rPr lang="en-US" sz="1600" i="1">
                                  <a:latin typeface="Cambria Math" panose="02040503050406030204" pitchFamily="18" charset="0"/>
                                  <a:ea typeface="Cambria Math" panose="02040503050406030204" pitchFamily="18" charset="0"/>
                                </a:rPr>
                              </m:ctrlPr>
                            </m:sSubPr>
                            <m:e>
                              <m:r>
                                <m:rPr>
                                  <m:sty m:val="p"/>
                                </m:rPr>
                                <a:rPr lang="en-US" sz="1600">
                                  <a:latin typeface="Cambria Math" panose="02040503050406030204" pitchFamily="18" charset="0"/>
                                  <a:ea typeface="Cambria Math" panose="02040503050406030204" pitchFamily="18" charset="0"/>
                                </a:rPr>
                                <m:t>g</m:t>
                              </m:r>
                            </m:e>
                            <m:sub>
                              <m:r>
                                <m:rPr>
                                  <m:sty m:val="p"/>
                                </m:rPr>
                                <a:rPr lang="en-US" sz="1600">
                                  <a:latin typeface="Cambria Math" panose="02040503050406030204" pitchFamily="18" charset="0"/>
                                  <a:ea typeface="Cambria Math" panose="02040503050406030204" pitchFamily="18" charset="0"/>
                                </a:rPr>
                                <m:t>m</m:t>
                              </m:r>
                              <m:r>
                                <a:rPr lang="en-US" sz="1600">
                                  <a:latin typeface="Cambria Math" panose="02040503050406030204" pitchFamily="18" charset="0"/>
                                  <a:ea typeface="Cambria Math" panose="02040503050406030204" pitchFamily="18" charset="0"/>
                                </a:rPr>
                                <m:t>3</m:t>
                              </m:r>
                            </m:sub>
                          </m:sSub>
                        </m:den>
                      </m:f>
                    </m:oMath>
                  </m:oMathPara>
                </a14:m>
                <a:endParaRPr lang="en-IN" sz="1600" dirty="0"/>
              </a:p>
            </p:txBody>
          </p:sp>
        </mc:Choice>
        <mc:Fallback xmlns="">
          <p:sp>
            <p:nvSpPr>
              <p:cNvPr id="14" name="Rectangle 13">
                <a:extLst>
                  <a:ext uri="{FF2B5EF4-FFF2-40B4-BE49-F238E27FC236}">
                    <a16:creationId xmlns:a16="http://schemas.microsoft.com/office/drawing/2014/main" id="{BBD6AA18-E502-4694-B0F8-78D0F35F4C0F}"/>
                  </a:ext>
                </a:extLst>
              </p:cNvPr>
              <p:cNvSpPr>
                <a:spLocks noRot="1" noChangeAspect="1" noMove="1" noResize="1" noEditPoints="1" noAdjustHandles="1" noChangeArrowheads="1" noChangeShapeType="1" noTextEdit="1"/>
              </p:cNvSpPr>
              <p:nvPr/>
            </p:nvSpPr>
            <p:spPr>
              <a:xfrm>
                <a:off x="7432588" y="3574365"/>
                <a:ext cx="952440" cy="557268"/>
              </a:xfrm>
              <a:prstGeom prst="rect">
                <a:avLst/>
              </a:prstGeom>
              <a:blipFill>
                <a:blip r:embed="rId8"/>
                <a:stretch>
                  <a:fillRect b="-3261"/>
                </a:stretch>
              </a:blipFill>
            </p:spPr>
            <p:txBody>
              <a:bodyPr/>
              <a:lstStyle/>
              <a:p>
                <a:r>
                  <a:rPr lang="en-IN">
                    <a:noFill/>
                  </a:rPr>
                  <a:t> </a:t>
                </a:r>
              </a:p>
            </p:txBody>
          </p:sp>
        </mc:Fallback>
      </mc:AlternateContent>
    </p:spTree>
    <p:extLst>
      <p:ext uri="{BB962C8B-B14F-4D97-AF65-F5344CB8AC3E}">
        <p14:creationId xmlns:p14="http://schemas.microsoft.com/office/powerpoint/2010/main" val="565392201"/>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15455</TotalTime>
  <Words>3766</Words>
  <Application>Microsoft Office PowerPoint</Application>
  <PresentationFormat>Widescreen</PresentationFormat>
  <Paragraphs>562</Paragraphs>
  <Slides>35</Slides>
  <Notes>7</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Cambria Math</vt:lpstr>
      <vt:lpstr>Courier New</vt:lpstr>
      <vt:lpstr>Times New Roman</vt:lpstr>
      <vt:lpstr>Wingdings</vt:lpstr>
      <vt:lpstr>Retrospect</vt:lpstr>
      <vt:lpstr>MTech Seminar  High Performance OTA Design  Bhawana Srivastava 203079017      Supervisor : Prof Rajesh Zele  Department of Electrical Engineering  Indian Institute of Technology, Bombay</vt:lpstr>
      <vt:lpstr>Content</vt:lpstr>
      <vt:lpstr>Motivation</vt:lpstr>
      <vt:lpstr>Design challenges</vt:lpstr>
      <vt:lpstr>Drawback of other schemes </vt:lpstr>
      <vt:lpstr>No Capacitor Feedforward Compensation (NCFF) [1]</vt:lpstr>
      <vt:lpstr>Two Stage Feedforward Compensation OTA [1]</vt:lpstr>
      <vt:lpstr>PowerPoint Presentation</vt:lpstr>
      <vt:lpstr>PowerPoint Presentation</vt:lpstr>
      <vt:lpstr>PowerPoint Presentation</vt:lpstr>
      <vt:lpstr>Circuit Realization [1]</vt:lpstr>
      <vt:lpstr>PowerPoint Presentation</vt:lpstr>
      <vt:lpstr>Design Concern [1]</vt:lpstr>
      <vt:lpstr>Three stage split-path Feedforward Compensation [2]</vt:lpstr>
      <vt:lpstr>Features [2]</vt:lpstr>
      <vt:lpstr>PowerPoint Presentation</vt:lpstr>
      <vt:lpstr>PowerPoint Presentation</vt:lpstr>
      <vt:lpstr>Implicit FFC scheme [2]</vt:lpstr>
      <vt:lpstr>Design consideration [2] </vt:lpstr>
      <vt:lpstr>gm/ID methodology-based data-driven search algorithm [3]</vt:lpstr>
      <vt:lpstr>Components [3]</vt:lpstr>
      <vt:lpstr>Algorithm 1: TF Generation for n-Stage Amplifier [3]</vt:lpstr>
      <vt:lpstr>PowerPoint Presentation</vt:lpstr>
      <vt:lpstr>Algorithm 2: DC operating point solver [3] </vt:lpstr>
      <vt:lpstr>PowerPoint Presentation</vt:lpstr>
      <vt:lpstr>Algorithm 3: Transistor Size [3]</vt:lpstr>
      <vt:lpstr>PowerPoint Presentation</vt:lpstr>
      <vt:lpstr>Validity of the Methodology [3]</vt:lpstr>
      <vt:lpstr>Small Signal Analysis of half circuit [3]</vt:lpstr>
      <vt:lpstr>Fourth-Order Amplifier [3]</vt:lpstr>
      <vt:lpstr>PowerPoint Presentation</vt:lpstr>
      <vt:lpstr>Summary</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Performance OTA design  Mtech Seminar </dc:title>
  <dc:creator>Bhawana Srivastava</dc:creator>
  <cp:lastModifiedBy>Bhawana Srivastava</cp:lastModifiedBy>
  <cp:revision>608</cp:revision>
  <dcterms:created xsi:type="dcterms:W3CDTF">2021-09-05T06:44:58Z</dcterms:created>
  <dcterms:modified xsi:type="dcterms:W3CDTF">2022-05-25T06:53:54Z</dcterms:modified>
</cp:coreProperties>
</file>