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4.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theme/themeOverride5.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6.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7.xml" ContentType="application/vnd.openxmlformats-officedocument.themeOverride+xml"/>
  <Override PartName="/ppt/notesSlides/notesSlide1.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72" r:id="rId2"/>
    <p:sldId id="271" r:id="rId3"/>
    <p:sldId id="257" r:id="rId4"/>
    <p:sldId id="258" r:id="rId5"/>
    <p:sldId id="259" r:id="rId6"/>
    <p:sldId id="260" r:id="rId7"/>
    <p:sldId id="261" r:id="rId8"/>
    <p:sldId id="262" r:id="rId9"/>
    <p:sldId id="265" r:id="rId10"/>
    <p:sldId id="266" r:id="rId11"/>
    <p:sldId id="264" r:id="rId12"/>
    <p:sldId id="263"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9" autoAdjust="0"/>
    <p:restoredTop sz="94660"/>
  </p:normalViewPr>
  <p:slideViewPr>
    <p:cSldViewPr snapToGrid="0">
      <p:cViewPr varScale="1">
        <p:scale>
          <a:sx n="69" d="100"/>
          <a:sy n="69" d="100"/>
        </p:scale>
        <p:origin x="52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D:\CODEBASICS_CONTENT\PROJECT_4\project_query\ad_hoc2.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CODEBASICS_CONTENT\PROJECT_4\project_query\ad_hoc3.csv"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oleObject" Target="file:///D:\CODEBASICS_CONTENT\PROJECT_4\project_query\ad_hoc4.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CODEBASICS_CONTENT\PROJECT_4\project_query\ad_hoc5.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CODEBASICS_CONTENT\PROJECT_4\project_query\ad_hoc6.csv"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8495859410401075E-2"/>
          <c:y val="0.17850389338035974"/>
          <c:w val="0.86812632574389414"/>
          <c:h val="0.69968484325511615"/>
        </c:manualLayout>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0"/>
            <c:dispEq val="0"/>
          </c:trendline>
          <c:cat>
            <c:strRef>
              <c:f>ad_hoc2!$A$1:$B$1</c:f>
              <c:strCache>
                <c:ptCount val="2"/>
                <c:pt idx="0">
                  <c:v>unique_product_2020</c:v>
                </c:pt>
                <c:pt idx="1">
                  <c:v>unique_product_2021</c:v>
                </c:pt>
              </c:strCache>
            </c:strRef>
          </c:cat>
          <c:val>
            <c:numRef>
              <c:f>ad_hoc2!$A$2:$B$2</c:f>
              <c:numCache>
                <c:formatCode>General</c:formatCode>
                <c:ptCount val="2"/>
                <c:pt idx="0">
                  <c:v>245</c:v>
                </c:pt>
                <c:pt idx="1">
                  <c:v>334</c:v>
                </c:pt>
              </c:numCache>
            </c:numRef>
          </c:val>
          <c:extLst>
            <c:ext xmlns:c16="http://schemas.microsoft.com/office/drawing/2014/chart" uri="{C3380CC4-5D6E-409C-BE32-E72D297353CC}">
              <c16:uniqueId val="{00000002-7CBE-4BDD-874D-3E14E42EE18F}"/>
            </c:ext>
          </c:extLst>
        </c:ser>
        <c:dLbls>
          <c:dLblPos val="outEnd"/>
          <c:showLegendKey val="0"/>
          <c:showVal val="1"/>
          <c:showCatName val="0"/>
          <c:showSerName val="0"/>
          <c:showPercent val="0"/>
          <c:showBubbleSize val="0"/>
        </c:dLbls>
        <c:gapWidth val="219"/>
        <c:overlap val="-27"/>
        <c:axId val="744594880"/>
        <c:axId val="744595840"/>
      </c:barChart>
      <c:catAx>
        <c:axId val="744594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744595840"/>
        <c:crosses val="autoZero"/>
        <c:auto val="1"/>
        <c:lblAlgn val="ctr"/>
        <c:lblOffset val="100"/>
        <c:noMultiLvlLbl val="0"/>
      </c:catAx>
      <c:valAx>
        <c:axId val="744595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744594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918744460522349E-2"/>
          <c:y val="0.10204697254032073"/>
          <c:w val="0.73242662799104108"/>
          <c:h val="0.61505711932872287"/>
        </c:manualLayout>
      </c:layout>
      <c:barChart>
        <c:barDir val="col"/>
        <c:grouping val="clustered"/>
        <c:varyColors val="0"/>
        <c:ser>
          <c:idx val="0"/>
          <c:order val="0"/>
          <c:tx>
            <c:strRef>
              <c:f>ad_hoc3!$B$1</c:f>
              <c:strCache>
                <c:ptCount val="1"/>
                <c:pt idx="0">
                  <c:v>Product_count</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ad_hoc3!$A$2:$A$7</c:f>
              <c:strCache>
                <c:ptCount val="6"/>
                <c:pt idx="0">
                  <c:v>Notebook</c:v>
                </c:pt>
                <c:pt idx="1">
                  <c:v>Accessories</c:v>
                </c:pt>
                <c:pt idx="2">
                  <c:v>Peripherals</c:v>
                </c:pt>
                <c:pt idx="3">
                  <c:v>Desktop</c:v>
                </c:pt>
                <c:pt idx="4">
                  <c:v>Storage</c:v>
                </c:pt>
                <c:pt idx="5">
                  <c:v>Networking</c:v>
                </c:pt>
              </c:strCache>
            </c:strRef>
          </c:cat>
          <c:val>
            <c:numRef>
              <c:f>ad_hoc3!$B$2:$B$7</c:f>
              <c:numCache>
                <c:formatCode>General</c:formatCode>
                <c:ptCount val="6"/>
                <c:pt idx="0">
                  <c:v>129</c:v>
                </c:pt>
                <c:pt idx="1">
                  <c:v>116</c:v>
                </c:pt>
                <c:pt idx="2">
                  <c:v>84</c:v>
                </c:pt>
                <c:pt idx="3">
                  <c:v>32</c:v>
                </c:pt>
                <c:pt idx="4">
                  <c:v>27</c:v>
                </c:pt>
                <c:pt idx="5">
                  <c:v>9</c:v>
                </c:pt>
              </c:numCache>
            </c:numRef>
          </c:val>
          <c:extLst>
            <c:ext xmlns:c16="http://schemas.microsoft.com/office/drawing/2014/chart" uri="{C3380CC4-5D6E-409C-BE32-E72D297353CC}">
              <c16:uniqueId val="{00000000-551F-4C26-BE5C-DFFBDE7F79D5}"/>
            </c:ext>
          </c:extLst>
        </c:ser>
        <c:dLbls>
          <c:dLblPos val="outEnd"/>
          <c:showLegendKey val="0"/>
          <c:showVal val="1"/>
          <c:showCatName val="0"/>
          <c:showSerName val="0"/>
          <c:showPercent val="0"/>
          <c:showBubbleSize val="0"/>
        </c:dLbls>
        <c:gapWidth val="219"/>
        <c:axId val="564497760"/>
        <c:axId val="564495840"/>
      </c:barChart>
      <c:catAx>
        <c:axId val="564497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564495840"/>
        <c:crosses val="autoZero"/>
        <c:auto val="1"/>
        <c:lblAlgn val="ctr"/>
        <c:lblOffset val="100"/>
        <c:noMultiLvlLbl val="0"/>
      </c:catAx>
      <c:valAx>
        <c:axId val="564495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564497760"/>
        <c:crosses val="autoZero"/>
        <c:crossBetween val="between"/>
      </c:valAx>
      <c:spPr>
        <a:noFill/>
        <a:ln>
          <a:noFill/>
        </a:ln>
        <a:effectLst/>
      </c:spPr>
    </c:plotArea>
    <c:legend>
      <c:legendPos val="r"/>
      <c:layout>
        <c:manualLayout>
          <c:xMode val="edge"/>
          <c:yMode val="edge"/>
          <c:x val="0.69985707178086587"/>
          <c:y val="0.13560273988172136"/>
          <c:w val="0.2834762536375145"/>
          <c:h val="8.738487533765478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b="1"/>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ad_hoc4!$B$1</c:f>
              <c:strCache>
                <c:ptCount val="1"/>
                <c:pt idx="0">
                  <c:v>Product_count_2020</c:v>
                </c:pt>
              </c:strCache>
            </c:strRef>
          </c:tx>
          <c:spPr>
            <a:solidFill>
              <a:schemeClr val="accent1"/>
            </a:solidFill>
            <a:ln>
              <a:noFill/>
            </a:ln>
            <a:effectLst/>
          </c:spPr>
          <c:invertIfNegative val="0"/>
          <c:cat>
            <c:strRef>
              <c:f>ad_hoc4!$A$2:$A$7</c:f>
              <c:strCache>
                <c:ptCount val="6"/>
                <c:pt idx="0">
                  <c:v>Accessories</c:v>
                </c:pt>
                <c:pt idx="1">
                  <c:v>Peripherals</c:v>
                </c:pt>
                <c:pt idx="2">
                  <c:v>Notebook</c:v>
                </c:pt>
                <c:pt idx="3">
                  <c:v>Desktop</c:v>
                </c:pt>
                <c:pt idx="4">
                  <c:v>Storage</c:v>
                </c:pt>
                <c:pt idx="5">
                  <c:v>Networking</c:v>
                </c:pt>
              </c:strCache>
            </c:strRef>
          </c:cat>
          <c:val>
            <c:numRef>
              <c:f>ad_hoc4!$B$2:$B$7</c:f>
              <c:numCache>
                <c:formatCode>General</c:formatCode>
                <c:ptCount val="6"/>
                <c:pt idx="0">
                  <c:v>69</c:v>
                </c:pt>
                <c:pt idx="1">
                  <c:v>59</c:v>
                </c:pt>
                <c:pt idx="2">
                  <c:v>92</c:v>
                </c:pt>
                <c:pt idx="3">
                  <c:v>7</c:v>
                </c:pt>
                <c:pt idx="4">
                  <c:v>12</c:v>
                </c:pt>
                <c:pt idx="5">
                  <c:v>6</c:v>
                </c:pt>
              </c:numCache>
            </c:numRef>
          </c:val>
          <c:extLst>
            <c:ext xmlns:c16="http://schemas.microsoft.com/office/drawing/2014/chart" uri="{C3380CC4-5D6E-409C-BE32-E72D297353CC}">
              <c16:uniqueId val="{00000000-CF44-491C-BE4B-BE4FE2F8BAE0}"/>
            </c:ext>
          </c:extLst>
        </c:ser>
        <c:ser>
          <c:idx val="1"/>
          <c:order val="1"/>
          <c:tx>
            <c:strRef>
              <c:f>ad_hoc4!$C$1</c:f>
              <c:strCache>
                <c:ptCount val="1"/>
                <c:pt idx="0">
                  <c:v>Product_count_2021</c:v>
                </c:pt>
              </c:strCache>
            </c:strRef>
          </c:tx>
          <c:spPr>
            <a:solidFill>
              <a:schemeClr val="accent2"/>
            </a:solidFill>
            <a:ln>
              <a:noFill/>
            </a:ln>
            <a:effectLst/>
          </c:spPr>
          <c:invertIfNegative val="0"/>
          <c:cat>
            <c:strRef>
              <c:f>ad_hoc4!$A$2:$A$7</c:f>
              <c:strCache>
                <c:ptCount val="6"/>
                <c:pt idx="0">
                  <c:v>Accessories</c:v>
                </c:pt>
                <c:pt idx="1">
                  <c:v>Peripherals</c:v>
                </c:pt>
                <c:pt idx="2">
                  <c:v>Notebook</c:v>
                </c:pt>
                <c:pt idx="3">
                  <c:v>Desktop</c:v>
                </c:pt>
                <c:pt idx="4">
                  <c:v>Storage</c:v>
                </c:pt>
                <c:pt idx="5">
                  <c:v>Networking</c:v>
                </c:pt>
              </c:strCache>
            </c:strRef>
          </c:cat>
          <c:val>
            <c:numRef>
              <c:f>ad_hoc4!$C$2:$C$7</c:f>
              <c:numCache>
                <c:formatCode>General</c:formatCode>
                <c:ptCount val="6"/>
                <c:pt idx="0">
                  <c:v>103</c:v>
                </c:pt>
                <c:pt idx="1">
                  <c:v>75</c:v>
                </c:pt>
                <c:pt idx="2">
                  <c:v>108</c:v>
                </c:pt>
                <c:pt idx="3">
                  <c:v>22</c:v>
                </c:pt>
                <c:pt idx="4">
                  <c:v>17</c:v>
                </c:pt>
                <c:pt idx="5">
                  <c:v>9</c:v>
                </c:pt>
              </c:numCache>
            </c:numRef>
          </c:val>
          <c:extLst>
            <c:ext xmlns:c16="http://schemas.microsoft.com/office/drawing/2014/chart" uri="{C3380CC4-5D6E-409C-BE32-E72D297353CC}">
              <c16:uniqueId val="{00000001-CF44-491C-BE4B-BE4FE2F8BAE0}"/>
            </c:ext>
          </c:extLst>
        </c:ser>
        <c:ser>
          <c:idx val="2"/>
          <c:order val="2"/>
          <c:tx>
            <c:strRef>
              <c:f>ad_hoc4!$D$1</c:f>
              <c:strCache>
                <c:ptCount val="1"/>
                <c:pt idx="0">
                  <c:v>Diffrence</c:v>
                </c:pt>
              </c:strCache>
            </c:strRef>
          </c:tx>
          <c:spPr>
            <a:solidFill>
              <a:schemeClr val="accent3"/>
            </a:solidFill>
            <a:ln>
              <a:noFill/>
            </a:ln>
            <a:effectLst/>
          </c:spPr>
          <c:invertIfNegative val="0"/>
          <c:cat>
            <c:strRef>
              <c:f>ad_hoc4!$A$2:$A$7</c:f>
              <c:strCache>
                <c:ptCount val="6"/>
                <c:pt idx="0">
                  <c:v>Accessories</c:v>
                </c:pt>
                <c:pt idx="1">
                  <c:v>Peripherals</c:v>
                </c:pt>
                <c:pt idx="2">
                  <c:v>Notebook</c:v>
                </c:pt>
                <c:pt idx="3">
                  <c:v>Desktop</c:v>
                </c:pt>
                <c:pt idx="4">
                  <c:v>Storage</c:v>
                </c:pt>
                <c:pt idx="5">
                  <c:v>Networking</c:v>
                </c:pt>
              </c:strCache>
            </c:strRef>
          </c:cat>
          <c:val>
            <c:numRef>
              <c:f>ad_hoc4!$D$2:$D$7</c:f>
              <c:numCache>
                <c:formatCode>General</c:formatCode>
                <c:ptCount val="6"/>
                <c:pt idx="0">
                  <c:v>34</c:v>
                </c:pt>
                <c:pt idx="1">
                  <c:v>16</c:v>
                </c:pt>
                <c:pt idx="2">
                  <c:v>16</c:v>
                </c:pt>
                <c:pt idx="3">
                  <c:v>15</c:v>
                </c:pt>
                <c:pt idx="4">
                  <c:v>5</c:v>
                </c:pt>
                <c:pt idx="5">
                  <c:v>3</c:v>
                </c:pt>
              </c:numCache>
            </c:numRef>
          </c:val>
          <c:extLst>
            <c:ext xmlns:c16="http://schemas.microsoft.com/office/drawing/2014/chart" uri="{C3380CC4-5D6E-409C-BE32-E72D297353CC}">
              <c16:uniqueId val="{00000002-CF44-491C-BE4B-BE4FE2F8BAE0}"/>
            </c:ext>
          </c:extLst>
        </c:ser>
        <c:dLbls>
          <c:showLegendKey val="0"/>
          <c:showVal val="0"/>
          <c:showCatName val="0"/>
          <c:showSerName val="0"/>
          <c:showPercent val="0"/>
          <c:showBubbleSize val="0"/>
        </c:dLbls>
        <c:gapWidth val="219"/>
        <c:overlap val="-27"/>
        <c:axId val="558666800"/>
        <c:axId val="565141264"/>
      </c:barChart>
      <c:catAx>
        <c:axId val="558666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5141264"/>
        <c:crosses val="autoZero"/>
        <c:auto val="1"/>
        <c:lblAlgn val="ctr"/>
        <c:lblOffset val="100"/>
        <c:noMultiLvlLbl val="0"/>
      </c:catAx>
      <c:valAx>
        <c:axId val="565141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55866680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ad_hoc5!$C$1</c:f>
              <c:strCache>
                <c:ptCount val="1"/>
                <c:pt idx="0">
                  <c:v>Manufacturing_cost</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ad_hoc5!$A$2:$B$3</c:f>
              <c:multiLvlStrCache>
                <c:ptCount val="2"/>
                <c:lvl>
                  <c:pt idx="0">
                    <c:v>A6120110206</c:v>
                  </c:pt>
                  <c:pt idx="1">
                    <c:v>A2118150101</c:v>
                  </c:pt>
                </c:lvl>
                <c:lvl>
                  <c:pt idx="0">
                    <c:v>AQ HOME Allin1 Gen 2</c:v>
                  </c:pt>
                  <c:pt idx="1">
                    <c:v>AQ Master wired x1 Ms</c:v>
                  </c:pt>
                </c:lvl>
              </c:multiLvlStrCache>
            </c:multiLvlStrRef>
          </c:cat>
          <c:val>
            <c:numRef>
              <c:f>ad_hoc5!$C$2:$C$3</c:f>
              <c:numCache>
                <c:formatCode>General</c:formatCode>
                <c:ptCount val="2"/>
                <c:pt idx="0">
                  <c:v>240.53639999999999</c:v>
                </c:pt>
                <c:pt idx="1">
                  <c:v>0.89200000000000002</c:v>
                </c:pt>
              </c:numCache>
            </c:numRef>
          </c:val>
          <c:extLst>
            <c:ext xmlns:c16="http://schemas.microsoft.com/office/drawing/2014/chart" uri="{C3380CC4-5D6E-409C-BE32-E72D297353CC}">
              <c16:uniqueId val="{00000000-70D3-4222-A107-6EDC8D866CC8}"/>
            </c:ext>
          </c:extLst>
        </c:ser>
        <c:dLbls>
          <c:dLblPos val="outEnd"/>
          <c:showLegendKey val="0"/>
          <c:showVal val="1"/>
          <c:showCatName val="0"/>
          <c:showSerName val="0"/>
          <c:showPercent val="0"/>
          <c:showBubbleSize val="0"/>
        </c:dLbls>
        <c:gapWidth val="219"/>
        <c:overlap val="-27"/>
        <c:axId val="561970128"/>
        <c:axId val="561970608"/>
      </c:barChart>
      <c:catAx>
        <c:axId val="561970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561970608"/>
        <c:crosses val="autoZero"/>
        <c:auto val="1"/>
        <c:lblAlgn val="ctr"/>
        <c:lblOffset val="100"/>
        <c:noMultiLvlLbl val="0"/>
      </c:catAx>
      <c:valAx>
        <c:axId val="5619706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5619701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ad_hoc6!$C$1</c:f>
              <c:strCache>
                <c:ptCount val="1"/>
                <c:pt idx="0">
                  <c:v>average_discount_percent</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ad_hoc6!$B$2:$B$6</c:f>
              <c:strCache>
                <c:ptCount val="5"/>
                <c:pt idx="0">
                  <c:v>Flipkart</c:v>
                </c:pt>
                <c:pt idx="1">
                  <c:v>Viveks</c:v>
                </c:pt>
                <c:pt idx="2">
                  <c:v>Croma</c:v>
                </c:pt>
                <c:pt idx="3">
                  <c:v>Ezone</c:v>
                </c:pt>
                <c:pt idx="4">
                  <c:v>Amazon </c:v>
                </c:pt>
              </c:strCache>
            </c:strRef>
          </c:cat>
          <c:val>
            <c:numRef>
              <c:f>ad_hoc6!$C$2:$C$6</c:f>
              <c:numCache>
                <c:formatCode>General</c:formatCode>
                <c:ptCount val="5"/>
                <c:pt idx="0">
                  <c:v>0.31</c:v>
                </c:pt>
                <c:pt idx="1">
                  <c:v>0.3</c:v>
                </c:pt>
                <c:pt idx="2">
                  <c:v>0.3</c:v>
                </c:pt>
                <c:pt idx="3">
                  <c:v>0.3</c:v>
                </c:pt>
                <c:pt idx="4">
                  <c:v>0.28999999999999998</c:v>
                </c:pt>
              </c:numCache>
            </c:numRef>
          </c:val>
          <c:extLst>
            <c:ext xmlns:c16="http://schemas.microsoft.com/office/drawing/2014/chart" uri="{C3380CC4-5D6E-409C-BE32-E72D297353CC}">
              <c16:uniqueId val="{00000000-CAAF-4E8D-9E72-38EBC06C5D03}"/>
            </c:ext>
          </c:extLst>
        </c:ser>
        <c:dLbls>
          <c:dLblPos val="outEnd"/>
          <c:showLegendKey val="0"/>
          <c:showVal val="1"/>
          <c:showCatName val="0"/>
          <c:showSerName val="0"/>
          <c:showPercent val="0"/>
          <c:showBubbleSize val="0"/>
        </c:dLbls>
        <c:gapWidth val="219"/>
        <c:overlap val="-27"/>
        <c:axId val="984315056"/>
        <c:axId val="984313136"/>
      </c:barChart>
      <c:catAx>
        <c:axId val="984315056"/>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a:t>Customer</a:t>
                </a:r>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984313136"/>
        <c:crosses val="autoZero"/>
        <c:auto val="1"/>
        <c:lblAlgn val="ctr"/>
        <c:lblOffset val="100"/>
        <c:noMultiLvlLbl val="0"/>
      </c:catAx>
      <c:valAx>
        <c:axId val="9843131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a:t>Avg_dis_pct</a:t>
                </a:r>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9843150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0.85357</cdr:x>
      <cdr:y>0.54849</cdr:y>
    </cdr:from>
    <cdr:to>
      <cdr:x>1</cdr:x>
      <cdr:y>0.64548</cdr:y>
    </cdr:to>
    <cdr:sp macro="" textlink="">
      <cdr:nvSpPr>
        <cdr:cNvPr id="4" name="Rectangle: Rounded Corners 3">
          <a:extLst xmlns:a="http://schemas.openxmlformats.org/drawingml/2006/main">
            <a:ext uri="{FF2B5EF4-FFF2-40B4-BE49-F238E27FC236}">
              <a16:creationId xmlns:a16="http://schemas.microsoft.com/office/drawing/2014/main" id="{2EC7C40A-80E5-AD90-3838-FF8B7F80DFD6}"/>
            </a:ext>
          </a:extLst>
        </cdr:cNvPr>
        <cdr:cNvSpPr/>
      </cdr:nvSpPr>
      <cdr:spPr>
        <a:xfrm xmlns:a="http://schemas.openxmlformats.org/drawingml/2006/main">
          <a:off x="5392125" y="1743738"/>
          <a:ext cx="925032" cy="308337"/>
        </a:xfrm>
        <a:prstGeom xmlns:a="http://schemas.openxmlformats.org/drawingml/2006/main" prst="roundRect">
          <a:avLst>
            <a:gd name="adj" fmla="val 19893"/>
          </a:avLst>
        </a:prstGeom>
        <a:solidFill xmlns:a="http://schemas.openxmlformats.org/drawingml/2006/main">
          <a:schemeClr val="accent5">
            <a:lumMod val="20000"/>
            <a:lumOff val="80000"/>
          </a:schemeClr>
        </a:solidFill>
        <a:ln xmlns:a="http://schemas.openxmlformats.org/drawingml/2006/main">
          <a:solidFill>
            <a:schemeClr val="accent5">
              <a:lumMod val="40000"/>
              <a:lumOff val="60000"/>
            </a:schemeClr>
          </a:solidFill>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n-US" sz="1200" dirty="0">
              <a:solidFill>
                <a:schemeClr val="tx1"/>
              </a:solidFill>
            </a:rPr>
            <a:t>Avg = 22.6</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8FFD00-ABCB-4959-8EC4-7ECBFE823B3D}" type="datetimeFigureOut">
              <a:rPr lang="en-US" smtClean="0"/>
              <a:t>3/13/2025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0993C7-288F-4681-A84A-FDA1238079E0}" type="slidenum">
              <a:rPr lang="en-US" smtClean="0"/>
              <a:t>‹#›</a:t>
            </a:fld>
            <a:endParaRPr lang="en-US"/>
          </a:p>
        </p:txBody>
      </p:sp>
    </p:spTree>
    <p:extLst>
      <p:ext uri="{BB962C8B-B14F-4D97-AF65-F5344CB8AC3E}">
        <p14:creationId xmlns:p14="http://schemas.microsoft.com/office/powerpoint/2010/main" val="1830169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0993C7-288F-4681-A84A-FDA1238079E0}" type="slidenum">
              <a:rPr lang="en-US" smtClean="0"/>
              <a:t>8</a:t>
            </a:fld>
            <a:endParaRPr lang="en-US"/>
          </a:p>
        </p:txBody>
      </p:sp>
    </p:spTree>
    <p:extLst>
      <p:ext uri="{BB962C8B-B14F-4D97-AF65-F5344CB8AC3E}">
        <p14:creationId xmlns:p14="http://schemas.microsoft.com/office/powerpoint/2010/main" val="2564303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AFF58-3878-596B-F372-B2B5E59881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B73C2F-47ED-3534-3886-6240461AB2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A66EC0-BEA2-F728-83A1-75E4D00A4F30}"/>
              </a:ext>
            </a:extLst>
          </p:cNvPr>
          <p:cNvSpPr>
            <a:spLocks noGrp="1"/>
          </p:cNvSpPr>
          <p:nvPr>
            <p:ph type="dt" sz="half" idx="10"/>
          </p:nvPr>
        </p:nvSpPr>
        <p:spPr/>
        <p:txBody>
          <a:bodyPr/>
          <a:lstStyle/>
          <a:p>
            <a:fld id="{62DED176-653B-4B71-808B-F037F19DE8A1}" type="datetimeFigureOut">
              <a:rPr lang="en-US" smtClean="0"/>
              <a:t>3/13/2025</a:t>
            </a:fld>
            <a:endParaRPr lang="en-US"/>
          </a:p>
        </p:txBody>
      </p:sp>
      <p:sp>
        <p:nvSpPr>
          <p:cNvPr id="5" name="Footer Placeholder 4">
            <a:extLst>
              <a:ext uri="{FF2B5EF4-FFF2-40B4-BE49-F238E27FC236}">
                <a16:creationId xmlns:a16="http://schemas.microsoft.com/office/drawing/2014/main" id="{F01B5921-42FE-751B-615B-0CCF0CFD1A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8CB59-F2BF-DE00-0FEF-926D6ECB705E}"/>
              </a:ext>
            </a:extLst>
          </p:cNvPr>
          <p:cNvSpPr>
            <a:spLocks noGrp="1"/>
          </p:cNvSpPr>
          <p:nvPr>
            <p:ph type="sldNum" sz="quarter" idx="12"/>
          </p:nvPr>
        </p:nvSpPr>
        <p:spPr/>
        <p:txBody>
          <a:bodyPr/>
          <a:lstStyle/>
          <a:p>
            <a:fld id="{D81C0A52-7112-4219-8B37-539CFABFB3BE}" type="slidenum">
              <a:rPr lang="en-US" smtClean="0"/>
              <a:t>‹#›</a:t>
            </a:fld>
            <a:endParaRPr lang="en-US"/>
          </a:p>
        </p:txBody>
      </p:sp>
    </p:spTree>
    <p:extLst>
      <p:ext uri="{BB962C8B-B14F-4D97-AF65-F5344CB8AC3E}">
        <p14:creationId xmlns:p14="http://schemas.microsoft.com/office/powerpoint/2010/main" val="2934304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78DB2-9842-8878-5EBB-FD0850D9DC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E09767-4C48-CF30-1521-3441FE53D5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7A0472-14D7-E39B-CEBD-818FF46EC1DC}"/>
              </a:ext>
            </a:extLst>
          </p:cNvPr>
          <p:cNvSpPr>
            <a:spLocks noGrp="1"/>
          </p:cNvSpPr>
          <p:nvPr>
            <p:ph type="dt" sz="half" idx="10"/>
          </p:nvPr>
        </p:nvSpPr>
        <p:spPr/>
        <p:txBody>
          <a:bodyPr/>
          <a:lstStyle/>
          <a:p>
            <a:fld id="{62DED176-653B-4B71-808B-F037F19DE8A1}" type="datetimeFigureOut">
              <a:rPr lang="en-US" smtClean="0"/>
              <a:t>3/13/2025</a:t>
            </a:fld>
            <a:endParaRPr lang="en-US"/>
          </a:p>
        </p:txBody>
      </p:sp>
      <p:sp>
        <p:nvSpPr>
          <p:cNvPr id="5" name="Footer Placeholder 4">
            <a:extLst>
              <a:ext uri="{FF2B5EF4-FFF2-40B4-BE49-F238E27FC236}">
                <a16:creationId xmlns:a16="http://schemas.microsoft.com/office/drawing/2014/main" id="{11CC2699-DEF6-430C-5CB4-E33C4BE9C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2A4C57-AE94-0A32-B02D-013C2E3D1B20}"/>
              </a:ext>
            </a:extLst>
          </p:cNvPr>
          <p:cNvSpPr>
            <a:spLocks noGrp="1"/>
          </p:cNvSpPr>
          <p:nvPr>
            <p:ph type="sldNum" sz="quarter" idx="12"/>
          </p:nvPr>
        </p:nvSpPr>
        <p:spPr/>
        <p:txBody>
          <a:bodyPr/>
          <a:lstStyle/>
          <a:p>
            <a:fld id="{D81C0A52-7112-4219-8B37-539CFABFB3BE}" type="slidenum">
              <a:rPr lang="en-US" smtClean="0"/>
              <a:t>‹#›</a:t>
            </a:fld>
            <a:endParaRPr lang="en-US"/>
          </a:p>
        </p:txBody>
      </p:sp>
    </p:spTree>
    <p:extLst>
      <p:ext uri="{BB962C8B-B14F-4D97-AF65-F5344CB8AC3E}">
        <p14:creationId xmlns:p14="http://schemas.microsoft.com/office/powerpoint/2010/main" val="2199885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E9CB11-4E37-6008-3114-F12C1AB702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51EDBA-5DAE-16F3-DC39-5A94814D5A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56A3DD-7FE0-AD71-A710-084331F44C0F}"/>
              </a:ext>
            </a:extLst>
          </p:cNvPr>
          <p:cNvSpPr>
            <a:spLocks noGrp="1"/>
          </p:cNvSpPr>
          <p:nvPr>
            <p:ph type="dt" sz="half" idx="10"/>
          </p:nvPr>
        </p:nvSpPr>
        <p:spPr/>
        <p:txBody>
          <a:bodyPr/>
          <a:lstStyle/>
          <a:p>
            <a:fld id="{62DED176-653B-4B71-808B-F037F19DE8A1}" type="datetimeFigureOut">
              <a:rPr lang="en-US" smtClean="0"/>
              <a:t>3/13/2025</a:t>
            </a:fld>
            <a:endParaRPr lang="en-US"/>
          </a:p>
        </p:txBody>
      </p:sp>
      <p:sp>
        <p:nvSpPr>
          <p:cNvPr id="5" name="Footer Placeholder 4">
            <a:extLst>
              <a:ext uri="{FF2B5EF4-FFF2-40B4-BE49-F238E27FC236}">
                <a16:creationId xmlns:a16="http://schemas.microsoft.com/office/drawing/2014/main" id="{2061021B-2412-1E92-B2E7-634E708EBA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2D70F6-DC65-784F-3EEC-19D21165ED7C}"/>
              </a:ext>
            </a:extLst>
          </p:cNvPr>
          <p:cNvSpPr>
            <a:spLocks noGrp="1"/>
          </p:cNvSpPr>
          <p:nvPr>
            <p:ph type="sldNum" sz="quarter" idx="12"/>
          </p:nvPr>
        </p:nvSpPr>
        <p:spPr/>
        <p:txBody>
          <a:bodyPr/>
          <a:lstStyle/>
          <a:p>
            <a:fld id="{D81C0A52-7112-4219-8B37-539CFABFB3BE}" type="slidenum">
              <a:rPr lang="en-US" smtClean="0"/>
              <a:t>‹#›</a:t>
            </a:fld>
            <a:endParaRPr lang="en-US"/>
          </a:p>
        </p:txBody>
      </p:sp>
    </p:spTree>
    <p:extLst>
      <p:ext uri="{BB962C8B-B14F-4D97-AF65-F5344CB8AC3E}">
        <p14:creationId xmlns:p14="http://schemas.microsoft.com/office/powerpoint/2010/main" val="361063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AF5E-9724-3B81-839D-A59BA63FDB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0453F5-F7A1-5841-3D50-541581A342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D2FEE-A110-D1BA-1E59-7AF74C6DCF9B}"/>
              </a:ext>
            </a:extLst>
          </p:cNvPr>
          <p:cNvSpPr>
            <a:spLocks noGrp="1"/>
          </p:cNvSpPr>
          <p:nvPr>
            <p:ph type="dt" sz="half" idx="10"/>
          </p:nvPr>
        </p:nvSpPr>
        <p:spPr/>
        <p:txBody>
          <a:bodyPr/>
          <a:lstStyle/>
          <a:p>
            <a:fld id="{62DED176-653B-4B71-808B-F037F19DE8A1}" type="datetimeFigureOut">
              <a:rPr lang="en-US" smtClean="0"/>
              <a:t>3/13/2025</a:t>
            </a:fld>
            <a:endParaRPr lang="en-US"/>
          </a:p>
        </p:txBody>
      </p:sp>
      <p:sp>
        <p:nvSpPr>
          <p:cNvPr id="5" name="Footer Placeholder 4">
            <a:extLst>
              <a:ext uri="{FF2B5EF4-FFF2-40B4-BE49-F238E27FC236}">
                <a16:creationId xmlns:a16="http://schemas.microsoft.com/office/drawing/2014/main" id="{B307AAB9-17FB-4E39-2DBB-DFB00BC11F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1D6F1C-C4E9-8254-AFFE-458E527EE22D}"/>
              </a:ext>
            </a:extLst>
          </p:cNvPr>
          <p:cNvSpPr>
            <a:spLocks noGrp="1"/>
          </p:cNvSpPr>
          <p:nvPr>
            <p:ph type="sldNum" sz="quarter" idx="12"/>
          </p:nvPr>
        </p:nvSpPr>
        <p:spPr/>
        <p:txBody>
          <a:bodyPr/>
          <a:lstStyle/>
          <a:p>
            <a:fld id="{D81C0A52-7112-4219-8B37-539CFABFB3BE}" type="slidenum">
              <a:rPr lang="en-US" smtClean="0"/>
              <a:t>‹#›</a:t>
            </a:fld>
            <a:endParaRPr lang="en-US"/>
          </a:p>
        </p:txBody>
      </p:sp>
    </p:spTree>
    <p:extLst>
      <p:ext uri="{BB962C8B-B14F-4D97-AF65-F5344CB8AC3E}">
        <p14:creationId xmlns:p14="http://schemas.microsoft.com/office/powerpoint/2010/main" val="4219585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118ED-1FC9-E9D9-9CFD-59470D57FE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179592-B76E-5A3B-CC13-225CC7C04F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F3E137-3E39-0EBE-B887-C11424364190}"/>
              </a:ext>
            </a:extLst>
          </p:cNvPr>
          <p:cNvSpPr>
            <a:spLocks noGrp="1"/>
          </p:cNvSpPr>
          <p:nvPr>
            <p:ph type="dt" sz="half" idx="10"/>
          </p:nvPr>
        </p:nvSpPr>
        <p:spPr/>
        <p:txBody>
          <a:bodyPr/>
          <a:lstStyle/>
          <a:p>
            <a:fld id="{62DED176-653B-4B71-808B-F037F19DE8A1}" type="datetimeFigureOut">
              <a:rPr lang="en-US" smtClean="0"/>
              <a:t>3/13/2025</a:t>
            </a:fld>
            <a:endParaRPr lang="en-US"/>
          </a:p>
        </p:txBody>
      </p:sp>
      <p:sp>
        <p:nvSpPr>
          <p:cNvPr id="5" name="Footer Placeholder 4">
            <a:extLst>
              <a:ext uri="{FF2B5EF4-FFF2-40B4-BE49-F238E27FC236}">
                <a16:creationId xmlns:a16="http://schemas.microsoft.com/office/drawing/2014/main" id="{A7448307-EF09-E5C6-EF31-359EFF18C1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8955A7-DE08-1370-C3FB-8E225F8C9514}"/>
              </a:ext>
            </a:extLst>
          </p:cNvPr>
          <p:cNvSpPr>
            <a:spLocks noGrp="1"/>
          </p:cNvSpPr>
          <p:nvPr>
            <p:ph type="sldNum" sz="quarter" idx="12"/>
          </p:nvPr>
        </p:nvSpPr>
        <p:spPr/>
        <p:txBody>
          <a:bodyPr/>
          <a:lstStyle/>
          <a:p>
            <a:fld id="{D81C0A52-7112-4219-8B37-539CFABFB3BE}" type="slidenum">
              <a:rPr lang="en-US" smtClean="0"/>
              <a:t>‹#›</a:t>
            </a:fld>
            <a:endParaRPr lang="en-US"/>
          </a:p>
        </p:txBody>
      </p:sp>
    </p:spTree>
    <p:extLst>
      <p:ext uri="{BB962C8B-B14F-4D97-AF65-F5344CB8AC3E}">
        <p14:creationId xmlns:p14="http://schemas.microsoft.com/office/powerpoint/2010/main" val="1475413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65339-531F-E7A1-CBE4-5FD9060E35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946EF0-948E-8172-15EC-675122402C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0D0A24-5117-31ED-7F29-36B1DD3602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A2D2A4-D2ED-531F-D039-FDB285D406AC}"/>
              </a:ext>
            </a:extLst>
          </p:cNvPr>
          <p:cNvSpPr>
            <a:spLocks noGrp="1"/>
          </p:cNvSpPr>
          <p:nvPr>
            <p:ph type="dt" sz="half" idx="10"/>
          </p:nvPr>
        </p:nvSpPr>
        <p:spPr/>
        <p:txBody>
          <a:bodyPr/>
          <a:lstStyle/>
          <a:p>
            <a:fld id="{62DED176-653B-4B71-808B-F037F19DE8A1}" type="datetimeFigureOut">
              <a:rPr lang="en-US" smtClean="0"/>
              <a:t>3/13/2025</a:t>
            </a:fld>
            <a:endParaRPr lang="en-US"/>
          </a:p>
        </p:txBody>
      </p:sp>
      <p:sp>
        <p:nvSpPr>
          <p:cNvPr id="6" name="Footer Placeholder 5">
            <a:extLst>
              <a:ext uri="{FF2B5EF4-FFF2-40B4-BE49-F238E27FC236}">
                <a16:creationId xmlns:a16="http://schemas.microsoft.com/office/drawing/2014/main" id="{78FE3291-3FA7-0D1E-8543-8E4D7F4DB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6FCA22-F994-3DF7-565B-6ECF9A15AF26}"/>
              </a:ext>
            </a:extLst>
          </p:cNvPr>
          <p:cNvSpPr>
            <a:spLocks noGrp="1"/>
          </p:cNvSpPr>
          <p:nvPr>
            <p:ph type="sldNum" sz="quarter" idx="12"/>
          </p:nvPr>
        </p:nvSpPr>
        <p:spPr/>
        <p:txBody>
          <a:bodyPr/>
          <a:lstStyle/>
          <a:p>
            <a:fld id="{D81C0A52-7112-4219-8B37-539CFABFB3BE}" type="slidenum">
              <a:rPr lang="en-US" smtClean="0"/>
              <a:t>‹#›</a:t>
            </a:fld>
            <a:endParaRPr lang="en-US"/>
          </a:p>
        </p:txBody>
      </p:sp>
    </p:spTree>
    <p:extLst>
      <p:ext uri="{BB962C8B-B14F-4D97-AF65-F5344CB8AC3E}">
        <p14:creationId xmlns:p14="http://schemas.microsoft.com/office/powerpoint/2010/main" val="24263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E65F7-77F0-AE0F-D272-FB3FAD79D0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5E2B6F-FA06-2C63-7B3A-31F7760E9A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28F5D1-8257-B5D0-E018-F3F0D75131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6F1CF0-1489-1060-773C-3E6B86E1E5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227F5B-2237-E7AB-4E01-DCF3058E6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C26772-B19A-4105-62E1-298E7EE384D6}"/>
              </a:ext>
            </a:extLst>
          </p:cNvPr>
          <p:cNvSpPr>
            <a:spLocks noGrp="1"/>
          </p:cNvSpPr>
          <p:nvPr>
            <p:ph type="dt" sz="half" idx="10"/>
          </p:nvPr>
        </p:nvSpPr>
        <p:spPr/>
        <p:txBody>
          <a:bodyPr/>
          <a:lstStyle/>
          <a:p>
            <a:fld id="{62DED176-653B-4B71-808B-F037F19DE8A1}" type="datetimeFigureOut">
              <a:rPr lang="en-US" smtClean="0"/>
              <a:t>3/13/2025</a:t>
            </a:fld>
            <a:endParaRPr lang="en-US"/>
          </a:p>
        </p:txBody>
      </p:sp>
      <p:sp>
        <p:nvSpPr>
          <p:cNvPr id="8" name="Footer Placeholder 7">
            <a:extLst>
              <a:ext uri="{FF2B5EF4-FFF2-40B4-BE49-F238E27FC236}">
                <a16:creationId xmlns:a16="http://schemas.microsoft.com/office/drawing/2014/main" id="{9F4E788B-1177-2D4D-2C78-53B8B44192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A33A2F-F307-CFD1-D76F-94215CF1587D}"/>
              </a:ext>
            </a:extLst>
          </p:cNvPr>
          <p:cNvSpPr>
            <a:spLocks noGrp="1"/>
          </p:cNvSpPr>
          <p:nvPr>
            <p:ph type="sldNum" sz="quarter" idx="12"/>
          </p:nvPr>
        </p:nvSpPr>
        <p:spPr/>
        <p:txBody>
          <a:bodyPr/>
          <a:lstStyle/>
          <a:p>
            <a:fld id="{D81C0A52-7112-4219-8B37-539CFABFB3BE}" type="slidenum">
              <a:rPr lang="en-US" smtClean="0"/>
              <a:t>‹#›</a:t>
            </a:fld>
            <a:endParaRPr lang="en-US"/>
          </a:p>
        </p:txBody>
      </p:sp>
    </p:spTree>
    <p:extLst>
      <p:ext uri="{BB962C8B-B14F-4D97-AF65-F5344CB8AC3E}">
        <p14:creationId xmlns:p14="http://schemas.microsoft.com/office/powerpoint/2010/main" val="3914182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98FFC-F950-58BD-05FB-03B1760E48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6BE8C4-AE10-247B-991A-7FFBAA43EE8A}"/>
              </a:ext>
            </a:extLst>
          </p:cNvPr>
          <p:cNvSpPr>
            <a:spLocks noGrp="1"/>
          </p:cNvSpPr>
          <p:nvPr>
            <p:ph type="dt" sz="half" idx="10"/>
          </p:nvPr>
        </p:nvSpPr>
        <p:spPr/>
        <p:txBody>
          <a:bodyPr/>
          <a:lstStyle/>
          <a:p>
            <a:fld id="{62DED176-653B-4B71-808B-F037F19DE8A1}" type="datetimeFigureOut">
              <a:rPr lang="en-US" smtClean="0"/>
              <a:t>3/13/2025</a:t>
            </a:fld>
            <a:endParaRPr lang="en-US"/>
          </a:p>
        </p:txBody>
      </p:sp>
      <p:sp>
        <p:nvSpPr>
          <p:cNvPr id="4" name="Footer Placeholder 3">
            <a:extLst>
              <a:ext uri="{FF2B5EF4-FFF2-40B4-BE49-F238E27FC236}">
                <a16:creationId xmlns:a16="http://schemas.microsoft.com/office/drawing/2014/main" id="{E9C23AE4-42CC-4FD7-FC3C-6F4E30206B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171E65-5ADD-81B1-658B-CCEDDEB009C1}"/>
              </a:ext>
            </a:extLst>
          </p:cNvPr>
          <p:cNvSpPr>
            <a:spLocks noGrp="1"/>
          </p:cNvSpPr>
          <p:nvPr>
            <p:ph type="sldNum" sz="quarter" idx="12"/>
          </p:nvPr>
        </p:nvSpPr>
        <p:spPr/>
        <p:txBody>
          <a:bodyPr/>
          <a:lstStyle/>
          <a:p>
            <a:fld id="{D81C0A52-7112-4219-8B37-539CFABFB3BE}" type="slidenum">
              <a:rPr lang="en-US" smtClean="0"/>
              <a:t>‹#›</a:t>
            </a:fld>
            <a:endParaRPr lang="en-US"/>
          </a:p>
        </p:txBody>
      </p:sp>
    </p:spTree>
    <p:extLst>
      <p:ext uri="{BB962C8B-B14F-4D97-AF65-F5344CB8AC3E}">
        <p14:creationId xmlns:p14="http://schemas.microsoft.com/office/powerpoint/2010/main" val="1477964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7051B9-1C47-D60D-BAB4-A18EF435D258}"/>
              </a:ext>
            </a:extLst>
          </p:cNvPr>
          <p:cNvSpPr>
            <a:spLocks noGrp="1"/>
          </p:cNvSpPr>
          <p:nvPr>
            <p:ph type="dt" sz="half" idx="10"/>
          </p:nvPr>
        </p:nvSpPr>
        <p:spPr/>
        <p:txBody>
          <a:bodyPr/>
          <a:lstStyle/>
          <a:p>
            <a:fld id="{62DED176-653B-4B71-808B-F037F19DE8A1}" type="datetimeFigureOut">
              <a:rPr lang="en-US" smtClean="0"/>
              <a:t>3/13/2025</a:t>
            </a:fld>
            <a:endParaRPr lang="en-US"/>
          </a:p>
        </p:txBody>
      </p:sp>
      <p:sp>
        <p:nvSpPr>
          <p:cNvPr id="3" name="Footer Placeholder 2">
            <a:extLst>
              <a:ext uri="{FF2B5EF4-FFF2-40B4-BE49-F238E27FC236}">
                <a16:creationId xmlns:a16="http://schemas.microsoft.com/office/drawing/2014/main" id="{4DCC628B-156C-A817-FF24-43464B1617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3BB6D9-7A05-CBC0-F89F-92C74CA1A4A2}"/>
              </a:ext>
            </a:extLst>
          </p:cNvPr>
          <p:cNvSpPr>
            <a:spLocks noGrp="1"/>
          </p:cNvSpPr>
          <p:nvPr>
            <p:ph type="sldNum" sz="quarter" idx="12"/>
          </p:nvPr>
        </p:nvSpPr>
        <p:spPr/>
        <p:txBody>
          <a:bodyPr/>
          <a:lstStyle/>
          <a:p>
            <a:fld id="{D81C0A52-7112-4219-8B37-539CFABFB3BE}" type="slidenum">
              <a:rPr lang="en-US" smtClean="0"/>
              <a:t>‹#›</a:t>
            </a:fld>
            <a:endParaRPr lang="en-US"/>
          </a:p>
        </p:txBody>
      </p:sp>
    </p:spTree>
    <p:extLst>
      <p:ext uri="{BB962C8B-B14F-4D97-AF65-F5344CB8AC3E}">
        <p14:creationId xmlns:p14="http://schemas.microsoft.com/office/powerpoint/2010/main" val="67436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9A2B6-1B97-5230-6D4E-957D6EFA57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9A427B-3D7B-EA44-44D6-99230089AA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FADCCB-9DB4-C417-EE98-E43A0C1113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5918C1-B6F1-4991-E431-4E7FD9173EFE}"/>
              </a:ext>
            </a:extLst>
          </p:cNvPr>
          <p:cNvSpPr>
            <a:spLocks noGrp="1"/>
          </p:cNvSpPr>
          <p:nvPr>
            <p:ph type="dt" sz="half" idx="10"/>
          </p:nvPr>
        </p:nvSpPr>
        <p:spPr/>
        <p:txBody>
          <a:bodyPr/>
          <a:lstStyle/>
          <a:p>
            <a:fld id="{62DED176-653B-4B71-808B-F037F19DE8A1}" type="datetimeFigureOut">
              <a:rPr lang="en-US" smtClean="0"/>
              <a:t>3/13/2025</a:t>
            </a:fld>
            <a:endParaRPr lang="en-US"/>
          </a:p>
        </p:txBody>
      </p:sp>
      <p:sp>
        <p:nvSpPr>
          <p:cNvPr id="6" name="Footer Placeholder 5">
            <a:extLst>
              <a:ext uri="{FF2B5EF4-FFF2-40B4-BE49-F238E27FC236}">
                <a16:creationId xmlns:a16="http://schemas.microsoft.com/office/drawing/2014/main" id="{87FD69F1-6EDC-46FE-EEEF-D9BCBBA694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DE0206-0D20-6B8F-0EA5-77AB68A2BC35}"/>
              </a:ext>
            </a:extLst>
          </p:cNvPr>
          <p:cNvSpPr>
            <a:spLocks noGrp="1"/>
          </p:cNvSpPr>
          <p:nvPr>
            <p:ph type="sldNum" sz="quarter" idx="12"/>
          </p:nvPr>
        </p:nvSpPr>
        <p:spPr/>
        <p:txBody>
          <a:bodyPr/>
          <a:lstStyle/>
          <a:p>
            <a:fld id="{D81C0A52-7112-4219-8B37-539CFABFB3BE}" type="slidenum">
              <a:rPr lang="en-US" smtClean="0"/>
              <a:t>‹#›</a:t>
            </a:fld>
            <a:endParaRPr lang="en-US"/>
          </a:p>
        </p:txBody>
      </p:sp>
    </p:spTree>
    <p:extLst>
      <p:ext uri="{BB962C8B-B14F-4D97-AF65-F5344CB8AC3E}">
        <p14:creationId xmlns:p14="http://schemas.microsoft.com/office/powerpoint/2010/main" val="772494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F6644-6FC9-2E53-6F54-94CB99B0F6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13A109-CBAE-8D2C-34A9-EA87FE7212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7D6B94-62EB-14A7-4762-CFCA78803C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FA6639-4F0B-F959-A70B-F7D62E1FBC84}"/>
              </a:ext>
            </a:extLst>
          </p:cNvPr>
          <p:cNvSpPr>
            <a:spLocks noGrp="1"/>
          </p:cNvSpPr>
          <p:nvPr>
            <p:ph type="dt" sz="half" idx="10"/>
          </p:nvPr>
        </p:nvSpPr>
        <p:spPr/>
        <p:txBody>
          <a:bodyPr/>
          <a:lstStyle/>
          <a:p>
            <a:fld id="{62DED176-653B-4B71-808B-F037F19DE8A1}" type="datetimeFigureOut">
              <a:rPr lang="en-US" smtClean="0"/>
              <a:t>3/13/2025</a:t>
            </a:fld>
            <a:endParaRPr lang="en-US"/>
          </a:p>
        </p:txBody>
      </p:sp>
      <p:sp>
        <p:nvSpPr>
          <p:cNvPr id="6" name="Footer Placeholder 5">
            <a:extLst>
              <a:ext uri="{FF2B5EF4-FFF2-40B4-BE49-F238E27FC236}">
                <a16:creationId xmlns:a16="http://schemas.microsoft.com/office/drawing/2014/main" id="{3B5CCF58-4B8D-EEA5-5228-0A8EDEAB4A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C74250-C0FD-E89A-375F-935AED1995AA}"/>
              </a:ext>
            </a:extLst>
          </p:cNvPr>
          <p:cNvSpPr>
            <a:spLocks noGrp="1"/>
          </p:cNvSpPr>
          <p:nvPr>
            <p:ph type="sldNum" sz="quarter" idx="12"/>
          </p:nvPr>
        </p:nvSpPr>
        <p:spPr/>
        <p:txBody>
          <a:bodyPr/>
          <a:lstStyle/>
          <a:p>
            <a:fld id="{D81C0A52-7112-4219-8B37-539CFABFB3BE}" type="slidenum">
              <a:rPr lang="en-US" smtClean="0"/>
              <a:t>‹#›</a:t>
            </a:fld>
            <a:endParaRPr lang="en-US"/>
          </a:p>
        </p:txBody>
      </p:sp>
    </p:spTree>
    <p:extLst>
      <p:ext uri="{BB962C8B-B14F-4D97-AF65-F5344CB8AC3E}">
        <p14:creationId xmlns:p14="http://schemas.microsoft.com/office/powerpoint/2010/main" val="4029485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56D804-899A-6225-ECAC-89FD26BEA1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4C9AEB-3FED-07F6-7DA2-8F987ACF49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DCB54B-934D-A251-7D36-B632D96CBE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ED176-653B-4B71-808B-F037F19DE8A1}" type="datetimeFigureOut">
              <a:rPr lang="en-US" smtClean="0"/>
              <a:t>3/13/2025</a:t>
            </a:fld>
            <a:endParaRPr lang="en-US"/>
          </a:p>
        </p:txBody>
      </p:sp>
      <p:sp>
        <p:nvSpPr>
          <p:cNvPr id="5" name="Footer Placeholder 4">
            <a:extLst>
              <a:ext uri="{FF2B5EF4-FFF2-40B4-BE49-F238E27FC236}">
                <a16:creationId xmlns:a16="http://schemas.microsoft.com/office/drawing/2014/main" id="{95004496-ACF3-783E-8A11-973A93AE05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9552ED-B52A-4484-48EA-BB192E20E6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1C0A52-7112-4219-8B37-539CFABFB3BE}" type="slidenum">
              <a:rPr lang="en-US" smtClean="0"/>
              <a:t>‹#›</a:t>
            </a:fld>
            <a:endParaRPr lang="en-US"/>
          </a:p>
        </p:txBody>
      </p:sp>
    </p:spTree>
    <p:extLst>
      <p:ext uri="{BB962C8B-B14F-4D97-AF65-F5344CB8AC3E}">
        <p14:creationId xmlns:p14="http://schemas.microsoft.com/office/powerpoint/2010/main" val="4098540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9.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hemeOverride" Target="../theme/themeOverride9.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6.xml"/><Relationship Id="rId1" Type="http://schemas.openxmlformats.org/officeDocument/2006/relationships/themeOverride" Target="../theme/themeOverr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hemeOverride" Target="../theme/themeOverride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8.xml"/><Relationship Id="rId1" Type="http://schemas.openxmlformats.org/officeDocument/2006/relationships/themeOverride" Target="../theme/themeOverride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slideLayout" Target="../slideLayouts/slideLayout6.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slideLayout" Target="../slideLayouts/slideLayout6.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slideLayout" Target="../slideLayouts/slideLayout6.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slideLayout" Target="../slideLayouts/slideLayout6.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hemeOverride" Target="../theme/themeOverride7.xml"/><Relationship Id="rId4" Type="http://schemas.openxmlformats.org/officeDocument/2006/relationships/chart" Target="../charts/chart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5000">
              <a:schemeClr val="accent1">
                <a:lumMod val="45000"/>
                <a:lumOff val="55000"/>
              </a:schemeClr>
            </a:gs>
            <a:gs pos="92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93F0950-5D65-C47A-452B-A97728325F80}"/>
              </a:ext>
            </a:extLst>
          </p:cNvPr>
          <p:cNvSpPr txBox="1"/>
          <p:nvPr/>
        </p:nvSpPr>
        <p:spPr>
          <a:xfrm>
            <a:off x="6095999" y="2459504"/>
            <a:ext cx="5715001" cy="1938992"/>
          </a:xfrm>
          <a:prstGeom prst="rect">
            <a:avLst/>
          </a:prstGeom>
          <a:noFill/>
        </p:spPr>
        <p:txBody>
          <a:bodyPr wrap="square">
            <a:spAutoFit/>
          </a:bodyPr>
          <a:lstStyle/>
          <a:p>
            <a:pPr marL="0" indent="0" algn="ctr">
              <a:buNone/>
            </a:pPr>
            <a:r>
              <a:rPr lang="en-US" sz="6000" b="1" dirty="0">
                <a:solidFill>
                  <a:srgbClr val="7030A0"/>
                </a:solidFill>
              </a:rPr>
              <a:t>Consumer Goods</a:t>
            </a:r>
          </a:p>
          <a:p>
            <a:pPr marL="0" indent="0" algn="ctr">
              <a:buNone/>
            </a:pPr>
            <a:r>
              <a:rPr lang="en-US" sz="6000" b="1" dirty="0">
                <a:solidFill>
                  <a:srgbClr val="7030A0"/>
                </a:solidFill>
              </a:rPr>
              <a:t> Ad-hoc insights</a:t>
            </a:r>
          </a:p>
        </p:txBody>
      </p:sp>
      <p:pic>
        <p:nvPicPr>
          <p:cNvPr id="12" name="Picture 11">
            <a:extLst>
              <a:ext uri="{FF2B5EF4-FFF2-40B4-BE49-F238E27FC236}">
                <a16:creationId xmlns:a16="http://schemas.microsoft.com/office/drawing/2014/main" id="{1AA90E94-B2FB-B2C6-B0E9-BFE39770ECD7}"/>
              </a:ext>
            </a:extLst>
          </p:cNvPr>
          <p:cNvPicPr>
            <a:picLocks noChangeAspect="1"/>
          </p:cNvPicPr>
          <p:nvPr/>
        </p:nvPicPr>
        <p:blipFill>
          <a:blip r:embed="rId3"/>
          <a:stretch>
            <a:fillRect/>
          </a:stretch>
        </p:blipFill>
        <p:spPr>
          <a:xfrm>
            <a:off x="4271962" y="173666"/>
            <a:ext cx="3648075" cy="1123950"/>
          </a:xfrm>
          <a:prstGeom prst="rect">
            <a:avLst/>
          </a:prstGeom>
        </p:spPr>
      </p:pic>
      <p:pic>
        <p:nvPicPr>
          <p:cNvPr id="5122" name="Picture 2">
            <a:extLst>
              <a:ext uri="{FF2B5EF4-FFF2-40B4-BE49-F238E27FC236}">
                <a16:creationId xmlns:a16="http://schemas.microsoft.com/office/drawing/2014/main" id="{6E4DFA57-6D1C-4B65-F75E-6B09868436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16" y="1610044"/>
            <a:ext cx="6567598" cy="4659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28909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D0DCF0"/>
            </a:gs>
            <a:gs pos="0">
              <a:srgbClr val="E0E8F5"/>
            </a:gs>
            <a:gs pos="0">
              <a:srgbClr val="ECF1F9"/>
            </a:gs>
            <a:gs pos="0">
              <a:schemeClr val="accent1">
                <a:lumMod val="5000"/>
                <a:lumOff val="95000"/>
              </a:schemeClr>
            </a:gs>
            <a:gs pos="85000">
              <a:schemeClr val="accent1">
                <a:lumMod val="45000"/>
                <a:lumOff val="55000"/>
              </a:schemeClr>
            </a:gs>
            <a:gs pos="92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61DB45C-3D03-5E4E-8E5E-1F0C48B333A7}"/>
              </a:ext>
            </a:extLst>
          </p:cNvPr>
          <p:cNvGraphicFramePr>
            <a:graphicFrameLocks noGrp="1"/>
          </p:cNvGraphicFramePr>
          <p:nvPr>
            <p:extLst>
              <p:ext uri="{D42A27DB-BD31-4B8C-83A1-F6EECF244321}">
                <p14:modId xmlns:p14="http://schemas.microsoft.com/office/powerpoint/2010/main" val="1436663289"/>
              </p:ext>
            </p:extLst>
          </p:nvPr>
        </p:nvGraphicFramePr>
        <p:xfrm>
          <a:off x="489098" y="538931"/>
          <a:ext cx="3442822" cy="5566778"/>
        </p:xfrm>
        <a:graphic>
          <a:graphicData uri="http://schemas.openxmlformats.org/drawingml/2006/table">
            <a:tbl>
              <a:tblPr/>
              <a:tblGrid>
                <a:gridCol w="855153">
                  <a:extLst>
                    <a:ext uri="{9D8B030D-6E8A-4147-A177-3AD203B41FA5}">
                      <a16:colId xmlns:a16="http://schemas.microsoft.com/office/drawing/2014/main" val="4210357805"/>
                    </a:ext>
                  </a:extLst>
                </a:gridCol>
                <a:gridCol w="544014">
                  <a:extLst>
                    <a:ext uri="{9D8B030D-6E8A-4147-A177-3AD203B41FA5}">
                      <a16:colId xmlns:a16="http://schemas.microsoft.com/office/drawing/2014/main" val="679197261"/>
                    </a:ext>
                  </a:extLst>
                </a:gridCol>
                <a:gridCol w="2043655">
                  <a:extLst>
                    <a:ext uri="{9D8B030D-6E8A-4147-A177-3AD203B41FA5}">
                      <a16:colId xmlns:a16="http://schemas.microsoft.com/office/drawing/2014/main" val="1873583191"/>
                    </a:ext>
                  </a:extLst>
                </a:gridCol>
              </a:tblGrid>
              <a:tr h="0">
                <a:tc>
                  <a:txBody>
                    <a:bodyPr/>
                    <a:lstStyle/>
                    <a:p>
                      <a:pPr algn="ctr" fontAlgn="b"/>
                      <a:r>
                        <a:rPr lang="en-US" sz="1800" b="1" i="0" u="none" strike="noStrike" dirty="0">
                          <a:solidFill>
                            <a:srgbClr val="FFFFFF"/>
                          </a:solidFill>
                          <a:effectLst/>
                          <a:latin typeface="Calibri" panose="020F0502020204030204" pitchFamily="34" charset="0"/>
                        </a:rPr>
                        <a:t>Months</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b"/>
                      <a:r>
                        <a:rPr lang="en-US" sz="1800" b="1" i="0" u="none" strike="noStrike" dirty="0">
                          <a:solidFill>
                            <a:srgbClr val="FFFFFF"/>
                          </a:solidFill>
                          <a:effectLst/>
                          <a:latin typeface="Calibri" panose="020F0502020204030204" pitchFamily="34" charset="0"/>
                        </a:rPr>
                        <a:t>Years</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b"/>
                      <a:r>
                        <a:rPr lang="en-US" sz="1800" b="1" i="0" u="none" strike="noStrike" dirty="0" err="1">
                          <a:solidFill>
                            <a:srgbClr val="FFFFFF"/>
                          </a:solidFill>
                          <a:effectLst/>
                          <a:latin typeface="Calibri" panose="020F0502020204030204" pitchFamily="34" charset="0"/>
                        </a:rPr>
                        <a:t>Gross_Sales_Amount</a:t>
                      </a:r>
                      <a:endParaRPr lang="en-US" sz="1800" b="1" i="0" u="none" strike="noStrike" dirty="0">
                        <a:solidFill>
                          <a:srgbClr val="FFFFFF"/>
                        </a:solidFill>
                        <a:effectLst/>
                        <a:latin typeface="Calibri" panose="020F0502020204030204" pitchFamily="34" charset="0"/>
                      </a:endParaRP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extLst>
                  <a:ext uri="{0D108BD9-81ED-4DB2-BD59-A6C34878D82A}">
                    <a16:rowId xmlns:a16="http://schemas.microsoft.com/office/drawing/2014/main" val="1729830579"/>
                  </a:ext>
                </a:extLst>
              </a:tr>
              <a:tr h="220269">
                <a:tc>
                  <a:txBody>
                    <a:bodyPr/>
                    <a:lstStyle/>
                    <a:p>
                      <a:pPr algn="ctr" fontAlgn="b"/>
                      <a:r>
                        <a:rPr lang="en-US" sz="1400" b="1" i="0" u="none" strike="noStrike" dirty="0">
                          <a:solidFill>
                            <a:srgbClr val="000000"/>
                          </a:solidFill>
                          <a:effectLst/>
                          <a:latin typeface="Calibri" panose="020F0502020204030204" pitchFamily="34" charset="0"/>
                        </a:rPr>
                        <a:t>9</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400" b="1" i="0" u="none" strike="noStrike">
                          <a:solidFill>
                            <a:srgbClr val="000000"/>
                          </a:solidFill>
                          <a:effectLst/>
                          <a:latin typeface="Calibri" panose="020F0502020204030204" pitchFamily="34" charset="0"/>
                        </a:rPr>
                        <a:t>2019</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400" b="1" i="0" u="none" strike="noStrike">
                          <a:solidFill>
                            <a:srgbClr val="000000"/>
                          </a:solidFill>
                          <a:effectLst/>
                          <a:latin typeface="Calibri" panose="020F0502020204030204" pitchFamily="34" charset="0"/>
                        </a:rPr>
                        <a:t>4.5</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242994973"/>
                  </a:ext>
                </a:extLst>
              </a:tr>
              <a:tr h="220269">
                <a:tc>
                  <a:txBody>
                    <a:bodyPr/>
                    <a:lstStyle/>
                    <a:p>
                      <a:pPr algn="ctr" fontAlgn="b"/>
                      <a:r>
                        <a:rPr lang="en-US" sz="1400" b="1" i="0" u="none" strike="noStrike">
                          <a:solidFill>
                            <a:srgbClr val="000000"/>
                          </a:solidFill>
                          <a:effectLst/>
                          <a:latin typeface="Calibri" panose="020F0502020204030204" pitchFamily="34" charset="0"/>
                        </a:rPr>
                        <a:t>10</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a:solidFill>
                            <a:srgbClr val="000000"/>
                          </a:solidFill>
                          <a:effectLst/>
                          <a:latin typeface="Calibri" panose="020F0502020204030204" pitchFamily="34" charset="0"/>
                        </a:rPr>
                        <a:t>2019</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5.14</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77123629"/>
                  </a:ext>
                </a:extLst>
              </a:tr>
              <a:tr h="220269">
                <a:tc>
                  <a:txBody>
                    <a:bodyPr/>
                    <a:lstStyle/>
                    <a:p>
                      <a:pPr algn="ctr" fontAlgn="b"/>
                      <a:r>
                        <a:rPr lang="en-US" sz="1400" b="1" i="0" u="none" strike="noStrike" dirty="0">
                          <a:solidFill>
                            <a:srgbClr val="000000"/>
                          </a:solidFill>
                          <a:effectLst/>
                          <a:latin typeface="Calibri" panose="020F0502020204030204" pitchFamily="34" charset="0"/>
                        </a:rPr>
                        <a:t>11</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400" b="1" i="0" u="none" strike="noStrike">
                          <a:solidFill>
                            <a:srgbClr val="000000"/>
                          </a:solidFill>
                          <a:effectLst/>
                          <a:latin typeface="Calibri" panose="020F0502020204030204" pitchFamily="34" charset="0"/>
                        </a:rPr>
                        <a:t>2019</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400" b="1" i="0" u="none" strike="noStrike" dirty="0">
                          <a:solidFill>
                            <a:srgbClr val="000000"/>
                          </a:solidFill>
                          <a:effectLst/>
                          <a:latin typeface="Calibri" panose="020F0502020204030204" pitchFamily="34" charset="0"/>
                        </a:rPr>
                        <a:t>7.52</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48472319"/>
                  </a:ext>
                </a:extLst>
              </a:tr>
              <a:tr h="220269">
                <a:tc>
                  <a:txBody>
                    <a:bodyPr/>
                    <a:lstStyle/>
                    <a:p>
                      <a:pPr algn="ctr" fontAlgn="b"/>
                      <a:r>
                        <a:rPr lang="en-US" sz="1400" b="1" i="0" u="none" strike="noStrike">
                          <a:solidFill>
                            <a:srgbClr val="000000"/>
                          </a:solidFill>
                          <a:effectLst/>
                          <a:latin typeface="Calibri" panose="020F0502020204030204" pitchFamily="34" charset="0"/>
                        </a:rPr>
                        <a:t>12</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2019</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4.83</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14129523"/>
                  </a:ext>
                </a:extLst>
              </a:tr>
              <a:tr h="220269">
                <a:tc>
                  <a:txBody>
                    <a:bodyPr/>
                    <a:lstStyle/>
                    <a:p>
                      <a:pPr algn="ctr" fontAlgn="b"/>
                      <a:r>
                        <a:rPr lang="en-US" sz="1400" b="1" i="0" u="none" strike="noStrike">
                          <a:solidFill>
                            <a:srgbClr val="000000"/>
                          </a:solidFill>
                          <a:effectLst/>
                          <a:latin typeface="Calibri" panose="020F0502020204030204" pitchFamily="34" charset="0"/>
                        </a:rPr>
                        <a:t>1</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400" b="1" i="0" u="none" strike="noStrike" dirty="0">
                          <a:solidFill>
                            <a:srgbClr val="000000"/>
                          </a:solidFill>
                          <a:effectLst/>
                          <a:latin typeface="Calibri" panose="020F0502020204030204" pitchFamily="34" charset="0"/>
                        </a:rPr>
                        <a:t>2020</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400" b="1" i="0" u="none" strike="noStrike" dirty="0">
                          <a:solidFill>
                            <a:srgbClr val="000000"/>
                          </a:solidFill>
                          <a:effectLst/>
                          <a:latin typeface="Calibri" panose="020F0502020204030204" pitchFamily="34" charset="0"/>
                        </a:rPr>
                        <a:t>4.74</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094616346"/>
                  </a:ext>
                </a:extLst>
              </a:tr>
              <a:tr h="220269">
                <a:tc>
                  <a:txBody>
                    <a:bodyPr/>
                    <a:lstStyle/>
                    <a:p>
                      <a:pPr algn="ctr" fontAlgn="b"/>
                      <a:r>
                        <a:rPr lang="en-US" sz="1400" b="1" i="0" u="none" strike="noStrike">
                          <a:solidFill>
                            <a:srgbClr val="000000"/>
                          </a:solidFill>
                          <a:effectLst/>
                          <a:latin typeface="Calibri" panose="020F0502020204030204" pitchFamily="34" charset="0"/>
                        </a:rPr>
                        <a:t>2</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a:solidFill>
                            <a:srgbClr val="000000"/>
                          </a:solidFill>
                          <a:effectLst/>
                          <a:latin typeface="Calibri" panose="020F0502020204030204" pitchFamily="34" charset="0"/>
                        </a:rPr>
                        <a:t>2020</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a:solidFill>
                            <a:srgbClr val="000000"/>
                          </a:solidFill>
                          <a:effectLst/>
                          <a:latin typeface="Calibri" panose="020F0502020204030204" pitchFamily="34" charset="0"/>
                        </a:rPr>
                        <a:t>4</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57920822"/>
                  </a:ext>
                </a:extLst>
              </a:tr>
              <a:tr h="220269">
                <a:tc>
                  <a:txBody>
                    <a:bodyPr/>
                    <a:lstStyle/>
                    <a:p>
                      <a:pPr algn="ctr" fontAlgn="b"/>
                      <a:r>
                        <a:rPr lang="en-US" sz="1400" b="1" i="0" u="none" strike="noStrike">
                          <a:solidFill>
                            <a:srgbClr val="000000"/>
                          </a:solidFill>
                          <a:effectLst/>
                          <a:latin typeface="Calibri" panose="020F0502020204030204" pitchFamily="34" charset="0"/>
                        </a:rPr>
                        <a:t>3</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400" b="1" i="0" u="none" strike="noStrike" dirty="0">
                          <a:solidFill>
                            <a:srgbClr val="000000"/>
                          </a:solidFill>
                          <a:effectLst/>
                          <a:latin typeface="Calibri" panose="020F0502020204030204" pitchFamily="34" charset="0"/>
                        </a:rPr>
                        <a:t>2020</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400" b="1" i="0" u="none" strike="noStrike">
                          <a:solidFill>
                            <a:srgbClr val="000000"/>
                          </a:solidFill>
                          <a:effectLst/>
                          <a:latin typeface="Calibri" panose="020F0502020204030204" pitchFamily="34" charset="0"/>
                        </a:rPr>
                        <a:t>0.38</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573370904"/>
                  </a:ext>
                </a:extLst>
              </a:tr>
              <a:tr h="220269">
                <a:tc>
                  <a:txBody>
                    <a:bodyPr/>
                    <a:lstStyle/>
                    <a:p>
                      <a:pPr algn="ctr" fontAlgn="b"/>
                      <a:r>
                        <a:rPr lang="en-US" sz="1400" b="1" i="0" u="none" strike="noStrike">
                          <a:solidFill>
                            <a:srgbClr val="000000"/>
                          </a:solidFill>
                          <a:effectLst/>
                          <a:latin typeface="Calibri" panose="020F0502020204030204" pitchFamily="34" charset="0"/>
                        </a:rPr>
                        <a:t>4</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a:solidFill>
                            <a:srgbClr val="000000"/>
                          </a:solidFill>
                          <a:effectLst/>
                          <a:latin typeface="Calibri" panose="020F0502020204030204" pitchFamily="34" charset="0"/>
                        </a:rPr>
                        <a:t>2020</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a:solidFill>
                            <a:srgbClr val="000000"/>
                          </a:solidFill>
                          <a:effectLst/>
                          <a:latin typeface="Calibri" panose="020F0502020204030204" pitchFamily="34" charset="0"/>
                        </a:rPr>
                        <a:t>0.4</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57756876"/>
                  </a:ext>
                </a:extLst>
              </a:tr>
              <a:tr h="220269">
                <a:tc>
                  <a:txBody>
                    <a:bodyPr/>
                    <a:lstStyle/>
                    <a:p>
                      <a:pPr algn="ctr" fontAlgn="b"/>
                      <a:r>
                        <a:rPr lang="en-US" sz="1400" b="1" i="0" u="none" strike="noStrike">
                          <a:solidFill>
                            <a:srgbClr val="000000"/>
                          </a:solidFill>
                          <a:effectLst/>
                          <a:latin typeface="Calibri" panose="020F0502020204030204" pitchFamily="34" charset="0"/>
                        </a:rPr>
                        <a:t>5</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400" b="1" i="0" u="none" strike="noStrike" dirty="0">
                          <a:solidFill>
                            <a:srgbClr val="000000"/>
                          </a:solidFill>
                          <a:effectLst/>
                          <a:latin typeface="Calibri" panose="020F0502020204030204" pitchFamily="34" charset="0"/>
                        </a:rPr>
                        <a:t>2020</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400" b="1" i="0" u="none" strike="noStrike">
                          <a:solidFill>
                            <a:srgbClr val="000000"/>
                          </a:solidFill>
                          <a:effectLst/>
                          <a:latin typeface="Calibri" panose="020F0502020204030204" pitchFamily="34" charset="0"/>
                        </a:rPr>
                        <a:t>0.78</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976711817"/>
                  </a:ext>
                </a:extLst>
              </a:tr>
              <a:tr h="220269">
                <a:tc>
                  <a:txBody>
                    <a:bodyPr/>
                    <a:lstStyle/>
                    <a:p>
                      <a:pPr algn="ctr" fontAlgn="b"/>
                      <a:r>
                        <a:rPr lang="en-US" sz="1400" b="1" i="0" u="none" strike="noStrike">
                          <a:solidFill>
                            <a:srgbClr val="000000"/>
                          </a:solidFill>
                          <a:effectLst/>
                          <a:latin typeface="Calibri" panose="020F0502020204030204" pitchFamily="34" charset="0"/>
                        </a:rPr>
                        <a:t>6</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2020</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1.7</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44296247"/>
                  </a:ext>
                </a:extLst>
              </a:tr>
              <a:tr h="220269">
                <a:tc>
                  <a:txBody>
                    <a:bodyPr/>
                    <a:lstStyle/>
                    <a:p>
                      <a:pPr algn="ctr" fontAlgn="b"/>
                      <a:r>
                        <a:rPr lang="en-US" sz="1400" b="1" i="0" u="none" strike="noStrike">
                          <a:solidFill>
                            <a:srgbClr val="000000"/>
                          </a:solidFill>
                          <a:effectLst/>
                          <a:latin typeface="Calibri" panose="020F0502020204030204" pitchFamily="34" charset="0"/>
                        </a:rPr>
                        <a:t>7</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400" b="1" i="0" u="none" strike="noStrike">
                          <a:solidFill>
                            <a:srgbClr val="000000"/>
                          </a:solidFill>
                          <a:effectLst/>
                          <a:latin typeface="Calibri" panose="020F0502020204030204" pitchFamily="34" charset="0"/>
                        </a:rPr>
                        <a:t>2020</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400" b="1" i="0" u="none" strike="noStrike">
                          <a:solidFill>
                            <a:srgbClr val="000000"/>
                          </a:solidFill>
                          <a:effectLst/>
                          <a:latin typeface="Calibri" panose="020F0502020204030204" pitchFamily="34" charset="0"/>
                        </a:rPr>
                        <a:t>2.55</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97838712"/>
                  </a:ext>
                </a:extLst>
              </a:tr>
              <a:tr h="220269">
                <a:tc>
                  <a:txBody>
                    <a:bodyPr/>
                    <a:lstStyle/>
                    <a:p>
                      <a:pPr algn="ctr" fontAlgn="b"/>
                      <a:r>
                        <a:rPr lang="en-US" sz="1400" b="1" i="0" u="none" strike="noStrike">
                          <a:solidFill>
                            <a:srgbClr val="000000"/>
                          </a:solidFill>
                          <a:effectLst/>
                          <a:latin typeface="Calibri" panose="020F0502020204030204" pitchFamily="34" charset="0"/>
                        </a:rPr>
                        <a:t>8</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a:solidFill>
                            <a:srgbClr val="000000"/>
                          </a:solidFill>
                          <a:effectLst/>
                          <a:latin typeface="Calibri" panose="020F0502020204030204" pitchFamily="34" charset="0"/>
                        </a:rPr>
                        <a:t>2020</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2.79</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22942801"/>
                  </a:ext>
                </a:extLst>
              </a:tr>
              <a:tr h="220269">
                <a:tc>
                  <a:txBody>
                    <a:bodyPr/>
                    <a:lstStyle/>
                    <a:p>
                      <a:pPr algn="ctr" fontAlgn="b"/>
                      <a:r>
                        <a:rPr lang="en-US" sz="1400" b="1" i="0" u="none" strike="noStrike">
                          <a:solidFill>
                            <a:srgbClr val="000000"/>
                          </a:solidFill>
                          <a:effectLst/>
                          <a:latin typeface="Calibri" panose="020F0502020204030204" pitchFamily="34" charset="0"/>
                        </a:rPr>
                        <a:t>9</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400" b="1" i="0" u="none" strike="noStrike">
                          <a:solidFill>
                            <a:srgbClr val="000000"/>
                          </a:solidFill>
                          <a:effectLst/>
                          <a:latin typeface="Calibri" panose="020F0502020204030204" pitchFamily="34" charset="0"/>
                        </a:rPr>
                        <a:t>2020</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400" b="1" i="0" u="none" strike="noStrike" dirty="0">
                          <a:solidFill>
                            <a:srgbClr val="000000"/>
                          </a:solidFill>
                          <a:effectLst/>
                          <a:latin typeface="Calibri" panose="020F0502020204030204" pitchFamily="34" charset="0"/>
                        </a:rPr>
                        <a:t>12.35</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828561089"/>
                  </a:ext>
                </a:extLst>
              </a:tr>
              <a:tr h="220269">
                <a:tc>
                  <a:txBody>
                    <a:bodyPr/>
                    <a:lstStyle/>
                    <a:p>
                      <a:pPr algn="ctr" fontAlgn="b"/>
                      <a:r>
                        <a:rPr lang="en-US" sz="1400" b="1" i="0" u="none" strike="noStrike">
                          <a:solidFill>
                            <a:srgbClr val="000000"/>
                          </a:solidFill>
                          <a:effectLst/>
                          <a:latin typeface="Calibri" panose="020F0502020204030204" pitchFamily="34" charset="0"/>
                        </a:rPr>
                        <a:t>10</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a:solidFill>
                            <a:srgbClr val="000000"/>
                          </a:solidFill>
                          <a:effectLst/>
                          <a:latin typeface="Calibri" panose="020F0502020204030204" pitchFamily="34" charset="0"/>
                        </a:rPr>
                        <a:t>2020</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a:solidFill>
                            <a:srgbClr val="000000"/>
                          </a:solidFill>
                          <a:effectLst/>
                          <a:latin typeface="Calibri" panose="020F0502020204030204" pitchFamily="34" charset="0"/>
                        </a:rPr>
                        <a:t>13.22</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46538042"/>
                  </a:ext>
                </a:extLst>
              </a:tr>
              <a:tr h="220269">
                <a:tc>
                  <a:txBody>
                    <a:bodyPr/>
                    <a:lstStyle/>
                    <a:p>
                      <a:pPr algn="ctr" fontAlgn="b"/>
                      <a:r>
                        <a:rPr lang="en-US" sz="1400" b="1" i="0" u="none" strike="noStrike">
                          <a:solidFill>
                            <a:srgbClr val="000000"/>
                          </a:solidFill>
                          <a:effectLst/>
                          <a:latin typeface="Calibri" panose="020F0502020204030204" pitchFamily="34" charset="0"/>
                        </a:rPr>
                        <a:t>11</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400" b="1" i="0" u="none" strike="noStrike">
                          <a:solidFill>
                            <a:srgbClr val="000000"/>
                          </a:solidFill>
                          <a:effectLst/>
                          <a:latin typeface="Calibri" panose="020F0502020204030204" pitchFamily="34" charset="0"/>
                        </a:rPr>
                        <a:t>2020</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400" b="1" i="0" u="none" strike="noStrike" dirty="0">
                          <a:solidFill>
                            <a:srgbClr val="000000"/>
                          </a:solidFill>
                          <a:effectLst/>
                          <a:latin typeface="Calibri" panose="020F0502020204030204" pitchFamily="34" charset="0"/>
                        </a:rPr>
                        <a:t>20.46</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802299658"/>
                  </a:ext>
                </a:extLst>
              </a:tr>
              <a:tr h="220269">
                <a:tc>
                  <a:txBody>
                    <a:bodyPr/>
                    <a:lstStyle/>
                    <a:p>
                      <a:pPr algn="ctr" fontAlgn="b"/>
                      <a:r>
                        <a:rPr lang="en-US" sz="1400" b="1" i="0" u="none" strike="noStrike">
                          <a:solidFill>
                            <a:srgbClr val="000000"/>
                          </a:solidFill>
                          <a:effectLst/>
                          <a:latin typeface="Calibri" panose="020F0502020204030204" pitchFamily="34" charset="0"/>
                        </a:rPr>
                        <a:t>12</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a:solidFill>
                            <a:srgbClr val="000000"/>
                          </a:solidFill>
                          <a:effectLst/>
                          <a:latin typeface="Calibri" panose="020F0502020204030204" pitchFamily="34" charset="0"/>
                        </a:rPr>
                        <a:t>2020</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12.94</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65784328"/>
                  </a:ext>
                </a:extLst>
              </a:tr>
              <a:tr h="220269">
                <a:tc>
                  <a:txBody>
                    <a:bodyPr/>
                    <a:lstStyle/>
                    <a:p>
                      <a:pPr algn="ctr" fontAlgn="b"/>
                      <a:r>
                        <a:rPr lang="en-US" sz="1400" b="1" i="0" u="none" strike="noStrike">
                          <a:solidFill>
                            <a:srgbClr val="000000"/>
                          </a:solidFill>
                          <a:effectLst/>
                          <a:latin typeface="Calibri" panose="020F0502020204030204" pitchFamily="34" charset="0"/>
                        </a:rPr>
                        <a:t>1</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400" b="1" i="0" u="none" strike="noStrike">
                          <a:solidFill>
                            <a:srgbClr val="000000"/>
                          </a:solidFill>
                          <a:effectLst/>
                          <a:latin typeface="Calibri" panose="020F0502020204030204" pitchFamily="34" charset="0"/>
                        </a:rPr>
                        <a:t>2021</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400" b="1" i="0" u="none" strike="noStrike">
                          <a:solidFill>
                            <a:srgbClr val="000000"/>
                          </a:solidFill>
                          <a:effectLst/>
                          <a:latin typeface="Calibri" panose="020F0502020204030204" pitchFamily="34" charset="0"/>
                        </a:rPr>
                        <a:t>12.4</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797387546"/>
                  </a:ext>
                </a:extLst>
              </a:tr>
              <a:tr h="220269">
                <a:tc>
                  <a:txBody>
                    <a:bodyPr/>
                    <a:lstStyle/>
                    <a:p>
                      <a:pPr algn="ctr" fontAlgn="b"/>
                      <a:r>
                        <a:rPr lang="en-US" sz="1400" b="1" i="0" u="none" strike="noStrike">
                          <a:solidFill>
                            <a:srgbClr val="000000"/>
                          </a:solidFill>
                          <a:effectLst/>
                          <a:latin typeface="Calibri" panose="020F0502020204030204" pitchFamily="34" charset="0"/>
                        </a:rPr>
                        <a:t>2</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a:solidFill>
                            <a:srgbClr val="000000"/>
                          </a:solidFill>
                          <a:effectLst/>
                          <a:latin typeface="Calibri" panose="020F0502020204030204" pitchFamily="34" charset="0"/>
                        </a:rPr>
                        <a:t>2021</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10.13</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65186240"/>
                  </a:ext>
                </a:extLst>
              </a:tr>
              <a:tr h="220269">
                <a:tc>
                  <a:txBody>
                    <a:bodyPr/>
                    <a:lstStyle/>
                    <a:p>
                      <a:pPr algn="ctr" fontAlgn="b"/>
                      <a:r>
                        <a:rPr lang="en-US" sz="1400" b="1" i="0" u="none" strike="noStrike">
                          <a:solidFill>
                            <a:srgbClr val="000000"/>
                          </a:solidFill>
                          <a:effectLst/>
                          <a:latin typeface="Calibri" panose="020F0502020204030204" pitchFamily="34" charset="0"/>
                        </a:rPr>
                        <a:t>3</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400" b="1" i="0" u="none" strike="noStrike">
                          <a:solidFill>
                            <a:srgbClr val="000000"/>
                          </a:solidFill>
                          <a:effectLst/>
                          <a:latin typeface="Calibri" panose="020F0502020204030204" pitchFamily="34" charset="0"/>
                        </a:rPr>
                        <a:t>2021</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400" b="1" i="0" u="none" strike="noStrike">
                          <a:solidFill>
                            <a:srgbClr val="000000"/>
                          </a:solidFill>
                          <a:effectLst/>
                          <a:latin typeface="Calibri" panose="020F0502020204030204" pitchFamily="34" charset="0"/>
                        </a:rPr>
                        <a:t>12.14</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110580511"/>
                  </a:ext>
                </a:extLst>
              </a:tr>
              <a:tr h="220269">
                <a:tc>
                  <a:txBody>
                    <a:bodyPr/>
                    <a:lstStyle/>
                    <a:p>
                      <a:pPr algn="ctr" fontAlgn="b"/>
                      <a:r>
                        <a:rPr lang="en-US" sz="1400" b="1" i="0" u="none" strike="noStrike">
                          <a:solidFill>
                            <a:srgbClr val="000000"/>
                          </a:solidFill>
                          <a:effectLst/>
                          <a:latin typeface="Calibri" panose="020F0502020204030204" pitchFamily="34" charset="0"/>
                        </a:rPr>
                        <a:t>4</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a:solidFill>
                            <a:srgbClr val="000000"/>
                          </a:solidFill>
                          <a:effectLst/>
                          <a:latin typeface="Calibri" panose="020F0502020204030204" pitchFamily="34" charset="0"/>
                        </a:rPr>
                        <a:t>2021</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7.31</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67239457"/>
                  </a:ext>
                </a:extLst>
              </a:tr>
              <a:tr h="220269">
                <a:tc>
                  <a:txBody>
                    <a:bodyPr/>
                    <a:lstStyle/>
                    <a:p>
                      <a:pPr algn="ctr" fontAlgn="b"/>
                      <a:r>
                        <a:rPr lang="en-US" sz="1400" b="1" i="0" u="none" strike="noStrike">
                          <a:solidFill>
                            <a:srgbClr val="000000"/>
                          </a:solidFill>
                          <a:effectLst/>
                          <a:latin typeface="Calibri" panose="020F0502020204030204" pitchFamily="34" charset="0"/>
                        </a:rPr>
                        <a:t>5</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400" b="1" i="0" u="none" strike="noStrike">
                          <a:solidFill>
                            <a:srgbClr val="000000"/>
                          </a:solidFill>
                          <a:effectLst/>
                          <a:latin typeface="Calibri" panose="020F0502020204030204" pitchFamily="34" charset="0"/>
                        </a:rPr>
                        <a:t>2021</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400" b="1" i="0" u="none" strike="noStrike" dirty="0">
                          <a:solidFill>
                            <a:srgbClr val="000000"/>
                          </a:solidFill>
                          <a:effectLst/>
                          <a:latin typeface="Calibri" panose="020F0502020204030204" pitchFamily="34" charset="0"/>
                        </a:rPr>
                        <a:t>12.15</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891257845"/>
                  </a:ext>
                </a:extLst>
              </a:tr>
              <a:tr h="220269">
                <a:tc>
                  <a:txBody>
                    <a:bodyPr/>
                    <a:lstStyle/>
                    <a:p>
                      <a:pPr algn="ctr" fontAlgn="b"/>
                      <a:r>
                        <a:rPr lang="en-US" sz="1400" b="1" i="0" u="none" strike="noStrike">
                          <a:solidFill>
                            <a:srgbClr val="000000"/>
                          </a:solidFill>
                          <a:effectLst/>
                          <a:latin typeface="Calibri" panose="020F0502020204030204" pitchFamily="34" charset="0"/>
                        </a:rPr>
                        <a:t>6</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a:solidFill>
                            <a:srgbClr val="000000"/>
                          </a:solidFill>
                          <a:effectLst/>
                          <a:latin typeface="Calibri" panose="020F0502020204030204" pitchFamily="34" charset="0"/>
                        </a:rPr>
                        <a:t>2021</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9.82</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57724868"/>
                  </a:ext>
                </a:extLst>
              </a:tr>
              <a:tr h="220269">
                <a:tc>
                  <a:txBody>
                    <a:bodyPr/>
                    <a:lstStyle/>
                    <a:p>
                      <a:pPr algn="ctr" fontAlgn="b"/>
                      <a:r>
                        <a:rPr lang="en-US" sz="1400" b="1" i="0" u="none" strike="noStrike">
                          <a:solidFill>
                            <a:srgbClr val="000000"/>
                          </a:solidFill>
                          <a:effectLst/>
                          <a:latin typeface="Calibri" panose="020F0502020204030204" pitchFamily="34" charset="0"/>
                        </a:rPr>
                        <a:t>7</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400" b="1" i="0" u="none" strike="noStrike">
                          <a:solidFill>
                            <a:srgbClr val="000000"/>
                          </a:solidFill>
                          <a:effectLst/>
                          <a:latin typeface="Calibri" panose="020F0502020204030204" pitchFamily="34" charset="0"/>
                        </a:rPr>
                        <a:t>2021</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400" b="1" i="0" u="none" strike="noStrike" dirty="0">
                          <a:solidFill>
                            <a:srgbClr val="000000"/>
                          </a:solidFill>
                          <a:effectLst/>
                          <a:latin typeface="Calibri" panose="020F0502020204030204" pitchFamily="34" charset="0"/>
                        </a:rPr>
                        <a:t>12.09</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562013082"/>
                  </a:ext>
                </a:extLst>
              </a:tr>
              <a:tr h="220269">
                <a:tc>
                  <a:txBody>
                    <a:bodyPr/>
                    <a:lstStyle/>
                    <a:p>
                      <a:pPr algn="ctr" fontAlgn="b"/>
                      <a:r>
                        <a:rPr lang="en-US" sz="1400" b="1" i="0" u="none" strike="noStrike">
                          <a:solidFill>
                            <a:srgbClr val="000000"/>
                          </a:solidFill>
                          <a:effectLst/>
                          <a:latin typeface="Calibri" panose="020F0502020204030204" pitchFamily="34" charset="0"/>
                        </a:rPr>
                        <a:t>8</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a:solidFill>
                            <a:srgbClr val="000000"/>
                          </a:solidFill>
                          <a:effectLst/>
                          <a:latin typeface="Calibri" panose="020F0502020204030204" pitchFamily="34" charset="0"/>
                        </a:rPr>
                        <a:t>2021</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7.18</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47789150"/>
                  </a:ext>
                </a:extLst>
              </a:tr>
            </a:tbl>
          </a:graphicData>
        </a:graphic>
      </p:graphicFrame>
      <p:pic>
        <p:nvPicPr>
          <p:cNvPr id="4" name="Picture 3">
            <a:extLst>
              <a:ext uri="{FF2B5EF4-FFF2-40B4-BE49-F238E27FC236}">
                <a16:creationId xmlns:a16="http://schemas.microsoft.com/office/drawing/2014/main" id="{3A941FA2-065D-26B3-AC50-01A9BB806AA4}"/>
              </a:ext>
            </a:extLst>
          </p:cNvPr>
          <p:cNvPicPr>
            <a:picLocks noChangeAspect="1"/>
          </p:cNvPicPr>
          <p:nvPr/>
        </p:nvPicPr>
        <p:blipFill>
          <a:blip r:embed="rId3"/>
          <a:stretch>
            <a:fillRect/>
          </a:stretch>
        </p:blipFill>
        <p:spPr>
          <a:xfrm>
            <a:off x="4381499" y="629308"/>
            <a:ext cx="7359861" cy="3440783"/>
          </a:xfrm>
          <a:prstGeom prst="rect">
            <a:avLst/>
          </a:prstGeom>
          <a:blipFill dpi="0" rotWithShape="1">
            <a:blip r:embed="rId4"/>
            <a:srcRect/>
            <a:tile tx="0" ty="0" sx="100000" sy="100000" flip="none" algn="tl"/>
          </a:blipFill>
          <a:ln>
            <a:solidFill>
              <a:schemeClr val="tx1"/>
            </a:solidFill>
          </a:ln>
        </p:spPr>
      </p:pic>
      <p:sp>
        <p:nvSpPr>
          <p:cNvPr id="8" name="Flowchart: Connector 7">
            <a:extLst>
              <a:ext uri="{FF2B5EF4-FFF2-40B4-BE49-F238E27FC236}">
                <a16:creationId xmlns:a16="http://schemas.microsoft.com/office/drawing/2014/main" id="{ED29D65E-96AC-C945-323F-6EA9F385A558}"/>
              </a:ext>
            </a:extLst>
          </p:cNvPr>
          <p:cNvSpPr/>
          <p:nvPr/>
        </p:nvSpPr>
        <p:spPr>
          <a:xfrm>
            <a:off x="7644809" y="3429000"/>
            <a:ext cx="127590" cy="15417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lowchart: Connector 8">
            <a:extLst>
              <a:ext uri="{FF2B5EF4-FFF2-40B4-BE49-F238E27FC236}">
                <a16:creationId xmlns:a16="http://schemas.microsoft.com/office/drawing/2014/main" id="{47596FDB-50ED-E3A5-AD45-D540CDA4ECFC}"/>
              </a:ext>
            </a:extLst>
          </p:cNvPr>
          <p:cNvSpPr/>
          <p:nvPr/>
        </p:nvSpPr>
        <p:spPr>
          <a:xfrm>
            <a:off x="8973879" y="1573618"/>
            <a:ext cx="159488" cy="127591"/>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7E05B3DF-B994-B6F8-CEC2-0438A7F6C0EB}"/>
              </a:ext>
            </a:extLst>
          </p:cNvPr>
          <p:cNvSpPr/>
          <p:nvPr/>
        </p:nvSpPr>
        <p:spPr>
          <a:xfrm>
            <a:off x="4381499" y="4433778"/>
            <a:ext cx="7359861" cy="19776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For </a:t>
            </a:r>
            <a:r>
              <a:rPr lang="en-US" dirty="0" err="1"/>
              <a:t>AtliQ</a:t>
            </a:r>
            <a:r>
              <a:rPr lang="en-US" dirty="0"/>
              <a:t> Exclusive,</a:t>
            </a:r>
            <a:r>
              <a:rPr lang="en-US" dirty="0">
                <a:solidFill>
                  <a:srgbClr val="C00000"/>
                </a:solidFill>
              </a:rPr>
              <a:t> November 2020 marked the highest sales, and March 2020 marked the lowest gross sales</a:t>
            </a:r>
            <a:r>
              <a:rPr lang="en-US" dirty="0"/>
              <a:t>. It’s very evident that the lower sales between March and August are because of COVID-19. However, It’s a very good sign that </a:t>
            </a:r>
            <a:r>
              <a:rPr lang="en-US" dirty="0">
                <a:solidFill>
                  <a:srgbClr val="C00000"/>
                </a:solidFill>
              </a:rPr>
              <a:t>sales increased quickly after August </a:t>
            </a:r>
            <a:r>
              <a:rPr lang="en-US" dirty="0"/>
              <a:t>and reached the highest level since the last two year in November.</a:t>
            </a:r>
          </a:p>
          <a:p>
            <a:pPr algn="ctr"/>
            <a:endParaRPr lang="en-US" dirty="0"/>
          </a:p>
        </p:txBody>
      </p:sp>
    </p:spTree>
    <p:extLst>
      <p:ext uri="{BB962C8B-B14F-4D97-AF65-F5344CB8AC3E}">
        <p14:creationId xmlns:p14="http://schemas.microsoft.com/office/powerpoint/2010/main" val="20184166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5000">
              <a:schemeClr val="accent1">
                <a:lumMod val="45000"/>
                <a:lumOff val="55000"/>
              </a:schemeClr>
            </a:gs>
            <a:gs pos="92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15D893-C826-22D2-89F3-31E072284501}"/>
              </a:ext>
            </a:extLst>
          </p:cNvPr>
          <p:cNvPicPr>
            <a:picLocks noChangeAspect="1"/>
          </p:cNvPicPr>
          <p:nvPr/>
        </p:nvPicPr>
        <p:blipFill>
          <a:blip r:embed="rId3"/>
          <a:stretch>
            <a:fillRect/>
          </a:stretch>
        </p:blipFill>
        <p:spPr>
          <a:xfrm>
            <a:off x="5108100" y="1567069"/>
            <a:ext cx="6389748" cy="2654055"/>
          </a:xfrm>
          <a:prstGeom prst="rect">
            <a:avLst/>
          </a:prstGeom>
          <a:solidFill>
            <a:schemeClr val="accent1">
              <a:lumMod val="40000"/>
              <a:lumOff val="60000"/>
            </a:schemeClr>
          </a:solidFill>
          <a:ln>
            <a:noFill/>
          </a:ln>
        </p:spPr>
      </p:pic>
      <p:graphicFrame>
        <p:nvGraphicFramePr>
          <p:cNvPr id="2" name="Table 1">
            <a:extLst>
              <a:ext uri="{FF2B5EF4-FFF2-40B4-BE49-F238E27FC236}">
                <a16:creationId xmlns:a16="http://schemas.microsoft.com/office/drawing/2014/main" id="{35B3A6FF-524A-107B-C359-CE4E1FC2F2C6}"/>
              </a:ext>
            </a:extLst>
          </p:cNvPr>
          <p:cNvGraphicFramePr>
            <a:graphicFrameLocks noGrp="1"/>
          </p:cNvGraphicFramePr>
          <p:nvPr>
            <p:extLst>
              <p:ext uri="{D42A27DB-BD31-4B8C-83A1-F6EECF244321}">
                <p14:modId xmlns:p14="http://schemas.microsoft.com/office/powerpoint/2010/main" val="2473905907"/>
              </p:ext>
            </p:extLst>
          </p:nvPr>
        </p:nvGraphicFramePr>
        <p:xfrm>
          <a:off x="1158240" y="1567069"/>
          <a:ext cx="3573248" cy="2654055"/>
        </p:xfrm>
        <a:graphic>
          <a:graphicData uri="http://schemas.openxmlformats.org/drawingml/2006/table">
            <a:tbl>
              <a:tblPr/>
              <a:tblGrid>
                <a:gridCol w="2658496">
                  <a:extLst>
                    <a:ext uri="{9D8B030D-6E8A-4147-A177-3AD203B41FA5}">
                      <a16:colId xmlns:a16="http://schemas.microsoft.com/office/drawing/2014/main" val="2170185683"/>
                    </a:ext>
                  </a:extLst>
                </a:gridCol>
                <a:gridCol w="914752">
                  <a:extLst>
                    <a:ext uri="{9D8B030D-6E8A-4147-A177-3AD203B41FA5}">
                      <a16:colId xmlns:a16="http://schemas.microsoft.com/office/drawing/2014/main" val="2616821627"/>
                    </a:ext>
                  </a:extLst>
                </a:gridCol>
              </a:tblGrid>
              <a:tr h="530811">
                <a:tc>
                  <a:txBody>
                    <a:bodyPr/>
                    <a:lstStyle/>
                    <a:p>
                      <a:pPr algn="ctr" fontAlgn="b"/>
                      <a:r>
                        <a:rPr lang="en-US" sz="1800" b="1" i="0" u="none" strike="noStrike" dirty="0" err="1">
                          <a:solidFill>
                            <a:srgbClr val="FFFFFF"/>
                          </a:solidFill>
                          <a:effectLst/>
                          <a:latin typeface="Calibri" panose="020F0502020204030204" pitchFamily="34" charset="0"/>
                        </a:rPr>
                        <a:t>Total_Sold_Quantity</a:t>
                      </a:r>
                      <a:endParaRPr lang="en-US" sz="1800" b="1" i="0" u="none" strike="noStrike" dirty="0">
                        <a:solidFill>
                          <a:srgbClr val="FFFFFF"/>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1800" b="1" i="0" u="none" strike="noStrike" dirty="0">
                          <a:solidFill>
                            <a:srgbClr val="FFFFFF"/>
                          </a:solidFill>
                          <a:effectLst/>
                          <a:latin typeface="Calibri" panose="020F0502020204030204" pitchFamily="34" charset="0"/>
                        </a:rPr>
                        <a:t>Quarters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2028995069"/>
                  </a:ext>
                </a:extLst>
              </a:tr>
              <a:tr h="530811">
                <a:tc>
                  <a:txBody>
                    <a:bodyPr/>
                    <a:lstStyle/>
                    <a:p>
                      <a:pPr algn="ctr" fontAlgn="b"/>
                      <a:r>
                        <a:rPr lang="en-US" sz="1600" b="1" i="0" u="none" strike="noStrike" dirty="0">
                          <a:solidFill>
                            <a:srgbClr val="000000"/>
                          </a:solidFill>
                          <a:effectLst/>
                          <a:latin typeface="Calibri" panose="020F0502020204030204" pitchFamily="34" charset="0"/>
                        </a:rPr>
                        <a:t>7005619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US" sz="1600" b="1" i="0" u="none" strike="noStrike" dirty="0">
                          <a:solidFill>
                            <a:srgbClr val="000000"/>
                          </a:solidFill>
                          <a:effectLst/>
                          <a:latin typeface="Calibri" panose="020F0502020204030204" pitchFamily="34" charset="0"/>
                        </a:rPr>
                        <a:t>Q1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4199602249"/>
                  </a:ext>
                </a:extLst>
              </a:tr>
              <a:tr h="530811">
                <a:tc>
                  <a:txBody>
                    <a:bodyPr/>
                    <a:lstStyle/>
                    <a:p>
                      <a:pPr algn="ctr" fontAlgn="b"/>
                      <a:r>
                        <a:rPr lang="en-US" sz="1600" b="1" i="0" u="none" strike="noStrike">
                          <a:solidFill>
                            <a:srgbClr val="000000"/>
                          </a:solidFill>
                          <a:effectLst/>
                          <a:latin typeface="Calibri" panose="020F0502020204030204" pitchFamily="34" charset="0"/>
                        </a:rPr>
                        <a:t>6649642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Q2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02823023"/>
                  </a:ext>
                </a:extLst>
              </a:tr>
              <a:tr h="530811">
                <a:tc>
                  <a:txBody>
                    <a:bodyPr/>
                    <a:lstStyle/>
                    <a:p>
                      <a:pPr algn="ctr" fontAlgn="b"/>
                      <a:r>
                        <a:rPr lang="en-US" sz="1600" b="1" i="0" u="none" strike="noStrike">
                          <a:solidFill>
                            <a:srgbClr val="000000"/>
                          </a:solidFill>
                          <a:effectLst/>
                          <a:latin typeface="Calibri" panose="020F0502020204030204" pitchFamily="34" charset="0"/>
                        </a:rPr>
                        <a:t>5042541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US" sz="1600" b="1" i="0" u="none" strike="noStrike" dirty="0">
                          <a:solidFill>
                            <a:srgbClr val="000000"/>
                          </a:solidFill>
                          <a:effectLst/>
                          <a:latin typeface="Calibri" panose="020F0502020204030204" pitchFamily="34" charset="0"/>
                        </a:rPr>
                        <a:t>Q4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06079503"/>
                  </a:ext>
                </a:extLst>
              </a:tr>
              <a:tr h="530811">
                <a:tc>
                  <a:txBody>
                    <a:bodyPr/>
                    <a:lstStyle/>
                    <a:p>
                      <a:pPr algn="ctr" fontAlgn="b"/>
                      <a:r>
                        <a:rPr lang="en-US" sz="1600" b="1" i="0" u="none" strike="noStrike">
                          <a:solidFill>
                            <a:srgbClr val="000000"/>
                          </a:solidFill>
                          <a:effectLst/>
                          <a:latin typeface="Calibri" panose="020F0502020204030204" pitchFamily="34" charset="0"/>
                        </a:rPr>
                        <a:t>2075087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Q3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55815389"/>
                  </a:ext>
                </a:extLst>
              </a:tr>
            </a:tbl>
          </a:graphicData>
        </a:graphic>
      </p:graphicFrame>
      <p:sp>
        <p:nvSpPr>
          <p:cNvPr id="6" name="TextBox 5">
            <a:extLst>
              <a:ext uri="{FF2B5EF4-FFF2-40B4-BE49-F238E27FC236}">
                <a16:creationId xmlns:a16="http://schemas.microsoft.com/office/drawing/2014/main" id="{AEBA937D-4A16-5D93-FA6C-11A9A77AE729}"/>
              </a:ext>
            </a:extLst>
          </p:cNvPr>
          <p:cNvSpPr txBox="1"/>
          <p:nvPr/>
        </p:nvSpPr>
        <p:spPr>
          <a:xfrm>
            <a:off x="571499" y="304800"/>
            <a:ext cx="9922835" cy="1262269"/>
          </a:xfrm>
          <a:prstGeom prst="rect">
            <a:avLst/>
          </a:prstGeom>
          <a:noFill/>
        </p:spPr>
        <p:txBody>
          <a:bodyPr wrap="square">
            <a:spAutoFit/>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In which quarter of 2020, got the maximum </a:t>
            </a:r>
            <a:r>
              <a:rPr lang="en-US" sz="2400" b="1" dirty="0" err="1">
                <a:effectLst/>
                <a:latin typeface="Calibri" panose="020F0502020204030204" pitchFamily="34" charset="0"/>
                <a:ea typeface="Calibri" panose="020F0502020204030204" pitchFamily="34" charset="0"/>
                <a:cs typeface="Times New Roman" panose="02020603050405020304" pitchFamily="18" charset="0"/>
              </a:rPr>
              <a:t>total_sold_quantity</a:t>
            </a:r>
            <a:r>
              <a:rPr lang="en-US" sz="2400" b="1" dirty="0">
                <a:effectLst/>
                <a:latin typeface="Calibri" panose="020F0502020204030204" pitchFamily="34" charset="0"/>
                <a:ea typeface="Calibri" panose="020F0502020204030204" pitchFamily="34" charset="0"/>
                <a:cs typeface="Times New Roman" panose="02020603050405020304" pitchFamily="18" charset="0"/>
              </a:rPr>
              <a:t>? The final output contains these fields sorted by the </a:t>
            </a:r>
            <a:r>
              <a:rPr lang="en-US" sz="2400" b="1" dirty="0" err="1">
                <a:effectLst/>
                <a:latin typeface="Calibri" panose="020F0502020204030204" pitchFamily="34" charset="0"/>
                <a:ea typeface="Calibri" panose="020F0502020204030204" pitchFamily="34" charset="0"/>
                <a:cs typeface="Times New Roman" panose="02020603050405020304" pitchFamily="18" charset="0"/>
              </a:rPr>
              <a:t>total_sold_quantity</a:t>
            </a:r>
            <a:r>
              <a:rPr lang="en-US" sz="2400" b="1" dirty="0">
                <a:effectLst/>
                <a:latin typeface="Calibri" panose="020F0502020204030204" pitchFamily="34" charset="0"/>
                <a:ea typeface="Calibri" panose="020F0502020204030204" pitchFamily="34" charset="0"/>
                <a:cs typeface="Times New Roman" panose="02020603050405020304" pitchFamily="18" charset="0"/>
              </a:rPr>
              <a:t>, Quarter </a:t>
            </a:r>
          </a:p>
          <a:p>
            <a:endParaRPr lang="en-US" dirty="0"/>
          </a:p>
        </p:txBody>
      </p:sp>
      <p:sp>
        <p:nvSpPr>
          <p:cNvPr id="8" name="Arrow: Down 7">
            <a:extLst>
              <a:ext uri="{FF2B5EF4-FFF2-40B4-BE49-F238E27FC236}">
                <a16:creationId xmlns:a16="http://schemas.microsoft.com/office/drawing/2014/main" id="{3EB29036-5583-D2F9-99A6-D137180256A8}"/>
              </a:ext>
            </a:extLst>
          </p:cNvPr>
          <p:cNvSpPr/>
          <p:nvPr/>
        </p:nvSpPr>
        <p:spPr>
          <a:xfrm>
            <a:off x="8931349" y="2445488"/>
            <a:ext cx="361507" cy="57415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738E440F-1D5D-17BE-C1F7-3619FE5AE9B2}"/>
              </a:ext>
            </a:extLst>
          </p:cNvPr>
          <p:cNvSpPr/>
          <p:nvPr/>
        </p:nvSpPr>
        <p:spPr>
          <a:xfrm>
            <a:off x="680484" y="4561369"/>
            <a:ext cx="10983432" cy="19918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just"/>
            <a:r>
              <a:rPr lang="en-US" dirty="0"/>
              <a:t> </a:t>
            </a:r>
          </a:p>
          <a:p>
            <a:pPr algn="just"/>
            <a:r>
              <a:rPr lang="en-US" dirty="0"/>
              <a:t>That is the effect of effect of COVID-19 on our sales The sold quantity decreased to 2.1 million in quarter 3 of FY 2020,which was actually March, April, and May when COVID-19 was at its peak.</a:t>
            </a:r>
          </a:p>
          <a:p>
            <a:pPr algn="just"/>
            <a:r>
              <a:rPr lang="en-US" dirty="0"/>
              <a:t>But we started recovery very early despite the continuance of the pandemic. This early recovery during quarter 4 is probably because of the increase need for hardware like desktops and notebook as majority of the student began or continued to do their coursework online during this time, and there was a huge demand for computer accessories during this period.</a:t>
            </a:r>
          </a:p>
          <a:p>
            <a:pPr algn="ctr"/>
            <a:endParaRPr lang="en-US" dirty="0"/>
          </a:p>
        </p:txBody>
      </p:sp>
    </p:spTree>
    <p:extLst>
      <p:ext uri="{BB962C8B-B14F-4D97-AF65-F5344CB8AC3E}">
        <p14:creationId xmlns:p14="http://schemas.microsoft.com/office/powerpoint/2010/main" val="193977512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5000">
              <a:schemeClr val="accent1">
                <a:lumMod val="45000"/>
                <a:lumOff val="55000"/>
              </a:schemeClr>
            </a:gs>
            <a:gs pos="92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3570A-109C-4E85-DA0F-9D2687AD0A0B}"/>
              </a:ext>
            </a:extLst>
          </p:cNvPr>
          <p:cNvSpPr>
            <a:spLocks noGrp="1"/>
          </p:cNvSpPr>
          <p:nvPr>
            <p:ph type="title"/>
          </p:nvPr>
        </p:nvSpPr>
        <p:spPr>
          <a:xfrm>
            <a:off x="265814" y="170122"/>
            <a:ext cx="11589488" cy="1414130"/>
          </a:xfrm>
        </p:spPr>
        <p:txBody>
          <a:bodyPr>
            <a:normAutofit/>
          </a:bodyPr>
          <a:lstStyle/>
          <a:p>
            <a:r>
              <a:rPr lang="en-US" sz="2400" b="1" dirty="0"/>
              <a:t>Which channel helped to bring more gross sales in the fiscal year 2021 and the percentage of contribution? The final output contains these fields, channel ,</a:t>
            </a:r>
            <a:r>
              <a:rPr lang="en-US" sz="2400" b="1" dirty="0" err="1"/>
              <a:t>gross_sales_mln</a:t>
            </a:r>
            <a:r>
              <a:rPr lang="en-US" sz="2400" b="1" dirty="0"/>
              <a:t>, percentage</a:t>
            </a:r>
          </a:p>
        </p:txBody>
      </p:sp>
      <p:graphicFrame>
        <p:nvGraphicFramePr>
          <p:cNvPr id="4" name="Table 3">
            <a:extLst>
              <a:ext uri="{FF2B5EF4-FFF2-40B4-BE49-F238E27FC236}">
                <a16:creationId xmlns:a16="http://schemas.microsoft.com/office/drawing/2014/main" id="{2F8492D1-CBFD-12D9-D3D8-5FB854DD354D}"/>
              </a:ext>
            </a:extLst>
          </p:cNvPr>
          <p:cNvGraphicFramePr>
            <a:graphicFrameLocks noGrp="1"/>
          </p:cNvGraphicFramePr>
          <p:nvPr>
            <p:extLst>
              <p:ext uri="{D42A27DB-BD31-4B8C-83A1-F6EECF244321}">
                <p14:modId xmlns:p14="http://schemas.microsoft.com/office/powerpoint/2010/main" val="960550817"/>
              </p:ext>
            </p:extLst>
          </p:nvPr>
        </p:nvGraphicFramePr>
        <p:xfrm>
          <a:off x="911225" y="1951074"/>
          <a:ext cx="4192402" cy="2514600"/>
        </p:xfrm>
        <a:graphic>
          <a:graphicData uri="http://schemas.openxmlformats.org/drawingml/2006/table">
            <a:tbl>
              <a:tblPr/>
              <a:tblGrid>
                <a:gridCol w="1067876">
                  <a:extLst>
                    <a:ext uri="{9D8B030D-6E8A-4147-A177-3AD203B41FA5}">
                      <a16:colId xmlns:a16="http://schemas.microsoft.com/office/drawing/2014/main" val="481677835"/>
                    </a:ext>
                  </a:extLst>
                </a:gridCol>
                <a:gridCol w="1799569">
                  <a:extLst>
                    <a:ext uri="{9D8B030D-6E8A-4147-A177-3AD203B41FA5}">
                      <a16:colId xmlns:a16="http://schemas.microsoft.com/office/drawing/2014/main" val="1273036833"/>
                    </a:ext>
                  </a:extLst>
                </a:gridCol>
                <a:gridCol w="1324957">
                  <a:extLst>
                    <a:ext uri="{9D8B030D-6E8A-4147-A177-3AD203B41FA5}">
                      <a16:colId xmlns:a16="http://schemas.microsoft.com/office/drawing/2014/main" val="683925639"/>
                    </a:ext>
                  </a:extLst>
                </a:gridCol>
              </a:tblGrid>
              <a:tr h="640244">
                <a:tc>
                  <a:txBody>
                    <a:bodyPr/>
                    <a:lstStyle/>
                    <a:p>
                      <a:pPr algn="ctr" fontAlgn="b"/>
                      <a:r>
                        <a:rPr lang="en-US" sz="1800" b="1" i="0" u="none" strike="noStrike" dirty="0">
                          <a:solidFill>
                            <a:srgbClr val="FFFFFF"/>
                          </a:solidFill>
                          <a:effectLst/>
                          <a:highlight>
                            <a:srgbClr val="4472C4"/>
                          </a:highlight>
                          <a:latin typeface="Calibri" panose="020F0502020204030204" pitchFamily="34" charset="0"/>
                        </a:rPr>
                        <a:t>Channel</a:t>
                      </a:r>
                    </a:p>
                  </a:txBody>
                  <a:tcPr marL="6350" marR="6350" marT="6350" marB="0" anchor="b">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4472C4"/>
                    </a:solidFill>
                  </a:tcPr>
                </a:tc>
                <a:tc>
                  <a:txBody>
                    <a:bodyPr/>
                    <a:lstStyle/>
                    <a:p>
                      <a:pPr algn="ctr" fontAlgn="b"/>
                      <a:r>
                        <a:rPr lang="en-US" sz="1800" b="1" i="0" u="none" strike="noStrike" dirty="0" err="1">
                          <a:solidFill>
                            <a:srgbClr val="FFFFFF"/>
                          </a:solidFill>
                          <a:effectLst/>
                          <a:highlight>
                            <a:srgbClr val="4472C4"/>
                          </a:highlight>
                          <a:latin typeface="Calibri" panose="020F0502020204030204" pitchFamily="34" charset="0"/>
                        </a:rPr>
                        <a:t>Gross_Sales_ml</a:t>
                      </a:r>
                      <a:endParaRPr lang="en-US" sz="1800" b="1" i="0" u="none" strike="noStrike" dirty="0">
                        <a:solidFill>
                          <a:srgbClr val="FFFFFF"/>
                        </a:solidFill>
                        <a:effectLst/>
                        <a:highlight>
                          <a:srgbClr val="4472C4"/>
                        </a:highlight>
                        <a:latin typeface="Calibri" panose="020F0502020204030204" pitchFamily="34" charset="0"/>
                      </a:endParaRP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4472C4"/>
                    </a:solidFill>
                  </a:tcPr>
                </a:tc>
                <a:tc>
                  <a:txBody>
                    <a:bodyPr/>
                    <a:lstStyle/>
                    <a:p>
                      <a:pPr algn="ctr" fontAlgn="b"/>
                      <a:r>
                        <a:rPr lang="en-US" sz="1800" b="1" i="0" u="none" strike="noStrike" dirty="0">
                          <a:solidFill>
                            <a:srgbClr val="FFFFFF"/>
                          </a:solidFill>
                          <a:effectLst/>
                          <a:highlight>
                            <a:srgbClr val="4472C4"/>
                          </a:highlight>
                          <a:latin typeface="Calibri" panose="020F0502020204030204" pitchFamily="34" charset="0"/>
                        </a:rPr>
                        <a:t>Percentage</a:t>
                      </a:r>
                    </a:p>
                  </a:txBody>
                  <a:tcPr marL="6350" marR="6350" marT="6350" marB="0" anchor="b">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3660255265"/>
                  </a:ext>
                </a:extLst>
              </a:tr>
              <a:tr h="688312">
                <a:tc>
                  <a:txBody>
                    <a:bodyPr/>
                    <a:lstStyle/>
                    <a:p>
                      <a:pPr algn="ctr" fontAlgn="b"/>
                      <a:r>
                        <a:rPr lang="en-US" sz="1400" b="1" i="0" u="none" strike="noStrike" dirty="0">
                          <a:solidFill>
                            <a:srgbClr val="000000"/>
                          </a:solidFill>
                          <a:effectLst/>
                          <a:highlight>
                            <a:srgbClr val="B4C6E7"/>
                          </a:highlight>
                          <a:latin typeface="Calibri" panose="020F0502020204030204" pitchFamily="34" charset="0"/>
                        </a:rPr>
                        <a:t>Retailer</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ctr" fontAlgn="b"/>
                      <a:r>
                        <a:rPr lang="en-US" sz="1400" b="1" i="0" u="none" strike="noStrike" dirty="0">
                          <a:solidFill>
                            <a:srgbClr val="000000"/>
                          </a:solidFill>
                          <a:effectLst/>
                          <a:highlight>
                            <a:srgbClr val="B4C6E7"/>
                          </a:highlight>
                          <a:latin typeface="Calibri" panose="020F0502020204030204" pitchFamily="34" charset="0"/>
                        </a:rPr>
                        <a:t>1219.08</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ctr" fontAlgn="b"/>
                      <a:r>
                        <a:rPr lang="en-US" sz="1400" b="1" i="0" u="none" strike="noStrike" dirty="0">
                          <a:solidFill>
                            <a:srgbClr val="000000"/>
                          </a:solidFill>
                          <a:effectLst/>
                          <a:highlight>
                            <a:srgbClr val="B4C6E7"/>
                          </a:highlight>
                          <a:latin typeface="Calibri" panose="020F0502020204030204" pitchFamily="34" charset="0"/>
                        </a:rPr>
                        <a:t>73.23</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827736121"/>
                  </a:ext>
                </a:extLst>
              </a:tr>
              <a:tr h="607404">
                <a:tc>
                  <a:txBody>
                    <a:bodyPr/>
                    <a:lstStyle/>
                    <a:p>
                      <a:pPr algn="ctr" fontAlgn="b"/>
                      <a:r>
                        <a:rPr lang="en-US" sz="1400" b="1" i="0" u="none" strike="noStrike">
                          <a:solidFill>
                            <a:srgbClr val="000000"/>
                          </a:solidFill>
                          <a:effectLst/>
                          <a:highlight>
                            <a:srgbClr val="D9E1F2"/>
                          </a:highlight>
                          <a:latin typeface="Calibri" panose="020F0502020204030204" pitchFamily="34" charset="0"/>
                        </a:rPr>
                        <a:t>Direct</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ctr" fontAlgn="b"/>
                      <a:r>
                        <a:rPr lang="en-US" sz="1400" b="1" i="0" u="none" strike="noStrike" dirty="0">
                          <a:solidFill>
                            <a:srgbClr val="000000"/>
                          </a:solidFill>
                          <a:effectLst/>
                          <a:highlight>
                            <a:srgbClr val="D9E1F2"/>
                          </a:highlight>
                          <a:latin typeface="Calibri" panose="020F0502020204030204" pitchFamily="34" charset="0"/>
                        </a:rPr>
                        <a:t>257.53</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ctr" fontAlgn="b"/>
                      <a:r>
                        <a:rPr lang="en-US" sz="1400" b="1" i="0" u="none" strike="noStrike" dirty="0">
                          <a:solidFill>
                            <a:srgbClr val="000000"/>
                          </a:solidFill>
                          <a:effectLst/>
                          <a:highlight>
                            <a:srgbClr val="D9E1F2"/>
                          </a:highlight>
                          <a:latin typeface="Calibri" panose="020F0502020204030204" pitchFamily="34" charset="0"/>
                        </a:rPr>
                        <a:t>15.47</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71973857"/>
                  </a:ext>
                </a:extLst>
              </a:tr>
              <a:tr h="578640">
                <a:tc>
                  <a:txBody>
                    <a:bodyPr/>
                    <a:lstStyle/>
                    <a:p>
                      <a:pPr algn="ctr" fontAlgn="b"/>
                      <a:r>
                        <a:rPr lang="en-US" sz="1400" b="1" i="0" u="none" strike="noStrike">
                          <a:solidFill>
                            <a:srgbClr val="000000"/>
                          </a:solidFill>
                          <a:effectLst/>
                          <a:highlight>
                            <a:srgbClr val="B4C6E7"/>
                          </a:highlight>
                          <a:latin typeface="Calibri" panose="020F0502020204030204" pitchFamily="34" charset="0"/>
                        </a:rPr>
                        <a:t>Distributor</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B4C6E7"/>
                    </a:solidFill>
                  </a:tcPr>
                </a:tc>
                <a:tc>
                  <a:txBody>
                    <a:bodyPr/>
                    <a:lstStyle/>
                    <a:p>
                      <a:pPr algn="ctr" fontAlgn="b"/>
                      <a:r>
                        <a:rPr lang="en-US" sz="1400" b="1" i="0" u="none" strike="noStrike" dirty="0">
                          <a:solidFill>
                            <a:srgbClr val="000000"/>
                          </a:solidFill>
                          <a:effectLst/>
                          <a:highlight>
                            <a:srgbClr val="B4C6E7"/>
                          </a:highlight>
                          <a:latin typeface="Calibri" panose="020F0502020204030204" pitchFamily="34" charset="0"/>
                        </a:rPr>
                        <a:t>188.03</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B4C6E7"/>
                    </a:solidFill>
                  </a:tcPr>
                </a:tc>
                <a:tc>
                  <a:txBody>
                    <a:bodyPr/>
                    <a:lstStyle/>
                    <a:p>
                      <a:pPr algn="ctr" fontAlgn="b"/>
                      <a:r>
                        <a:rPr lang="en-US" sz="1400" b="1" i="0" u="none" strike="noStrike" dirty="0">
                          <a:solidFill>
                            <a:srgbClr val="000000"/>
                          </a:solidFill>
                          <a:effectLst/>
                          <a:highlight>
                            <a:srgbClr val="B4C6E7"/>
                          </a:highlight>
                          <a:latin typeface="Calibri" panose="020F0502020204030204" pitchFamily="34" charset="0"/>
                        </a:rPr>
                        <a:t>11.3</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B4C6E7"/>
                    </a:solidFill>
                  </a:tcPr>
                </a:tc>
                <a:extLst>
                  <a:ext uri="{0D108BD9-81ED-4DB2-BD59-A6C34878D82A}">
                    <a16:rowId xmlns:a16="http://schemas.microsoft.com/office/drawing/2014/main" val="1046314045"/>
                  </a:ext>
                </a:extLst>
              </a:tr>
            </a:tbl>
          </a:graphicData>
        </a:graphic>
      </p:graphicFrame>
      <p:pic>
        <p:nvPicPr>
          <p:cNvPr id="8" name="Picture 7">
            <a:extLst>
              <a:ext uri="{FF2B5EF4-FFF2-40B4-BE49-F238E27FC236}">
                <a16:creationId xmlns:a16="http://schemas.microsoft.com/office/drawing/2014/main" id="{94ADE39B-7002-4FF9-7873-D458FC24616E}"/>
              </a:ext>
            </a:extLst>
          </p:cNvPr>
          <p:cNvPicPr>
            <a:picLocks noChangeAspect="1"/>
          </p:cNvPicPr>
          <p:nvPr/>
        </p:nvPicPr>
        <p:blipFill>
          <a:blip r:embed="rId3"/>
          <a:stretch>
            <a:fillRect/>
          </a:stretch>
        </p:blipFill>
        <p:spPr>
          <a:xfrm>
            <a:off x="6714890" y="1951074"/>
            <a:ext cx="3641665" cy="2647950"/>
          </a:xfrm>
          <a:prstGeom prst="rect">
            <a:avLst/>
          </a:prstGeom>
        </p:spPr>
      </p:pic>
      <p:sp>
        <p:nvSpPr>
          <p:cNvPr id="13" name="Rectangle: Rounded Corners 12">
            <a:extLst>
              <a:ext uri="{FF2B5EF4-FFF2-40B4-BE49-F238E27FC236}">
                <a16:creationId xmlns:a16="http://schemas.microsoft.com/office/drawing/2014/main" id="{09E0DBAE-EF0C-98C2-4E8B-A9C9DA78C113}"/>
              </a:ext>
            </a:extLst>
          </p:cNvPr>
          <p:cNvSpPr/>
          <p:nvPr/>
        </p:nvSpPr>
        <p:spPr>
          <a:xfrm>
            <a:off x="765544" y="5326912"/>
            <a:ext cx="10760149" cy="12440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The majority of our sale took place via </a:t>
            </a:r>
            <a:r>
              <a:rPr lang="en-US" dirty="0">
                <a:solidFill>
                  <a:srgbClr val="C00000"/>
                </a:solidFill>
              </a:rPr>
              <a:t>retailer</a:t>
            </a:r>
            <a:r>
              <a:rPr lang="en-US" dirty="0">
                <a:solidFill>
                  <a:srgbClr val="7030A0"/>
                </a:solidFill>
              </a:rPr>
              <a:t>,</a:t>
            </a:r>
            <a:r>
              <a:rPr lang="en-US" dirty="0"/>
              <a:t> which are </a:t>
            </a:r>
            <a:r>
              <a:rPr lang="en-US" dirty="0">
                <a:solidFill>
                  <a:srgbClr val="C00000"/>
                </a:solidFill>
              </a:rPr>
              <a:t>74% of total sales</a:t>
            </a:r>
            <a:r>
              <a:rPr lang="en-US" dirty="0"/>
              <a:t>. Only a very small percentage  of other sales happened through direct and distributor channels.</a:t>
            </a:r>
          </a:p>
        </p:txBody>
      </p:sp>
    </p:spTree>
    <p:extLst>
      <p:ext uri="{BB962C8B-B14F-4D97-AF65-F5344CB8AC3E}">
        <p14:creationId xmlns:p14="http://schemas.microsoft.com/office/powerpoint/2010/main" val="376976387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5000">
              <a:schemeClr val="accent1">
                <a:lumMod val="45000"/>
                <a:lumOff val="55000"/>
              </a:schemeClr>
            </a:gs>
            <a:gs pos="92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D8AC3A-5DA6-7BED-0019-27546C6625C2}"/>
              </a:ext>
            </a:extLst>
          </p:cNvPr>
          <p:cNvSpPr txBox="1"/>
          <p:nvPr/>
        </p:nvSpPr>
        <p:spPr>
          <a:xfrm>
            <a:off x="235906" y="287080"/>
            <a:ext cx="11727493" cy="1260345"/>
          </a:xfrm>
          <a:prstGeom prst="rect">
            <a:avLst/>
          </a:prstGeom>
          <a:noFill/>
        </p:spPr>
        <p:txBody>
          <a:bodyPr wrap="square">
            <a:spAutoFit/>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Get the Top 3 products in each division that have a high </a:t>
            </a:r>
            <a:r>
              <a:rPr lang="en-US" sz="2400" b="1" dirty="0" err="1">
                <a:effectLst/>
                <a:latin typeface="Calibri" panose="020F0502020204030204" pitchFamily="34" charset="0"/>
                <a:ea typeface="Calibri" panose="020F0502020204030204" pitchFamily="34" charset="0"/>
                <a:cs typeface="Times New Roman" panose="02020603050405020304" pitchFamily="18" charset="0"/>
              </a:rPr>
              <a:t>total_sold_quantity</a:t>
            </a:r>
            <a:r>
              <a:rPr lang="en-US" sz="2400" b="1" dirty="0">
                <a:effectLst/>
                <a:latin typeface="Calibri" panose="020F0502020204030204" pitchFamily="34" charset="0"/>
                <a:ea typeface="Calibri" panose="020F0502020204030204" pitchFamily="34" charset="0"/>
                <a:cs typeface="Times New Roman" panose="02020603050405020304" pitchFamily="18" charset="0"/>
              </a:rPr>
              <a:t> in the </a:t>
            </a:r>
            <a:r>
              <a:rPr lang="en-US" sz="2400" b="1" dirty="0" err="1">
                <a:effectLst/>
                <a:latin typeface="Calibri" panose="020F0502020204030204" pitchFamily="34" charset="0"/>
                <a:ea typeface="Calibri" panose="020F0502020204030204" pitchFamily="34" charset="0"/>
                <a:cs typeface="Times New Roman" panose="02020603050405020304" pitchFamily="18" charset="0"/>
              </a:rPr>
              <a:t>fiscal_year</a:t>
            </a:r>
            <a:r>
              <a:rPr lang="en-US" sz="2400" b="1" dirty="0">
                <a:effectLst/>
                <a:latin typeface="Calibri" panose="020F0502020204030204" pitchFamily="34" charset="0"/>
                <a:ea typeface="Calibri" panose="020F0502020204030204" pitchFamily="34" charset="0"/>
                <a:cs typeface="Times New Roman" panose="02020603050405020304" pitchFamily="18" charset="0"/>
              </a:rPr>
              <a:t> 2021? The final output contains these</a:t>
            </a:r>
            <a:r>
              <a:rPr lang="en-US" sz="2400" b="1" dirty="0">
                <a:latin typeface="Calibri" panose="020F0502020204030204" pitchFamily="34" charset="0"/>
                <a:ea typeface="Calibri" panose="020F0502020204030204" pitchFamily="34" charset="0"/>
                <a:cs typeface="Times New Roman" panose="02020603050405020304" pitchFamily="18" charset="0"/>
              </a:rPr>
              <a:t>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fields :- division</a:t>
            </a:r>
            <a:r>
              <a:rPr lang="en-US" sz="2400" b="1" dirty="0">
                <a:latin typeface="Calibri" panose="020F0502020204030204" pitchFamily="34" charset="0"/>
                <a:ea typeface="Calibri" panose="020F0502020204030204" pitchFamily="34" charset="0"/>
                <a:cs typeface="Times New Roman" panose="02020603050405020304" pitchFamily="18" charset="0"/>
              </a:rPr>
              <a:t>, </a:t>
            </a:r>
            <a:r>
              <a:rPr lang="en-US" sz="2400" b="1" dirty="0" err="1">
                <a:latin typeface="Calibri" panose="020F0502020204030204" pitchFamily="34" charset="0"/>
                <a:ea typeface="Calibri" panose="020F0502020204030204" pitchFamily="34" charset="0"/>
                <a:cs typeface="Times New Roman" panose="02020603050405020304" pitchFamily="18" charset="0"/>
              </a:rPr>
              <a:t>P</a:t>
            </a:r>
            <a:r>
              <a:rPr lang="en-US" sz="2400" b="1" dirty="0" err="1">
                <a:effectLst/>
                <a:latin typeface="Calibri" panose="020F0502020204030204" pitchFamily="34" charset="0"/>
                <a:ea typeface="Calibri" panose="020F0502020204030204" pitchFamily="34" charset="0"/>
                <a:cs typeface="Times New Roman" panose="02020603050405020304" pitchFamily="18" charset="0"/>
              </a:rPr>
              <a:t>roduct_code</a:t>
            </a:r>
            <a:r>
              <a:rPr lang="en-US" sz="2400" b="1" dirty="0">
                <a:latin typeface="Calibri" panose="020F0502020204030204" pitchFamily="34" charset="0"/>
                <a:ea typeface="Calibri" panose="020F0502020204030204" pitchFamily="34" charset="0"/>
                <a:cs typeface="Times New Roman" panose="02020603050405020304" pitchFamily="18" charset="0"/>
              </a:rPr>
              <a:t>,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product</a:t>
            </a:r>
            <a:r>
              <a:rPr lang="en-US" sz="2400" b="1" dirty="0">
                <a:latin typeface="Calibri" panose="020F0502020204030204" pitchFamily="34" charset="0"/>
                <a:ea typeface="Calibri" panose="020F0502020204030204" pitchFamily="34" charset="0"/>
                <a:cs typeface="Times New Roman" panose="02020603050405020304" pitchFamily="18" charset="0"/>
              </a:rPr>
              <a:t>, </a:t>
            </a:r>
            <a:r>
              <a:rPr lang="en-US" sz="2400" b="1" dirty="0" err="1">
                <a:effectLst/>
                <a:latin typeface="Calibri" panose="020F0502020204030204" pitchFamily="34" charset="0"/>
                <a:ea typeface="Calibri" panose="020F0502020204030204" pitchFamily="34" charset="0"/>
                <a:cs typeface="Times New Roman" panose="02020603050405020304" pitchFamily="18" charset="0"/>
              </a:rPr>
              <a:t>total_sold_quantity</a:t>
            </a:r>
            <a:r>
              <a:rPr lang="en-US" sz="2400" b="1" dirty="0">
                <a:latin typeface="Calibri" panose="020F0502020204030204" pitchFamily="34" charset="0"/>
                <a:ea typeface="Calibri" panose="020F0502020204030204" pitchFamily="34" charset="0"/>
                <a:cs typeface="Times New Roman" panose="02020603050405020304" pitchFamily="18" charset="0"/>
              </a:rPr>
              <a:t>, </a:t>
            </a:r>
            <a:r>
              <a:rPr lang="en-US" sz="2400" b="1" dirty="0" err="1">
                <a:effectLst/>
                <a:latin typeface="Calibri" panose="020F0502020204030204" pitchFamily="34" charset="0"/>
                <a:ea typeface="Calibri" panose="020F0502020204030204" pitchFamily="34" charset="0"/>
                <a:cs typeface="Times New Roman" panose="02020603050405020304" pitchFamily="18" charset="0"/>
              </a:rPr>
              <a:t>rank_order</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3978835B-E92F-6F60-E62F-273E3CB1873B}"/>
              </a:ext>
            </a:extLst>
          </p:cNvPr>
          <p:cNvGraphicFramePr>
            <a:graphicFrameLocks noGrp="1"/>
          </p:cNvGraphicFramePr>
          <p:nvPr>
            <p:extLst>
              <p:ext uri="{D42A27DB-BD31-4B8C-83A1-F6EECF244321}">
                <p14:modId xmlns:p14="http://schemas.microsoft.com/office/powerpoint/2010/main" val="2028912643"/>
              </p:ext>
            </p:extLst>
          </p:nvPr>
        </p:nvGraphicFramePr>
        <p:xfrm>
          <a:off x="235907" y="1988288"/>
          <a:ext cx="6462602" cy="2945222"/>
        </p:xfrm>
        <a:graphic>
          <a:graphicData uri="http://schemas.openxmlformats.org/drawingml/2006/table">
            <a:tbl>
              <a:tblPr/>
              <a:tblGrid>
                <a:gridCol w="747613">
                  <a:extLst>
                    <a:ext uri="{9D8B030D-6E8A-4147-A177-3AD203B41FA5}">
                      <a16:colId xmlns:a16="http://schemas.microsoft.com/office/drawing/2014/main" val="4228536146"/>
                    </a:ext>
                  </a:extLst>
                </a:gridCol>
                <a:gridCol w="1278524">
                  <a:extLst>
                    <a:ext uri="{9D8B030D-6E8A-4147-A177-3AD203B41FA5}">
                      <a16:colId xmlns:a16="http://schemas.microsoft.com/office/drawing/2014/main" val="3891409697"/>
                    </a:ext>
                  </a:extLst>
                </a:gridCol>
                <a:gridCol w="1603574">
                  <a:extLst>
                    <a:ext uri="{9D8B030D-6E8A-4147-A177-3AD203B41FA5}">
                      <a16:colId xmlns:a16="http://schemas.microsoft.com/office/drawing/2014/main" val="3638532212"/>
                    </a:ext>
                  </a:extLst>
                </a:gridCol>
                <a:gridCol w="1689259">
                  <a:extLst>
                    <a:ext uri="{9D8B030D-6E8A-4147-A177-3AD203B41FA5}">
                      <a16:colId xmlns:a16="http://schemas.microsoft.com/office/drawing/2014/main" val="1623598628"/>
                    </a:ext>
                  </a:extLst>
                </a:gridCol>
                <a:gridCol w="1143632">
                  <a:extLst>
                    <a:ext uri="{9D8B030D-6E8A-4147-A177-3AD203B41FA5}">
                      <a16:colId xmlns:a16="http://schemas.microsoft.com/office/drawing/2014/main" val="1909976873"/>
                    </a:ext>
                  </a:extLst>
                </a:gridCol>
              </a:tblGrid>
              <a:tr h="272718">
                <a:tc>
                  <a:txBody>
                    <a:bodyPr/>
                    <a:lstStyle/>
                    <a:p>
                      <a:pPr algn="ctr" fontAlgn="b"/>
                      <a:r>
                        <a:rPr lang="en-US" sz="1600" b="1" i="0" u="none" strike="noStrike" dirty="0">
                          <a:solidFill>
                            <a:srgbClr val="FFFFFF"/>
                          </a:solidFill>
                          <a:effectLst/>
                          <a:highlight>
                            <a:srgbClr val="70AD47"/>
                          </a:highlight>
                          <a:latin typeface="Calibri" panose="020F0502020204030204" pitchFamily="34" charset="0"/>
                        </a:rPr>
                        <a:t>Division</a:t>
                      </a:r>
                    </a:p>
                  </a:txBody>
                  <a:tcPr marL="6350" marR="6350" marT="6350" marB="0" anchor="b">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70AD47"/>
                    </a:solidFill>
                  </a:tcPr>
                </a:tc>
                <a:tc>
                  <a:txBody>
                    <a:bodyPr/>
                    <a:lstStyle/>
                    <a:p>
                      <a:pPr algn="ctr" fontAlgn="b"/>
                      <a:r>
                        <a:rPr lang="en-US" sz="1600" b="1" i="0" u="none" strike="noStrike">
                          <a:solidFill>
                            <a:srgbClr val="FFFFFF"/>
                          </a:solidFill>
                          <a:effectLst/>
                          <a:highlight>
                            <a:srgbClr val="70AD47"/>
                          </a:highlight>
                          <a:latin typeface="Calibri" panose="020F0502020204030204" pitchFamily="34" charset="0"/>
                        </a:rPr>
                        <a:t>Product _code</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70AD47"/>
                    </a:solidFill>
                  </a:tcPr>
                </a:tc>
                <a:tc>
                  <a:txBody>
                    <a:bodyPr/>
                    <a:lstStyle/>
                    <a:p>
                      <a:pPr algn="ctr" fontAlgn="b"/>
                      <a:r>
                        <a:rPr lang="en-US" sz="1600" b="1" i="0" u="none" strike="noStrike" dirty="0">
                          <a:solidFill>
                            <a:srgbClr val="FFFFFF"/>
                          </a:solidFill>
                          <a:effectLst/>
                          <a:highlight>
                            <a:srgbClr val="70AD47"/>
                          </a:highlight>
                          <a:latin typeface="Calibri" panose="020F0502020204030204" pitchFamily="34" charset="0"/>
                        </a:rPr>
                        <a:t>Product</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70AD47"/>
                    </a:solidFill>
                  </a:tcPr>
                </a:tc>
                <a:tc>
                  <a:txBody>
                    <a:bodyPr/>
                    <a:lstStyle/>
                    <a:p>
                      <a:pPr algn="ctr" fontAlgn="b"/>
                      <a:r>
                        <a:rPr lang="en-US" sz="1600" b="1" i="0" u="none" strike="noStrike">
                          <a:solidFill>
                            <a:srgbClr val="FFFFFF"/>
                          </a:solidFill>
                          <a:effectLst/>
                          <a:highlight>
                            <a:srgbClr val="70AD47"/>
                          </a:highlight>
                          <a:latin typeface="Calibri" panose="020F0502020204030204" pitchFamily="34" charset="0"/>
                        </a:rPr>
                        <a:t>Total_sold_quantity</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70AD47"/>
                    </a:solidFill>
                  </a:tcPr>
                </a:tc>
                <a:tc>
                  <a:txBody>
                    <a:bodyPr/>
                    <a:lstStyle/>
                    <a:p>
                      <a:pPr algn="ctr" fontAlgn="b"/>
                      <a:r>
                        <a:rPr lang="en-US" sz="1600" b="1" i="0" u="none" strike="noStrike" dirty="0" err="1">
                          <a:solidFill>
                            <a:srgbClr val="FFFFFF"/>
                          </a:solidFill>
                          <a:effectLst/>
                          <a:highlight>
                            <a:srgbClr val="70AD47"/>
                          </a:highlight>
                          <a:latin typeface="Calibri" panose="020F0502020204030204" pitchFamily="34" charset="0"/>
                        </a:rPr>
                        <a:t>Rank_order</a:t>
                      </a:r>
                      <a:endParaRPr lang="en-US" sz="1600" b="1" i="0" u="none" strike="noStrike" dirty="0">
                        <a:solidFill>
                          <a:srgbClr val="FFFFFF"/>
                        </a:solidFill>
                        <a:effectLst/>
                        <a:highlight>
                          <a:srgbClr val="70AD47"/>
                        </a:highlight>
                        <a:latin typeface="Calibri" panose="020F0502020204030204" pitchFamily="34" charset="0"/>
                      </a:endParaRPr>
                    </a:p>
                  </a:txBody>
                  <a:tcPr marL="6350" marR="6350" marT="6350" marB="0" anchor="b">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70AD47"/>
                    </a:solidFill>
                  </a:tcPr>
                </a:tc>
                <a:extLst>
                  <a:ext uri="{0D108BD9-81ED-4DB2-BD59-A6C34878D82A}">
                    <a16:rowId xmlns:a16="http://schemas.microsoft.com/office/drawing/2014/main" val="527911043"/>
                  </a:ext>
                </a:extLst>
              </a:tr>
              <a:tr h="366437">
                <a:tc>
                  <a:txBody>
                    <a:bodyPr/>
                    <a:lstStyle/>
                    <a:p>
                      <a:pPr algn="ctr" fontAlgn="b"/>
                      <a:r>
                        <a:rPr lang="en-US" sz="1400" b="1" i="0" u="none" strike="noStrike">
                          <a:solidFill>
                            <a:srgbClr val="000000"/>
                          </a:solidFill>
                          <a:effectLst/>
                          <a:highlight>
                            <a:srgbClr val="C6E0B4"/>
                          </a:highlight>
                          <a:latin typeface="Calibri" panose="020F0502020204030204" pitchFamily="34" charset="0"/>
                        </a:rPr>
                        <a:t>N &amp; S</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400" b="1" i="0" u="none" strike="noStrike" dirty="0">
                          <a:solidFill>
                            <a:srgbClr val="000000"/>
                          </a:solidFill>
                          <a:effectLst/>
                          <a:highlight>
                            <a:srgbClr val="C6E0B4"/>
                          </a:highlight>
                          <a:latin typeface="Calibri" panose="020F0502020204030204" pitchFamily="34" charset="0"/>
                        </a:rPr>
                        <a:t>A6720160103</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400" b="1" i="0" u="none" strike="noStrike">
                          <a:solidFill>
                            <a:srgbClr val="000000"/>
                          </a:solidFill>
                          <a:effectLst/>
                          <a:highlight>
                            <a:srgbClr val="C6E0B4"/>
                          </a:highlight>
                          <a:latin typeface="Calibri" panose="020F0502020204030204" pitchFamily="34" charset="0"/>
                        </a:rPr>
                        <a:t>AQ Pen Drive 2 IN 1</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400" b="1" i="0" u="none" strike="noStrike">
                          <a:solidFill>
                            <a:srgbClr val="000000"/>
                          </a:solidFill>
                          <a:effectLst/>
                          <a:highlight>
                            <a:srgbClr val="C6E0B4"/>
                          </a:highlight>
                          <a:latin typeface="Calibri" panose="020F0502020204030204" pitchFamily="34" charset="0"/>
                        </a:rPr>
                        <a:t>701373</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400" b="1" i="0" u="none" strike="noStrike" dirty="0">
                          <a:solidFill>
                            <a:srgbClr val="000000"/>
                          </a:solidFill>
                          <a:effectLst/>
                          <a:highlight>
                            <a:srgbClr val="C6E0B4"/>
                          </a:highlight>
                          <a:latin typeface="Calibri" panose="020F0502020204030204" pitchFamily="34" charset="0"/>
                        </a:rPr>
                        <a:t>1</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extLst>
                  <a:ext uri="{0D108BD9-81ED-4DB2-BD59-A6C34878D82A}">
                    <a16:rowId xmlns:a16="http://schemas.microsoft.com/office/drawing/2014/main" val="2263233015"/>
                  </a:ext>
                </a:extLst>
              </a:tr>
              <a:tr h="320716">
                <a:tc>
                  <a:txBody>
                    <a:bodyPr/>
                    <a:lstStyle/>
                    <a:p>
                      <a:pPr algn="ctr" fontAlgn="b"/>
                      <a:r>
                        <a:rPr lang="en-US" sz="1400" b="1" i="0" u="none" strike="noStrike" dirty="0">
                          <a:solidFill>
                            <a:srgbClr val="000000"/>
                          </a:solidFill>
                          <a:effectLst/>
                          <a:highlight>
                            <a:srgbClr val="E2EFDA"/>
                          </a:highlight>
                          <a:latin typeface="Calibri" panose="020F0502020204030204" pitchFamily="34" charset="0"/>
                        </a:rPr>
                        <a:t>N &amp; S</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400" b="1" i="0" u="none" strike="noStrike" dirty="0">
                          <a:solidFill>
                            <a:srgbClr val="000000"/>
                          </a:solidFill>
                          <a:effectLst/>
                          <a:highlight>
                            <a:srgbClr val="E2EFDA"/>
                          </a:highlight>
                          <a:latin typeface="Calibri" panose="020F0502020204030204" pitchFamily="34" charset="0"/>
                        </a:rPr>
                        <a:t>A6818160202</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400" b="1" i="0" u="none" strike="noStrike" dirty="0">
                          <a:solidFill>
                            <a:srgbClr val="000000"/>
                          </a:solidFill>
                          <a:effectLst/>
                          <a:highlight>
                            <a:srgbClr val="E2EFDA"/>
                          </a:highlight>
                          <a:latin typeface="Calibri" panose="020F0502020204030204" pitchFamily="34" charset="0"/>
                        </a:rPr>
                        <a:t>AQ Pen Drive DRC</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400" b="1" i="0" u="none" strike="noStrike" dirty="0">
                          <a:solidFill>
                            <a:srgbClr val="000000"/>
                          </a:solidFill>
                          <a:effectLst/>
                          <a:highlight>
                            <a:srgbClr val="E2EFDA"/>
                          </a:highlight>
                          <a:latin typeface="Calibri" panose="020F0502020204030204" pitchFamily="34" charset="0"/>
                        </a:rPr>
                        <a:t>688003</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400" b="1" i="0" u="none" strike="noStrike" dirty="0">
                          <a:solidFill>
                            <a:srgbClr val="000000"/>
                          </a:solidFill>
                          <a:effectLst/>
                          <a:highlight>
                            <a:srgbClr val="E2EFDA"/>
                          </a:highlight>
                          <a:latin typeface="Calibri" panose="020F0502020204030204" pitchFamily="34" charset="0"/>
                        </a:rPr>
                        <a:t>2</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extLst>
                  <a:ext uri="{0D108BD9-81ED-4DB2-BD59-A6C34878D82A}">
                    <a16:rowId xmlns:a16="http://schemas.microsoft.com/office/drawing/2014/main" val="2326184228"/>
                  </a:ext>
                </a:extLst>
              </a:tr>
              <a:tr h="349043">
                <a:tc>
                  <a:txBody>
                    <a:bodyPr/>
                    <a:lstStyle/>
                    <a:p>
                      <a:pPr algn="ctr" fontAlgn="b"/>
                      <a:r>
                        <a:rPr lang="en-US" sz="1400" b="1" i="0" u="none" strike="noStrike" dirty="0">
                          <a:solidFill>
                            <a:srgbClr val="000000"/>
                          </a:solidFill>
                          <a:effectLst/>
                          <a:highlight>
                            <a:srgbClr val="C6E0B4"/>
                          </a:highlight>
                          <a:latin typeface="Calibri" panose="020F0502020204030204" pitchFamily="34" charset="0"/>
                        </a:rPr>
                        <a:t>N &amp; S</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400" b="1" i="0" u="none" strike="noStrike">
                          <a:solidFill>
                            <a:srgbClr val="000000"/>
                          </a:solidFill>
                          <a:effectLst/>
                          <a:highlight>
                            <a:srgbClr val="C6E0B4"/>
                          </a:highlight>
                          <a:latin typeface="Calibri" panose="020F0502020204030204" pitchFamily="34" charset="0"/>
                        </a:rPr>
                        <a:t>A6819160203</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400" b="1" i="0" u="none" strike="noStrike" dirty="0">
                          <a:solidFill>
                            <a:srgbClr val="000000"/>
                          </a:solidFill>
                          <a:effectLst/>
                          <a:highlight>
                            <a:srgbClr val="C6E0B4"/>
                          </a:highlight>
                          <a:latin typeface="Calibri" panose="020F0502020204030204" pitchFamily="34" charset="0"/>
                        </a:rPr>
                        <a:t>AQ Pen Drive DRC</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400" b="1" i="0" u="none" strike="noStrike" dirty="0">
                          <a:solidFill>
                            <a:srgbClr val="000000"/>
                          </a:solidFill>
                          <a:effectLst/>
                          <a:highlight>
                            <a:srgbClr val="C6E0B4"/>
                          </a:highlight>
                          <a:latin typeface="Calibri" panose="020F0502020204030204" pitchFamily="34" charset="0"/>
                        </a:rPr>
                        <a:t>676245</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400" b="1" i="0" u="none" strike="noStrike" dirty="0">
                          <a:solidFill>
                            <a:srgbClr val="000000"/>
                          </a:solidFill>
                          <a:effectLst/>
                          <a:highlight>
                            <a:srgbClr val="C6E0B4"/>
                          </a:highlight>
                          <a:latin typeface="Calibri" panose="020F0502020204030204" pitchFamily="34" charset="0"/>
                        </a:rPr>
                        <a:t>3</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extLst>
                  <a:ext uri="{0D108BD9-81ED-4DB2-BD59-A6C34878D82A}">
                    <a16:rowId xmlns:a16="http://schemas.microsoft.com/office/drawing/2014/main" val="2446319900"/>
                  </a:ext>
                </a:extLst>
              </a:tr>
              <a:tr h="272718">
                <a:tc>
                  <a:txBody>
                    <a:bodyPr/>
                    <a:lstStyle/>
                    <a:p>
                      <a:pPr algn="ctr" fontAlgn="b"/>
                      <a:r>
                        <a:rPr lang="en-US" sz="1400" b="1" i="0" u="none" strike="noStrike">
                          <a:solidFill>
                            <a:srgbClr val="000000"/>
                          </a:solidFill>
                          <a:effectLst/>
                          <a:highlight>
                            <a:srgbClr val="E2EFDA"/>
                          </a:highlight>
                          <a:latin typeface="Calibri" panose="020F0502020204030204" pitchFamily="34" charset="0"/>
                        </a:rPr>
                        <a:t>P &amp; A</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400" b="1" i="0" u="none" strike="noStrike">
                          <a:solidFill>
                            <a:srgbClr val="000000"/>
                          </a:solidFill>
                          <a:effectLst/>
                          <a:highlight>
                            <a:srgbClr val="E2EFDA"/>
                          </a:highlight>
                          <a:latin typeface="Calibri" panose="020F0502020204030204" pitchFamily="34" charset="0"/>
                        </a:rPr>
                        <a:t>A2319150302</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400" b="1" i="0" u="none" strike="noStrike">
                          <a:solidFill>
                            <a:srgbClr val="000000"/>
                          </a:solidFill>
                          <a:effectLst/>
                          <a:highlight>
                            <a:srgbClr val="E2EFDA"/>
                          </a:highlight>
                          <a:latin typeface="Calibri" panose="020F0502020204030204" pitchFamily="34" charset="0"/>
                        </a:rPr>
                        <a:t>AQ Gamers Ms</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400" b="1" i="0" u="none" strike="noStrike" dirty="0">
                          <a:solidFill>
                            <a:srgbClr val="000000"/>
                          </a:solidFill>
                          <a:effectLst/>
                          <a:highlight>
                            <a:srgbClr val="E2EFDA"/>
                          </a:highlight>
                          <a:latin typeface="Calibri" panose="020F0502020204030204" pitchFamily="34" charset="0"/>
                        </a:rPr>
                        <a:t>428498</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400" b="1" i="0" u="none" strike="noStrike" dirty="0">
                          <a:solidFill>
                            <a:srgbClr val="000000"/>
                          </a:solidFill>
                          <a:effectLst/>
                          <a:highlight>
                            <a:srgbClr val="E2EFDA"/>
                          </a:highlight>
                          <a:latin typeface="Calibri" panose="020F0502020204030204" pitchFamily="34" charset="0"/>
                        </a:rPr>
                        <a:t>1</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extLst>
                  <a:ext uri="{0D108BD9-81ED-4DB2-BD59-A6C34878D82A}">
                    <a16:rowId xmlns:a16="http://schemas.microsoft.com/office/drawing/2014/main" val="2669504344"/>
                  </a:ext>
                </a:extLst>
              </a:tr>
              <a:tr h="272718">
                <a:tc>
                  <a:txBody>
                    <a:bodyPr/>
                    <a:lstStyle/>
                    <a:p>
                      <a:pPr algn="ctr" fontAlgn="b"/>
                      <a:r>
                        <a:rPr lang="en-US" sz="1400" b="1" i="0" u="none" strike="noStrike">
                          <a:solidFill>
                            <a:srgbClr val="000000"/>
                          </a:solidFill>
                          <a:effectLst/>
                          <a:highlight>
                            <a:srgbClr val="C6E0B4"/>
                          </a:highlight>
                          <a:latin typeface="Calibri" panose="020F0502020204030204" pitchFamily="34" charset="0"/>
                        </a:rPr>
                        <a:t>P &amp; A</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400" b="1" i="0" u="none" strike="noStrike">
                          <a:solidFill>
                            <a:srgbClr val="000000"/>
                          </a:solidFill>
                          <a:effectLst/>
                          <a:highlight>
                            <a:srgbClr val="C6E0B4"/>
                          </a:highlight>
                          <a:latin typeface="Calibri" panose="020F0502020204030204" pitchFamily="34" charset="0"/>
                        </a:rPr>
                        <a:t>A2520150501</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400" b="1" i="0" u="none" strike="noStrike">
                          <a:solidFill>
                            <a:srgbClr val="000000"/>
                          </a:solidFill>
                          <a:effectLst/>
                          <a:highlight>
                            <a:srgbClr val="C6E0B4"/>
                          </a:highlight>
                          <a:latin typeface="Calibri" panose="020F0502020204030204" pitchFamily="34" charset="0"/>
                        </a:rPr>
                        <a:t>AQ Maxima Ms</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400" b="1" i="0" u="none" strike="noStrike" dirty="0">
                          <a:solidFill>
                            <a:srgbClr val="000000"/>
                          </a:solidFill>
                          <a:effectLst/>
                          <a:highlight>
                            <a:srgbClr val="C6E0B4"/>
                          </a:highlight>
                          <a:latin typeface="Calibri" panose="020F0502020204030204" pitchFamily="34" charset="0"/>
                        </a:rPr>
                        <a:t>419865</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400" b="1" i="0" u="none" strike="noStrike" dirty="0">
                          <a:solidFill>
                            <a:srgbClr val="000000"/>
                          </a:solidFill>
                          <a:effectLst/>
                          <a:highlight>
                            <a:srgbClr val="C6E0B4"/>
                          </a:highlight>
                          <a:latin typeface="Calibri" panose="020F0502020204030204" pitchFamily="34" charset="0"/>
                        </a:rPr>
                        <a:t>2</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extLst>
                  <a:ext uri="{0D108BD9-81ED-4DB2-BD59-A6C34878D82A}">
                    <a16:rowId xmlns:a16="http://schemas.microsoft.com/office/drawing/2014/main" val="3167119483"/>
                  </a:ext>
                </a:extLst>
              </a:tr>
              <a:tr h="272718">
                <a:tc>
                  <a:txBody>
                    <a:bodyPr/>
                    <a:lstStyle/>
                    <a:p>
                      <a:pPr algn="ctr" fontAlgn="b"/>
                      <a:r>
                        <a:rPr lang="en-US" sz="1400" b="1" i="0" u="none" strike="noStrike">
                          <a:solidFill>
                            <a:srgbClr val="000000"/>
                          </a:solidFill>
                          <a:effectLst/>
                          <a:highlight>
                            <a:srgbClr val="E2EFDA"/>
                          </a:highlight>
                          <a:latin typeface="Calibri" panose="020F0502020204030204" pitchFamily="34" charset="0"/>
                        </a:rPr>
                        <a:t>P &amp; A</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400" b="1" i="0" u="none" strike="noStrike">
                          <a:solidFill>
                            <a:srgbClr val="000000"/>
                          </a:solidFill>
                          <a:effectLst/>
                          <a:highlight>
                            <a:srgbClr val="E2EFDA"/>
                          </a:highlight>
                          <a:latin typeface="Calibri" panose="020F0502020204030204" pitchFamily="34" charset="0"/>
                        </a:rPr>
                        <a:t>A2520150504</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400" b="1" i="0" u="none" strike="noStrike">
                          <a:solidFill>
                            <a:srgbClr val="000000"/>
                          </a:solidFill>
                          <a:effectLst/>
                          <a:highlight>
                            <a:srgbClr val="E2EFDA"/>
                          </a:highlight>
                          <a:latin typeface="Calibri" panose="020F0502020204030204" pitchFamily="34" charset="0"/>
                        </a:rPr>
                        <a:t>AQ Maxima Ms</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400" b="1" i="0" u="none" strike="noStrike">
                          <a:solidFill>
                            <a:srgbClr val="000000"/>
                          </a:solidFill>
                          <a:effectLst/>
                          <a:highlight>
                            <a:srgbClr val="E2EFDA"/>
                          </a:highlight>
                          <a:latin typeface="Calibri" panose="020F0502020204030204" pitchFamily="34" charset="0"/>
                        </a:rPr>
                        <a:t>419471</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400" b="1" i="0" u="none" strike="noStrike" dirty="0">
                          <a:solidFill>
                            <a:srgbClr val="000000"/>
                          </a:solidFill>
                          <a:effectLst/>
                          <a:highlight>
                            <a:srgbClr val="E2EFDA"/>
                          </a:highlight>
                          <a:latin typeface="Calibri" panose="020F0502020204030204" pitchFamily="34" charset="0"/>
                        </a:rPr>
                        <a:t>3</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extLst>
                  <a:ext uri="{0D108BD9-81ED-4DB2-BD59-A6C34878D82A}">
                    <a16:rowId xmlns:a16="http://schemas.microsoft.com/office/drawing/2014/main" val="2193967905"/>
                  </a:ext>
                </a:extLst>
              </a:tr>
              <a:tr h="272718">
                <a:tc>
                  <a:txBody>
                    <a:bodyPr/>
                    <a:lstStyle/>
                    <a:p>
                      <a:pPr algn="ctr" fontAlgn="b"/>
                      <a:r>
                        <a:rPr lang="en-US" sz="1400" b="1" i="0" u="none" strike="noStrike">
                          <a:solidFill>
                            <a:srgbClr val="000000"/>
                          </a:solidFill>
                          <a:effectLst/>
                          <a:highlight>
                            <a:srgbClr val="C6E0B4"/>
                          </a:highlight>
                          <a:latin typeface="Calibri" panose="020F0502020204030204" pitchFamily="34" charset="0"/>
                        </a:rPr>
                        <a:t>PC</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400" b="1" i="0" u="none" strike="noStrike">
                          <a:solidFill>
                            <a:srgbClr val="000000"/>
                          </a:solidFill>
                          <a:effectLst/>
                          <a:highlight>
                            <a:srgbClr val="C6E0B4"/>
                          </a:highlight>
                          <a:latin typeface="Calibri" panose="020F0502020204030204" pitchFamily="34" charset="0"/>
                        </a:rPr>
                        <a:t>A4218110202</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400" b="1" i="0" u="none" strike="noStrike">
                          <a:solidFill>
                            <a:srgbClr val="000000"/>
                          </a:solidFill>
                          <a:effectLst/>
                          <a:highlight>
                            <a:srgbClr val="C6E0B4"/>
                          </a:highlight>
                          <a:latin typeface="Calibri" panose="020F0502020204030204" pitchFamily="34" charset="0"/>
                        </a:rPr>
                        <a:t>AQ Digit</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400" b="1" i="0" u="none" strike="noStrike">
                          <a:solidFill>
                            <a:srgbClr val="000000"/>
                          </a:solidFill>
                          <a:effectLst/>
                          <a:highlight>
                            <a:srgbClr val="C6E0B4"/>
                          </a:highlight>
                          <a:latin typeface="Calibri" panose="020F0502020204030204" pitchFamily="34" charset="0"/>
                        </a:rPr>
                        <a:t>17434</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400" b="1" i="0" u="none" strike="noStrike" dirty="0">
                          <a:solidFill>
                            <a:srgbClr val="000000"/>
                          </a:solidFill>
                          <a:effectLst/>
                          <a:highlight>
                            <a:srgbClr val="C6E0B4"/>
                          </a:highlight>
                          <a:latin typeface="Calibri" panose="020F0502020204030204" pitchFamily="34" charset="0"/>
                        </a:rPr>
                        <a:t>1</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extLst>
                  <a:ext uri="{0D108BD9-81ED-4DB2-BD59-A6C34878D82A}">
                    <a16:rowId xmlns:a16="http://schemas.microsoft.com/office/drawing/2014/main" val="1214485389"/>
                  </a:ext>
                </a:extLst>
              </a:tr>
              <a:tr h="272718">
                <a:tc>
                  <a:txBody>
                    <a:bodyPr/>
                    <a:lstStyle/>
                    <a:p>
                      <a:pPr algn="ctr" fontAlgn="b"/>
                      <a:r>
                        <a:rPr lang="en-US" sz="1400" b="1" i="0" u="none" strike="noStrike">
                          <a:solidFill>
                            <a:srgbClr val="000000"/>
                          </a:solidFill>
                          <a:effectLst/>
                          <a:highlight>
                            <a:srgbClr val="E2EFDA"/>
                          </a:highlight>
                          <a:latin typeface="Calibri" panose="020F0502020204030204" pitchFamily="34" charset="0"/>
                        </a:rPr>
                        <a:t>PC</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400" b="1" i="0" u="none" strike="noStrike">
                          <a:solidFill>
                            <a:srgbClr val="000000"/>
                          </a:solidFill>
                          <a:effectLst/>
                          <a:highlight>
                            <a:srgbClr val="E2EFDA"/>
                          </a:highlight>
                          <a:latin typeface="Calibri" panose="020F0502020204030204" pitchFamily="34" charset="0"/>
                        </a:rPr>
                        <a:t>A4319110306</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400" b="1" i="0" u="none" strike="noStrike">
                          <a:solidFill>
                            <a:srgbClr val="000000"/>
                          </a:solidFill>
                          <a:effectLst/>
                          <a:highlight>
                            <a:srgbClr val="E2EFDA"/>
                          </a:highlight>
                          <a:latin typeface="Calibri" panose="020F0502020204030204" pitchFamily="34" charset="0"/>
                        </a:rPr>
                        <a:t>AQ Velocity</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400" b="1" i="0" u="none" strike="noStrike">
                          <a:solidFill>
                            <a:srgbClr val="000000"/>
                          </a:solidFill>
                          <a:effectLst/>
                          <a:highlight>
                            <a:srgbClr val="E2EFDA"/>
                          </a:highlight>
                          <a:latin typeface="Calibri" panose="020F0502020204030204" pitchFamily="34" charset="0"/>
                        </a:rPr>
                        <a:t>17280</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400" b="1" i="0" u="none" strike="noStrike" dirty="0">
                          <a:solidFill>
                            <a:srgbClr val="000000"/>
                          </a:solidFill>
                          <a:effectLst/>
                          <a:highlight>
                            <a:srgbClr val="E2EFDA"/>
                          </a:highlight>
                          <a:latin typeface="Calibri" panose="020F0502020204030204" pitchFamily="34" charset="0"/>
                        </a:rPr>
                        <a:t>2</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extLst>
                  <a:ext uri="{0D108BD9-81ED-4DB2-BD59-A6C34878D82A}">
                    <a16:rowId xmlns:a16="http://schemas.microsoft.com/office/drawing/2014/main" val="2685104190"/>
                  </a:ext>
                </a:extLst>
              </a:tr>
              <a:tr h="272718">
                <a:tc>
                  <a:txBody>
                    <a:bodyPr/>
                    <a:lstStyle/>
                    <a:p>
                      <a:pPr algn="ctr" fontAlgn="b"/>
                      <a:r>
                        <a:rPr lang="en-US" sz="1400" b="1" i="0" u="none" strike="noStrike">
                          <a:solidFill>
                            <a:srgbClr val="000000"/>
                          </a:solidFill>
                          <a:effectLst/>
                          <a:highlight>
                            <a:srgbClr val="C6E0B4"/>
                          </a:highlight>
                          <a:latin typeface="Calibri" panose="020F0502020204030204" pitchFamily="34" charset="0"/>
                        </a:rPr>
                        <a:t>PC</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C6E0B4"/>
                    </a:solidFill>
                  </a:tcPr>
                </a:tc>
                <a:tc>
                  <a:txBody>
                    <a:bodyPr/>
                    <a:lstStyle/>
                    <a:p>
                      <a:pPr algn="ctr" fontAlgn="b"/>
                      <a:r>
                        <a:rPr lang="en-US" sz="1400" b="1" i="0" u="none" strike="noStrike">
                          <a:solidFill>
                            <a:srgbClr val="000000"/>
                          </a:solidFill>
                          <a:effectLst/>
                          <a:highlight>
                            <a:srgbClr val="C6E0B4"/>
                          </a:highlight>
                          <a:latin typeface="Calibri" panose="020F0502020204030204" pitchFamily="34" charset="0"/>
                        </a:rPr>
                        <a:t>A4218110208</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C6E0B4"/>
                    </a:solidFill>
                  </a:tcPr>
                </a:tc>
                <a:tc>
                  <a:txBody>
                    <a:bodyPr/>
                    <a:lstStyle/>
                    <a:p>
                      <a:pPr algn="ctr" fontAlgn="b"/>
                      <a:r>
                        <a:rPr lang="en-US" sz="1400" b="1" i="0" u="none" strike="noStrike">
                          <a:solidFill>
                            <a:srgbClr val="000000"/>
                          </a:solidFill>
                          <a:effectLst/>
                          <a:highlight>
                            <a:srgbClr val="C6E0B4"/>
                          </a:highlight>
                          <a:latin typeface="Calibri" panose="020F0502020204030204" pitchFamily="34" charset="0"/>
                        </a:rPr>
                        <a:t>AQ Digit</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C6E0B4"/>
                    </a:solidFill>
                  </a:tcPr>
                </a:tc>
                <a:tc>
                  <a:txBody>
                    <a:bodyPr/>
                    <a:lstStyle/>
                    <a:p>
                      <a:pPr algn="ctr" fontAlgn="b"/>
                      <a:r>
                        <a:rPr lang="en-US" sz="1400" b="1" i="0" u="none" strike="noStrike">
                          <a:solidFill>
                            <a:srgbClr val="000000"/>
                          </a:solidFill>
                          <a:effectLst/>
                          <a:highlight>
                            <a:srgbClr val="C6E0B4"/>
                          </a:highlight>
                          <a:latin typeface="Calibri" panose="020F0502020204030204" pitchFamily="34" charset="0"/>
                        </a:rPr>
                        <a:t>17275</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C6E0B4"/>
                    </a:solidFill>
                  </a:tcPr>
                </a:tc>
                <a:tc>
                  <a:txBody>
                    <a:bodyPr/>
                    <a:lstStyle/>
                    <a:p>
                      <a:pPr algn="ctr" fontAlgn="b"/>
                      <a:r>
                        <a:rPr lang="en-US" sz="1400" b="1" i="0" u="none" strike="noStrike" dirty="0">
                          <a:solidFill>
                            <a:srgbClr val="000000"/>
                          </a:solidFill>
                          <a:effectLst/>
                          <a:highlight>
                            <a:srgbClr val="C6E0B4"/>
                          </a:highlight>
                          <a:latin typeface="Calibri" panose="020F0502020204030204" pitchFamily="34" charset="0"/>
                        </a:rPr>
                        <a:t>3</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C6E0B4"/>
                    </a:solidFill>
                  </a:tcPr>
                </a:tc>
                <a:extLst>
                  <a:ext uri="{0D108BD9-81ED-4DB2-BD59-A6C34878D82A}">
                    <a16:rowId xmlns:a16="http://schemas.microsoft.com/office/drawing/2014/main" val="3021054401"/>
                  </a:ext>
                </a:extLst>
              </a:tr>
            </a:tbl>
          </a:graphicData>
        </a:graphic>
      </p:graphicFrame>
      <p:pic>
        <p:nvPicPr>
          <p:cNvPr id="8" name="Picture 7">
            <a:extLst>
              <a:ext uri="{FF2B5EF4-FFF2-40B4-BE49-F238E27FC236}">
                <a16:creationId xmlns:a16="http://schemas.microsoft.com/office/drawing/2014/main" id="{75D366B3-D436-F9D5-B7DD-A428662CE1B4}"/>
              </a:ext>
            </a:extLst>
          </p:cNvPr>
          <p:cNvPicPr>
            <a:picLocks noChangeAspect="1"/>
          </p:cNvPicPr>
          <p:nvPr/>
        </p:nvPicPr>
        <p:blipFill>
          <a:blip r:embed="rId3"/>
          <a:stretch>
            <a:fillRect/>
          </a:stretch>
        </p:blipFill>
        <p:spPr>
          <a:xfrm>
            <a:off x="6905625" y="1988289"/>
            <a:ext cx="5057775" cy="2945222"/>
          </a:xfrm>
          <a:prstGeom prst="rect">
            <a:avLst/>
          </a:prstGeom>
        </p:spPr>
      </p:pic>
      <p:sp>
        <p:nvSpPr>
          <p:cNvPr id="10" name="Rectangle: Rounded Corners 9">
            <a:extLst>
              <a:ext uri="{FF2B5EF4-FFF2-40B4-BE49-F238E27FC236}">
                <a16:creationId xmlns:a16="http://schemas.microsoft.com/office/drawing/2014/main" id="{AB3A8D4E-3576-DD80-8488-E8E9EFBCCB6E}"/>
              </a:ext>
            </a:extLst>
          </p:cNvPr>
          <p:cNvSpPr/>
          <p:nvPr/>
        </p:nvSpPr>
        <p:spPr>
          <a:xfrm>
            <a:off x="329609" y="5539562"/>
            <a:ext cx="11557591" cy="103135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Even though P&amp;A accounts for the division with maximum quantities sold, the product with highest quantities sold belongs to N&amp;S. Quantities sold in PC division are significantly lower than other two divisions. </a:t>
            </a:r>
          </a:p>
          <a:p>
            <a:pPr algn="ctr"/>
            <a:endParaRPr lang="en-US" dirty="0"/>
          </a:p>
        </p:txBody>
      </p:sp>
    </p:spTree>
    <p:extLst>
      <p:ext uri="{BB962C8B-B14F-4D97-AF65-F5344CB8AC3E}">
        <p14:creationId xmlns:p14="http://schemas.microsoft.com/office/powerpoint/2010/main" val="165884474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5000">
              <a:schemeClr val="accent1">
                <a:lumMod val="45000"/>
                <a:lumOff val="55000"/>
              </a:schemeClr>
            </a:gs>
            <a:gs pos="92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5E7EF0E0-F1F4-1C38-C0C0-BA2CE61A83D3}"/>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5571" b="89946" l="23551" r="76812">
                        <a14:foregroundMark x1="29982" y1="20516" x2="30435" y2="33152"/>
                        <a14:foregroundMark x1="28804" y1="35326" x2="26087" y2="54212"/>
                        <a14:foregroundMark x1="23551" y1="53940" x2="43116" y2="38723"/>
                        <a14:foregroundMark x1="55616" y1="5571" x2="76812" y2="29755"/>
                        <a14:foregroundMark x1="52717" y1="37908" x2="49094" y2="70516"/>
                        <a14:foregroundMark x1="44475" y1="20109" x2="45290" y2="29212"/>
                        <a14:foregroundMark x1="35236" y1="33016" x2="49004" y2="36549"/>
                        <a14:foregroundMark x1="49638" y1="30842" x2="76449" y2="55571"/>
                        <a14:foregroundMark x1="66214" y1="52853" x2="60236" y2="62772"/>
                        <a14:foregroundMark x1="68025" y1="55299" x2="68388" y2="59783"/>
                        <a14:foregroundMark x1="63859" y1="10462" x2="68116" y2="13315"/>
                        <a14:foregroundMark x1="71196" y1="38995" x2="70562" y2="44429"/>
                      </a14:backgroundRemoval>
                    </a14:imgEffect>
                  </a14:imgLayer>
                </a14:imgProps>
              </a:ext>
              <a:ext uri="{28A0092B-C50C-407E-A947-70E740481C1C}">
                <a14:useLocalDpi xmlns:a14="http://schemas.microsoft.com/office/drawing/2010/main" val="0"/>
              </a:ext>
            </a:extLst>
          </a:blip>
          <a:srcRect l="19537" r="20463"/>
          <a:stretch/>
        </p:blipFill>
        <p:spPr bwMode="auto">
          <a:xfrm>
            <a:off x="0" y="66675"/>
            <a:ext cx="6172201"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99EC936-A1D2-25D7-AAC5-FA5F44D13237}"/>
              </a:ext>
            </a:extLst>
          </p:cNvPr>
          <p:cNvSpPr>
            <a:spLocks noGrp="1"/>
          </p:cNvSpPr>
          <p:nvPr>
            <p:ph type="title"/>
          </p:nvPr>
        </p:nvSpPr>
        <p:spPr>
          <a:xfrm>
            <a:off x="1619249" y="695325"/>
            <a:ext cx="2057401" cy="857250"/>
          </a:xfrm>
        </p:spPr>
        <p:txBody>
          <a:bodyPr>
            <a:normAutofit fontScale="90000"/>
          </a:bodyPr>
          <a:lstStyle/>
          <a:p>
            <a:r>
              <a:rPr lang="en-US" dirty="0"/>
              <a:t>=</a:t>
            </a:r>
            <a:br>
              <a:rPr lang="en-US" dirty="0"/>
            </a:br>
            <a:br>
              <a:rPr lang="en-US" dirty="0"/>
            </a:br>
            <a:br>
              <a:rPr lang="en-US" dirty="0"/>
            </a:br>
            <a:br>
              <a:rPr lang="en-US" dirty="0"/>
            </a:br>
            <a:endParaRPr lang="en-US" dirty="0"/>
          </a:p>
        </p:txBody>
      </p:sp>
      <p:sp>
        <p:nvSpPr>
          <p:cNvPr id="3" name="Content Placeholder 2">
            <a:extLst>
              <a:ext uri="{FF2B5EF4-FFF2-40B4-BE49-F238E27FC236}">
                <a16:creationId xmlns:a16="http://schemas.microsoft.com/office/drawing/2014/main" id="{07602A37-90A2-D32A-C02E-5FCC93231F94}"/>
              </a:ext>
            </a:extLst>
          </p:cNvPr>
          <p:cNvSpPr>
            <a:spLocks noGrp="1"/>
          </p:cNvSpPr>
          <p:nvPr>
            <p:ph idx="1"/>
          </p:nvPr>
        </p:nvSpPr>
        <p:spPr>
          <a:xfrm>
            <a:off x="6172201" y="372140"/>
            <a:ext cx="5988402" cy="5964865"/>
          </a:xfrm>
        </p:spPr>
        <p:txBody>
          <a:bodyPr>
            <a:normAutofit/>
          </a:bodyPr>
          <a:lstStyle/>
          <a:p>
            <a:pPr marL="0" indent="0">
              <a:buNone/>
            </a:pPr>
            <a:endParaRPr lang="en-US" sz="2400" b="1" dirty="0">
              <a:solidFill>
                <a:schemeClr val="accent2">
                  <a:lumMod val="75000"/>
                </a:schemeClr>
              </a:solidFill>
              <a:latin typeface="Aptos Display" panose="020B0004020202020204" pitchFamily="34" charset="0"/>
            </a:endParaRPr>
          </a:p>
          <a:p>
            <a:r>
              <a:rPr lang="en-US" sz="2400" b="1" dirty="0">
                <a:solidFill>
                  <a:schemeClr val="accent2">
                    <a:lumMod val="75000"/>
                  </a:schemeClr>
                </a:solidFill>
                <a:latin typeface="Aptos Display" panose="020B0004020202020204" pitchFamily="34" charset="0"/>
              </a:rPr>
              <a:t>Company – </a:t>
            </a:r>
            <a:r>
              <a:rPr lang="en-US" sz="2400" dirty="0">
                <a:solidFill>
                  <a:schemeClr val="accent2">
                    <a:lumMod val="75000"/>
                  </a:schemeClr>
                </a:solidFill>
                <a:latin typeface="Aptos Display" panose="020B0004020202020204" pitchFamily="34" charset="0"/>
              </a:rPr>
              <a:t>One of the computer hardware producers in  India.</a:t>
            </a:r>
          </a:p>
          <a:p>
            <a:endParaRPr lang="en-US" sz="2400" dirty="0">
              <a:solidFill>
                <a:schemeClr val="accent2">
                  <a:lumMod val="75000"/>
                </a:schemeClr>
              </a:solidFill>
              <a:latin typeface="Aptos Display" panose="020B0004020202020204" pitchFamily="34" charset="0"/>
            </a:endParaRPr>
          </a:p>
          <a:p>
            <a:r>
              <a:rPr lang="en-US" sz="2400" b="1" dirty="0">
                <a:solidFill>
                  <a:schemeClr val="accent2">
                    <a:lumMod val="75000"/>
                  </a:schemeClr>
                </a:solidFill>
                <a:latin typeface="Aptos Display" panose="020B0004020202020204" pitchFamily="34" charset="0"/>
              </a:rPr>
              <a:t>Background- </a:t>
            </a:r>
            <a:r>
              <a:rPr lang="en-US" sz="2400" dirty="0">
                <a:solidFill>
                  <a:schemeClr val="accent2">
                    <a:lumMod val="75000"/>
                  </a:schemeClr>
                </a:solidFill>
                <a:latin typeface="Aptos Display" panose="020B0004020202020204" pitchFamily="34" charset="0"/>
              </a:rPr>
              <a:t>The management noticed they do not get enough insights to make quick and smart data-inform decisions. </a:t>
            </a:r>
          </a:p>
          <a:p>
            <a:endParaRPr lang="en-US" sz="2400" dirty="0">
              <a:solidFill>
                <a:schemeClr val="accent2">
                  <a:lumMod val="75000"/>
                </a:schemeClr>
              </a:solidFill>
              <a:latin typeface="Aptos Display" panose="020B0004020202020204" pitchFamily="34" charset="0"/>
            </a:endParaRPr>
          </a:p>
          <a:p>
            <a:r>
              <a:rPr lang="en-US" sz="2400" b="1" dirty="0">
                <a:solidFill>
                  <a:schemeClr val="accent2">
                    <a:lumMod val="75000"/>
                  </a:schemeClr>
                </a:solidFill>
                <a:latin typeface="Aptos Display" panose="020B0004020202020204" pitchFamily="34" charset="0"/>
              </a:rPr>
              <a:t>Getting familiar with </a:t>
            </a:r>
            <a:r>
              <a:rPr lang="en-US" sz="2400" b="1" dirty="0" err="1">
                <a:solidFill>
                  <a:schemeClr val="accent2">
                    <a:lumMod val="75000"/>
                  </a:schemeClr>
                </a:solidFill>
                <a:latin typeface="Aptos Display" panose="020B0004020202020204" pitchFamily="34" charset="0"/>
              </a:rPr>
              <a:t>Atliq’s</a:t>
            </a:r>
            <a:r>
              <a:rPr lang="en-US" sz="2400" b="1" dirty="0">
                <a:solidFill>
                  <a:schemeClr val="accent2">
                    <a:lumMod val="75000"/>
                  </a:schemeClr>
                </a:solidFill>
                <a:latin typeface="Aptos Display" panose="020B0004020202020204" pitchFamily="34" charset="0"/>
              </a:rPr>
              <a:t> business- Their Markets and product lines</a:t>
            </a:r>
          </a:p>
          <a:p>
            <a:endParaRPr lang="en-US" sz="2400" b="1" dirty="0">
              <a:solidFill>
                <a:schemeClr val="accent2">
                  <a:lumMod val="75000"/>
                </a:schemeClr>
              </a:solidFill>
              <a:latin typeface="Aptos Display" panose="020B0004020202020204" pitchFamily="34" charset="0"/>
            </a:endParaRPr>
          </a:p>
          <a:p>
            <a:r>
              <a:rPr lang="en-US" sz="2400" b="1" dirty="0">
                <a:solidFill>
                  <a:schemeClr val="accent2">
                    <a:lumMod val="75000"/>
                  </a:schemeClr>
                </a:solidFill>
                <a:latin typeface="Aptos Display" panose="020B0004020202020204" pitchFamily="34" charset="0"/>
              </a:rPr>
              <a:t>Ad-hoc ,requests queried results, insights and visualization</a:t>
            </a:r>
          </a:p>
          <a:p>
            <a:endParaRPr lang="en-US" sz="2400" dirty="0">
              <a:latin typeface="Aptos Display" panose="020B0004020202020204" pitchFamily="34" charset="0"/>
            </a:endParaRPr>
          </a:p>
          <a:p>
            <a:endParaRPr lang="en-US" sz="2400" dirty="0">
              <a:latin typeface="Aptos Display" panose="020B0004020202020204" pitchFamily="34" charset="0"/>
            </a:endParaRPr>
          </a:p>
        </p:txBody>
      </p:sp>
    </p:spTree>
    <p:extLst>
      <p:ext uri="{BB962C8B-B14F-4D97-AF65-F5344CB8AC3E}">
        <p14:creationId xmlns:p14="http://schemas.microsoft.com/office/powerpoint/2010/main" val="299352127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5000">
              <a:schemeClr val="accent1">
                <a:lumMod val="45000"/>
                <a:lumOff val="55000"/>
              </a:schemeClr>
            </a:gs>
            <a:gs pos="92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D4E84-49AF-3121-1793-EE14A3C17F26}"/>
              </a:ext>
            </a:extLst>
          </p:cNvPr>
          <p:cNvSpPr>
            <a:spLocks noGrp="1"/>
          </p:cNvSpPr>
          <p:nvPr>
            <p:ph type="title"/>
          </p:nvPr>
        </p:nvSpPr>
        <p:spPr>
          <a:xfrm>
            <a:off x="787400" y="365124"/>
            <a:ext cx="10566400" cy="1036955"/>
          </a:xfrm>
        </p:spPr>
        <p:txBody>
          <a:bodyPr>
            <a:normAutofit fontScale="90000"/>
          </a:bodyPr>
          <a:lstStyle/>
          <a:p>
            <a:pPr marL="0" marR="0">
              <a:lnSpc>
                <a:spcPct val="107000"/>
              </a:lnSpc>
              <a:spcBef>
                <a:spcPts val="0"/>
              </a:spcBef>
              <a:spcAft>
                <a:spcPts val="800"/>
              </a:spcAft>
            </a:pPr>
            <a:br>
              <a:rPr lang="en-US" sz="2700" dirty="0">
                <a:effectLst/>
                <a:latin typeface="Calibri" panose="020F0502020204030204" pitchFamily="34" charset="0"/>
                <a:ea typeface="Calibri" panose="020F0502020204030204" pitchFamily="34" charset="0"/>
                <a:cs typeface="Times New Roman" panose="02020603050405020304" pitchFamily="18" charset="0"/>
              </a:rPr>
            </a:br>
            <a:br>
              <a:rPr lang="en-US" sz="2700" dirty="0">
                <a:effectLst/>
                <a:latin typeface="Calibri" panose="020F0502020204030204" pitchFamily="34" charset="0"/>
                <a:ea typeface="Calibri" panose="020F0502020204030204" pitchFamily="34" charset="0"/>
                <a:cs typeface="Times New Roman" panose="02020603050405020304" pitchFamily="18" charset="0"/>
              </a:rPr>
            </a:br>
            <a:r>
              <a:rPr lang="en-US" sz="2700" b="1" dirty="0">
                <a:effectLst/>
                <a:latin typeface="Calibri" panose="020F0502020204030204" pitchFamily="34" charset="0"/>
                <a:ea typeface="Calibri" panose="020F0502020204030204" pitchFamily="34" charset="0"/>
                <a:cs typeface="Times New Roman" panose="02020603050405020304" pitchFamily="18" charset="0"/>
              </a:rPr>
              <a:t>Provide the list of markets in which customer "</a:t>
            </a:r>
            <a:r>
              <a:rPr lang="en-US" sz="2700" b="1" dirty="0" err="1">
                <a:effectLst/>
                <a:latin typeface="Calibri" panose="020F0502020204030204" pitchFamily="34" charset="0"/>
                <a:ea typeface="Calibri" panose="020F0502020204030204" pitchFamily="34" charset="0"/>
                <a:cs typeface="Times New Roman" panose="02020603050405020304" pitchFamily="18" charset="0"/>
              </a:rPr>
              <a:t>Atliq</a:t>
            </a:r>
            <a:r>
              <a:rPr lang="en-US" sz="2700" b="1" dirty="0">
                <a:effectLst/>
                <a:latin typeface="Calibri" panose="020F0502020204030204" pitchFamily="34" charset="0"/>
                <a:ea typeface="Calibri" panose="020F0502020204030204" pitchFamily="34" charset="0"/>
                <a:cs typeface="Times New Roman" panose="02020603050405020304" pitchFamily="18" charset="0"/>
              </a:rPr>
              <a:t> Exclusive" operates its</a:t>
            </a:r>
            <a:br>
              <a:rPr lang="en-US" sz="2700" b="1" dirty="0">
                <a:effectLst/>
                <a:latin typeface="Calibri" panose="020F0502020204030204" pitchFamily="34" charset="0"/>
                <a:ea typeface="Calibri" panose="020F0502020204030204" pitchFamily="34" charset="0"/>
                <a:cs typeface="Times New Roman" panose="02020603050405020304" pitchFamily="18" charset="0"/>
              </a:rPr>
            </a:br>
            <a:r>
              <a:rPr lang="en-US" sz="2700" b="1" dirty="0">
                <a:effectLst/>
                <a:latin typeface="Calibri" panose="020F0502020204030204" pitchFamily="34" charset="0"/>
                <a:ea typeface="Calibri" panose="020F0502020204030204" pitchFamily="34" charset="0"/>
                <a:cs typeface="Times New Roman" panose="02020603050405020304" pitchFamily="18" charset="0"/>
              </a:rPr>
              <a:t>business in the APAC region.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graphicFrame>
        <p:nvGraphicFramePr>
          <p:cNvPr id="3" name="Table 2">
            <a:extLst>
              <a:ext uri="{FF2B5EF4-FFF2-40B4-BE49-F238E27FC236}">
                <a16:creationId xmlns:a16="http://schemas.microsoft.com/office/drawing/2014/main" id="{AC54DDC8-6B05-1F54-717F-9E86E2AB1C68}"/>
              </a:ext>
            </a:extLst>
          </p:cNvPr>
          <p:cNvGraphicFramePr>
            <a:graphicFrameLocks noGrp="1"/>
          </p:cNvGraphicFramePr>
          <p:nvPr>
            <p:extLst>
              <p:ext uri="{D42A27DB-BD31-4B8C-83A1-F6EECF244321}">
                <p14:modId xmlns:p14="http://schemas.microsoft.com/office/powerpoint/2010/main" val="2764859460"/>
              </p:ext>
            </p:extLst>
          </p:nvPr>
        </p:nvGraphicFramePr>
        <p:xfrm>
          <a:off x="838200" y="3082928"/>
          <a:ext cx="2783840" cy="3409947"/>
        </p:xfrm>
        <a:graphic>
          <a:graphicData uri="http://schemas.openxmlformats.org/drawingml/2006/table">
            <a:tbl>
              <a:tblPr/>
              <a:tblGrid>
                <a:gridCol w="2783840">
                  <a:extLst>
                    <a:ext uri="{9D8B030D-6E8A-4147-A177-3AD203B41FA5}">
                      <a16:colId xmlns:a16="http://schemas.microsoft.com/office/drawing/2014/main" val="4173130800"/>
                    </a:ext>
                  </a:extLst>
                </a:gridCol>
              </a:tblGrid>
              <a:tr h="378883">
                <a:tc>
                  <a:txBody>
                    <a:bodyPr/>
                    <a:lstStyle/>
                    <a:p>
                      <a:pPr algn="l" fontAlgn="b"/>
                      <a:r>
                        <a:rPr lang="en-US" sz="2400" b="1" i="0" u="none" strike="noStrike" dirty="0">
                          <a:solidFill>
                            <a:srgbClr val="000000"/>
                          </a:solidFill>
                          <a:effectLst/>
                          <a:latin typeface="Calibri" panose="020F0502020204030204" pitchFamily="34" charset="0"/>
                        </a:rPr>
                        <a:t> Market</a:t>
                      </a:r>
                    </a:p>
                  </a:txBody>
                  <a:tcPr marL="6350" marR="6350" marT="6350" marB="0" anchor="b">
                    <a:lnL w="6350" cap="flat" cmpd="sng" algn="ctr">
                      <a:solidFill>
                        <a:srgbClr val="5B9BD5"/>
                      </a:solidFill>
                      <a:prstDash val="solid"/>
                      <a:round/>
                      <a:headEnd type="none" w="med" len="med"/>
                      <a:tailEnd type="none" w="med" len="med"/>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8EA9DB"/>
                    </a:solidFill>
                  </a:tcPr>
                </a:tc>
                <a:extLst>
                  <a:ext uri="{0D108BD9-81ED-4DB2-BD59-A6C34878D82A}">
                    <a16:rowId xmlns:a16="http://schemas.microsoft.com/office/drawing/2014/main" val="3034027150"/>
                  </a:ext>
                </a:extLst>
              </a:tr>
              <a:tr h="378883">
                <a:tc>
                  <a:txBody>
                    <a:bodyPr/>
                    <a:lstStyle/>
                    <a:p>
                      <a:pPr algn="l" fontAlgn="b"/>
                      <a:r>
                        <a:rPr lang="en-US" sz="2400" b="0" i="0" u="none" strike="noStrike" dirty="0">
                          <a:solidFill>
                            <a:srgbClr val="000000"/>
                          </a:solidFill>
                          <a:effectLst/>
                          <a:latin typeface="Calibri" panose="020F0502020204030204" pitchFamily="34" charset="0"/>
                        </a:rPr>
                        <a:t> India</a:t>
                      </a:r>
                    </a:p>
                  </a:txBody>
                  <a:tcPr marL="6350" marR="6350" marT="6350" marB="0" anchor="b">
                    <a:lnL w="6350" cap="flat" cmpd="sng" algn="ctr">
                      <a:solidFill>
                        <a:srgbClr val="5B9BD5"/>
                      </a:solidFill>
                      <a:prstDash val="solid"/>
                      <a:round/>
                      <a:headEnd type="none" w="med" len="med"/>
                      <a:tailEnd type="none" w="med" len="med"/>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DDEBF7"/>
                    </a:solidFill>
                  </a:tcPr>
                </a:tc>
                <a:extLst>
                  <a:ext uri="{0D108BD9-81ED-4DB2-BD59-A6C34878D82A}">
                    <a16:rowId xmlns:a16="http://schemas.microsoft.com/office/drawing/2014/main" val="4139790833"/>
                  </a:ext>
                </a:extLst>
              </a:tr>
              <a:tr h="378883">
                <a:tc>
                  <a:txBody>
                    <a:bodyPr/>
                    <a:lstStyle/>
                    <a:p>
                      <a:pPr algn="l" fontAlgn="b"/>
                      <a:r>
                        <a:rPr lang="en-US" sz="2400" b="0" i="0" u="none" strike="noStrike" dirty="0">
                          <a:solidFill>
                            <a:srgbClr val="000000"/>
                          </a:solidFill>
                          <a:effectLst/>
                          <a:latin typeface="Calibri" panose="020F0502020204030204" pitchFamily="34" charset="0"/>
                        </a:rPr>
                        <a:t> Indonesia</a:t>
                      </a:r>
                    </a:p>
                  </a:txBody>
                  <a:tcPr marL="6350" marR="6350" marT="6350" marB="0" anchor="b">
                    <a:lnL w="6350" cap="flat" cmpd="sng" algn="ctr">
                      <a:solidFill>
                        <a:srgbClr val="5B9BD5"/>
                      </a:solidFill>
                      <a:prstDash val="solid"/>
                      <a:round/>
                      <a:headEnd type="none" w="med" len="med"/>
                      <a:tailEnd type="none" w="med" len="med"/>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noFill/>
                  </a:tcPr>
                </a:tc>
                <a:extLst>
                  <a:ext uri="{0D108BD9-81ED-4DB2-BD59-A6C34878D82A}">
                    <a16:rowId xmlns:a16="http://schemas.microsoft.com/office/drawing/2014/main" val="1309604004"/>
                  </a:ext>
                </a:extLst>
              </a:tr>
              <a:tr h="378883">
                <a:tc>
                  <a:txBody>
                    <a:bodyPr/>
                    <a:lstStyle/>
                    <a:p>
                      <a:pPr algn="l" fontAlgn="b"/>
                      <a:r>
                        <a:rPr lang="en-US" sz="2400" b="0" i="0" u="none" strike="noStrike" dirty="0">
                          <a:solidFill>
                            <a:srgbClr val="000000"/>
                          </a:solidFill>
                          <a:effectLst/>
                          <a:latin typeface="Calibri" panose="020F0502020204030204" pitchFamily="34" charset="0"/>
                        </a:rPr>
                        <a:t> Japan</a:t>
                      </a:r>
                    </a:p>
                  </a:txBody>
                  <a:tcPr marL="6350" marR="6350" marT="6350" marB="0" anchor="b">
                    <a:lnL w="6350" cap="flat" cmpd="sng" algn="ctr">
                      <a:solidFill>
                        <a:srgbClr val="5B9BD5"/>
                      </a:solidFill>
                      <a:prstDash val="solid"/>
                      <a:round/>
                      <a:headEnd type="none" w="med" len="med"/>
                      <a:tailEnd type="none" w="med" len="med"/>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DDEBF7"/>
                    </a:solidFill>
                  </a:tcPr>
                </a:tc>
                <a:extLst>
                  <a:ext uri="{0D108BD9-81ED-4DB2-BD59-A6C34878D82A}">
                    <a16:rowId xmlns:a16="http://schemas.microsoft.com/office/drawing/2014/main" val="569541186"/>
                  </a:ext>
                </a:extLst>
              </a:tr>
              <a:tr h="378883">
                <a:tc>
                  <a:txBody>
                    <a:bodyPr/>
                    <a:lstStyle/>
                    <a:p>
                      <a:pPr algn="l" fontAlgn="b"/>
                      <a:r>
                        <a:rPr lang="en-US" sz="2400" b="0" i="0" u="none" strike="noStrike" dirty="0">
                          <a:solidFill>
                            <a:srgbClr val="000000"/>
                          </a:solidFill>
                          <a:effectLst/>
                          <a:latin typeface="Calibri" panose="020F0502020204030204" pitchFamily="34" charset="0"/>
                        </a:rPr>
                        <a:t> Philippines</a:t>
                      </a:r>
                    </a:p>
                  </a:txBody>
                  <a:tcPr marL="6350" marR="6350" marT="6350" marB="0" anchor="b">
                    <a:lnL w="6350" cap="flat" cmpd="sng" algn="ctr">
                      <a:solidFill>
                        <a:srgbClr val="5B9BD5"/>
                      </a:solidFill>
                      <a:prstDash val="solid"/>
                      <a:round/>
                      <a:headEnd type="none" w="med" len="med"/>
                      <a:tailEnd type="none" w="med" len="med"/>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noFill/>
                  </a:tcPr>
                </a:tc>
                <a:extLst>
                  <a:ext uri="{0D108BD9-81ED-4DB2-BD59-A6C34878D82A}">
                    <a16:rowId xmlns:a16="http://schemas.microsoft.com/office/drawing/2014/main" val="4158580525"/>
                  </a:ext>
                </a:extLst>
              </a:tr>
              <a:tr h="378883">
                <a:tc>
                  <a:txBody>
                    <a:bodyPr/>
                    <a:lstStyle/>
                    <a:p>
                      <a:pPr algn="l" fontAlgn="b"/>
                      <a:r>
                        <a:rPr lang="en-US" sz="2400" b="0" i="0" u="none" strike="noStrike" dirty="0">
                          <a:solidFill>
                            <a:srgbClr val="000000"/>
                          </a:solidFill>
                          <a:effectLst/>
                          <a:latin typeface="Calibri" panose="020F0502020204030204" pitchFamily="34" charset="0"/>
                        </a:rPr>
                        <a:t> South Korea</a:t>
                      </a:r>
                    </a:p>
                  </a:txBody>
                  <a:tcPr marL="6350" marR="6350" marT="6350" marB="0" anchor="b">
                    <a:lnL w="6350" cap="flat" cmpd="sng" algn="ctr">
                      <a:solidFill>
                        <a:srgbClr val="5B9BD5"/>
                      </a:solidFill>
                      <a:prstDash val="solid"/>
                      <a:round/>
                      <a:headEnd type="none" w="med" len="med"/>
                      <a:tailEnd type="none" w="med" len="med"/>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DDEBF7"/>
                    </a:solidFill>
                  </a:tcPr>
                </a:tc>
                <a:extLst>
                  <a:ext uri="{0D108BD9-81ED-4DB2-BD59-A6C34878D82A}">
                    <a16:rowId xmlns:a16="http://schemas.microsoft.com/office/drawing/2014/main" val="3419744"/>
                  </a:ext>
                </a:extLst>
              </a:tr>
              <a:tr h="378883">
                <a:tc>
                  <a:txBody>
                    <a:bodyPr/>
                    <a:lstStyle/>
                    <a:p>
                      <a:pPr algn="l" fontAlgn="b"/>
                      <a:r>
                        <a:rPr lang="en-US" sz="2400" b="0" i="0" u="none" strike="noStrike" dirty="0">
                          <a:solidFill>
                            <a:srgbClr val="000000"/>
                          </a:solidFill>
                          <a:effectLst/>
                          <a:latin typeface="Calibri" panose="020F0502020204030204" pitchFamily="34" charset="0"/>
                        </a:rPr>
                        <a:t> Australia</a:t>
                      </a:r>
                    </a:p>
                  </a:txBody>
                  <a:tcPr marL="6350" marR="6350" marT="6350" marB="0" anchor="b">
                    <a:lnL w="6350" cap="flat" cmpd="sng" algn="ctr">
                      <a:solidFill>
                        <a:srgbClr val="5B9BD5"/>
                      </a:solidFill>
                      <a:prstDash val="solid"/>
                      <a:round/>
                      <a:headEnd type="none" w="med" len="med"/>
                      <a:tailEnd type="none" w="med" len="med"/>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noFill/>
                  </a:tcPr>
                </a:tc>
                <a:extLst>
                  <a:ext uri="{0D108BD9-81ED-4DB2-BD59-A6C34878D82A}">
                    <a16:rowId xmlns:a16="http://schemas.microsoft.com/office/drawing/2014/main" val="3787227818"/>
                  </a:ext>
                </a:extLst>
              </a:tr>
              <a:tr h="378883">
                <a:tc>
                  <a:txBody>
                    <a:bodyPr/>
                    <a:lstStyle/>
                    <a:p>
                      <a:pPr algn="l" fontAlgn="b"/>
                      <a:r>
                        <a:rPr lang="en-US" sz="2400" b="0" i="0" u="none" strike="noStrike" dirty="0">
                          <a:solidFill>
                            <a:srgbClr val="000000"/>
                          </a:solidFill>
                          <a:effectLst/>
                          <a:latin typeface="Calibri" panose="020F0502020204030204" pitchFamily="34" charset="0"/>
                        </a:rPr>
                        <a:t> New Zealand</a:t>
                      </a:r>
                    </a:p>
                  </a:txBody>
                  <a:tcPr marL="6350" marR="6350" marT="6350" marB="0" anchor="b">
                    <a:lnL w="6350" cap="flat" cmpd="sng" algn="ctr">
                      <a:solidFill>
                        <a:srgbClr val="5B9BD5"/>
                      </a:solidFill>
                      <a:prstDash val="solid"/>
                      <a:round/>
                      <a:headEnd type="none" w="med" len="med"/>
                      <a:tailEnd type="none" w="med" len="med"/>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DDEBF7"/>
                    </a:solidFill>
                  </a:tcPr>
                </a:tc>
                <a:extLst>
                  <a:ext uri="{0D108BD9-81ED-4DB2-BD59-A6C34878D82A}">
                    <a16:rowId xmlns:a16="http://schemas.microsoft.com/office/drawing/2014/main" val="2521828177"/>
                  </a:ext>
                </a:extLst>
              </a:tr>
              <a:tr h="378883">
                <a:tc>
                  <a:txBody>
                    <a:bodyPr/>
                    <a:lstStyle/>
                    <a:p>
                      <a:pPr algn="l" fontAlgn="b"/>
                      <a:r>
                        <a:rPr lang="en-US" sz="2400" b="0" i="0" u="none" strike="noStrike" dirty="0">
                          <a:solidFill>
                            <a:srgbClr val="000000"/>
                          </a:solidFill>
                          <a:effectLst/>
                          <a:latin typeface="Calibri" panose="020F0502020204030204" pitchFamily="34" charset="0"/>
                        </a:rPr>
                        <a:t> Bangladesh</a:t>
                      </a:r>
                    </a:p>
                  </a:txBody>
                  <a:tcPr marL="6350" marR="6350" marT="6350" marB="0" anchor="b">
                    <a:lnL w="6350" cap="flat" cmpd="sng" algn="ctr">
                      <a:solidFill>
                        <a:srgbClr val="5B9BD5"/>
                      </a:solidFill>
                      <a:prstDash val="solid"/>
                      <a:round/>
                      <a:headEnd type="none" w="med" len="med"/>
                      <a:tailEnd type="none" w="med" len="med"/>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noFill/>
                  </a:tcPr>
                </a:tc>
                <a:extLst>
                  <a:ext uri="{0D108BD9-81ED-4DB2-BD59-A6C34878D82A}">
                    <a16:rowId xmlns:a16="http://schemas.microsoft.com/office/drawing/2014/main" val="3648513509"/>
                  </a:ext>
                </a:extLst>
              </a:tr>
            </a:tbl>
          </a:graphicData>
        </a:graphic>
      </p:graphicFrame>
      <p:sp>
        <p:nvSpPr>
          <p:cNvPr id="5" name="TextBox 4">
            <a:extLst>
              <a:ext uri="{FF2B5EF4-FFF2-40B4-BE49-F238E27FC236}">
                <a16:creationId xmlns:a16="http://schemas.microsoft.com/office/drawing/2014/main" id="{D292D403-5C13-B708-09C3-A446B3FE273E}"/>
              </a:ext>
            </a:extLst>
          </p:cNvPr>
          <p:cNvSpPr txBox="1"/>
          <p:nvPr/>
        </p:nvSpPr>
        <p:spPr>
          <a:xfrm>
            <a:off x="787400" y="1882599"/>
            <a:ext cx="6096000" cy="1200329"/>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SELECT distinct(market)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FROM gdb023.dim_customer</a:t>
            </a:r>
          </a:p>
          <a:p>
            <a:r>
              <a:rPr lang="en-US" dirty="0">
                <a:latin typeface="Calibri" panose="020F0502020204030204" pitchFamily="34" charset="0"/>
                <a:ea typeface="Calibri" panose="020F0502020204030204" pitchFamily="34" charset="0"/>
                <a:cs typeface="Times New Roman" panose="02020603050405020304" pitchFamily="18" charset="0"/>
              </a:rPr>
              <a:t>WHERE</a:t>
            </a:r>
            <a:r>
              <a:rPr lang="en-US" sz="1800" dirty="0">
                <a:effectLst/>
                <a:latin typeface="Calibri" panose="020F0502020204030204" pitchFamily="34" charset="0"/>
                <a:ea typeface="Calibri" panose="020F0502020204030204" pitchFamily="34" charset="0"/>
                <a:cs typeface="Times New Roman" panose="02020603050405020304" pitchFamily="18" charset="0"/>
              </a:rPr>
              <a:t> region = "APAC" and customer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Atliq</a:t>
            </a:r>
            <a:r>
              <a:rPr lang="en-US" sz="1800" dirty="0">
                <a:effectLst/>
                <a:latin typeface="Calibri" panose="020F0502020204030204" pitchFamily="34" charset="0"/>
                <a:ea typeface="Calibri" panose="020F0502020204030204" pitchFamily="34" charset="0"/>
                <a:cs typeface="Times New Roman" panose="02020603050405020304" pitchFamily="18" charset="0"/>
              </a:rPr>
              <a:t> Exclusive"</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15" name="Picture 14">
            <a:extLst>
              <a:ext uri="{FF2B5EF4-FFF2-40B4-BE49-F238E27FC236}">
                <a16:creationId xmlns:a16="http://schemas.microsoft.com/office/drawing/2014/main" id="{7EBCEF33-5863-D671-EF2C-8C273418B9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1961" y="2384700"/>
            <a:ext cx="5047757" cy="4242391"/>
          </a:xfrm>
          <a:prstGeom prst="rect">
            <a:avLst/>
          </a:prstGeom>
        </p:spPr>
      </p:pic>
    </p:spTree>
    <p:extLst>
      <p:ext uri="{BB962C8B-B14F-4D97-AF65-F5344CB8AC3E}">
        <p14:creationId xmlns:p14="http://schemas.microsoft.com/office/powerpoint/2010/main" val="359986872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5000">
              <a:schemeClr val="accent1">
                <a:lumMod val="45000"/>
                <a:lumOff val="55000"/>
              </a:schemeClr>
            </a:gs>
            <a:gs pos="92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6B909-90D5-B112-2E93-5A5B8D8FA1DD}"/>
              </a:ext>
            </a:extLst>
          </p:cNvPr>
          <p:cNvSpPr>
            <a:spLocks noGrp="1"/>
          </p:cNvSpPr>
          <p:nvPr>
            <p:ph type="title"/>
          </p:nvPr>
        </p:nvSpPr>
        <p:spPr>
          <a:xfrm>
            <a:off x="513906" y="257854"/>
            <a:ext cx="11415824" cy="2357755"/>
          </a:xfrm>
        </p:spPr>
        <p:txBody>
          <a:bodyPr>
            <a:normAutofit/>
          </a:bodyPr>
          <a:lstStyle/>
          <a:p>
            <a:pPr marL="0" marR="0">
              <a:lnSpc>
                <a:spcPct val="107000"/>
              </a:lnSpc>
              <a:spcBef>
                <a:spcPts val="0"/>
              </a:spcBef>
              <a:spcAft>
                <a:spcPts val="800"/>
              </a:spcAft>
            </a:pPr>
            <a:r>
              <a:rPr lang="en-US" sz="2600" b="1" dirty="0">
                <a:effectLst/>
                <a:latin typeface="Calibri" panose="020F0502020204030204" pitchFamily="34" charset="0"/>
                <a:ea typeface="Calibri" panose="020F0502020204030204" pitchFamily="34" charset="0"/>
                <a:cs typeface="Times New Roman" panose="02020603050405020304" pitchFamily="18" charset="0"/>
              </a:rPr>
              <a:t>What is the percentage of unique product increase in 2021 vs. 2020? The final output contains these fields, unique_products_2020</a:t>
            </a:r>
            <a:r>
              <a:rPr lang="en-US" sz="2600" b="1" dirty="0">
                <a:latin typeface="Calibri" panose="020F0502020204030204" pitchFamily="34" charset="0"/>
                <a:ea typeface="Calibri" panose="020F0502020204030204" pitchFamily="34" charset="0"/>
                <a:cs typeface="Times New Roman" panose="02020603050405020304" pitchFamily="18" charset="0"/>
              </a:rPr>
              <a:t>, </a:t>
            </a:r>
            <a:r>
              <a:rPr lang="en-US" sz="2600" b="1" dirty="0">
                <a:effectLst/>
                <a:latin typeface="Calibri" panose="020F0502020204030204" pitchFamily="34" charset="0"/>
                <a:ea typeface="Calibri" panose="020F0502020204030204" pitchFamily="34" charset="0"/>
                <a:cs typeface="Times New Roman" panose="02020603050405020304" pitchFamily="18" charset="0"/>
              </a:rPr>
              <a:t>unique_products_2021, </a:t>
            </a:r>
            <a:r>
              <a:rPr lang="en-US" sz="2600" b="1" dirty="0" err="1">
                <a:latin typeface="Calibri" panose="020F0502020204030204" pitchFamily="34" charset="0"/>
                <a:ea typeface="Calibri" panose="020F0502020204030204" pitchFamily="34" charset="0"/>
                <a:cs typeface="Times New Roman" panose="02020603050405020304" pitchFamily="18" charset="0"/>
              </a:rPr>
              <a:t>percentage_change</a:t>
            </a:r>
            <a:br>
              <a:rPr lang="en-US" sz="2700" dirty="0">
                <a:effectLst/>
                <a:latin typeface="Calibri" panose="020F0502020204030204" pitchFamily="34" charset="0"/>
                <a:ea typeface="Calibri" panose="020F0502020204030204" pitchFamily="34" charset="0"/>
                <a:cs typeface="Times New Roman" panose="02020603050405020304" pitchFamily="18" charset="0"/>
              </a:rPr>
            </a:br>
            <a:endParaRPr lang="en-US" sz="2700" dirty="0"/>
          </a:p>
        </p:txBody>
      </p:sp>
      <p:graphicFrame>
        <p:nvGraphicFramePr>
          <p:cNvPr id="3" name="Table 2">
            <a:extLst>
              <a:ext uri="{FF2B5EF4-FFF2-40B4-BE49-F238E27FC236}">
                <a16:creationId xmlns:a16="http://schemas.microsoft.com/office/drawing/2014/main" id="{F9BCCB90-244C-8BE5-6F22-F4576C324502}"/>
              </a:ext>
            </a:extLst>
          </p:cNvPr>
          <p:cNvGraphicFramePr>
            <a:graphicFrameLocks noGrp="1"/>
          </p:cNvGraphicFramePr>
          <p:nvPr>
            <p:extLst>
              <p:ext uri="{D42A27DB-BD31-4B8C-83A1-F6EECF244321}">
                <p14:modId xmlns:p14="http://schemas.microsoft.com/office/powerpoint/2010/main" val="3955275743"/>
              </p:ext>
            </p:extLst>
          </p:nvPr>
        </p:nvGraphicFramePr>
        <p:xfrm>
          <a:off x="528320" y="2371061"/>
          <a:ext cx="5567680" cy="1259840"/>
        </p:xfrm>
        <a:graphic>
          <a:graphicData uri="http://schemas.openxmlformats.org/drawingml/2006/table">
            <a:tbl>
              <a:tblPr/>
              <a:tblGrid>
                <a:gridCol w="2189220">
                  <a:extLst>
                    <a:ext uri="{9D8B030D-6E8A-4147-A177-3AD203B41FA5}">
                      <a16:colId xmlns:a16="http://schemas.microsoft.com/office/drawing/2014/main" val="1468898575"/>
                    </a:ext>
                  </a:extLst>
                </a:gridCol>
                <a:gridCol w="2217762">
                  <a:extLst>
                    <a:ext uri="{9D8B030D-6E8A-4147-A177-3AD203B41FA5}">
                      <a16:colId xmlns:a16="http://schemas.microsoft.com/office/drawing/2014/main" val="438528730"/>
                    </a:ext>
                  </a:extLst>
                </a:gridCol>
                <a:gridCol w="1160698">
                  <a:extLst>
                    <a:ext uri="{9D8B030D-6E8A-4147-A177-3AD203B41FA5}">
                      <a16:colId xmlns:a16="http://schemas.microsoft.com/office/drawing/2014/main" val="3185337235"/>
                    </a:ext>
                  </a:extLst>
                </a:gridCol>
              </a:tblGrid>
              <a:tr h="656309">
                <a:tc>
                  <a:txBody>
                    <a:bodyPr/>
                    <a:lstStyle/>
                    <a:p>
                      <a:pPr algn="ctr" fontAlgn="b"/>
                      <a:r>
                        <a:rPr lang="en-US" sz="1800" b="1" i="0" u="none" strike="noStrike" dirty="0">
                          <a:solidFill>
                            <a:srgbClr val="000000"/>
                          </a:solidFill>
                          <a:effectLst/>
                          <a:latin typeface="Calibri" panose="020F0502020204030204" pitchFamily="34" charset="0"/>
                        </a:rPr>
                        <a:t>Unique_Product_2020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1800" b="1" i="0" u="none" strike="noStrike" dirty="0">
                          <a:solidFill>
                            <a:srgbClr val="000000"/>
                          </a:solidFill>
                          <a:effectLst/>
                          <a:latin typeface="Calibri" panose="020F0502020204030204" pitchFamily="34" charset="0"/>
                        </a:rPr>
                        <a:t>Unique_Product_2021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1800" b="1" i="0" u="none" strike="noStrike" dirty="0">
                          <a:solidFill>
                            <a:srgbClr val="000000"/>
                          </a:solidFill>
                          <a:effectLst/>
                          <a:latin typeface="Calibri" panose="020F0502020204030204" pitchFamily="34" charset="0"/>
                        </a:rPr>
                        <a:t>PCT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extLst>
                  <a:ext uri="{0D108BD9-81ED-4DB2-BD59-A6C34878D82A}">
                    <a16:rowId xmlns:a16="http://schemas.microsoft.com/office/drawing/2014/main" val="4196734578"/>
                  </a:ext>
                </a:extLst>
              </a:tr>
              <a:tr h="603531">
                <a:tc>
                  <a:txBody>
                    <a:bodyPr/>
                    <a:lstStyle/>
                    <a:p>
                      <a:pPr algn="ctr" fontAlgn="b"/>
                      <a:r>
                        <a:rPr lang="en-US" sz="1800" b="0" i="0" u="none" strike="noStrike" dirty="0">
                          <a:solidFill>
                            <a:srgbClr val="000000"/>
                          </a:solidFill>
                          <a:effectLst/>
                          <a:latin typeface="Calibri" panose="020F0502020204030204" pitchFamily="34" charset="0"/>
                        </a:rPr>
                        <a:t>245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800" b="0" i="0" u="none" strike="noStrike" dirty="0">
                          <a:solidFill>
                            <a:srgbClr val="000000"/>
                          </a:solidFill>
                          <a:effectLst/>
                          <a:latin typeface="Calibri" panose="020F0502020204030204" pitchFamily="34" charset="0"/>
                        </a:rPr>
                        <a:t>334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800" b="0" i="0" u="none" strike="noStrike" dirty="0">
                          <a:solidFill>
                            <a:srgbClr val="000000"/>
                          </a:solidFill>
                          <a:effectLst/>
                          <a:latin typeface="Calibri" panose="020F0502020204030204" pitchFamily="34" charset="0"/>
                        </a:rPr>
                        <a:t>36.33%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368360147"/>
                  </a:ext>
                </a:extLst>
              </a:tr>
            </a:tbl>
          </a:graphicData>
        </a:graphic>
      </p:graphicFrame>
      <p:graphicFrame>
        <p:nvGraphicFramePr>
          <p:cNvPr id="4" name="Chart 3">
            <a:extLst>
              <a:ext uri="{FF2B5EF4-FFF2-40B4-BE49-F238E27FC236}">
                <a16:creationId xmlns:a16="http://schemas.microsoft.com/office/drawing/2014/main" id="{5CE9A033-A6FA-3372-84C1-6E1EFAF2E5AA}"/>
              </a:ext>
            </a:extLst>
          </p:cNvPr>
          <p:cNvGraphicFramePr>
            <a:graphicFrameLocks/>
          </p:cNvGraphicFramePr>
          <p:nvPr>
            <p:extLst>
              <p:ext uri="{D42A27DB-BD31-4B8C-83A1-F6EECF244321}">
                <p14:modId xmlns:p14="http://schemas.microsoft.com/office/powerpoint/2010/main" val="4141604142"/>
              </p:ext>
            </p:extLst>
          </p:nvPr>
        </p:nvGraphicFramePr>
        <p:xfrm>
          <a:off x="6624085" y="2371060"/>
          <a:ext cx="5054010" cy="413606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CC4D5FEB-2F3B-7128-2DB9-8083FB4632A4}"/>
              </a:ext>
            </a:extLst>
          </p:cNvPr>
          <p:cNvSpPr txBox="1"/>
          <p:nvPr/>
        </p:nvSpPr>
        <p:spPr>
          <a:xfrm>
            <a:off x="8686800" y="3958233"/>
            <a:ext cx="614218" cy="307777"/>
          </a:xfrm>
          <a:prstGeom prst="rect">
            <a:avLst/>
          </a:prstGeom>
          <a:noFill/>
        </p:spPr>
        <p:txBody>
          <a:bodyPr wrap="square" rtlCol="0">
            <a:spAutoFit/>
          </a:bodyPr>
          <a:lstStyle/>
          <a:p>
            <a:r>
              <a:rPr lang="en-US" sz="1400" b="1" dirty="0"/>
              <a:t>36</a:t>
            </a:r>
            <a:r>
              <a:rPr lang="en-US" sz="1100" dirty="0"/>
              <a:t>%</a:t>
            </a:r>
          </a:p>
        </p:txBody>
      </p:sp>
      <p:sp>
        <p:nvSpPr>
          <p:cNvPr id="5" name="Rectangle: Rounded Corners 4">
            <a:extLst>
              <a:ext uri="{FF2B5EF4-FFF2-40B4-BE49-F238E27FC236}">
                <a16:creationId xmlns:a16="http://schemas.microsoft.com/office/drawing/2014/main" id="{383A8E8E-D1B2-5018-A339-1969F5CD089D}"/>
              </a:ext>
            </a:extLst>
          </p:cNvPr>
          <p:cNvSpPr/>
          <p:nvPr/>
        </p:nvSpPr>
        <p:spPr>
          <a:xfrm>
            <a:off x="528320" y="4625163"/>
            <a:ext cx="5567680" cy="18819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It’s a good sign that we are continuously innovating and introduction new products to the market. In FY 2020,we had a total of 245 product, but in FY2021, our count </a:t>
            </a:r>
            <a:r>
              <a:rPr lang="en-US" dirty="0">
                <a:solidFill>
                  <a:srgbClr val="C00000"/>
                </a:solidFill>
              </a:rPr>
              <a:t>increased by 36% </a:t>
            </a:r>
            <a:r>
              <a:rPr lang="en-US" dirty="0"/>
              <a:t>to 334 products.</a:t>
            </a:r>
          </a:p>
        </p:txBody>
      </p:sp>
    </p:spTree>
    <p:extLst>
      <p:ext uri="{BB962C8B-B14F-4D97-AF65-F5344CB8AC3E}">
        <p14:creationId xmlns:p14="http://schemas.microsoft.com/office/powerpoint/2010/main" val="1301537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5000">
              <a:schemeClr val="accent1">
                <a:lumMod val="45000"/>
                <a:lumOff val="55000"/>
              </a:schemeClr>
            </a:gs>
            <a:gs pos="92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A7ED7-80F1-AFF2-9732-5D405E88AE33}"/>
              </a:ext>
            </a:extLst>
          </p:cNvPr>
          <p:cNvSpPr>
            <a:spLocks noGrp="1"/>
          </p:cNvSpPr>
          <p:nvPr>
            <p:ph type="title"/>
          </p:nvPr>
        </p:nvSpPr>
        <p:spPr>
          <a:xfrm>
            <a:off x="838200" y="0"/>
            <a:ext cx="10515600" cy="2134545"/>
          </a:xfrm>
        </p:spPr>
        <p:txBody>
          <a:bodyPr>
            <a:normAutofit/>
          </a:bodyPr>
          <a:lstStyle/>
          <a:p>
            <a:pPr marL="0" marR="0">
              <a:lnSpc>
                <a:spcPct val="107000"/>
              </a:lnSpc>
              <a:spcBef>
                <a:spcPts val="0"/>
              </a:spcBef>
              <a:spcAft>
                <a:spcPts val="800"/>
              </a:spcAft>
            </a:pPr>
            <a:r>
              <a:rPr lang="en-US" sz="2600" b="1" dirty="0">
                <a:effectLst/>
                <a:latin typeface="Calibri" panose="020F0502020204030204" pitchFamily="34" charset="0"/>
                <a:ea typeface="Calibri" panose="020F0502020204030204" pitchFamily="34" charset="0"/>
                <a:cs typeface="Times New Roman" panose="02020603050405020304" pitchFamily="18" charset="0"/>
              </a:rPr>
              <a:t>Provide a report with all the unique product counts for each segment and</a:t>
            </a:r>
            <a:br>
              <a:rPr lang="en-US" sz="2600" b="1" dirty="0">
                <a:effectLst/>
                <a:latin typeface="Calibri" panose="020F0502020204030204" pitchFamily="34" charset="0"/>
                <a:ea typeface="Calibri" panose="020F0502020204030204" pitchFamily="34" charset="0"/>
                <a:cs typeface="Times New Roman" panose="02020603050405020304" pitchFamily="18" charset="0"/>
              </a:rPr>
            </a:br>
            <a:r>
              <a:rPr lang="en-US" sz="2600" b="1" dirty="0">
                <a:effectLst/>
                <a:latin typeface="Calibri" panose="020F0502020204030204" pitchFamily="34" charset="0"/>
                <a:ea typeface="Calibri" panose="020F0502020204030204" pitchFamily="34" charset="0"/>
                <a:cs typeface="Times New Roman" panose="02020603050405020304" pitchFamily="18" charset="0"/>
              </a:rPr>
              <a:t>sort them in descending order of product counts. The final output contains</a:t>
            </a:r>
            <a:br>
              <a:rPr lang="en-US" sz="2600" b="1" dirty="0">
                <a:effectLst/>
                <a:latin typeface="Calibri" panose="020F0502020204030204" pitchFamily="34" charset="0"/>
                <a:ea typeface="Calibri" panose="020F0502020204030204" pitchFamily="34" charset="0"/>
                <a:cs typeface="Times New Roman" panose="02020603050405020304" pitchFamily="18" charset="0"/>
              </a:rPr>
            </a:br>
            <a:r>
              <a:rPr lang="en-US" sz="2600" b="1" dirty="0">
                <a:effectLst/>
                <a:latin typeface="Calibri" panose="020F0502020204030204" pitchFamily="34" charset="0"/>
                <a:ea typeface="Calibri" panose="020F0502020204030204" pitchFamily="34" charset="0"/>
                <a:cs typeface="Times New Roman" panose="02020603050405020304" pitchFamily="18" charset="0"/>
              </a:rPr>
              <a:t>2 fields, segment</a:t>
            </a:r>
            <a:r>
              <a:rPr lang="en-US" sz="2600" b="1" dirty="0">
                <a:latin typeface="Calibri" panose="020F0502020204030204" pitchFamily="34" charset="0"/>
                <a:ea typeface="Calibri" panose="020F0502020204030204" pitchFamily="34" charset="0"/>
                <a:cs typeface="Times New Roman" panose="02020603050405020304" pitchFamily="18" charset="0"/>
              </a:rPr>
              <a:t> </a:t>
            </a:r>
            <a:r>
              <a:rPr lang="en-US" sz="2600" b="1" dirty="0" err="1">
                <a:effectLst/>
                <a:latin typeface="Calibri" panose="020F0502020204030204" pitchFamily="34" charset="0"/>
                <a:ea typeface="Calibri" panose="020F0502020204030204" pitchFamily="34" charset="0"/>
                <a:cs typeface="Times New Roman" panose="02020603050405020304" pitchFamily="18" charset="0"/>
              </a:rPr>
              <a:t>product_count</a:t>
            </a:r>
            <a:endParaRPr lang="en-US" sz="2600" dirty="0"/>
          </a:p>
        </p:txBody>
      </p:sp>
      <p:graphicFrame>
        <p:nvGraphicFramePr>
          <p:cNvPr id="3" name="Table 2">
            <a:extLst>
              <a:ext uri="{FF2B5EF4-FFF2-40B4-BE49-F238E27FC236}">
                <a16:creationId xmlns:a16="http://schemas.microsoft.com/office/drawing/2014/main" id="{0DDE771F-B9E3-6CC0-935A-EE4E7B352D0F}"/>
              </a:ext>
            </a:extLst>
          </p:cNvPr>
          <p:cNvGraphicFramePr>
            <a:graphicFrameLocks noGrp="1"/>
          </p:cNvGraphicFramePr>
          <p:nvPr>
            <p:extLst>
              <p:ext uri="{D42A27DB-BD31-4B8C-83A1-F6EECF244321}">
                <p14:modId xmlns:p14="http://schemas.microsoft.com/office/powerpoint/2010/main" val="2335836434"/>
              </p:ext>
            </p:extLst>
          </p:nvPr>
        </p:nvGraphicFramePr>
        <p:xfrm>
          <a:off x="838200" y="1977657"/>
          <a:ext cx="3606800" cy="3083441"/>
        </p:xfrm>
        <a:graphic>
          <a:graphicData uri="http://schemas.openxmlformats.org/drawingml/2006/table">
            <a:tbl>
              <a:tblPr/>
              <a:tblGrid>
                <a:gridCol w="2058059">
                  <a:extLst>
                    <a:ext uri="{9D8B030D-6E8A-4147-A177-3AD203B41FA5}">
                      <a16:colId xmlns:a16="http://schemas.microsoft.com/office/drawing/2014/main" val="44243436"/>
                    </a:ext>
                  </a:extLst>
                </a:gridCol>
                <a:gridCol w="1548741">
                  <a:extLst>
                    <a:ext uri="{9D8B030D-6E8A-4147-A177-3AD203B41FA5}">
                      <a16:colId xmlns:a16="http://schemas.microsoft.com/office/drawing/2014/main" val="1157397575"/>
                    </a:ext>
                  </a:extLst>
                </a:gridCol>
              </a:tblGrid>
              <a:tr h="466277">
                <a:tc>
                  <a:txBody>
                    <a:bodyPr/>
                    <a:lstStyle/>
                    <a:p>
                      <a:pPr algn="l" fontAlgn="b"/>
                      <a:r>
                        <a:rPr lang="en-US" sz="1800" b="1" i="0" u="none" strike="noStrike" dirty="0">
                          <a:solidFill>
                            <a:srgbClr val="FFFFFF"/>
                          </a:solidFill>
                          <a:effectLst/>
                          <a:latin typeface="Calibri" panose="020F0502020204030204" pitchFamily="34" charset="0"/>
                        </a:rPr>
                        <a:t> Segment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b"/>
                      <a:r>
                        <a:rPr lang="en-US" sz="1800" b="1" i="0" u="none" strike="noStrike" dirty="0">
                          <a:solidFill>
                            <a:srgbClr val="FFFFFF"/>
                          </a:solidFill>
                          <a:effectLst/>
                          <a:latin typeface="Calibri" panose="020F0502020204030204" pitchFamily="34" charset="0"/>
                        </a:rPr>
                        <a:t> </a:t>
                      </a:r>
                      <a:r>
                        <a:rPr lang="en-US" sz="1800" b="1" i="0" u="none" strike="noStrike" dirty="0" err="1">
                          <a:solidFill>
                            <a:srgbClr val="FFFFFF"/>
                          </a:solidFill>
                          <a:effectLst/>
                          <a:latin typeface="Calibri" panose="020F0502020204030204" pitchFamily="34" charset="0"/>
                        </a:rPr>
                        <a:t>Product_count</a:t>
                      </a:r>
                      <a:endParaRPr lang="en-US" sz="1800" b="1" i="0" u="none" strike="noStrike" dirty="0">
                        <a:solidFill>
                          <a:srgbClr val="FFFFFF"/>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4263962917"/>
                  </a:ext>
                </a:extLst>
              </a:tr>
              <a:tr h="436194">
                <a:tc>
                  <a:txBody>
                    <a:bodyPr/>
                    <a:lstStyle/>
                    <a:p>
                      <a:pPr algn="l" fontAlgn="b"/>
                      <a:r>
                        <a:rPr lang="en-US" sz="1800" b="0" i="0" u="none" strike="noStrike" dirty="0">
                          <a:solidFill>
                            <a:srgbClr val="000000"/>
                          </a:solidFill>
                          <a:effectLst/>
                          <a:latin typeface="Calibri" panose="020F0502020204030204" pitchFamily="34" charset="0"/>
                        </a:rPr>
                        <a:t> Notebook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800" b="0" i="0" u="none" strike="noStrike" dirty="0">
                          <a:solidFill>
                            <a:srgbClr val="000000"/>
                          </a:solidFill>
                          <a:effectLst/>
                          <a:latin typeface="Calibri" panose="020F0502020204030204" pitchFamily="34" charset="0"/>
                        </a:rPr>
                        <a:t>129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48009226"/>
                  </a:ext>
                </a:extLst>
              </a:tr>
              <a:tr h="436194">
                <a:tc>
                  <a:txBody>
                    <a:bodyPr/>
                    <a:lstStyle/>
                    <a:p>
                      <a:pPr algn="l" fontAlgn="b"/>
                      <a:r>
                        <a:rPr lang="en-US" sz="1800" b="0" i="0" u="none" strike="noStrike" dirty="0">
                          <a:solidFill>
                            <a:srgbClr val="000000"/>
                          </a:solidFill>
                          <a:effectLst/>
                          <a:latin typeface="Calibri" panose="020F0502020204030204" pitchFamily="34" charset="0"/>
                        </a:rPr>
                        <a:t> Accessories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800" b="0" i="0" u="none" strike="noStrike" dirty="0">
                          <a:solidFill>
                            <a:srgbClr val="000000"/>
                          </a:solidFill>
                          <a:effectLst/>
                          <a:latin typeface="Calibri" panose="020F0502020204030204" pitchFamily="34" charset="0"/>
                        </a:rPr>
                        <a:t>116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69879766"/>
                  </a:ext>
                </a:extLst>
              </a:tr>
              <a:tr h="436194">
                <a:tc>
                  <a:txBody>
                    <a:bodyPr/>
                    <a:lstStyle/>
                    <a:p>
                      <a:pPr algn="l" fontAlgn="b"/>
                      <a:r>
                        <a:rPr lang="en-US" sz="1800" b="0" i="0" u="none" strike="noStrike" dirty="0">
                          <a:solidFill>
                            <a:srgbClr val="000000"/>
                          </a:solidFill>
                          <a:effectLst/>
                          <a:latin typeface="Calibri" panose="020F0502020204030204" pitchFamily="34" charset="0"/>
                        </a:rPr>
                        <a:t> Peripherals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800" b="0" i="0" u="none" strike="noStrike" dirty="0">
                          <a:solidFill>
                            <a:srgbClr val="000000"/>
                          </a:solidFill>
                          <a:effectLst/>
                          <a:latin typeface="Calibri" panose="020F0502020204030204" pitchFamily="34" charset="0"/>
                        </a:rPr>
                        <a:t>84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344343841"/>
                  </a:ext>
                </a:extLst>
              </a:tr>
              <a:tr h="436194">
                <a:tc>
                  <a:txBody>
                    <a:bodyPr/>
                    <a:lstStyle/>
                    <a:p>
                      <a:pPr algn="l" fontAlgn="b"/>
                      <a:r>
                        <a:rPr lang="en-US" sz="1800" b="0" i="0" u="none" strike="noStrike" dirty="0">
                          <a:solidFill>
                            <a:srgbClr val="000000"/>
                          </a:solidFill>
                          <a:effectLst/>
                          <a:latin typeface="Calibri" panose="020F0502020204030204" pitchFamily="34" charset="0"/>
                        </a:rPr>
                        <a:t> Desktop</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800" b="0" i="0" u="none" strike="noStrike">
                          <a:solidFill>
                            <a:srgbClr val="000000"/>
                          </a:solidFill>
                          <a:effectLst/>
                          <a:latin typeface="Calibri" panose="020F0502020204030204" pitchFamily="34" charset="0"/>
                        </a:rPr>
                        <a:t>32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23328971"/>
                  </a:ext>
                </a:extLst>
              </a:tr>
              <a:tr h="436194">
                <a:tc>
                  <a:txBody>
                    <a:bodyPr/>
                    <a:lstStyle/>
                    <a:p>
                      <a:pPr algn="l" fontAlgn="b"/>
                      <a:r>
                        <a:rPr lang="en-US" sz="1800" b="0" i="0" u="none" strike="noStrike" dirty="0">
                          <a:solidFill>
                            <a:srgbClr val="000000"/>
                          </a:solidFill>
                          <a:effectLst/>
                          <a:latin typeface="Calibri" panose="020F0502020204030204" pitchFamily="34" charset="0"/>
                        </a:rPr>
                        <a:t> Storage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800" b="0" i="0" u="none" strike="noStrike">
                          <a:solidFill>
                            <a:srgbClr val="000000"/>
                          </a:solidFill>
                          <a:effectLst/>
                          <a:latin typeface="Calibri" panose="020F0502020204030204" pitchFamily="34" charset="0"/>
                        </a:rPr>
                        <a:t>27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134903004"/>
                  </a:ext>
                </a:extLst>
              </a:tr>
              <a:tr h="436194">
                <a:tc>
                  <a:txBody>
                    <a:bodyPr/>
                    <a:lstStyle/>
                    <a:p>
                      <a:pPr algn="l" fontAlgn="b"/>
                      <a:r>
                        <a:rPr lang="en-US" sz="1800" b="0" i="0" u="none" strike="noStrike" dirty="0">
                          <a:solidFill>
                            <a:srgbClr val="000000"/>
                          </a:solidFill>
                          <a:effectLst/>
                          <a:latin typeface="Calibri" panose="020F0502020204030204" pitchFamily="34" charset="0"/>
                        </a:rPr>
                        <a:t> Networking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800" b="0" i="0" u="none" strike="noStrike" dirty="0">
                          <a:solidFill>
                            <a:srgbClr val="000000"/>
                          </a:solidFill>
                          <a:effectLst/>
                          <a:latin typeface="Calibri" panose="020F0502020204030204" pitchFamily="34" charset="0"/>
                        </a:rPr>
                        <a:t>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16462274"/>
                  </a:ext>
                </a:extLst>
              </a:tr>
            </a:tbl>
          </a:graphicData>
        </a:graphic>
      </p:graphicFrame>
      <p:graphicFrame>
        <p:nvGraphicFramePr>
          <p:cNvPr id="4" name="Chart 3">
            <a:extLst>
              <a:ext uri="{FF2B5EF4-FFF2-40B4-BE49-F238E27FC236}">
                <a16:creationId xmlns:a16="http://schemas.microsoft.com/office/drawing/2014/main" id="{23F93456-1A0B-33AE-9E49-5E0FD441CFA8}"/>
              </a:ext>
            </a:extLst>
          </p:cNvPr>
          <p:cNvGraphicFramePr>
            <a:graphicFrameLocks/>
          </p:cNvGraphicFramePr>
          <p:nvPr>
            <p:extLst>
              <p:ext uri="{D42A27DB-BD31-4B8C-83A1-F6EECF244321}">
                <p14:modId xmlns:p14="http://schemas.microsoft.com/office/powerpoint/2010/main" val="97147514"/>
              </p:ext>
            </p:extLst>
          </p:nvPr>
        </p:nvGraphicFramePr>
        <p:xfrm>
          <a:off x="5129499" y="1977657"/>
          <a:ext cx="6317157" cy="3179134"/>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Rounded Corners 9">
            <a:extLst>
              <a:ext uri="{FF2B5EF4-FFF2-40B4-BE49-F238E27FC236}">
                <a16:creationId xmlns:a16="http://schemas.microsoft.com/office/drawing/2014/main" id="{E747CB2E-7B64-4DA4-30E9-C184338A2004}"/>
              </a:ext>
            </a:extLst>
          </p:cNvPr>
          <p:cNvSpPr/>
          <p:nvPr/>
        </p:nvSpPr>
        <p:spPr>
          <a:xfrm>
            <a:off x="838200" y="5326912"/>
            <a:ext cx="10815084" cy="126527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0" dirty="0"/>
              <a:t>We provide a wide range of products under the segments Notebook, Peripherals, and Accessories, with an </a:t>
            </a:r>
            <a:r>
              <a:rPr lang="en-US" sz="1800" dirty="0">
                <a:solidFill>
                  <a:srgbClr val="C00000"/>
                </a:solidFill>
              </a:rPr>
              <a:t>average of 110 products </a:t>
            </a:r>
            <a:r>
              <a:rPr lang="en-US" sz="1800" dirty="0"/>
              <a:t>in each segment. However, we still need to diversity our production in Desktop, Networking, and storage segments, where there are just an </a:t>
            </a:r>
            <a:r>
              <a:rPr lang="en-US" sz="1800" dirty="0">
                <a:solidFill>
                  <a:srgbClr val="C00000"/>
                </a:solidFill>
              </a:rPr>
              <a:t>average of only 23 products per segment</a:t>
            </a:r>
            <a:endParaRPr lang="en-US" dirty="0">
              <a:solidFill>
                <a:srgbClr val="C00000"/>
              </a:solidFill>
            </a:endParaRPr>
          </a:p>
        </p:txBody>
      </p:sp>
      <p:cxnSp>
        <p:nvCxnSpPr>
          <p:cNvPr id="12" name="Straight Connector 11">
            <a:extLst>
              <a:ext uri="{FF2B5EF4-FFF2-40B4-BE49-F238E27FC236}">
                <a16:creationId xmlns:a16="http://schemas.microsoft.com/office/drawing/2014/main" id="{040C61FB-F19E-7B4B-9689-A1EA7F1D2D1E}"/>
              </a:ext>
            </a:extLst>
          </p:cNvPr>
          <p:cNvCxnSpPr/>
          <p:nvPr/>
        </p:nvCxnSpPr>
        <p:spPr>
          <a:xfrm>
            <a:off x="6096000" y="2849526"/>
            <a:ext cx="30373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E06986D-B35A-D987-6795-A6F5A008FE83}"/>
              </a:ext>
            </a:extLst>
          </p:cNvPr>
          <p:cNvCxnSpPr/>
          <p:nvPr/>
        </p:nvCxnSpPr>
        <p:spPr>
          <a:xfrm>
            <a:off x="8288078" y="3944679"/>
            <a:ext cx="2030819"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8F572D45-2B7F-730B-E664-CFF15F4BAAA5}"/>
              </a:ext>
            </a:extLst>
          </p:cNvPr>
          <p:cNvSpPr/>
          <p:nvPr/>
        </p:nvSpPr>
        <p:spPr>
          <a:xfrm>
            <a:off x="8718698" y="2583711"/>
            <a:ext cx="1190846" cy="329591"/>
          </a:xfrm>
          <a:prstGeom prst="roundRect">
            <a:avLst/>
          </a:prstGeom>
          <a:solidFill>
            <a:schemeClr val="accent1">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tx1"/>
                </a:solidFill>
              </a:rPr>
              <a:t>Avg = 110</a:t>
            </a:r>
          </a:p>
        </p:txBody>
      </p:sp>
    </p:spTree>
    <p:extLst>
      <p:ext uri="{BB962C8B-B14F-4D97-AF65-F5344CB8AC3E}">
        <p14:creationId xmlns:p14="http://schemas.microsoft.com/office/powerpoint/2010/main" val="170638474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5000">
              <a:schemeClr val="accent1">
                <a:lumMod val="45000"/>
                <a:lumOff val="55000"/>
              </a:schemeClr>
            </a:gs>
            <a:gs pos="92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D32C6-1D0B-1099-DB30-87F6252CC2F6}"/>
              </a:ext>
            </a:extLst>
          </p:cNvPr>
          <p:cNvSpPr>
            <a:spLocks noGrp="1"/>
          </p:cNvSpPr>
          <p:nvPr>
            <p:ph type="title"/>
          </p:nvPr>
        </p:nvSpPr>
        <p:spPr>
          <a:xfrm>
            <a:off x="574158" y="226902"/>
            <a:ext cx="10967603" cy="1900555"/>
          </a:xfrm>
        </p:spPr>
        <p:txBody>
          <a:bodyPr>
            <a:normAutofit/>
          </a:bodyPr>
          <a:lstStyle/>
          <a:p>
            <a:pPr marL="0" marR="0">
              <a:lnSpc>
                <a:spcPct val="107000"/>
              </a:lnSpc>
              <a:spcBef>
                <a:spcPts val="0"/>
              </a:spcBef>
              <a:spcAft>
                <a:spcPts val="800"/>
              </a:spcAft>
            </a:pPr>
            <a:r>
              <a:rPr lang="en-US" sz="2600" b="1" dirty="0">
                <a:effectLst/>
                <a:latin typeface="Calibri" panose="020F0502020204030204" pitchFamily="34" charset="0"/>
                <a:ea typeface="Calibri" panose="020F0502020204030204" pitchFamily="34" charset="0"/>
                <a:cs typeface="Times New Roman" panose="02020603050405020304" pitchFamily="18" charset="0"/>
              </a:rPr>
              <a:t>Which segment had the most increase in unique products in 2021 vs 2020? The final output contains these fields, segment</a:t>
            </a:r>
            <a:r>
              <a:rPr lang="en-US" sz="2600" b="1" dirty="0">
                <a:latin typeface="Calibri" panose="020F0502020204030204" pitchFamily="34" charset="0"/>
                <a:ea typeface="Calibri" panose="020F0502020204030204" pitchFamily="34" charset="0"/>
                <a:cs typeface="Times New Roman" panose="02020603050405020304" pitchFamily="18" charset="0"/>
              </a:rPr>
              <a:t> </a:t>
            </a:r>
            <a:r>
              <a:rPr lang="en-US" sz="2600" b="1" dirty="0">
                <a:effectLst/>
                <a:latin typeface="Calibri" panose="020F0502020204030204" pitchFamily="34" charset="0"/>
                <a:ea typeface="Calibri" panose="020F0502020204030204" pitchFamily="34" charset="0"/>
                <a:cs typeface="Times New Roman" panose="02020603050405020304" pitchFamily="18" charset="0"/>
              </a:rPr>
              <a:t>product_count_2020 product_count_2021 difference</a:t>
            </a:r>
            <a:endParaRPr lang="en-US" sz="2600" b="1" dirty="0"/>
          </a:p>
        </p:txBody>
      </p:sp>
      <p:graphicFrame>
        <p:nvGraphicFramePr>
          <p:cNvPr id="3" name="Table 2">
            <a:extLst>
              <a:ext uri="{FF2B5EF4-FFF2-40B4-BE49-F238E27FC236}">
                <a16:creationId xmlns:a16="http://schemas.microsoft.com/office/drawing/2014/main" id="{0B7BD0BB-6107-6E71-8EE8-CBE2198AC0AB}"/>
              </a:ext>
            </a:extLst>
          </p:cNvPr>
          <p:cNvGraphicFramePr>
            <a:graphicFrameLocks noGrp="1"/>
          </p:cNvGraphicFramePr>
          <p:nvPr>
            <p:extLst>
              <p:ext uri="{D42A27DB-BD31-4B8C-83A1-F6EECF244321}">
                <p14:modId xmlns:p14="http://schemas.microsoft.com/office/powerpoint/2010/main" val="4050803149"/>
              </p:ext>
            </p:extLst>
          </p:nvPr>
        </p:nvGraphicFramePr>
        <p:xfrm>
          <a:off x="838200" y="2127458"/>
          <a:ext cx="5257800" cy="2895455"/>
        </p:xfrm>
        <a:graphic>
          <a:graphicData uri="http://schemas.openxmlformats.org/drawingml/2006/table">
            <a:tbl>
              <a:tblPr/>
              <a:tblGrid>
                <a:gridCol w="1263340">
                  <a:extLst>
                    <a:ext uri="{9D8B030D-6E8A-4147-A177-3AD203B41FA5}">
                      <a16:colId xmlns:a16="http://schemas.microsoft.com/office/drawing/2014/main" val="2891129492"/>
                    </a:ext>
                  </a:extLst>
                </a:gridCol>
                <a:gridCol w="1499233">
                  <a:extLst>
                    <a:ext uri="{9D8B030D-6E8A-4147-A177-3AD203B41FA5}">
                      <a16:colId xmlns:a16="http://schemas.microsoft.com/office/drawing/2014/main" val="2024893876"/>
                    </a:ext>
                  </a:extLst>
                </a:gridCol>
                <a:gridCol w="1499233">
                  <a:extLst>
                    <a:ext uri="{9D8B030D-6E8A-4147-A177-3AD203B41FA5}">
                      <a16:colId xmlns:a16="http://schemas.microsoft.com/office/drawing/2014/main" val="2168351793"/>
                    </a:ext>
                  </a:extLst>
                </a:gridCol>
                <a:gridCol w="995994">
                  <a:extLst>
                    <a:ext uri="{9D8B030D-6E8A-4147-A177-3AD203B41FA5}">
                      <a16:colId xmlns:a16="http://schemas.microsoft.com/office/drawing/2014/main" val="1139033854"/>
                    </a:ext>
                  </a:extLst>
                </a:gridCol>
              </a:tblGrid>
              <a:tr h="538149">
                <a:tc>
                  <a:txBody>
                    <a:bodyPr/>
                    <a:lstStyle/>
                    <a:p>
                      <a:pPr algn="ctr" fontAlgn="b"/>
                      <a:r>
                        <a:rPr lang="en-US" sz="1800" b="1" i="0" u="none" strike="noStrike" dirty="0">
                          <a:solidFill>
                            <a:srgbClr val="FFFFFF"/>
                          </a:solidFill>
                          <a:effectLst/>
                          <a:latin typeface="Calibri" panose="020F0502020204030204" pitchFamily="34" charset="0"/>
                        </a:rPr>
                        <a:t> Segment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US" sz="1800" b="1" i="0" u="none" strike="noStrike">
                          <a:solidFill>
                            <a:srgbClr val="FFFFFF"/>
                          </a:solidFill>
                          <a:effectLst/>
                          <a:latin typeface="Calibri" panose="020F0502020204030204" pitchFamily="34" charset="0"/>
                        </a:rPr>
                        <a:t>Product_count_2020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US" sz="1800" b="1" i="0" u="none" strike="noStrike" dirty="0">
                          <a:solidFill>
                            <a:srgbClr val="FFFFFF"/>
                          </a:solidFill>
                          <a:effectLst/>
                          <a:latin typeface="Calibri" panose="020F0502020204030204" pitchFamily="34" charset="0"/>
                        </a:rPr>
                        <a:t>Product_count_2021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US" sz="1800" b="1" i="0" u="none" strike="noStrike" dirty="0">
                          <a:solidFill>
                            <a:srgbClr val="FFFFFF"/>
                          </a:solidFill>
                          <a:effectLst/>
                          <a:latin typeface="Calibri" panose="020F0502020204030204" pitchFamily="34" charset="0"/>
                        </a:rPr>
                        <a:t> Difference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636833844"/>
                  </a:ext>
                </a:extLst>
              </a:tr>
              <a:tr h="369096">
                <a:tc>
                  <a:txBody>
                    <a:bodyPr/>
                    <a:lstStyle/>
                    <a:p>
                      <a:pPr algn="l" fontAlgn="b"/>
                      <a:r>
                        <a:rPr lang="en-US" sz="1800" b="0" i="0" u="none" strike="noStrike" dirty="0">
                          <a:solidFill>
                            <a:srgbClr val="000000"/>
                          </a:solidFill>
                          <a:effectLst/>
                          <a:latin typeface="Calibri" panose="020F0502020204030204" pitchFamily="34" charset="0"/>
                        </a:rPr>
                        <a:t> Accessories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800" b="0" i="0" u="none" strike="noStrike" dirty="0">
                          <a:solidFill>
                            <a:srgbClr val="000000"/>
                          </a:solidFill>
                          <a:effectLst/>
                          <a:latin typeface="Calibri" panose="020F0502020204030204" pitchFamily="34" charset="0"/>
                        </a:rPr>
                        <a:t>69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800" b="0" i="0" u="none" strike="noStrike" dirty="0">
                          <a:solidFill>
                            <a:srgbClr val="000000"/>
                          </a:solidFill>
                          <a:effectLst/>
                          <a:latin typeface="Calibri" panose="020F0502020204030204" pitchFamily="34" charset="0"/>
                        </a:rPr>
                        <a:t>103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800" b="0" i="0" u="none" strike="noStrike">
                          <a:solidFill>
                            <a:srgbClr val="000000"/>
                          </a:solidFill>
                          <a:effectLst/>
                          <a:latin typeface="Calibri" panose="020F0502020204030204" pitchFamily="34" charset="0"/>
                        </a:rPr>
                        <a:t>34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976623166"/>
                  </a:ext>
                </a:extLst>
              </a:tr>
              <a:tr h="414670">
                <a:tc>
                  <a:txBody>
                    <a:bodyPr/>
                    <a:lstStyle/>
                    <a:p>
                      <a:pPr algn="l" fontAlgn="b"/>
                      <a:r>
                        <a:rPr lang="en-US" sz="1800" b="0" i="0" u="none" strike="noStrike" dirty="0">
                          <a:solidFill>
                            <a:srgbClr val="000000"/>
                          </a:solidFill>
                          <a:effectLst/>
                          <a:latin typeface="Calibri" panose="020F0502020204030204" pitchFamily="34" charset="0"/>
                        </a:rPr>
                        <a:t> Peripherals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Calibri" panose="020F0502020204030204" pitchFamily="34" charset="0"/>
                        </a:rPr>
                        <a:t>59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Calibri" panose="020F0502020204030204" pitchFamily="34" charset="0"/>
                        </a:rPr>
                        <a:t>75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Calibri" panose="020F0502020204030204" pitchFamily="34" charset="0"/>
                        </a:rPr>
                        <a:t>16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60294789"/>
                  </a:ext>
                </a:extLst>
              </a:tr>
              <a:tr h="397751">
                <a:tc>
                  <a:txBody>
                    <a:bodyPr/>
                    <a:lstStyle/>
                    <a:p>
                      <a:pPr algn="l" fontAlgn="b"/>
                      <a:r>
                        <a:rPr lang="en-US" sz="1800" b="0" i="0" u="none" strike="noStrike" dirty="0">
                          <a:solidFill>
                            <a:srgbClr val="000000"/>
                          </a:solidFill>
                          <a:effectLst/>
                          <a:latin typeface="Calibri" panose="020F0502020204030204" pitchFamily="34" charset="0"/>
                        </a:rPr>
                        <a:t> Notebook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800" b="0" i="0" u="none" strike="noStrike" dirty="0">
                          <a:solidFill>
                            <a:srgbClr val="000000"/>
                          </a:solidFill>
                          <a:effectLst/>
                          <a:latin typeface="Calibri" panose="020F0502020204030204" pitchFamily="34" charset="0"/>
                        </a:rPr>
                        <a:t>92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800" b="0" i="0" u="none" strike="noStrike" dirty="0">
                          <a:solidFill>
                            <a:srgbClr val="000000"/>
                          </a:solidFill>
                          <a:effectLst/>
                          <a:latin typeface="Calibri" panose="020F0502020204030204" pitchFamily="34" charset="0"/>
                        </a:rPr>
                        <a:t>108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800" b="0" i="0" u="none" strike="noStrike">
                          <a:solidFill>
                            <a:srgbClr val="000000"/>
                          </a:solidFill>
                          <a:effectLst/>
                          <a:latin typeface="Calibri" panose="020F0502020204030204" pitchFamily="34" charset="0"/>
                        </a:rPr>
                        <a:t>16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488038886"/>
                  </a:ext>
                </a:extLst>
              </a:tr>
              <a:tr h="399580">
                <a:tc>
                  <a:txBody>
                    <a:bodyPr/>
                    <a:lstStyle/>
                    <a:p>
                      <a:pPr algn="l" fontAlgn="b"/>
                      <a:r>
                        <a:rPr lang="en-US" sz="1800" b="0" i="0" u="none" strike="noStrike" dirty="0">
                          <a:solidFill>
                            <a:srgbClr val="000000"/>
                          </a:solidFill>
                          <a:effectLst/>
                          <a:latin typeface="Calibri" panose="020F0502020204030204" pitchFamily="34" charset="0"/>
                        </a:rPr>
                        <a:t> Desktop</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Calibri" panose="020F0502020204030204" pitchFamily="34" charset="0"/>
                        </a:rPr>
                        <a:t>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Calibri" panose="020F0502020204030204" pitchFamily="34" charset="0"/>
                        </a:rPr>
                        <a:t>22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Calibri" panose="020F0502020204030204" pitchFamily="34" charset="0"/>
                        </a:rPr>
                        <a:t>15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57355972"/>
                  </a:ext>
                </a:extLst>
              </a:tr>
              <a:tr h="399580">
                <a:tc>
                  <a:txBody>
                    <a:bodyPr/>
                    <a:lstStyle/>
                    <a:p>
                      <a:pPr algn="l" fontAlgn="b"/>
                      <a:r>
                        <a:rPr lang="en-US" sz="1800" b="0" i="0" u="none" strike="noStrike" dirty="0">
                          <a:solidFill>
                            <a:srgbClr val="000000"/>
                          </a:solidFill>
                          <a:effectLst/>
                          <a:latin typeface="Calibri" panose="020F0502020204030204" pitchFamily="34" charset="0"/>
                        </a:rPr>
                        <a:t> Storage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800" b="0" i="0" u="none" strike="noStrike">
                          <a:solidFill>
                            <a:srgbClr val="000000"/>
                          </a:solidFill>
                          <a:effectLst/>
                          <a:latin typeface="Calibri" panose="020F0502020204030204" pitchFamily="34" charset="0"/>
                        </a:rPr>
                        <a:t>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800" b="0" i="0" u="none" strike="noStrike">
                          <a:solidFill>
                            <a:srgbClr val="000000"/>
                          </a:solidFill>
                          <a:effectLst/>
                          <a:latin typeface="Calibri" panose="020F0502020204030204" pitchFamily="34" charset="0"/>
                        </a:rPr>
                        <a:t>17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800" b="0" i="0" u="none" strike="noStrike" dirty="0">
                          <a:solidFill>
                            <a:srgbClr val="000000"/>
                          </a:solidFill>
                          <a:effectLst/>
                          <a:latin typeface="Calibri" panose="020F0502020204030204" pitchFamily="34" charset="0"/>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926567778"/>
                  </a:ext>
                </a:extLst>
              </a:tr>
              <a:tr h="359788">
                <a:tc>
                  <a:txBody>
                    <a:bodyPr/>
                    <a:lstStyle/>
                    <a:p>
                      <a:pPr algn="l" fontAlgn="b"/>
                      <a:r>
                        <a:rPr lang="en-US" sz="1800" b="0" i="0" u="none" strike="noStrike" dirty="0">
                          <a:solidFill>
                            <a:srgbClr val="000000"/>
                          </a:solidFill>
                          <a:effectLst/>
                          <a:latin typeface="Calibri" panose="020F0502020204030204" pitchFamily="34" charset="0"/>
                        </a:rPr>
                        <a:t> Networking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Calibri" panose="020F0502020204030204" pitchFamily="34" charset="0"/>
                        </a:rPr>
                        <a:t>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Calibri" panose="020F0502020204030204" pitchFamily="34" charset="0"/>
                        </a:rPr>
                        <a:t>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34882171"/>
                  </a:ext>
                </a:extLst>
              </a:tr>
            </a:tbl>
          </a:graphicData>
        </a:graphic>
      </p:graphicFrame>
      <p:graphicFrame>
        <p:nvGraphicFramePr>
          <p:cNvPr id="4" name="Chart 3">
            <a:extLst>
              <a:ext uri="{FF2B5EF4-FFF2-40B4-BE49-F238E27FC236}">
                <a16:creationId xmlns:a16="http://schemas.microsoft.com/office/drawing/2014/main" id="{1FC32211-D231-07A9-EF85-3E8A022191DE}"/>
              </a:ext>
            </a:extLst>
          </p:cNvPr>
          <p:cNvGraphicFramePr>
            <a:graphicFrameLocks/>
          </p:cNvGraphicFramePr>
          <p:nvPr>
            <p:extLst>
              <p:ext uri="{D42A27DB-BD31-4B8C-83A1-F6EECF244321}">
                <p14:modId xmlns:p14="http://schemas.microsoft.com/office/powerpoint/2010/main" val="2097552641"/>
              </p:ext>
            </p:extLst>
          </p:nvPr>
        </p:nvGraphicFramePr>
        <p:xfrm>
          <a:off x="6096001" y="2020187"/>
          <a:ext cx="5445760" cy="3264194"/>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Rounded Corners 5">
            <a:extLst>
              <a:ext uri="{FF2B5EF4-FFF2-40B4-BE49-F238E27FC236}">
                <a16:creationId xmlns:a16="http://schemas.microsoft.com/office/drawing/2014/main" id="{8259D4D8-FC03-6B40-6DF8-EE853B8FBB4F}"/>
              </a:ext>
            </a:extLst>
          </p:cNvPr>
          <p:cNvSpPr/>
          <p:nvPr/>
        </p:nvSpPr>
        <p:spPr>
          <a:xfrm>
            <a:off x="574159" y="5539563"/>
            <a:ext cx="11196084" cy="109153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In 2021, we were mainly focusing on diversifying our accessories segment. We introduced new products to the market in accessories.</a:t>
            </a:r>
          </a:p>
          <a:p>
            <a:pPr algn="ctr"/>
            <a:endParaRPr lang="en-US" dirty="0"/>
          </a:p>
        </p:txBody>
      </p:sp>
    </p:spTree>
    <p:extLst>
      <p:ext uri="{BB962C8B-B14F-4D97-AF65-F5344CB8AC3E}">
        <p14:creationId xmlns:p14="http://schemas.microsoft.com/office/powerpoint/2010/main" val="18971750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5000">
              <a:schemeClr val="accent1">
                <a:lumMod val="45000"/>
                <a:lumOff val="55000"/>
              </a:schemeClr>
            </a:gs>
            <a:gs pos="92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0D304-7EE1-B349-AE72-5FD2597728D3}"/>
              </a:ext>
            </a:extLst>
          </p:cNvPr>
          <p:cNvSpPr>
            <a:spLocks noGrp="1"/>
          </p:cNvSpPr>
          <p:nvPr>
            <p:ph type="title"/>
          </p:nvPr>
        </p:nvSpPr>
        <p:spPr>
          <a:xfrm>
            <a:off x="838200" y="0"/>
            <a:ext cx="10515600" cy="2022475"/>
          </a:xfrm>
        </p:spPr>
        <p:txBody>
          <a:bodyPr>
            <a:noAutofit/>
          </a:bodyPr>
          <a:lstStyle/>
          <a:p>
            <a:pPr marL="0" marR="0">
              <a:lnSpc>
                <a:spcPct val="107000"/>
              </a:lnSpc>
              <a:spcBef>
                <a:spcPts val="0"/>
              </a:spcBef>
              <a:spcAft>
                <a:spcPts val="800"/>
              </a:spcAft>
            </a:pP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600" b="1" dirty="0">
                <a:latin typeface="Calibri" panose="020F0502020204030204" pitchFamily="34" charset="0"/>
                <a:ea typeface="Calibri" panose="020F0502020204030204" pitchFamily="34" charset="0"/>
                <a:cs typeface="Times New Roman" panose="02020603050405020304" pitchFamily="18" charset="0"/>
              </a:rPr>
              <a:t>Get the products that have the highest and lowest manufacturing costs.</a:t>
            </a:r>
            <a:br>
              <a:rPr lang="en-US" sz="2600" b="1" dirty="0">
                <a:latin typeface="Calibri" panose="020F0502020204030204" pitchFamily="34" charset="0"/>
                <a:ea typeface="Calibri" panose="020F0502020204030204" pitchFamily="34" charset="0"/>
                <a:cs typeface="Times New Roman" panose="02020603050405020304" pitchFamily="18" charset="0"/>
              </a:rPr>
            </a:br>
            <a:r>
              <a:rPr lang="en-US" sz="2600" b="1" dirty="0">
                <a:latin typeface="Calibri" panose="020F0502020204030204" pitchFamily="34" charset="0"/>
                <a:ea typeface="Calibri" panose="020F0502020204030204" pitchFamily="34" charset="0"/>
                <a:cs typeface="Times New Roman" panose="02020603050405020304" pitchFamily="18" charset="0"/>
              </a:rPr>
              <a:t>The final output should contain these fields, </a:t>
            </a:r>
            <a:r>
              <a:rPr lang="en-US" sz="2600" b="1" dirty="0" err="1">
                <a:latin typeface="Calibri" panose="020F0502020204030204" pitchFamily="34" charset="0"/>
                <a:ea typeface="Calibri" panose="020F0502020204030204" pitchFamily="34" charset="0"/>
                <a:cs typeface="Times New Roman" panose="02020603050405020304" pitchFamily="18" charset="0"/>
              </a:rPr>
              <a:t>product_code</a:t>
            </a:r>
            <a:r>
              <a:rPr lang="en-US" sz="2600" b="1" dirty="0">
                <a:latin typeface="Calibri" panose="020F0502020204030204" pitchFamily="34" charset="0"/>
                <a:ea typeface="Calibri" panose="020F0502020204030204" pitchFamily="34" charset="0"/>
                <a:cs typeface="Times New Roman" panose="02020603050405020304" pitchFamily="18" charset="0"/>
              </a:rPr>
              <a:t>, product</a:t>
            </a:r>
            <a:br>
              <a:rPr lang="en-US" sz="2600" b="1" dirty="0">
                <a:latin typeface="Calibri" panose="020F0502020204030204" pitchFamily="34" charset="0"/>
                <a:ea typeface="Calibri" panose="020F0502020204030204" pitchFamily="34" charset="0"/>
                <a:cs typeface="Times New Roman" panose="02020603050405020304" pitchFamily="18" charset="0"/>
              </a:rPr>
            </a:br>
            <a:r>
              <a:rPr lang="en-US" sz="2600" b="1" dirty="0" err="1">
                <a:latin typeface="Calibri" panose="020F0502020204030204" pitchFamily="34" charset="0"/>
                <a:ea typeface="Calibri" panose="020F0502020204030204" pitchFamily="34" charset="0"/>
                <a:cs typeface="Times New Roman" panose="02020603050405020304" pitchFamily="18" charset="0"/>
              </a:rPr>
              <a:t>manufacturing_cost</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graphicFrame>
        <p:nvGraphicFramePr>
          <p:cNvPr id="3" name="Chart 2">
            <a:extLst>
              <a:ext uri="{FF2B5EF4-FFF2-40B4-BE49-F238E27FC236}">
                <a16:creationId xmlns:a16="http://schemas.microsoft.com/office/drawing/2014/main" id="{3EEB57E7-8128-F49A-8C03-CD7C5FAF7860}"/>
              </a:ext>
            </a:extLst>
          </p:cNvPr>
          <p:cNvGraphicFramePr>
            <a:graphicFrameLocks/>
          </p:cNvGraphicFramePr>
          <p:nvPr>
            <p:extLst>
              <p:ext uri="{D42A27DB-BD31-4B8C-83A1-F6EECF244321}">
                <p14:modId xmlns:p14="http://schemas.microsoft.com/office/powerpoint/2010/main" val="3813025900"/>
              </p:ext>
            </p:extLst>
          </p:nvPr>
        </p:nvGraphicFramePr>
        <p:xfrm>
          <a:off x="6446875" y="2619390"/>
          <a:ext cx="5394960" cy="34848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Table 3">
            <a:extLst>
              <a:ext uri="{FF2B5EF4-FFF2-40B4-BE49-F238E27FC236}">
                <a16:creationId xmlns:a16="http://schemas.microsoft.com/office/drawing/2014/main" id="{E554BE2D-7E82-483E-B2B6-944E1F17B44F}"/>
              </a:ext>
            </a:extLst>
          </p:cNvPr>
          <p:cNvGraphicFramePr>
            <a:graphicFrameLocks noGrp="1"/>
          </p:cNvGraphicFramePr>
          <p:nvPr>
            <p:extLst>
              <p:ext uri="{D42A27DB-BD31-4B8C-83A1-F6EECF244321}">
                <p14:modId xmlns:p14="http://schemas.microsoft.com/office/powerpoint/2010/main" val="492752078"/>
              </p:ext>
            </p:extLst>
          </p:nvPr>
        </p:nvGraphicFramePr>
        <p:xfrm>
          <a:off x="623068" y="2619390"/>
          <a:ext cx="5394960" cy="1941978"/>
        </p:xfrm>
        <a:graphic>
          <a:graphicData uri="http://schemas.openxmlformats.org/drawingml/2006/table">
            <a:tbl>
              <a:tblPr/>
              <a:tblGrid>
                <a:gridCol w="2038898">
                  <a:extLst>
                    <a:ext uri="{9D8B030D-6E8A-4147-A177-3AD203B41FA5}">
                      <a16:colId xmlns:a16="http://schemas.microsoft.com/office/drawing/2014/main" val="1065813885"/>
                    </a:ext>
                  </a:extLst>
                </a:gridCol>
                <a:gridCol w="1609493">
                  <a:extLst>
                    <a:ext uri="{9D8B030D-6E8A-4147-A177-3AD203B41FA5}">
                      <a16:colId xmlns:a16="http://schemas.microsoft.com/office/drawing/2014/main" val="202277975"/>
                    </a:ext>
                  </a:extLst>
                </a:gridCol>
                <a:gridCol w="1746569">
                  <a:extLst>
                    <a:ext uri="{9D8B030D-6E8A-4147-A177-3AD203B41FA5}">
                      <a16:colId xmlns:a16="http://schemas.microsoft.com/office/drawing/2014/main" val="2285034569"/>
                    </a:ext>
                  </a:extLst>
                </a:gridCol>
              </a:tblGrid>
              <a:tr h="647326">
                <a:tc>
                  <a:txBody>
                    <a:bodyPr/>
                    <a:lstStyle/>
                    <a:p>
                      <a:pPr algn="ctr" fontAlgn="b"/>
                      <a:r>
                        <a:rPr lang="en-US" sz="1600" b="1" i="0" u="none" strike="noStrike" dirty="0">
                          <a:solidFill>
                            <a:srgbClr val="FFFFFF"/>
                          </a:solidFill>
                          <a:effectLst/>
                          <a:latin typeface="Calibri" panose="020F0502020204030204" pitchFamily="34" charset="0"/>
                        </a:rPr>
                        <a:t> Product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US" sz="1600" b="1" i="0" u="none" strike="noStrike" dirty="0" err="1">
                          <a:solidFill>
                            <a:srgbClr val="FFFFFF"/>
                          </a:solidFill>
                          <a:effectLst/>
                          <a:latin typeface="Calibri" panose="020F0502020204030204" pitchFamily="34" charset="0"/>
                        </a:rPr>
                        <a:t>Product_code</a:t>
                      </a:r>
                      <a:endParaRPr lang="en-US" sz="1600" b="1" i="0" u="none" strike="noStrike" dirty="0">
                        <a:solidFill>
                          <a:srgbClr val="FFFFFF"/>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US" sz="1600" b="1" i="0" u="none" strike="noStrike" dirty="0" err="1">
                          <a:solidFill>
                            <a:srgbClr val="FFFFFF"/>
                          </a:solidFill>
                          <a:effectLst/>
                          <a:latin typeface="Calibri" panose="020F0502020204030204" pitchFamily="34" charset="0"/>
                        </a:rPr>
                        <a:t>Manufacturing_cost</a:t>
                      </a:r>
                      <a:endParaRPr lang="en-US" sz="1600" b="1" i="0" u="none" strike="noStrike" dirty="0">
                        <a:solidFill>
                          <a:srgbClr val="FFFFFF"/>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2846928456"/>
                  </a:ext>
                </a:extLst>
              </a:tr>
              <a:tr h="647326">
                <a:tc>
                  <a:txBody>
                    <a:bodyPr/>
                    <a:lstStyle/>
                    <a:p>
                      <a:pPr algn="ctr" fontAlgn="b"/>
                      <a:r>
                        <a:rPr lang="en-US" sz="1600" b="0" i="0" u="none" strike="noStrike" dirty="0">
                          <a:solidFill>
                            <a:srgbClr val="000000"/>
                          </a:solidFill>
                          <a:effectLst/>
                          <a:latin typeface="Calibri" panose="020F0502020204030204" pitchFamily="34" charset="0"/>
                        </a:rPr>
                        <a:t> AQ HOME Allin1 Gen 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600" b="0" i="0" u="none" strike="noStrike">
                          <a:solidFill>
                            <a:srgbClr val="000000"/>
                          </a:solidFill>
                          <a:effectLst/>
                          <a:latin typeface="Calibri" panose="020F0502020204030204" pitchFamily="34" charset="0"/>
                        </a:rPr>
                        <a:t>A6120110206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600" b="0" i="0" u="none" strike="noStrike">
                          <a:solidFill>
                            <a:srgbClr val="000000"/>
                          </a:solidFill>
                          <a:effectLst/>
                          <a:latin typeface="Calibri" panose="020F0502020204030204" pitchFamily="34" charset="0"/>
                        </a:rPr>
                        <a:t>240.5364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624491258"/>
                  </a:ext>
                </a:extLst>
              </a:tr>
              <a:tr h="647326">
                <a:tc>
                  <a:txBody>
                    <a:bodyPr/>
                    <a:lstStyle/>
                    <a:p>
                      <a:pPr algn="ctr" fontAlgn="b"/>
                      <a:r>
                        <a:rPr lang="en-US" sz="1600" b="0" i="0" u="none" strike="noStrike" dirty="0">
                          <a:solidFill>
                            <a:srgbClr val="000000"/>
                          </a:solidFill>
                          <a:effectLst/>
                          <a:latin typeface="Calibri" panose="020F0502020204030204" pitchFamily="34" charset="0"/>
                        </a:rPr>
                        <a:t> AQ Master wired x1 </a:t>
                      </a:r>
                      <a:r>
                        <a:rPr lang="en-US" sz="1600" b="0" i="0" u="none" strike="noStrike" dirty="0" err="1">
                          <a:solidFill>
                            <a:srgbClr val="000000"/>
                          </a:solidFill>
                          <a:effectLst/>
                          <a:latin typeface="Calibri" panose="020F0502020204030204" pitchFamily="34" charset="0"/>
                        </a:rPr>
                        <a:t>Ms</a:t>
                      </a:r>
                      <a:endParaRPr lang="en-US" sz="16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0" i="0" u="none" strike="noStrike" dirty="0">
                          <a:solidFill>
                            <a:srgbClr val="000000"/>
                          </a:solidFill>
                          <a:effectLst/>
                          <a:latin typeface="Calibri" panose="020F0502020204030204" pitchFamily="34" charset="0"/>
                        </a:rPr>
                        <a:t>A2118150101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0" i="0" u="none" strike="noStrike" dirty="0">
                          <a:solidFill>
                            <a:srgbClr val="000000"/>
                          </a:solidFill>
                          <a:effectLst/>
                          <a:latin typeface="Calibri" panose="020F0502020204030204" pitchFamily="34" charset="0"/>
                        </a:rPr>
                        <a:t>0.892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20651669"/>
                  </a:ext>
                </a:extLst>
              </a:tr>
            </a:tbl>
          </a:graphicData>
        </a:graphic>
      </p:graphicFrame>
      <p:sp>
        <p:nvSpPr>
          <p:cNvPr id="6" name="Rectangle: Rounded Corners 5">
            <a:extLst>
              <a:ext uri="{FF2B5EF4-FFF2-40B4-BE49-F238E27FC236}">
                <a16:creationId xmlns:a16="http://schemas.microsoft.com/office/drawing/2014/main" id="{60089526-857A-CE45-0C1E-5122822F8F35}"/>
              </a:ext>
            </a:extLst>
          </p:cNvPr>
          <p:cNvSpPr/>
          <p:nvPr/>
        </p:nvSpPr>
        <p:spPr>
          <a:xfrm>
            <a:off x="623068" y="5071730"/>
            <a:ext cx="5394960" cy="162945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latin typeface="Calibri" panose="020F0502020204030204" pitchFamily="34" charset="0"/>
                <a:ea typeface="Calibri" panose="020F0502020204030204" pitchFamily="34" charset="0"/>
                <a:cs typeface="Times New Roman" panose="02020603050405020304" pitchFamily="18" charset="0"/>
              </a:rPr>
              <a:t>H</a:t>
            </a:r>
            <a:r>
              <a:rPr lang="en-US" sz="1800" dirty="0">
                <a:latin typeface="Calibri" panose="020F0502020204030204" pitchFamily="34" charset="0"/>
                <a:ea typeface="Calibri" panose="020F0502020204030204" pitchFamily="34" charset="0"/>
                <a:cs typeface="Times New Roman" panose="02020603050405020304" pitchFamily="18" charset="0"/>
              </a:rPr>
              <a:t>ighest manufacturing cost products </a:t>
            </a:r>
            <a:r>
              <a:rPr lang="en-US" sz="1800" b="0" i="0" u="none" strike="noStrike" dirty="0">
                <a:solidFill>
                  <a:srgbClr val="000000"/>
                </a:solidFill>
                <a:effectLst/>
                <a:latin typeface="Calibri" panose="020F0502020204030204" pitchFamily="34" charset="0"/>
              </a:rPr>
              <a:t>AQ HOME Allin1 Gen 2 </a:t>
            </a:r>
            <a:r>
              <a:rPr lang="en-US" sz="1800" dirty="0">
                <a:latin typeface="Calibri" panose="020F0502020204030204" pitchFamily="34" charset="0"/>
                <a:ea typeface="Calibri" panose="020F0502020204030204" pitchFamily="34" charset="0"/>
                <a:cs typeface="Times New Roman" panose="02020603050405020304" pitchFamily="18" charset="0"/>
              </a:rPr>
              <a:t>and Lowest manufacturing cost products </a:t>
            </a:r>
            <a:r>
              <a:rPr lang="en-US" sz="1800" b="0" i="0" u="none" strike="noStrike" dirty="0">
                <a:solidFill>
                  <a:srgbClr val="000000"/>
                </a:solidFill>
                <a:effectLst/>
                <a:latin typeface="Calibri" panose="020F0502020204030204" pitchFamily="34" charset="0"/>
              </a:rPr>
              <a:t>AQ Master wired x1 </a:t>
            </a:r>
            <a:r>
              <a:rPr lang="en-US" sz="1800" b="0" i="0" u="none" strike="noStrike" dirty="0" err="1">
                <a:solidFill>
                  <a:srgbClr val="000000"/>
                </a:solidFill>
                <a:effectLst/>
                <a:latin typeface="Calibri" panose="020F0502020204030204" pitchFamily="34" charset="0"/>
              </a:rPr>
              <a:t>Ms</a:t>
            </a:r>
            <a:endParaRPr lang="en-US" dirty="0"/>
          </a:p>
          <a:p>
            <a:pPr algn="ctr"/>
            <a:endParaRPr lang="en-US" dirty="0"/>
          </a:p>
        </p:txBody>
      </p:sp>
    </p:spTree>
    <p:extLst>
      <p:ext uri="{BB962C8B-B14F-4D97-AF65-F5344CB8AC3E}">
        <p14:creationId xmlns:p14="http://schemas.microsoft.com/office/powerpoint/2010/main" val="280256851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5000">
              <a:schemeClr val="accent1">
                <a:lumMod val="45000"/>
                <a:lumOff val="55000"/>
              </a:schemeClr>
            </a:gs>
            <a:gs pos="92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52E3C-DAE1-417A-F980-3FE28E6CBC15}"/>
              </a:ext>
            </a:extLst>
          </p:cNvPr>
          <p:cNvSpPr>
            <a:spLocks noGrp="1"/>
          </p:cNvSpPr>
          <p:nvPr>
            <p:ph type="title"/>
          </p:nvPr>
        </p:nvSpPr>
        <p:spPr>
          <a:xfrm>
            <a:off x="838200" y="120576"/>
            <a:ext cx="10515600" cy="2571115"/>
          </a:xfrm>
        </p:spPr>
        <p:txBody>
          <a:bodyPr>
            <a:normAutofit/>
          </a:bodyPr>
          <a:lstStyle/>
          <a:p>
            <a:pPr marL="0" marR="0">
              <a:lnSpc>
                <a:spcPct val="107000"/>
              </a:lnSpc>
              <a:spcBef>
                <a:spcPts val="0"/>
              </a:spcBef>
              <a:spcAft>
                <a:spcPts val="800"/>
              </a:spcAft>
            </a:pP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2600" b="1" dirty="0">
                <a:latin typeface="Calibri" panose="020F0502020204030204" pitchFamily="34" charset="0"/>
                <a:ea typeface="Calibri" panose="020F0502020204030204" pitchFamily="34" charset="0"/>
                <a:cs typeface="Times New Roman" panose="02020603050405020304" pitchFamily="18" charset="0"/>
              </a:rPr>
              <a:t>Generate a report which contains the top 5 customers who received an</a:t>
            </a:r>
            <a:br>
              <a:rPr lang="en-US" sz="2600" b="1" dirty="0">
                <a:latin typeface="Calibri" panose="020F0502020204030204" pitchFamily="34" charset="0"/>
                <a:ea typeface="Calibri" panose="020F0502020204030204" pitchFamily="34" charset="0"/>
                <a:cs typeface="Times New Roman" panose="02020603050405020304" pitchFamily="18" charset="0"/>
              </a:rPr>
            </a:br>
            <a:r>
              <a:rPr lang="en-US" sz="2600" b="1" dirty="0">
                <a:latin typeface="Calibri" panose="020F0502020204030204" pitchFamily="34" charset="0"/>
                <a:ea typeface="Calibri" panose="020F0502020204030204" pitchFamily="34" charset="0"/>
                <a:cs typeface="Times New Roman" panose="02020603050405020304" pitchFamily="18" charset="0"/>
              </a:rPr>
              <a:t>average high </a:t>
            </a:r>
            <a:r>
              <a:rPr lang="en-US" sz="2600" b="1" dirty="0" err="1">
                <a:latin typeface="Calibri" panose="020F0502020204030204" pitchFamily="34" charset="0"/>
                <a:ea typeface="Calibri" panose="020F0502020204030204" pitchFamily="34" charset="0"/>
                <a:cs typeface="Times New Roman" panose="02020603050405020304" pitchFamily="18" charset="0"/>
              </a:rPr>
              <a:t>pre_invoice_discount_pct</a:t>
            </a:r>
            <a:r>
              <a:rPr lang="en-US" sz="2600" b="1" dirty="0">
                <a:latin typeface="Calibri" panose="020F0502020204030204" pitchFamily="34" charset="0"/>
                <a:ea typeface="Calibri" panose="020F0502020204030204" pitchFamily="34" charset="0"/>
                <a:cs typeface="Times New Roman" panose="02020603050405020304" pitchFamily="18" charset="0"/>
              </a:rPr>
              <a:t> for the fiscal year 2021 and in the</a:t>
            </a:r>
            <a:br>
              <a:rPr lang="en-US" sz="2600" b="1" dirty="0">
                <a:latin typeface="Calibri" panose="020F0502020204030204" pitchFamily="34" charset="0"/>
                <a:ea typeface="Calibri" panose="020F0502020204030204" pitchFamily="34" charset="0"/>
                <a:cs typeface="Times New Roman" panose="02020603050405020304" pitchFamily="18" charset="0"/>
              </a:rPr>
            </a:br>
            <a:r>
              <a:rPr lang="en-US" sz="2600" b="1" dirty="0">
                <a:latin typeface="Calibri" panose="020F0502020204030204" pitchFamily="34" charset="0"/>
                <a:ea typeface="Calibri" panose="020F0502020204030204" pitchFamily="34" charset="0"/>
                <a:cs typeface="Times New Roman" panose="02020603050405020304" pitchFamily="18" charset="0"/>
              </a:rPr>
              <a:t>Indian market. The final output contains these fields, </a:t>
            </a:r>
            <a:r>
              <a:rPr lang="en-US" sz="2600" b="1" dirty="0" err="1">
                <a:latin typeface="Calibri" panose="020F0502020204030204" pitchFamily="34" charset="0"/>
                <a:ea typeface="Calibri" panose="020F0502020204030204" pitchFamily="34" charset="0"/>
                <a:cs typeface="Times New Roman" panose="02020603050405020304" pitchFamily="18" charset="0"/>
              </a:rPr>
              <a:t>customer_code</a:t>
            </a:r>
            <a:br>
              <a:rPr lang="en-US" sz="2600" b="1" dirty="0">
                <a:latin typeface="Calibri" panose="020F0502020204030204" pitchFamily="34" charset="0"/>
                <a:ea typeface="Calibri" panose="020F0502020204030204" pitchFamily="34" charset="0"/>
                <a:cs typeface="Times New Roman" panose="02020603050405020304" pitchFamily="18" charset="0"/>
              </a:rPr>
            </a:br>
            <a:r>
              <a:rPr lang="en-US" sz="2600" b="1" dirty="0">
                <a:latin typeface="Calibri" panose="020F0502020204030204" pitchFamily="34" charset="0"/>
                <a:ea typeface="Calibri" panose="020F0502020204030204" pitchFamily="34" charset="0"/>
                <a:cs typeface="Times New Roman" panose="02020603050405020304" pitchFamily="18" charset="0"/>
              </a:rPr>
              <a:t>customer </a:t>
            </a:r>
            <a:r>
              <a:rPr lang="en-US" sz="2600" b="1" dirty="0" err="1">
                <a:latin typeface="Calibri" panose="020F0502020204030204" pitchFamily="34" charset="0"/>
                <a:ea typeface="Calibri" panose="020F0502020204030204" pitchFamily="34" charset="0"/>
                <a:cs typeface="Times New Roman" panose="02020603050405020304" pitchFamily="18" charset="0"/>
              </a:rPr>
              <a:t>average_discount_percentage</a:t>
            </a:r>
            <a:br>
              <a:rPr lang="en-US" sz="2700" dirty="0">
                <a:effectLst/>
                <a:latin typeface="Calibri" panose="020F0502020204030204" pitchFamily="34" charset="0"/>
                <a:ea typeface="Calibri" panose="020F0502020204030204" pitchFamily="34" charset="0"/>
                <a:cs typeface="Times New Roman" panose="02020603050405020304" pitchFamily="18" charset="0"/>
              </a:rPr>
            </a:br>
            <a:endParaRPr lang="en-US" sz="2700" dirty="0"/>
          </a:p>
        </p:txBody>
      </p:sp>
      <p:graphicFrame>
        <p:nvGraphicFramePr>
          <p:cNvPr id="3" name="Table 2">
            <a:extLst>
              <a:ext uri="{FF2B5EF4-FFF2-40B4-BE49-F238E27FC236}">
                <a16:creationId xmlns:a16="http://schemas.microsoft.com/office/drawing/2014/main" id="{93EA1B60-1AA9-3417-4C10-932DD616E680}"/>
              </a:ext>
            </a:extLst>
          </p:cNvPr>
          <p:cNvGraphicFramePr>
            <a:graphicFrameLocks noGrp="1"/>
          </p:cNvGraphicFramePr>
          <p:nvPr>
            <p:extLst>
              <p:ext uri="{D42A27DB-BD31-4B8C-83A1-F6EECF244321}">
                <p14:modId xmlns:p14="http://schemas.microsoft.com/office/powerpoint/2010/main" val="2877425858"/>
              </p:ext>
            </p:extLst>
          </p:nvPr>
        </p:nvGraphicFramePr>
        <p:xfrm>
          <a:off x="838200" y="2488021"/>
          <a:ext cx="4244163" cy="2913325"/>
        </p:xfrm>
        <a:graphic>
          <a:graphicData uri="http://schemas.openxmlformats.org/drawingml/2006/table">
            <a:tbl>
              <a:tblPr/>
              <a:tblGrid>
                <a:gridCol w="1616276">
                  <a:extLst>
                    <a:ext uri="{9D8B030D-6E8A-4147-A177-3AD203B41FA5}">
                      <a16:colId xmlns:a16="http://schemas.microsoft.com/office/drawing/2014/main" val="1958868719"/>
                    </a:ext>
                  </a:extLst>
                </a:gridCol>
                <a:gridCol w="999337">
                  <a:extLst>
                    <a:ext uri="{9D8B030D-6E8A-4147-A177-3AD203B41FA5}">
                      <a16:colId xmlns:a16="http://schemas.microsoft.com/office/drawing/2014/main" val="1340372470"/>
                    </a:ext>
                  </a:extLst>
                </a:gridCol>
                <a:gridCol w="1628550">
                  <a:extLst>
                    <a:ext uri="{9D8B030D-6E8A-4147-A177-3AD203B41FA5}">
                      <a16:colId xmlns:a16="http://schemas.microsoft.com/office/drawing/2014/main" val="3679933602"/>
                    </a:ext>
                  </a:extLst>
                </a:gridCol>
              </a:tblGrid>
              <a:tr h="554983">
                <a:tc>
                  <a:txBody>
                    <a:bodyPr/>
                    <a:lstStyle/>
                    <a:p>
                      <a:pPr algn="ctr" fontAlgn="b"/>
                      <a:r>
                        <a:rPr lang="en-US" sz="1800" b="1" i="0" u="none" strike="noStrike" dirty="0" err="1">
                          <a:solidFill>
                            <a:srgbClr val="FFFFFF"/>
                          </a:solidFill>
                          <a:effectLst/>
                          <a:latin typeface="Calibri" panose="020F0502020204030204" pitchFamily="34" charset="0"/>
                        </a:rPr>
                        <a:t>Customer_Code</a:t>
                      </a:r>
                      <a:endParaRPr lang="en-US" sz="1800" b="1" i="0" u="none" strike="noStrike" dirty="0">
                        <a:solidFill>
                          <a:srgbClr val="FFFFFF"/>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US" sz="1800" b="1" i="0" u="none" strike="noStrike" dirty="0">
                          <a:solidFill>
                            <a:srgbClr val="FFFFFF"/>
                          </a:solidFill>
                          <a:effectLst/>
                          <a:latin typeface="Calibri" panose="020F0502020204030204" pitchFamily="34" charset="0"/>
                        </a:rPr>
                        <a:t>Customer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US" sz="1800" b="1" i="0" u="none" strike="noStrike" dirty="0" err="1">
                          <a:solidFill>
                            <a:srgbClr val="FFFFFF"/>
                          </a:solidFill>
                          <a:effectLst/>
                          <a:latin typeface="Calibri" panose="020F0502020204030204" pitchFamily="34" charset="0"/>
                        </a:rPr>
                        <a:t>Average_Discount_percent</a:t>
                      </a:r>
                      <a:endParaRPr lang="en-US" sz="1800" b="1" i="0" u="none" strike="noStrike" dirty="0">
                        <a:solidFill>
                          <a:srgbClr val="FFFFFF"/>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3141685814"/>
                  </a:ext>
                </a:extLst>
              </a:tr>
              <a:tr h="471667">
                <a:tc>
                  <a:txBody>
                    <a:bodyPr/>
                    <a:lstStyle/>
                    <a:p>
                      <a:pPr algn="ctr" fontAlgn="b"/>
                      <a:r>
                        <a:rPr lang="en-US" sz="1600" b="0" i="0" u="none" strike="noStrike" dirty="0">
                          <a:solidFill>
                            <a:srgbClr val="000000"/>
                          </a:solidFill>
                          <a:effectLst/>
                          <a:latin typeface="Calibri" panose="020F0502020204030204" pitchFamily="34" charset="0"/>
                        </a:rPr>
                        <a:t>90002009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600" b="0" i="0" u="none" strike="noStrike" dirty="0">
                          <a:solidFill>
                            <a:srgbClr val="000000"/>
                          </a:solidFill>
                          <a:effectLst/>
                          <a:latin typeface="Calibri" panose="020F0502020204030204" pitchFamily="34" charset="0"/>
                        </a:rPr>
                        <a:t>Flipkart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600" b="0" i="0" u="none" strike="noStrike" dirty="0">
                          <a:solidFill>
                            <a:srgbClr val="000000"/>
                          </a:solidFill>
                          <a:effectLst/>
                          <a:latin typeface="Calibri" panose="020F0502020204030204" pitchFamily="34" charset="0"/>
                        </a:rPr>
                        <a:t>0.31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75256957"/>
                  </a:ext>
                </a:extLst>
              </a:tr>
              <a:tr h="471667">
                <a:tc>
                  <a:txBody>
                    <a:bodyPr/>
                    <a:lstStyle/>
                    <a:p>
                      <a:pPr algn="ctr" fontAlgn="b"/>
                      <a:r>
                        <a:rPr lang="en-US" sz="1600" b="0" i="0" u="none" strike="noStrike">
                          <a:solidFill>
                            <a:srgbClr val="000000"/>
                          </a:solidFill>
                          <a:effectLst/>
                          <a:latin typeface="Calibri" panose="020F0502020204030204" pitchFamily="34" charset="0"/>
                        </a:rPr>
                        <a:t>90002006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0" i="0" u="none" strike="noStrike" dirty="0" err="1">
                          <a:solidFill>
                            <a:srgbClr val="000000"/>
                          </a:solidFill>
                          <a:effectLst/>
                          <a:latin typeface="Calibri" panose="020F0502020204030204" pitchFamily="34" charset="0"/>
                        </a:rPr>
                        <a:t>Viveks</a:t>
                      </a:r>
                      <a:endParaRPr lang="en-US" sz="16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0" i="0" u="none" strike="noStrike" dirty="0">
                          <a:solidFill>
                            <a:srgbClr val="000000"/>
                          </a:solidFill>
                          <a:effectLst/>
                          <a:latin typeface="Calibri" panose="020F0502020204030204" pitchFamily="34" charset="0"/>
                        </a:rPr>
                        <a:t>0.3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44362870"/>
                  </a:ext>
                </a:extLst>
              </a:tr>
              <a:tr h="471667">
                <a:tc>
                  <a:txBody>
                    <a:bodyPr/>
                    <a:lstStyle/>
                    <a:p>
                      <a:pPr algn="ctr" fontAlgn="b"/>
                      <a:r>
                        <a:rPr lang="en-US" sz="1600" b="0" i="0" u="none" strike="noStrike">
                          <a:solidFill>
                            <a:srgbClr val="000000"/>
                          </a:solidFill>
                          <a:effectLst/>
                          <a:latin typeface="Calibri" panose="020F0502020204030204" pitchFamily="34" charset="0"/>
                        </a:rPr>
                        <a:t>90002002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600" b="0" i="0" u="none" strike="noStrike">
                          <a:solidFill>
                            <a:srgbClr val="000000"/>
                          </a:solidFill>
                          <a:effectLst/>
                          <a:latin typeface="Calibri" panose="020F0502020204030204" pitchFamily="34" charset="0"/>
                        </a:rPr>
                        <a:t>Croma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600" b="0" i="0" u="none" strike="noStrike" dirty="0">
                          <a:solidFill>
                            <a:srgbClr val="000000"/>
                          </a:solidFill>
                          <a:effectLst/>
                          <a:latin typeface="Calibri" panose="020F0502020204030204" pitchFamily="34" charset="0"/>
                        </a:rPr>
                        <a:t>0.3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041428734"/>
                  </a:ext>
                </a:extLst>
              </a:tr>
              <a:tr h="471667">
                <a:tc>
                  <a:txBody>
                    <a:bodyPr/>
                    <a:lstStyle/>
                    <a:p>
                      <a:pPr algn="ctr" fontAlgn="b"/>
                      <a:r>
                        <a:rPr lang="en-US" sz="1600" b="0" i="0" u="none" strike="noStrike">
                          <a:solidFill>
                            <a:srgbClr val="000000"/>
                          </a:solidFill>
                          <a:effectLst/>
                          <a:latin typeface="Calibri" panose="020F0502020204030204" pitchFamily="34" charset="0"/>
                        </a:rPr>
                        <a:t>90002003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Calibri" panose="020F0502020204030204" pitchFamily="34" charset="0"/>
                        </a:rPr>
                        <a:t>Ezone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0" i="0" u="none" strike="noStrike" dirty="0">
                          <a:solidFill>
                            <a:srgbClr val="000000"/>
                          </a:solidFill>
                          <a:effectLst/>
                          <a:latin typeface="Calibri" panose="020F0502020204030204" pitchFamily="34" charset="0"/>
                        </a:rPr>
                        <a:t>0.3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3438577"/>
                  </a:ext>
                </a:extLst>
              </a:tr>
              <a:tr h="471667">
                <a:tc>
                  <a:txBody>
                    <a:bodyPr/>
                    <a:lstStyle/>
                    <a:p>
                      <a:pPr algn="ctr" fontAlgn="b"/>
                      <a:r>
                        <a:rPr lang="en-US" sz="1600" b="0" i="0" u="none" strike="noStrike">
                          <a:solidFill>
                            <a:srgbClr val="000000"/>
                          </a:solidFill>
                          <a:effectLst/>
                          <a:latin typeface="Calibri" panose="020F0502020204030204" pitchFamily="34" charset="0"/>
                        </a:rPr>
                        <a:t>90002016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600" b="0" i="0" u="none" strike="noStrike">
                          <a:solidFill>
                            <a:srgbClr val="000000"/>
                          </a:solidFill>
                          <a:effectLst/>
                          <a:latin typeface="Calibri" panose="020F0502020204030204" pitchFamily="34" charset="0"/>
                        </a:rPr>
                        <a:t>Amazon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600" b="0" i="0" u="none" strike="noStrike" dirty="0">
                          <a:solidFill>
                            <a:srgbClr val="000000"/>
                          </a:solidFill>
                          <a:effectLst/>
                          <a:latin typeface="Calibri" panose="020F0502020204030204" pitchFamily="34" charset="0"/>
                        </a:rPr>
                        <a:t>0.29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555091104"/>
                  </a:ext>
                </a:extLst>
              </a:tr>
            </a:tbl>
          </a:graphicData>
        </a:graphic>
      </p:graphicFrame>
      <p:graphicFrame>
        <p:nvGraphicFramePr>
          <p:cNvPr id="5" name="Chart 4">
            <a:extLst>
              <a:ext uri="{FF2B5EF4-FFF2-40B4-BE49-F238E27FC236}">
                <a16:creationId xmlns:a16="http://schemas.microsoft.com/office/drawing/2014/main" id="{0F3D7D32-78F3-26D9-8007-051A721F9EB4}"/>
              </a:ext>
            </a:extLst>
          </p:cNvPr>
          <p:cNvGraphicFramePr>
            <a:graphicFrameLocks/>
          </p:cNvGraphicFramePr>
          <p:nvPr>
            <p:extLst>
              <p:ext uri="{D42A27DB-BD31-4B8C-83A1-F6EECF244321}">
                <p14:modId xmlns:p14="http://schemas.microsoft.com/office/powerpoint/2010/main" val="638823123"/>
              </p:ext>
            </p:extLst>
          </p:nvPr>
        </p:nvGraphicFramePr>
        <p:xfrm>
          <a:off x="5232400" y="2488021"/>
          <a:ext cx="6121400" cy="2913325"/>
        </p:xfrm>
        <a:graphic>
          <a:graphicData uri="http://schemas.openxmlformats.org/drawingml/2006/chart">
            <c:chart xmlns:c="http://schemas.openxmlformats.org/drawingml/2006/chart" xmlns:r="http://schemas.openxmlformats.org/officeDocument/2006/relationships" r:id="rId4"/>
          </a:graphicData>
        </a:graphic>
      </p:graphicFrame>
      <p:sp>
        <p:nvSpPr>
          <p:cNvPr id="6" name="Rectangle: Rounded Corners 5">
            <a:extLst>
              <a:ext uri="{FF2B5EF4-FFF2-40B4-BE49-F238E27FC236}">
                <a16:creationId xmlns:a16="http://schemas.microsoft.com/office/drawing/2014/main" id="{6139A37E-B196-0AEF-C259-E422E7E02226}"/>
              </a:ext>
            </a:extLst>
          </p:cNvPr>
          <p:cNvSpPr/>
          <p:nvPr/>
        </p:nvSpPr>
        <p:spPr>
          <a:xfrm>
            <a:off x="659219" y="5688419"/>
            <a:ext cx="10694581" cy="91439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In 2021, we offered nearly equal pre-invoice discount percentages to each of our top 5 customers, given that Flipkart is the most discounted customer in the India market, which equals 30.83%</a:t>
            </a:r>
          </a:p>
          <a:p>
            <a:pPr algn="ctr"/>
            <a:endParaRPr lang="en-US" dirty="0"/>
          </a:p>
        </p:txBody>
      </p:sp>
    </p:spTree>
    <p:extLst>
      <p:ext uri="{BB962C8B-B14F-4D97-AF65-F5344CB8AC3E}">
        <p14:creationId xmlns:p14="http://schemas.microsoft.com/office/powerpoint/2010/main" val="357771581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5000">
              <a:schemeClr val="accent1">
                <a:lumMod val="45000"/>
                <a:lumOff val="55000"/>
              </a:schemeClr>
            </a:gs>
            <a:gs pos="92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59B7-2F58-FE80-BDD5-1B907434C0A0}"/>
              </a:ext>
            </a:extLst>
          </p:cNvPr>
          <p:cNvSpPr>
            <a:spLocks noGrp="1"/>
          </p:cNvSpPr>
          <p:nvPr>
            <p:ph type="title"/>
          </p:nvPr>
        </p:nvSpPr>
        <p:spPr>
          <a:xfrm>
            <a:off x="489098" y="1137683"/>
            <a:ext cx="4901609" cy="4377349"/>
          </a:xfrm>
        </p:spPr>
        <p:txBody>
          <a:bodyPr>
            <a:normAutofit fontScale="90000"/>
          </a:bodyPr>
          <a:lstStyle/>
          <a:p>
            <a:pPr marL="0" marR="0" algn="just">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br>
              <a:rPr lang="en-US" sz="1800" dirty="0">
                <a:latin typeface="Calibri" panose="020F0502020204030204" pitchFamily="34" charset="0"/>
                <a:ea typeface="Calibri" panose="020F0502020204030204" pitchFamily="34" charset="0"/>
                <a:cs typeface="Times New Roman" panose="02020603050405020304" pitchFamily="18" charset="0"/>
              </a:rPr>
            </a:br>
            <a:br>
              <a:rPr lang="en-US" sz="1800" dirty="0">
                <a:latin typeface="Calibri" panose="020F0502020204030204" pitchFamily="34" charset="0"/>
                <a:ea typeface="Calibri" panose="020F0502020204030204" pitchFamily="34" charset="0"/>
                <a:cs typeface="Times New Roman" panose="02020603050405020304" pitchFamily="18" charset="0"/>
              </a:rPr>
            </a:br>
            <a:br>
              <a:rPr lang="en-US" sz="1800" dirty="0">
                <a:latin typeface="Calibri" panose="020F0502020204030204" pitchFamily="34" charset="0"/>
                <a:ea typeface="Calibri" panose="020F0502020204030204" pitchFamily="34" charset="0"/>
                <a:cs typeface="Times New Roman" panose="02020603050405020304" pitchFamily="18" charset="0"/>
              </a:rPr>
            </a:br>
            <a:br>
              <a:rPr lang="en-US" sz="1800" dirty="0">
                <a:latin typeface="Calibri" panose="020F0502020204030204" pitchFamily="34" charset="0"/>
                <a:ea typeface="Calibri" panose="020F0502020204030204" pitchFamily="34" charset="0"/>
                <a:cs typeface="Times New Roman" panose="02020603050405020304" pitchFamily="18" charset="0"/>
              </a:rPr>
            </a:br>
            <a:br>
              <a:rPr lang="en-US" sz="1800" dirty="0">
                <a:latin typeface="Calibri" panose="020F0502020204030204" pitchFamily="34" charset="0"/>
                <a:ea typeface="Calibri" panose="020F0502020204030204" pitchFamily="34" charset="0"/>
                <a:cs typeface="Times New Roman" panose="02020603050405020304" pitchFamily="18" charset="0"/>
              </a:rPr>
            </a:br>
            <a:r>
              <a:rPr lang="en-US" sz="2700" b="1" dirty="0">
                <a:effectLst/>
                <a:latin typeface="Calibri" panose="020F0502020204030204" pitchFamily="34" charset="0"/>
                <a:ea typeface="Calibri" panose="020F0502020204030204" pitchFamily="34" charset="0"/>
                <a:cs typeface="Times New Roman" panose="02020603050405020304" pitchFamily="18" charset="0"/>
              </a:rPr>
              <a:t>Get the complete report of the Gross sales amount for the customer “</a:t>
            </a:r>
            <a:r>
              <a:rPr lang="en-US" sz="2700" b="1" dirty="0" err="1">
                <a:effectLst/>
                <a:latin typeface="Calibri" panose="020F0502020204030204" pitchFamily="34" charset="0"/>
                <a:ea typeface="Calibri" panose="020F0502020204030204" pitchFamily="34" charset="0"/>
                <a:cs typeface="Times New Roman" panose="02020603050405020304" pitchFamily="18" charset="0"/>
              </a:rPr>
              <a:t>Atliq</a:t>
            </a:r>
            <a:br>
              <a:rPr lang="en-US" sz="2700" b="1" dirty="0">
                <a:effectLst/>
                <a:latin typeface="Calibri" panose="020F0502020204030204" pitchFamily="34" charset="0"/>
                <a:ea typeface="Calibri" panose="020F0502020204030204" pitchFamily="34" charset="0"/>
                <a:cs typeface="Times New Roman" panose="02020603050405020304" pitchFamily="18" charset="0"/>
              </a:rPr>
            </a:br>
            <a:r>
              <a:rPr lang="en-US" sz="2700" b="1" dirty="0">
                <a:effectLst/>
                <a:latin typeface="Calibri" panose="020F0502020204030204" pitchFamily="34" charset="0"/>
                <a:ea typeface="Calibri" panose="020F0502020204030204" pitchFamily="34" charset="0"/>
                <a:cs typeface="Times New Roman" panose="02020603050405020304" pitchFamily="18" charset="0"/>
              </a:rPr>
              <a:t>Exclusive” for each month. This analysis helps to get an idea of low and high-performing months and take strategic decisions. The final report contains these columns:</a:t>
            </a:r>
            <a:r>
              <a:rPr lang="en-US" sz="2700" b="1" dirty="0">
                <a:latin typeface="Calibri" panose="020F0502020204030204" pitchFamily="34" charset="0"/>
                <a:ea typeface="Calibri" panose="020F0502020204030204" pitchFamily="34" charset="0"/>
                <a:cs typeface="Times New Roman" panose="02020603050405020304" pitchFamily="18" charset="0"/>
              </a:rPr>
              <a:t> </a:t>
            </a:r>
            <a:r>
              <a:rPr lang="en-US" sz="2700" b="1" dirty="0">
                <a:effectLst/>
                <a:latin typeface="Calibri" panose="020F0502020204030204" pitchFamily="34" charset="0"/>
                <a:ea typeface="Calibri" panose="020F0502020204030204" pitchFamily="34" charset="0"/>
                <a:cs typeface="Times New Roman" panose="02020603050405020304" pitchFamily="18" charset="0"/>
              </a:rPr>
              <a:t>Month Year Gross sales Amount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graphicFrame>
        <p:nvGraphicFramePr>
          <p:cNvPr id="5" name="Table 4">
            <a:extLst>
              <a:ext uri="{FF2B5EF4-FFF2-40B4-BE49-F238E27FC236}">
                <a16:creationId xmlns:a16="http://schemas.microsoft.com/office/drawing/2014/main" id="{2AA25750-F14D-F341-03B6-8AA6B34FBFB6}"/>
              </a:ext>
            </a:extLst>
          </p:cNvPr>
          <p:cNvGraphicFramePr>
            <a:graphicFrameLocks noGrp="1"/>
          </p:cNvGraphicFramePr>
          <p:nvPr>
            <p:extLst>
              <p:ext uri="{D42A27DB-BD31-4B8C-83A1-F6EECF244321}">
                <p14:modId xmlns:p14="http://schemas.microsoft.com/office/powerpoint/2010/main" val="3638258136"/>
              </p:ext>
            </p:extLst>
          </p:nvPr>
        </p:nvGraphicFramePr>
        <p:xfrm>
          <a:off x="6096000" y="542968"/>
          <a:ext cx="4531124" cy="5566778"/>
        </p:xfrm>
        <a:graphic>
          <a:graphicData uri="http://schemas.openxmlformats.org/drawingml/2006/table">
            <a:tbl>
              <a:tblPr/>
              <a:tblGrid>
                <a:gridCol w="958584">
                  <a:extLst>
                    <a:ext uri="{9D8B030D-6E8A-4147-A177-3AD203B41FA5}">
                      <a16:colId xmlns:a16="http://schemas.microsoft.com/office/drawing/2014/main" val="4210357805"/>
                    </a:ext>
                  </a:extLst>
                </a:gridCol>
                <a:gridCol w="893135">
                  <a:extLst>
                    <a:ext uri="{9D8B030D-6E8A-4147-A177-3AD203B41FA5}">
                      <a16:colId xmlns:a16="http://schemas.microsoft.com/office/drawing/2014/main" val="679197261"/>
                    </a:ext>
                  </a:extLst>
                </a:gridCol>
                <a:gridCol w="2679405">
                  <a:extLst>
                    <a:ext uri="{9D8B030D-6E8A-4147-A177-3AD203B41FA5}">
                      <a16:colId xmlns:a16="http://schemas.microsoft.com/office/drawing/2014/main" val="1873583191"/>
                    </a:ext>
                  </a:extLst>
                </a:gridCol>
              </a:tblGrid>
              <a:tr h="0">
                <a:tc>
                  <a:txBody>
                    <a:bodyPr/>
                    <a:lstStyle/>
                    <a:p>
                      <a:pPr algn="ctr" fontAlgn="b"/>
                      <a:r>
                        <a:rPr lang="en-US" sz="1800" b="1" i="0" u="none" strike="noStrike" dirty="0">
                          <a:solidFill>
                            <a:srgbClr val="FFFFFF"/>
                          </a:solidFill>
                          <a:effectLst/>
                          <a:latin typeface="Calibri" panose="020F0502020204030204" pitchFamily="34" charset="0"/>
                        </a:rPr>
                        <a:t>Months</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b"/>
                      <a:r>
                        <a:rPr lang="en-US" sz="1800" b="1" i="0" u="none" strike="noStrike" dirty="0">
                          <a:solidFill>
                            <a:srgbClr val="FFFFFF"/>
                          </a:solidFill>
                          <a:effectLst/>
                          <a:latin typeface="Calibri" panose="020F0502020204030204" pitchFamily="34" charset="0"/>
                        </a:rPr>
                        <a:t>Years</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b"/>
                      <a:r>
                        <a:rPr lang="en-US" sz="1800" b="1" i="0" u="none" strike="noStrike" dirty="0" err="1">
                          <a:solidFill>
                            <a:srgbClr val="FFFFFF"/>
                          </a:solidFill>
                          <a:effectLst/>
                          <a:latin typeface="Calibri" panose="020F0502020204030204" pitchFamily="34" charset="0"/>
                        </a:rPr>
                        <a:t>Gross_Sales_Amount</a:t>
                      </a:r>
                      <a:endParaRPr lang="en-US" sz="1800" b="1" i="0" u="none" strike="noStrike" dirty="0">
                        <a:solidFill>
                          <a:srgbClr val="FFFFFF"/>
                        </a:solidFill>
                        <a:effectLst/>
                        <a:latin typeface="Calibri" panose="020F0502020204030204" pitchFamily="34" charset="0"/>
                      </a:endParaRP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extLst>
                  <a:ext uri="{0D108BD9-81ED-4DB2-BD59-A6C34878D82A}">
                    <a16:rowId xmlns:a16="http://schemas.microsoft.com/office/drawing/2014/main" val="1729830579"/>
                  </a:ext>
                </a:extLst>
              </a:tr>
              <a:tr h="220269">
                <a:tc>
                  <a:txBody>
                    <a:bodyPr/>
                    <a:lstStyle/>
                    <a:p>
                      <a:pPr algn="ctr" fontAlgn="b"/>
                      <a:r>
                        <a:rPr lang="en-US" sz="1400" b="1" i="0" u="none" strike="noStrike" dirty="0">
                          <a:solidFill>
                            <a:srgbClr val="000000"/>
                          </a:solidFill>
                          <a:effectLst/>
                          <a:latin typeface="Calibri" panose="020F0502020204030204" pitchFamily="34" charset="0"/>
                        </a:rPr>
                        <a:t>9</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400" b="1" i="0" u="none" strike="noStrike">
                          <a:solidFill>
                            <a:srgbClr val="000000"/>
                          </a:solidFill>
                          <a:effectLst/>
                          <a:latin typeface="Calibri" panose="020F0502020204030204" pitchFamily="34" charset="0"/>
                        </a:rPr>
                        <a:t>2019</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400" b="1" i="0" u="none" strike="noStrike">
                          <a:solidFill>
                            <a:srgbClr val="000000"/>
                          </a:solidFill>
                          <a:effectLst/>
                          <a:latin typeface="Calibri" panose="020F0502020204030204" pitchFamily="34" charset="0"/>
                        </a:rPr>
                        <a:t>4.5</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242994973"/>
                  </a:ext>
                </a:extLst>
              </a:tr>
              <a:tr h="220269">
                <a:tc>
                  <a:txBody>
                    <a:bodyPr/>
                    <a:lstStyle/>
                    <a:p>
                      <a:pPr algn="ctr" fontAlgn="b"/>
                      <a:r>
                        <a:rPr lang="en-US" sz="1400" b="1" i="0" u="none" strike="noStrike">
                          <a:solidFill>
                            <a:srgbClr val="000000"/>
                          </a:solidFill>
                          <a:effectLst/>
                          <a:latin typeface="Calibri" panose="020F0502020204030204" pitchFamily="34" charset="0"/>
                        </a:rPr>
                        <a:t>10</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a:solidFill>
                            <a:srgbClr val="000000"/>
                          </a:solidFill>
                          <a:effectLst/>
                          <a:latin typeface="Calibri" panose="020F0502020204030204" pitchFamily="34" charset="0"/>
                        </a:rPr>
                        <a:t>2019</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a:solidFill>
                            <a:srgbClr val="000000"/>
                          </a:solidFill>
                          <a:effectLst/>
                          <a:latin typeface="Calibri" panose="020F0502020204030204" pitchFamily="34" charset="0"/>
                        </a:rPr>
                        <a:t>5.14</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77123629"/>
                  </a:ext>
                </a:extLst>
              </a:tr>
              <a:tr h="220269">
                <a:tc>
                  <a:txBody>
                    <a:bodyPr/>
                    <a:lstStyle/>
                    <a:p>
                      <a:pPr algn="ctr" fontAlgn="b"/>
                      <a:r>
                        <a:rPr lang="en-US" sz="1400" b="1" i="0" u="none" strike="noStrike" dirty="0">
                          <a:solidFill>
                            <a:srgbClr val="000000"/>
                          </a:solidFill>
                          <a:effectLst/>
                          <a:latin typeface="Calibri" panose="020F0502020204030204" pitchFamily="34" charset="0"/>
                        </a:rPr>
                        <a:t>11</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400" b="1" i="0" u="none" strike="noStrike">
                          <a:solidFill>
                            <a:srgbClr val="000000"/>
                          </a:solidFill>
                          <a:effectLst/>
                          <a:latin typeface="Calibri" panose="020F0502020204030204" pitchFamily="34" charset="0"/>
                        </a:rPr>
                        <a:t>2019</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400" b="1" i="0" u="none" strike="noStrike">
                          <a:solidFill>
                            <a:srgbClr val="000000"/>
                          </a:solidFill>
                          <a:effectLst/>
                          <a:latin typeface="Calibri" panose="020F0502020204030204" pitchFamily="34" charset="0"/>
                        </a:rPr>
                        <a:t>7.52</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48472319"/>
                  </a:ext>
                </a:extLst>
              </a:tr>
              <a:tr h="220269">
                <a:tc>
                  <a:txBody>
                    <a:bodyPr/>
                    <a:lstStyle/>
                    <a:p>
                      <a:pPr algn="ctr" fontAlgn="b"/>
                      <a:r>
                        <a:rPr lang="en-US" sz="1400" b="1" i="0" u="none" strike="noStrike">
                          <a:solidFill>
                            <a:srgbClr val="000000"/>
                          </a:solidFill>
                          <a:effectLst/>
                          <a:latin typeface="Calibri" panose="020F0502020204030204" pitchFamily="34" charset="0"/>
                        </a:rPr>
                        <a:t>12</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2019</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a:solidFill>
                            <a:srgbClr val="000000"/>
                          </a:solidFill>
                          <a:effectLst/>
                          <a:latin typeface="Calibri" panose="020F0502020204030204" pitchFamily="34" charset="0"/>
                        </a:rPr>
                        <a:t>4.83</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14129523"/>
                  </a:ext>
                </a:extLst>
              </a:tr>
              <a:tr h="220269">
                <a:tc>
                  <a:txBody>
                    <a:bodyPr/>
                    <a:lstStyle/>
                    <a:p>
                      <a:pPr algn="ctr" fontAlgn="b"/>
                      <a:r>
                        <a:rPr lang="en-US" sz="1400" b="1" i="0" u="none" strike="noStrike">
                          <a:solidFill>
                            <a:srgbClr val="000000"/>
                          </a:solidFill>
                          <a:effectLst/>
                          <a:latin typeface="Calibri" panose="020F0502020204030204" pitchFamily="34" charset="0"/>
                        </a:rPr>
                        <a:t>1</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400" b="1" i="0" u="none" strike="noStrike" dirty="0">
                          <a:solidFill>
                            <a:srgbClr val="000000"/>
                          </a:solidFill>
                          <a:effectLst/>
                          <a:latin typeface="Calibri" panose="020F0502020204030204" pitchFamily="34" charset="0"/>
                        </a:rPr>
                        <a:t>2020</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400" b="1" i="0" u="none" strike="noStrike">
                          <a:solidFill>
                            <a:srgbClr val="000000"/>
                          </a:solidFill>
                          <a:effectLst/>
                          <a:latin typeface="Calibri" panose="020F0502020204030204" pitchFamily="34" charset="0"/>
                        </a:rPr>
                        <a:t>4.74</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094616346"/>
                  </a:ext>
                </a:extLst>
              </a:tr>
              <a:tr h="220269">
                <a:tc>
                  <a:txBody>
                    <a:bodyPr/>
                    <a:lstStyle/>
                    <a:p>
                      <a:pPr algn="ctr" fontAlgn="b"/>
                      <a:r>
                        <a:rPr lang="en-US" sz="1400" b="1" i="0" u="none" strike="noStrike">
                          <a:solidFill>
                            <a:srgbClr val="000000"/>
                          </a:solidFill>
                          <a:effectLst/>
                          <a:latin typeface="Calibri" panose="020F0502020204030204" pitchFamily="34" charset="0"/>
                        </a:rPr>
                        <a:t>2</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a:solidFill>
                            <a:srgbClr val="000000"/>
                          </a:solidFill>
                          <a:effectLst/>
                          <a:latin typeface="Calibri" panose="020F0502020204030204" pitchFamily="34" charset="0"/>
                        </a:rPr>
                        <a:t>2020</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a:solidFill>
                            <a:srgbClr val="000000"/>
                          </a:solidFill>
                          <a:effectLst/>
                          <a:latin typeface="Calibri" panose="020F0502020204030204" pitchFamily="34" charset="0"/>
                        </a:rPr>
                        <a:t>4</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57920822"/>
                  </a:ext>
                </a:extLst>
              </a:tr>
              <a:tr h="220269">
                <a:tc>
                  <a:txBody>
                    <a:bodyPr/>
                    <a:lstStyle/>
                    <a:p>
                      <a:pPr algn="ctr" fontAlgn="b"/>
                      <a:r>
                        <a:rPr lang="en-US" sz="1400" b="1" i="0" u="none" strike="noStrike">
                          <a:solidFill>
                            <a:srgbClr val="000000"/>
                          </a:solidFill>
                          <a:effectLst/>
                          <a:latin typeface="Calibri" panose="020F0502020204030204" pitchFamily="34" charset="0"/>
                        </a:rPr>
                        <a:t>3</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400" b="1" i="0" u="none" strike="noStrike" dirty="0">
                          <a:solidFill>
                            <a:srgbClr val="000000"/>
                          </a:solidFill>
                          <a:effectLst/>
                          <a:latin typeface="Calibri" panose="020F0502020204030204" pitchFamily="34" charset="0"/>
                        </a:rPr>
                        <a:t>2020</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400" b="1" i="0" u="none" strike="noStrike">
                          <a:solidFill>
                            <a:srgbClr val="000000"/>
                          </a:solidFill>
                          <a:effectLst/>
                          <a:latin typeface="Calibri" panose="020F0502020204030204" pitchFamily="34" charset="0"/>
                        </a:rPr>
                        <a:t>0.38</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573370904"/>
                  </a:ext>
                </a:extLst>
              </a:tr>
              <a:tr h="220269">
                <a:tc>
                  <a:txBody>
                    <a:bodyPr/>
                    <a:lstStyle/>
                    <a:p>
                      <a:pPr algn="ctr" fontAlgn="b"/>
                      <a:r>
                        <a:rPr lang="en-US" sz="1400" b="1" i="0" u="none" strike="noStrike">
                          <a:solidFill>
                            <a:srgbClr val="000000"/>
                          </a:solidFill>
                          <a:effectLst/>
                          <a:latin typeface="Calibri" panose="020F0502020204030204" pitchFamily="34" charset="0"/>
                        </a:rPr>
                        <a:t>4</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a:solidFill>
                            <a:srgbClr val="000000"/>
                          </a:solidFill>
                          <a:effectLst/>
                          <a:latin typeface="Calibri" panose="020F0502020204030204" pitchFamily="34" charset="0"/>
                        </a:rPr>
                        <a:t>2020</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a:solidFill>
                            <a:srgbClr val="000000"/>
                          </a:solidFill>
                          <a:effectLst/>
                          <a:latin typeface="Calibri" panose="020F0502020204030204" pitchFamily="34" charset="0"/>
                        </a:rPr>
                        <a:t>0.4</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57756876"/>
                  </a:ext>
                </a:extLst>
              </a:tr>
              <a:tr h="220269">
                <a:tc>
                  <a:txBody>
                    <a:bodyPr/>
                    <a:lstStyle/>
                    <a:p>
                      <a:pPr algn="ctr" fontAlgn="b"/>
                      <a:r>
                        <a:rPr lang="en-US" sz="1400" b="1" i="0" u="none" strike="noStrike">
                          <a:solidFill>
                            <a:srgbClr val="000000"/>
                          </a:solidFill>
                          <a:effectLst/>
                          <a:latin typeface="Calibri" panose="020F0502020204030204" pitchFamily="34" charset="0"/>
                        </a:rPr>
                        <a:t>5</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400" b="1" i="0" u="none" strike="noStrike" dirty="0">
                          <a:solidFill>
                            <a:srgbClr val="000000"/>
                          </a:solidFill>
                          <a:effectLst/>
                          <a:latin typeface="Calibri" panose="020F0502020204030204" pitchFamily="34" charset="0"/>
                        </a:rPr>
                        <a:t>2020</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400" b="1" i="0" u="none" strike="noStrike">
                          <a:solidFill>
                            <a:srgbClr val="000000"/>
                          </a:solidFill>
                          <a:effectLst/>
                          <a:latin typeface="Calibri" panose="020F0502020204030204" pitchFamily="34" charset="0"/>
                        </a:rPr>
                        <a:t>0.78</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976711817"/>
                  </a:ext>
                </a:extLst>
              </a:tr>
              <a:tr h="220269">
                <a:tc>
                  <a:txBody>
                    <a:bodyPr/>
                    <a:lstStyle/>
                    <a:p>
                      <a:pPr algn="ctr" fontAlgn="b"/>
                      <a:r>
                        <a:rPr lang="en-US" sz="1400" b="1" i="0" u="none" strike="noStrike">
                          <a:solidFill>
                            <a:srgbClr val="000000"/>
                          </a:solidFill>
                          <a:effectLst/>
                          <a:latin typeface="Calibri" panose="020F0502020204030204" pitchFamily="34" charset="0"/>
                        </a:rPr>
                        <a:t>6</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2020</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1.7</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44296247"/>
                  </a:ext>
                </a:extLst>
              </a:tr>
              <a:tr h="220269">
                <a:tc>
                  <a:txBody>
                    <a:bodyPr/>
                    <a:lstStyle/>
                    <a:p>
                      <a:pPr algn="ctr" fontAlgn="b"/>
                      <a:r>
                        <a:rPr lang="en-US" sz="1400" b="1" i="0" u="none" strike="noStrike">
                          <a:solidFill>
                            <a:srgbClr val="000000"/>
                          </a:solidFill>
                          <a:effectLst/>
                          <a:latin typeface="Calibri" panose="020F0502020204030204" pitchFamily="34" charset="0"/>
                        </a:rPr>
                        <a:t>7</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400" b="1" i="0" u="none" strike="noStrike">
                          <a:solidFill>
                            <a:srgbClr val="000000"/>
                          </a:solidFill>
                          <a:effectLst/>
                          <a:latin typeface="Calibri" panose="020F0502020204030204" pitchFamily="34" charset="0"/>
                        </a:rPr>
                        <a:t>2020</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400" b="1" i="0" u="none" strike="noStrike">
                          <a:solidFill>
                            <a:srgbClr val="000000"/>
                          </a:solidFill>
                          <a:effectLst/>
                          <a:latin typeface="Calibri" panose="020F0502020204030204" pitchFamily="34" charset="0"/>
                        </a:rPr>
                        <a:t>2.55</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97838712"/>
                  </a:ext>
                </a:extLst>
              </a:tr>
              <a:tr h="220269">
                <a:tc>
                  <a:txBody>
                    <a:bodyPr/>
                    <a:lstStyle/>
                    <a:p>
                      <a:pPr algn="ctr" fontAlgn="b"/>
                      <a:r>
                        <a:rPr lang="en-US" sz="1400" b="1" i="0" u="none" strike="noStrike">
                          <a:solidFill>
                            <a:srgbClr val="000000"/>
                          </a:solidFill>
                          <a:effectLst/>
                          <a:latin typeface="Calibri" panose="020F0502020204030204" pitchFamily="34" charset="0"/>
                        </a:rPr>
                        <a:t>8</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a:solidFill>
                            <a:srgbClr val="000000"/>
                          </a:solidFill>
                          <a:effectLst/>
                          <a:latin typeface="Calibri" panose="020F0502020204030204" pitchFamily="34" charset="0"/>
                        </a:rPr>
                        <a:t>2020</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2.79</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22942801"/>
                  </a:ext>
                </a:extLst>
              </a:tr>
              <a:tr h="220269">
                <a:tc>
                  <a:txBody>
                    <a:bodyPr/>
                    <a:lstStyle/>
                    <a:p>
                      <a:pPr algn="ctr" fontAlgn="b"/>
                      <a:r>
                        <a:rPr lang="en-US" sz="1400" b="1" i="0" u="none" strike="noStrike">
                          <a:solidFill>
                            <a:srgbClr val="000000"/>
                          </a:solidFill>
                          <a:effectLst/>
                          <a:latin typeface="Calibri" panose="020F0502020204030204" pitchFamily="34" charset="0"/>
                        </a:rPr>
                        <a:t>9</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400" b="1" i="0" u="none" strike="noStrike">
                          <a:solidFill>
                            <a:srgbClr val="000000"/>
                          </a:solidFill>
                          <a:effectLst/>
                          <a:latin typeface="Calibri" panose="020F0502020204030204" pitchFamily="34" charset="0"/>
                        </a:rPr>
                        <a:t>2020</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400" b="1" i="0" u="none" strike="noStrike" dirty="0">
                          <a:solidFill>
                            <a:srgbClr val="000000"/>
                          </a:solidFill>
                          <a:effectLst/>
                          <a:latin typeface="Calibri" panose="020F0502020204030204" pitchFamily="34" charset="0"/>
                        </a:rPr>
                        <a:t>12.35</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828561089"/>
                  </a:ext>
                </a:extLst>
              </a:tr>
              <a:tr h="220269">
                <a:tc>
                  <a:txBody>
                    <a:bodyPr/>
                    <a:lstStyle/>
                    <a:p>
                      <a:pPr algn="ctr" fontAlgn="b"/>
                      <a:r>
                        <a:rPr lang="en-US" sz="1400" b="1" i="0" u="none" strike="noStrike">
                          <a:solidFill>
                            <a:srgbClr val="000000"/>
                          </a:solidFill>
                          <a:effectLst/>
                          <a:latin typeface="Calibri" panose="020F0502020204030204" pitchFamily="34" charset="0"/>
                        </a:rPr>
                        <a:t>10</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a:solidFill>
                            <a:srgbClr val="000000"/>
                          </a:solidFill>
                          <a:effectLst/>
                          <a:latin typeface="Calibri" panose="020F0502020204030204" pitchFamily="34" charset="0"/>
                        </a:rPr>
                        <a:t>2020</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a:solidFill>
                            <a:srgbClr val="000000"/>
                          </a:solidFill>
                          <a:effectLst/>
                          <a:latin typeface="Calibri" panose="020F0502020204030204" pitchFamily="34" charset="0"/>
                        </a:rPr>
                        <a:t>13.22</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46538042"/>
                  </a:ext>
                </a:extLst>
              </a:tr>
              <a:tr h="220269">
                <a:tc>
                  <a:txBody>
                    <a:bodyPr/>
                    <a:lstStyle/>
                    <a:p>
                      <a:pPr algn="ctr" fontAlgn="b"/>
                      <a:r>
                        <a:rPr lang="en-US" sz="1400" b="1" i="0" u="none" strike="noStrike">
                          <a:solidFill>
                            <a:srgbClr val="000000"/>
                          </a:solidFill>
                          <a:effectLst/>
                          <a:latin typeface="Calibri" panose="020F0502020204030204" pitchFamily="34" charset="0"/>
                        </a:rPr>
                        <a:t>11</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400" b="1" i="0" u="none" strike="noStrike">
                          <a:solidFill>
                            <a:srgbClr val="000000"/>
                          </a:solidFill>
                          <a:effectLst/>
                          <a:latin typeface="Calibri" panose="020F0502020204030204" pitchFamily="34" charset="0"/>
                        </a:rPr>
                        <a:t>2020</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400" b="1" i="0" u="none" strike="noStrike" dirty="0">
                          <a:solidFill>
                            <a:srgbClr val="000000"/>
                          </a:solidFill>
                          <a:effectLst/>
                          <a:latin typeface="Calibri" panose="020F0502020204030204" pitchFamily="34" charset="0"/>
                        </a:rPr>
                        <a:t>20.46</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802299658"/>
                  </a:ext>
                </a:extLst>
              </a:tr>
              <a:tr h="220269">
                <a:tc>
                  <a:txBody>
                    <a:bodyPr/>
                    <a:lstStyle/>
                    <a:p>
                      <a:pPr algn="ctr" fontAlgn="b"/>
                      <a:r>
                        <a:rPr lang="en-US" sz="1400" b="1" i="0" u="none" strike="noStrike">
                          <a:solidFill>
                            <a:srgbClr val="000000"/>
                          </a:solidFill>
                          <a:effectLst/>
                          <a:latin typeface="Calibri" panose="020F0502020204030204" pitchFamily="34" charset="0"/>
                        </a:rPr>
                        <a:t>12</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a:solidFill>
                            <a:srgbClr val="000000"/>
                          </a:solidFill>
                          <a:effectLst/>
                          <a:latin typeface="Calibri" panose="020F0502020204030204" pitchFamily="34" charset="0"/>
                        </a:rPr>
                        <a:t>2020</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12.94</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65784328"/>
                  </a:ext>
                </a:extLst>
              </a:tr>
              <a:tr h="220269">
                <a:tc>
                  <a:txBody>
                    <a:bodyPr/>
                    <a:lstStyle/>
                    <a:p>
                      <a:pPr algn="ctr" fontAlgn="b"/>
                      <a:r>
                        <a:rPr lang="en-US" sz="1400" b="1" i="0" u="none" strike="noStrike">
                          <a:solidFill>
                            <a:srgbClr val="000000"/>
                          </a:solidFill>
                          <a:effectLst/>
                          <a:latin typeface="Calibri" panose="020F0502020204030204" pitchFamily="34" charset="0"/>
                        </a:rPr>
                        <a:t>1</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400" b="1" i="0" u="none" strike="noStrike">
                          <a:solidFill>
                            <a:srgbClr val="000000"/>
                          </a:solidFill>
                          <a:effectLst/>
                          <a:latin typeface="Calibri" panose="020F0502020204030204" pitchFamily="34" charset="0"/>
                        </a:rPr>
                        <a:t>2021</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400" b="1" i="0" u="none" strike="noStrike">
                          <a:solidFill>
                            <a:srgbClr val="000000"/>
                          </a:solidFill>
                          <a:effectLst/>
                          <a:latin typeface="Calibri" panose="020F0502020204030204" pitchFamily="34" charset="0"/>
                        </a:rPr>
                        <a:t>12.4</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797387546"/>
                  </a:ext>
                </a:extLst>
              </a:tr>
              <a:tr h="220269">
                <a:tc>
                  <a:txBody>
                    <a:bodyPr/>
                    <a:lstStyle/>
                    <a:p>
                      <a:pPr algn="ctr" fontAlgn="b"/>
                      <a:r>
                        <a:rPr lang="en-US" sz="1400" b="1" i="0" u="none" strike="noStrike">
                          <a:solidFill>
                            <a:srgbClr val="000000"/>
                          </a:solidFill>
                          <a:effectLst/>
                          <a:latin typeface="Calibri" panose="020F0502020204030204" pitchFamily="34" charset="0"/>
                        </a:rPr>
                        <a:t>2</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a:solidFill>
                            <a:srgbClr val="000000"/>
                          </a:solidFill>
                          <a:effectLst/>
                          <a:latin typeface="Calibri" panose="020F0502020204030204" pitchFamily="34" charset="0"/>
                        </a:rPr>
                        <a:t>2021</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10.13</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65186240"/>
                  </a:ext>
                </a:extLst>
              </a:tr>
              <a:tr h="220269">
                <a:tc>
                  <a:txBody>
                    <a:bodyPr/>
                    <a:lstStyle/>
                    <a:p>
                      <a:pPr algn="ctr" fontAlgn="b"/>
                      <a:r>
                        <a:rPr lang="en-US" sz="1400" b="1" i="0" u="none" strike="noStrike">
                          <a:solidFill>
                            <a:srgbClr val="000000"/>
                          </a:solidFill>
                          <a:effectLst/>
                          <a:latin typeface="Calibri" panose="020F0502020204030204" pitchFamily="34" charset="0"/>
                        </a:rPr>
                        <a:t>3</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400" b="1" i="0" u="none" strike="noStrike">
                          <a:solidFill>
                            <a:srgbClr val="000000"/>
                          </a:solidFill>
                          <a:effectLst/>
                          <a:latin typeface="Calibri" panose="020F0502020204030204" pitchFamily="34" charset="0"/>
                        </a:rPr>
                        <a:t>2021</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400" b="1" i="0" u="none" strike="noStrike">
                          <a:solidFill>
                            <a:srgbClr val="000000"/>
                          </a:solidFill>
                          <a:effectLst/>
                          <a:latin typeface="Calibri" panose="020F0502020204030204" pitchFamily="34" charset="0"/>
                        </a:rPr>
                        <a:t>12.14</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110580511"/>
                  </a:ext>
                </a:extLst>
              </a:tr>
              <a:tr h="220269">
                <a:tc>
                  <a:txBody>
                    <a:bodyPr/>
                    <a:lstStyle/>
                    <a:p>
                      <a:pPr algn="ctr" fontAlgn="b"/>
                      <a:r>
                        <a:rPr lang="en-US" sz="1400" b="1" i="0" u="none" strike="noStrike">
                          <a:solidFill>
                            <a:srgbClr val="000000"/>
                          </a:solidFill>
                          <a:effectLst/>
                          <a:latin typeface="Calibri" panose="020F0502020204030204" pitchFamily="34" charset="0"/>
                        </a:rPr>
                        <a:t>4</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a:solidFill>
                            <a:srgbClr val="000000"/>
                          </a:solidFill>
                          <a:effectLst/>
                          <a:latin typeface="Calibri" panose="020F0502020204030204" pitchFamily="34" charset="0"/>
                        </a:rPr>
                        <a:t>2021</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7.31</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67239457"/>
                  </a:ext>
                </a:extLst>
              </a:tr>
              <a:tr h="220269">
                <a:tc>
                  <a:txBody>
                    <a:bodyPr/>
                    <a:lstStyle/>
                    <a:p>
                      <a:pPr algn="ctr" fontAlgn="b"/>
                      <a:r>
                        <a:rPr lang="en-US" sz="1400" b="1" i="0" u="none" strike="noStrike">
                          <a:solidFill>
                            <a:srgbClr val="000000"/>
                          </a:solidFill>
                          <a:effectLst/>
                          <a:latin typeface="Calibri" panose="020F0502020204030204" pitchFamily="34" charset="0"/>
                        </a:rPr>
                        <a:t>5</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400" b="1" i="0" u="none" strike="noStrike">
                          <a:solidFill>
                            <a:srgbClr val="000000"/>
                          </a:solidFill>
                          <a:effectLst/>
                          <a:latin typeface="Calibri" panose="020F0502020204030204" pitchFamily="34" charset="0"/>
                        </a:rPr>
                        <a:t>2021</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400" b="1" i="0" u="none" strike="noStrike" dirty="0">
                          <a:solidFill>
                            <a:srgbClr val="000000"/>
                          </a:solidFill>
                          <a:effectLst/>
                          <a:latin typeface="Calibri" panose="020F0502020204030204" pitchFamily="34" charset="0"/>
                        </a:rPr>
                        <a:t>12.15</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891257845"/>
                  </a:ext>
                </a:extLst>
              </a:tr>
              <a:tr h="220269">
                <a:tc>
                  <a:txBody>
                    <a:bodyPr/>
                    <a:lstStyle/>
                    <a:p>
                      <a:pPr algn="ctr" fontAlgn="b"/>
                      <a:r>
                        <a:rPr lang="en-US" sz="1400" b="1" i="0" u="none" strike="noStrike">
                          <a:solidFill>
                            <a:srgbClr val="000000"/>
                          </a:solidFill>
                          <a:effectLst/>
                          <a:latin typeface="Calibri" panose="020F0502020204030204" pitchFamily="34" charset="0"/>
                        </a:rPr>
                        <a:t>6</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a:solidFill>
                            <a:srgbClr val="000000"/>
                          </a:solidFill>
                          <a:effectLst/>
                          <a:latin typeface="Calibri" panose="020F0502020204030204" pitchFamily="34" charset="0"/>
                        </a:rPr>
                        <a:t>2021</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9.82</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57724868"/>
                  </a:ext>
                </a:extLst>
              </a:tr>
              <a:tr h="220269">
                <a:tc>
                  <a:txBody>
                    <a:bodyPr/>
                    <a:lstStyle/>
                    <a:p>
                      <a:pPr algn="ctr" fontAlgn="b"/>
                      <a:r>
                        <a:rPr lang="en-US" sz="1400" b="1" i="0" u="none" strike="noStrike">
                          <a:solidFill>
                            <a:srgbClr val="000000"/>
                          </a:solidFill>
                          <a:effectLst/>
                          <a:latin typeface="Calibri" panose="020F0502020204030204" pitchFamily="34" charset="0"/>
                        </a:rPr>
                        <a:t>7</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400" b="1" i="0" u="none" strike="noStrike">
                          <a:solidFill>
                            <a:srgbClr val="000000"/>
                          </a:solidFill>
                          <a:effectLst/>
                          <a:latin typeface="Calibri" panose="020F0502020204030204" pitchFamily="34" charset="0"/>
                        </a:rPr>
                        <a:t>2021</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400" b="1" i="0" u="none" strike="noStrike" dirty="0">
                          <a:solidFill>
                            <a:srgbClr val="000000"/>
                          </a:solidFill>
                          <a:effectLst/>
                          <a:latin typeface="Calibri" panose="020F0502020204030204" pitchFamily="34" charset="0"/>
                        </a:rPr>
                        <a:t>12.09</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562013082"/>
                  </a:ext>
                </a:extLst>
              </a:tr>
              <a:tr h="220269">
                <a:tc>
                  <a:txBody>
                    <a:bodyPr/>
                    <a:lstStyle/>
                    <a:p>
                      <a:pPr algn="ctr" fontAlgn="b"/>
                      <a:r>
                        <a:rPr lang="en-US" sz="1400" b="1" i="0" u="none" strike="noStrike">
                          <a:solidFill>
                            <a:srgbClr val="000000"/>
                          </a:solidFill>
                          <a:effectLst/>
                          <a:latin typeface="Calibri" panose="020F0502020204030204" pitchFamily="34" charset="0"/>
                        </a:rPr>
                        <a:t>8</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a:solidFill>
                            <a:srgbClr val="000000"/>
                          </a:solidFill>
                          <a:effectLst/>
                          <a:latin typeface="Calibri" panose="020F0502020204030204" pitchFamily="34" charset="0"/>
                        </a:rPr>
                        <a:t>2021</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7.18</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47789150"/>
                  </a:ext>
                </a:extLst>
              </a:tr>
            </a:tbl>
          </a:graphicData>
        </a:graphic>
      </p:graphicFrame>
    </p:spTree>
    <p:extLst>
      <p:ext uri="{BB962C8B-B14F-4D97-AF65-F5344CB8AC3E}">
        <p14:creationId xmlns:p14="http://schemas.microsoft.com/office/powerpoint/2010/main" val="2916861289"/>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0</TotalTime>
  <Words>1336</Words>
  <Application>Microsoft Office PowerPoint</Application>
  <PresentationFormat>Widescreen</PresentationFormat>
  <Paragraphs>348</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 Display</vt:lpstr>
      <vt:lpstr>Arial</vt:lpstr>
      <vt:lpstr>Calibri</vt:lpstr>
      <vt:lpstr>Calibri Light</vt:lpstr>
      <vt:lpstr>Office Theme</vt:lpstr>
      <vt:lpstr>PowerPoint Presentation</vt:lpstr>
      <vt:lpstr>=    </vt:lpstr>
      <vt:lpstr>  Provide the list of markets in which customer "Atliq Exclusive" operates its business in the APAC region. </vt:lpstr>
      <vt:lpstr>What is the percentage of unique product increase in 2021 vs. 2020? The final output contains these fields, unique_products_2020, unique_products_2021, percentage_change </vt:lpstr>
      <vt:lpstr>Provide a report with all the unique product counts for each segment and sort them in descending order of product counts. The final output contains 2 fields, segment product_count</vt:lpstr>
      <vt:lpstr>Which segment had the most increase in unique products in 2021 vs 2020? The final output contains these fields, segment product_count_2020 product_count_2021 difference</vt:lpstr>
      <vt:lpstr> Get the products that have the highest and lowest manufacturing costs. The final output should contain these fields, product_code, product manufacturing_cost </vt:lpstr>
      <vt:lpstr> Generate a report which contains the top 5 customers who received an average high pre_invoice_discount_pct for the fiscal year 2021 and in the Indian market. The final output contains these fields, customer_code customer average_discount_percentage </vt:lpstr>
      <vt:lpstr>      Get the complete report of the Gross sales amount for the customer “Atliq Exclusive” for each month. This analysis helps to get an idea of low and high-performing months and take strategic decisions. The final report contains these columns: Month Year Gross sales Amount </vt:lpstr>
      <vt:lpstr>PowerPoint Presentation</vt:lpstr>
      <vt:lpstr>PowerPoint Presentation</vt:lpstr>
      <vt:lpstr>Which channel helped to bring more gross sales in the fiscal year 2021 and the percentage of contribution? The final output contains these fields, channel ,gross_sales_mln, percentage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Gopal Dewangan</dc:creator>
  <cp:lastModifiedBy>Gopal Dewangan</cp:lastModifiedBy>
  <cp:revision>23</cp:revision>
  <dcterms:created xsi:type="dcterms:W3CDTF">2024-04-15T23:32:31Z</dcterms:created>
  <dcterms:modified xsi:type="dcterms:W3CDTF">2025-03-13T17:16:43Z</dcterms:modified>
</cp:coreProperties>
</file>