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75" r:id="rId4"/>
    <p:sldId id="271" r:id="rId5"/>
    <p:sldId id="272" r:id="rId6"/>
    <p:sldId id="273" r:id="rId7"/>
    <p:sldId id="274" r:id="rId8"/>
    <p:sldId id="268" r:id="rId9"/>
    <p:sldId id="269" r:id="rId10"/>
    <p:sldId id="270" r:id="rId11"/>
    <p:sldId id="276" r:id="rId12"/>
    <p:sldId id="277" r:id="rId13"/>
    <p:sldId id="278" r:id="rId14"/>
    <p:sldId id="279"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AB81-6BE7-1808-64FD-17EF5C994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762DA6-07D8-8571-732A-5B9845CD6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A86AF7-C2A4-BB43-562C-9F762BCA07E8}"/>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5" name="Footer Placeholder 4">
            <a:extLst>
              <a:ext uri="{FF2B5EF4-FFF2-40B4-BE49-F238E27FC236}">
                <a16:creationId xmlns:a16="http://schemas.microsoft.com/office/drawing/2014/main" id="{481AA617-7FE7-2046-EDE4-F9CDC5203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B64C3-6D15-3AEA-DB30-FAF43236F822}"/>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4976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7CAF-88E5-60D1-5ECF-9EDC58280F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438DCD-75CE-A810-A18E-F39C6B523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6F4C9A-C6FB-731A-3D39-85C3929D3CDA}"/>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5" name="Footer Placeholder 4">
            <a:extLst>
              <a:ext uri="{FF2B5EF4-FFF2-40B4-BE49-F238E27FC236}">
                <a16:creationId xmlns:a16="http://schemas.microsoft.com/office/drawing/2014/main" id="{069CEA7E-EB8C-BDFF-B8C6-E6687304C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A5605-A7FD-24F0-C4B6-CB05A14A1411}"/>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231986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C1A664-A2B6-CB61-41BD-67532C14F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D40876-1793-8CCA-6D39-6E8A3DC718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68E211-D4A6-49C4-26D0-47CDEFF5FCD7}"/>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5" name="Footer Placeholder 4">
            <a:extLst>
              <a:ext uri="{FF2B5EF4-FFF2-40B4-BE49-F238E27FC236}">
                <a16:creationId xmlns:a16="http://schemas.microsoft.com/office/drawing/2014/main" id="{77437DB0-D571-0A3B-14D7-B8D842AB5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96BE8-B25D-6E1D-5EED-D3408669CB9E}"/>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365307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B19C-383B-17D3-AC7D-B01482C533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BE6758-2E82-D9C5-974E-06B29AE04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9B3B5-D3F5-597D-DE0F-780960DC0F5A}"/>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5" name="Footer Placeholder 4">
            <a:extLst>
              <a:ext uri="{FF2B5EF4-FFF2-40B4-BE49-F238E27FC236}">
                <a16:creationId xmlns:a16="http://schemas.microsoft.com/office/drawing/2014/main" id="{324DF164-5711-85C4-36E2-8DD070887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AA285-B888-5F94-A601-8D565EFE41AB}"/>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174491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597A-F3B0-81BC-794E-98407F8A09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AFFEFB-0384-B6ED-849B-C775221E6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E41057-E373-EA16-D823-633B6CD2E325}"/>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5" name="Footer Placeholder 4">
            <a:extLst>
              <a:ext uri="{FF2B5EF4-FFF2-40B4-BE49-F238E27FC236}">
                <a16:creationId xmlns:a16="http://schemas.microsoft.com/office/drawing/2014/main" id="{6DFD6E8F-4B69-93ED-62AE-F383C2E914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4E1C4D-63AF-6D9E-BB19-F6EDB3627D21}"/>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276053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FC56-9F6C-A6A9-17F7-49333869BF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39DD5-B45A-3144-AC97-5D8F3C074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E08CC0-1869-FF43-A471-CB8D0264C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3EA9F1-C3CF-4D34-8687-CC3116F22927}"/>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6" name="Footer Placeholder 5">
            <a:extLst>
              <a:ext uri="{FF2B5EF4-FFF2-40B4-BE49-F238E27FC236}">
                <a16:creationId xmlns:a16="http://schemas.microsoft.com/office/drawing/2014/main" id="{53327001-28A2-9CFA-D949-859E7292B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F2EAF-90B5-6A54-EA13-42E735A97A0E}"/>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169209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B7EB-3BC6-9A2F-58C4-4FD3DE4A64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2BD2A1-E28E-5BA1-9C0C-53C1ADC595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89C8B-D527-0F6E-D19B-A2BDC6F01F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3A0F88-D9A4-43E1-5E36-6B0A6427D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1FF9BA-A930-D6AC-C722-D2812C0539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D8586C-EF8E-8368-A405-92C4727A616A}"/>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8" name="Footer Placeholder 7">
            <a:extLst>
              <a:ext uri="{FF2B5EF4-FFF2-40B4-BE49-F238E27FC236}">
                <a16:creationId xmlns:a16="http://schemas.microsoft.com/office/drawing/2014/main" id="{3774ABA9-66A7-4550-7555-7187C011B1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776ABA-9F3F-F8AD-9B59-9555A089CCCC}"/>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116533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BD39-B48B-1E88-C4D0-5A3257DB13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A03893-0A05-5C00-0E88-C9620C85842E}"/>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4" name="Footer Placeholder 3">
            <a:extLst>
              <a:ext uri="{FF2B5EF4-FFF2-40B4-BE49-F238E27FC236}">
                <a16:creationId xmlns:a16="http://schemas.microsoft.com/office/drawing/2014/main" id="{A8595916-4270-73D7-8EBF-0A2F8BF1CD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9C7316-42FB-6F25-0832-09839CA6F707}"/>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260018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E5188-D95B-8041-9893-0BE6A07B03B0}"/>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3" name="Footer Placeholder 2">
            <a:extLst>
              <a:ext uri="{FF2B5EF4-FFF2-40B4-BE49-F238E27FC236}">
                <a16:creationId xmlns:a16="http://schemas.microsoft.com/office/drawing/2014/main" id="{89005C0F-A623-C913-75EE-7539C175B6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E24AFE-6145-8EB9-7A5C-7B4D7B00AC33}"/>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87929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43DE-D679-B14F-1D0F-61A2E1B1D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76CF16-EDE9-ECEA-1FF2-48147DBDA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F43689-3807-87DF-67B8-15E6A624D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BE1A8-81F0-2447-E6AD-0348FA69B460}"/>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6" name="Footer Placeholder 5">
            <a:extLst>
              <a:ext uri="{FF2B5EF4-FFF2-40B4-BE49-F238E27FC236}">
                <a16:creationId xmlns:a16="http://schemas.microsoft.com/office/drawing/2014/main" id="{EA2102B1-A7A9-E8DC-AC30-25327CA46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405FC-9AAB-F338-1D50-455EF4FB0AA8}"/>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236720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CE1C-CA52-D2C4-0E8F-3CBF6C118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D5DC91-437E-7914-7C1E-D09E4F98C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F0196D-3432-7E87-AA9B-D942DE2E2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47458-008A-21BC-41FF-73E74352CDD4}"/>
              </a:ext>
            </a:extLst>
          </p:cNvPr>
          <p:cNvSpPr>
            <a:spLocks noGrp="1"/>
          </p:cNvSpPr>
          <p:nvPr>
            <p:ph type="dt" sz="half" idx="10"/>
          </p:nvPr>
        </p:nvSpPr>
        <p:spPr/>
        <p:txBody>
          <a:bodyPr/>
          <a:lstStyle/>
          <a:p>
            <a:fld id="{CD9D3B1F-1E4A-4913-A611-F2CA0D9AACAA}" type="datetimeFigureOut">
              <a:rPr lang="en-IN" smtClean="0"/>
              <a:t>09-12-2024</a:t>
            </a:fld>
            <a:endParaRPr lang="en-IN"/>
          </a:p>
        </p:txBody>
      </p:sp>
      <p:sp>
        <p:nvSpPr>
          <p:cNvPr id="6" name="Footer Placeholder 5">
            <a:extLst>
              <a:ext uri="{FF2B5EF4-FFF2-40B4-BE49-F238E27FC236}">
                <a16:creationId xmlns:a16="http://schemas.microsoft.com/office/drawing/2014/main" id="{29593780-8B76-857E-9BEB-68DBADC84A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8F653-F9A0-57A9-8E03-1D28E36FAF36}"/>
              </a:ext>
            </a:extLst>
          </p:cNvPr>
          <p:cNvSpPr>
            <a:spLocks noGrp="1"/>
          </p:cNvSpPr>
          <p:nvPr>
            <p:ph type="sldNum" sz="quarter" idx="12"/>
          </p:nvPr>
        </p:nvSpPr>
        <p:spPr/>
        <p:txBody>
          <a:bodyPr/>
          <a:lstStyle/>
          <a:p>
            <a:fld id="{238AF3D3-EF9E-4855-A8E0-3AA0B9207439}" type="slidenum">
              <a:rPr lang="en-IN" smtClean="0"/>
              <a:t>‹#›</a:t>
            </a:fld>
            <a:endParaRPr lang="en-IN"/>
          </a:p>
        </p:txBody>
      </p:sp>
    </p:spTree>
    <p:extLst>
      <p:ext uri="{BB962C8B-B14F-4D97-AF65-F5344CB8AC3E}">
        <p14:creationId xmlns:p14="http://schemas.microsoft.com/office/powerpoint/2010/main" val="17637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468F11-870C-B892-9445-713E96DC2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95EE82-A19B-3531-57AA-F643E489E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55D84-1581-BAC0-A45E-4B02ED18C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D3B1F-1E4A-4913-A611-F2CA0D9AACAA}" type="datetimeFigureOut">
              <a:rPr lang="en-IN" smtClean="0"/>
              <a:t>09-12-2024</a:t>
            </a:fld>
            <a:endParaRPr lang="en-IN"/>
          </a:p>
        </p:txBody>
      </p:sp>
      <p:sp>
        <p:nvSpPr>
          <p:cNvPr id="5" name="Footer Placeholder 4">
            <a:extLst>
              <a:ext uri="{FF2B5EF4-FFF2-40B4-BE49-F238E27FC236}">
                <a16:creationId xmlns:a16="http://schemas.microsoft.com/office/drawing/2014/main" id="{91E5AC7B-FF77-79CC-078E-6F20D5C91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22FE23-F6AB-76E7-2CC6-92998653F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AF3D3-EF9E-4855-A8E0-3AA0B9207439}" type="slidenum">
              <a:rPr lang="en-IN" smtClean="0"/>
              <a:t>‹#›</a:t>
            </a:fld>
            <a:endParaRPr lang="en-IN"/>
          </a:p>
        </p:txBody>
      </p:sp>
    </p:spTree>
    <p:extLst>
      <p:ext uri="{BB962C8B-B14F-4D97-AF65-F5344CB8AC3E}">
        <p14:creationId xmlns:p14="http://schemas.microsoft.com/office/powerpoint/2010/main" val="356569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D7FFB643-51F6-1829-1923-12745D1F5AF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AB9546C-7568-53E0-9F01-3EDCB0ACAB65}"/>
              </a:ext>
            </a:extLst>
          </p:cNvPr>
          <p:cNvPicPr>
            <a:picLocks noChangeAspect="1"/>
          </p:cNvPicPr>
          <p:nvPr/>
        </p:nvPicPr>
        <p:blipFill>
          <a:blip r:embed="rId4"/>
          <a:stretch>
            <a:fillRect/>
          </a:stretch>
        </p:blipFill>
        <p:spPr>
          <a:xfrm>
            <a:off x="10490263" y="34260"/>
            <a:ext cx="1701737" cy="707923"/>
          </a:xfrm>
          <a:prstGeom prst="rect">
            <a:avLst/>
          </a:prstGeom>
        </p:spPr>
      </p:pic>
      <p:sp>
        <p:nvSpPr>
          <p:cNvPr id="3" name="TextBox 2">
            <a:extLst>
              <a:ext uri="{FF2B5EF4-FFF2-40B4-BE49-F238E27FC236}">
                <a16:creationId xmlns:a16="http://schemas.microsoft.com/office/drawing/2014/main" id="{82DADBFC-7513-A0BE-EEE9-EEC6BD98CE9D}"/>
              </a:ext>
            </a:extLst>
          </p:cNvPr>
          <p:cNvSpPr txBox="1"/>
          <p:nvPr/>
        </p:nvSpPr>
        <p:spPr>
          <a:xfrm>
            <a:off x="635063" y="1236383"/>
            <a:ext cx="7492938" cy="923330"/>
          </a:xfrm>
          <a:prstGeom prst="rect">
            <a:avLst/>
          </a:prstGeom>
          <a:noFill/>
        </p:spPr>
        <p:txBody>
          <a:bodyPr wrap="square" rtlCol="0">
            <a:spAutoFit/>
          </a:bodyPr>
          <a:lstStyle/>
          <a:p>
            <a:r>
              <a:rPr lang="en-US" sz="5400" dirty="0">
                <a:solidFill>
                  <a:schemeClr val="bg1"/>
                </a:solidFill>
                <a:effectLst>
                  <a:outerShdw blurRad="38100" dist="38100" dir="2700000" algn="tl">
                    <a:srgbClr val="000000">
                      <a:alpha val="43137"/>
                    </a:srgbClr>
                  </a:outerShdw>
                </a:effectLst>
                <a:latin typeface="Impact" panose="020B0806030902050204" pitchFamily="34" charset="0"/>
              </a:rPr>
              <a:t>WELCOME TO WSCUBETECH</a:t>
            </a:r>
            <a:endParaRPr lang="en-IN" sz="4000" dirty="0">
              <a:solidFill>
                <a:srgbClr val="FFFF00"/>
              </a:solidFill>
              <a:effectLst>
                <a:outerShdw blurRad="38100" dist="38100" dir="2700000" algn="tl">
                  <a:srgbClr val="000000">
                    <a:alpha val="43137"/>
                  </a:srgbClr>
                </a:outerShdw>
              </a:effectLst>
              <a:latin typeface="Impact" panose="020B0806030902050204" pitchFamily="34" charset="0"/>
            </a:endParaRPr>
          </a:p>
        </p:txBody>
      </p:sp>
      <p:sp>
        <p:nvSpPr>
          <p:cNvPr id="4" name="TextBox 3">
            <a:extLst>
              <a:ext uri="{FF2B5EF4-FFF2-40B4-BE49-F238E27FC236}">
                <a16:creationId xmlns:a16="http://schemas.microsoft.com/office/drawing/2014/main" id="{B8F73A4F-E10E-14ED-A343-97AA3103E4C1}"/>
              </a:ext>
            </a:extLst>
          </p:cNvPr>
          <p:cNvSpPr txBox="1"/>
          <p:nvPr/>
        </p:nvSpPr>
        <p:spPr>
          <a:xfrm>
            <a:off x="635063" y="2648623"/>
            <a:ext cx="7492938" cy="2800767"/>
          </a:xfrm>
          <a:prstGeom prst="rect">
            <a:avLst/>
          </a:prstGeom>
          <a:noFill/>
        </p:spPr>
        <p:txBody>
          <a:bodyPr wrap="square" rtlCol="0">
            <a:spAutoFit/>
          </a:bodyPr>
          <a:lstStyle/>
          <a:p>
            <a:r>
              <a:rPr lang="en-US" sz="8800" spc="300" dirty="0">
                <a:solidFill>
                  <a:srgbClr val="FFD94B"/>
                </a:solidFill>
                <a:effectLst>
                  <a:outerShdw blurRad="38100" dist="38100" dir="2700000" algn="tl">
                    <a:srgbClr val="000000">
                      <a:alpha val="43137"/>
                    </a:srgbClr>
                  </a:outerShdw>
                </a:effectLst>
                <a:latin typeface="Impact" panose="020B0806030902050204" pitchFamily="34" charset="0"/>
              </a:rPr>
              <a:t>PYTHON PROGRAMMING</a:t>
            </a:r>
            <a:endParaRPr lang="en-IN" sz="6600" spc="300" dirty="0">
              <a:solidFill>
                <a:srgbClr val="FFD94B"/>
              </a:solidFill>
              <a:effectLst>
                <a:outerShdw blurRad="38100" dist="38100" dir="2700000" algn="tl">
                  <a:srgbClr val="000000">
                    <a:alpha val="43137"/>
                  </a:srgbClr>
                </a:outerShdw>
              </a:effectLst>
              <a:latin typeface="Impact" panose="020B0806030902050204" pitchFamily="34" charset="0"/>
            </a:endParaRPr>
          </a:p>
        </p:txBody>
      </p:sp>
      <p:cxnSp>
        <p:nvCxnSpPr>
          <p:cNvPr id="5" name="Straight Connector 4">
            <a:extLst>
              <a:ext uri="{FF2B5EF4-FFF2-40B4-BE49-F238E27FC236}">
                <a16:creationId xmlns:a16="http://schemas.microsoft.com/office/drawing/2014/main" id="{D3E27CE3-EC86-779F-9C70-1A998FEA5FCD}"/>
              </a:ext>
            </a:extLst>
          </p:cNvPr>
          <p:cNvCxnSpPr>
            <a:cxnSpLocks/>
          </p:cNvCxnSpPr>
          <p:nvPr/>
        </p:nvCxnSpPr>
        <p:spPr>
          <a:xfrm>
            <a:off x="635063" y="6368345"/>
            <a:ext cx="7209775"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C10EED9F-D698-3923-FAA2-8ADD81FE506C}"/>
              </a:ext>
            </a:extLst>
          </p:cNvPr>
          <p:cNvSpPr/>
          <p:nvPr/>
        </p:nvSpPr>
        <p:spPr>
          <a:xfrm>
            <a:off x="454629" y="6460306"/>
            <a:ext cx="3467131" cy="265614"/>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WWW.WSCUBETECH.COM</a:t>
            </a:r>
            <a:endParaRPr lang="en-IN" b="1" dirty="0"/>
          </a:p>
        </p:txBody>
      </p:sp>
      <p:pic>
        <p:nvPicPr>
          <p:cNvPr id="8200" name="Picture 8" descr="Free Working With Laptop Illustration - Free Download Business  Illustrations | IconScout">
            <a:extLst>
              <a:ext uri="{FF2B5EF4-FFF2-40B4-BE49-F238E27FC236}">
                <a16:creationId xmlns:a16="http://schemas.microsoft.com/office/drawing/2014/main" id="{B9CB1B7D-8767-2F7A-EE3A-D7D571F06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9045" y="2533643"/>
            <a:ext cx="4857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437D50-7BB4-5F57-316B-6F6E80F46A89}"/>
              </a:ext>
            </a:extLst>
          </p:cNvPr>
          <p:cNvSpPr txBox="1"/>
          <p:nvPr/>
        </p:nvSpPr>
        <p:spPr>
          <a:xfrm>
            <a:off x="635063" y="5279740"/>
            <a:ext cx="7492938" cy="523220"/>
          </a:xfrm>
          <a:prstGeom prst="rect">
            <a:avLst/>
          </a:prstGeom>
          <a:noFill/>
        </p:spPr>
        <p:txBody>
          <a:bodyPr wrap="square" rtlCol="0">
            <a:spAutoFit/>
          </a:bodyPr>
          <a:lstStyle/>
          <a:p>
            <a:r>
              <a:rPr lang="en-US" sz="2800" dirty="0">
                <a:solidFill>
                  <a:schemeClr val="bg1"/>
                </a:solidFill>
                <a:effectLst>
                  <a:outerShdw blurRad="38100" dist="38100" dir="2700000" algn="tl">
                    <a:srgbClr val="000000">
                      <a:alpha val="43137"/>
                    </a:srgbClr>
                  </a:outerShdw>
                </a:effectLst>
                <a:latin typeface="Impact" panose="020B0806030902050204" pitchFamily="34" charset="0"/>
              </a:rPr>
              <a:t>Object Oriented Programming</a:t>
            </a:r>
            <a:endParaRPr lang="en-IN" dirty="0">
              <a:solidFill>
                <a:srgbClr val="FFFF00"/>
              </a:solidFill>
              <a:effectLst>
                <a:outerShdw blurRad="38100" dist="38100" dir="2700000" algn="tl">
                  <a:srgbClr val="000000">
                    <a:alpha val="43137"/>
                  </a:srgbClr>
                </a:outerShdw>
              </a:effectLst>
              <a:latin typeface="Impact" panose="020B0806030902050204" pitchFamily="34" charset="0"/>
            </a:endParaRPr>
          </a:p>
        </p:txBody>
      </p:sp>
    </p:spTree>
    <p:extLst>
      <p:ext uri="{BB962C8B-B14F-4D97-AF65-F5344CB8AC3E}">
        <p14:creationId xmlns:p14="http://schemas.microsoft.com/office/powerpoint/2010/main" val="123154284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C3A417-1685-470C-92A5-420EA4D71425}"/>
              </a:ext>
            </a:extLst>
          </p:cNvPr>
          <p:cNvSpPr txBox="1"/>
          <p:nvPr/>
        </p:nvSpPr>
        <p:spPr>
          <a:xfrm>
            <a:off x="539931" y="269966"/>
            <a:ext cx="4624252" cy="646331"/>
          </a:xfrm>
          <a:prstGeom prst="rect">
            <a:avLst/>
          </a:prstGeom>
          <a:noFill/>
        </p:spPr>
        <p:txBody>
          <a:bodyPr wrap="square" rtlCol="0">
            <a:spAutoFit/>
          </a:bodyPr>
          <a:lstStyle/>
          <a:p>
            <a:r>
              <a:rPr lang="en-US" sz="3600" dirty="0">
                <a:solidFill>
                  <a:schemeClr val="bg1"/>
                </a:solidFill>
              </a:rPr>
              <a:t>Basic outline of a class</a:t>
            </a:r>
            <a:endParaRPr lang="en-IN" sz="3600" dirty="0">
              <a:solidFill>
                <a:schemeClr val="bg1"/>
              </a:solidFill>
            </a:endParaRPr>
          </a:p>
        </p:txBody>
      </p:sp>
      <p:sp>
        <p:nvSpPr>
          <p:cNvPr id="11" name="Rectangle 10">
            <a:extLst>
              <a:ext uri="{FF2B5EF4-FFF2-40B4-BE49-F238E27FC236}">
                <a16:creationId xmlns:a16="http://schemas.microsoft.com/office/drawing/2014/main" id="{226D8891-D23F-4C0E-AFDF-C071E5A1331A}"/>
              </a:ext>
            </a:extLst>
          </p:cNvPr>
          <p:cNvSpPr/>
          <p:nvPr/>
        </p:nvSpPr>
        <p:spPr>
          <a:xfrm>
            <a:off x="653142" y="1186263"/>
            <a:ext cx="11408230" cy="4524315"/>
          </a:xfrm>
          <a:prstGeom prst="rect">
            <a:avLst/>
          </a:prstGeom>
        </p:spPr>
        <p:txBody>
          <a:bodyPr wrap="square">
            <a:spAutoFit/>
          </a:bodyPr>
          <a:lstStyle/>
          <a:p>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Car:</a:t>
            </a:r>
          </a:p>
          <a:p>
            <a:r>
              <a:rPr lang="en-US" dirty="0">
                <a:solidFill>
                  <a:srgbClr val="D4D4D4"/>
                </a:solidFill>
                <a:latin typeface="Consolas" panose="020B0609020204030204" pitchFamily="49" charset="0"/>
              </a:rPr>
              <a:t>    wheels = </a:t>
            </a:r>
            <a:r>
              <a:rPr lang="en-US" dirty="0">
                <a:solidFill>
                  <a:srgbClr val="B5CEA8"/>
                </a:solidFill>
                <a:latin typeface="Consolas" panose="020B0609020204030204" pitchFamily="49" charset="0"/>
              </a:rPr>
              <a:t>4     </a:t>
            </a:r>
            <a:r>
              <a:rPr lang="en-US" dirty="0">
                <a:solidFill>
                  <a:srgbClr val="6A9955"/>
                </a:solidFill>
                <a:latin typeface="Consolas" panose="020B0609020204030204" pitchFamily="49" charset="0"/>
              </a:rPr>
              <a:t># Class attribute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__</a:t>
            </a:r>
            <a:r>
              <a:rPr lang="en-US" dirty="0" err="1">
                <a:solidFill>
                  <a:srgbClr val="D4D4D4"/>
                </a:solidFill>
                <a:latin typeface="Consolas" panose="020B0609020204030204" pitchFamily="49" charset="0"/>
              </a:rPr>
              <a:t>init</a:t>
            </a:r>
            <a:r>
              <a:rPr lang="en-US" dirty="0">
                <a:solidFill>
                  <a:srgbClr val="D4D4D4"/>
                </a:solidFill>
                <a:latin typeface="Consolas" panose="020B0609020204030204" pitchFamily="49" charset="0"/>
              </a:rPr>
              <a:t>__(self, color, brand): </a:t>
            </a:r>
            <a:r>
              <a:rPr lang="en-US" dirty="0">
                <a:solidFill>
                  <a:srgbClr val="6A9955"/>
                </a:solidFill>
                <a:latin typeface="Consolas" panose="020B0609020204030204" pitchFamily="49" charset="0"/>
              </a:rPr>
              <a:t># Initializer / Instance Attributes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.color</a:t>
            </a:r>
            <a:r>
              <a:rPr lang="en-US" dirty="0">
                <a:solidFill>
                  <a:srgbClr val="D4D4D4"/>
                </a:solidFill>
                <a:latin typeface="Consolas" panose="020B0609020204030204" pitchFamily="49" charset="0"/>
              </a:rPr>
              <a:t> = color</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.brand</a:t>
            </a:r>
            <a:r>
              <a:rPr lang="en-US" dirty="0">
                <a:solidFill>
                  <a:srgbClr val="D4D4D4"/>
                </a:solidFill>
                <a:latin typeface="Consolas" panose="020B0609020204030204" pitchFamily="49" charset="0"/>
              </a:rPr>
              <a:t> = brand</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description(self):            </a:t>
            </a:r>
            <a:r>
              <a:rPr lang="en-US" dirty="0">
                <a:solidFill>
                  <a:srgbClr val="6A9955"/>
                </a:solidFill>
                <a:latin typeface="Consolas" panose="020B0609020204030204" pitchFamily="49" charset="0"/>
              </a:rPr>
              <a:t># Method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f</a:t>
            </a:r>
            <a:r>
              <a:rPr lang="en-US" dirty="0" err="1">
                <a:solidFill>
                  <a:srgbClr val="CE9178"/>
                </a:solidFill>
                <a:latin typeface="Consolas" panose="020B0609020204030204" pitchFamily="49" charset="0"/>
              </a:rPr>
              <a:t>"This</a:t>
            </a:r>
            <a:r>
              <a:rPr lang="en-US" dirty="0">
                <a:solidFill>
                  <a:srgbClr val="CE9178"/>
                </a:solidFill>
                <a:latin typeface="Consolas" panose="020B0609020204030204" pitchFamily="49" charset="0"/>
              </a:rPr>
              <a:t> car is a </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.color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 </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.brand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 with </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Car.wheels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 wheels."</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err="1">
                <a:solidFill>
                  <a:srgbClr val="D4D4D4"/>
                </a:solidFill>
                <a:latin typeface="Consolas" panose="020B0609020204030204" pitchFamily="49" charset="0"/>
              </a:rPr>
              <a:t>my_car</a:t>
            </a:r>
            <a:r>
              <a:rPr lang="en-US" dirty="0">
                <a:solidFill>
                  <a:srgbClr val="D4D4D4"/>
                </a:solidFill>
                <a:latin typeface="Consolas" panose="020B0609020204030204" pitchFamily="49" charset="0"/>
              </a:rPr>
              <a:t> = Car(</a:t>
            </a:r>
            <a:r>
              <a:rPr lang="en-US" dirty="0">
                <a:solidFill>
                  <a:srgbClr val="CE9178"/>
                </a:solidFill>
                <a:latin typeface="Consolas" panose="020B0609020204030204" pitchFamily="49" charset="0"/>
              </a:rPr>
              <a:t>"red"</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"Toyota"</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Creating an instance of the Car class</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Accessing instance attributes and methods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print(</a:t>
            </a:r>
            <a:r>
              <a:rPr lang="en-US" dirty="0" err="1">
                <a:solidFill>
                  <a:srgbClr val="D4D4D4"/>
                </a:solidFill>
                <a:latin typeface="Consolas" panose="020B0609020204030204" pitchFamily="49" charset="0"/>
              </a:rPr>
              <a:t>my_car.color</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Output: red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print(</a:t>
            </a:r>
            <a:r>
              <a:rPr lang="en-US" dirty="0" err="1">
                <a:solidFill>
                  <a:srgbClr val="D4D4D4"/>
                </a:solidFill>
                <a:latin typeface="Consolas" panose="020B0609020204030204" pitchFamily="49" charset="0"/>
              </a:rPr>
              <a:t>my_car.description</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Output: This car is a red Toyota with 4 wheels.</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06310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anim calcmode="lin" valueType="num">
                                      <p:cBhvr additive="base">
                                        <p:cTn id="3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 calcmode="lin" valueType="num">
                                      <p:cBhvr additive="base">
                                        <p:cTn id="4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11" end="11"/>
                                            </p:txEl>
                                          </p:spTgt>
                                        </p:tgtEl>
                                        <p:attrNameLst>
                                          <p:attrName>style.visibility</p:attrName>
                                        </p:attrNameLst>
                                      </p:cBhvr>
                                      <p:to>
                                        <p:strVal val="visible"/>
                                      </p:to>
                                    </p:set>
                                    <p:anim calcmode="lin" valueType="num">
                                      <p:cBhvr additive="base">
                                        <p:cTn id="49"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xEl>
                                              <p:pRg st="12" end="12"/>
                                            </p:txEl>
                                          </p:spTgt>
                                        </p:tgtEl>
                                        <p:attrNameLst>
                                          <p:attrName>style.visibility</p:attrName>
                                        </p:attrNameLst>
                                      </p:cBhvr>
                                      <p:to>
                                        <p:strVal val="visible"/>
                                      </p:to>
                                    </p:set>
                                    <p:anim calcmode="lin" valueType="num">
                                      <p:cBhvr additive="base">
                                        <p:cTn id="5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1">
                                            <p:txEl>
                                              <p:pRg st="13" end="13"/>
                                            </p:txEl>
                                          </p:spTgt>
                                        </p:tgtEl>
                                        <p:attrNameLst>
                                          <p:attrName>style.visibility</p:attrName>
                                        </p:attrNameLst>
                                      </p:cBhvr>
                                      <p:to>
                                        <p:strVal val="visible"/>
                                      </p:to>
                                    </p:set>
                                    <p:anim calcmode="lin" valueType="num">
                                      <p:cBhvr additive="base">
                                        <p:cTn id="57"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C3A417-1685-470C-92A5-420EA4D71425}"/>
              </a:ext>
            </a:extLst>
          </p:cNvPr>
          <p:cNvSpPr txBox="1"/>
          <p:nvPr/>
        </p:nvSpPr>
        <p:spPr>
          <a:xfrm>
            <a:off x="539931" y="269966"/>
            <a:ext cx="8621486" cy="1446550"/>
          </a:xfrm>
          <a:prstGeom prst="rect">
            <a:avLst/>
          </a:prstGeom>
          <a:noFill/>
        </p:spPr>
        <p:txBody>
          <a:bodyPr wrap="square" rtlCol="0">
            <a:spAutoFit/>
          </a:bodyPr>
          <a:lstStyle/>
          <a:p>
            <a:r>
              <a:rPr lang="en-US" sz="8800" spc="300" dirty="0">
                <a:solidFill>
                  <a:srgbClr val="FFD94B"/>
                </a:solidFill>
                <a:effectLst>
                  <a:outerShdw blurRad="38100" dist="38100" dir="2700000" algn="tl">
                    <a:srgbClr val="000000">
                      <a:alpha val="43137"/>
                    </a:srgbClr>
                  </a:outerShdw>
                </a:effectLst>
                <a:latin typeface="Impact" panose="020B0806030902050204" pitchFamily="34" charset="0"/>
              </a:rPr>
              <a:t>POLYMORPHISM</a:t>
            </a:r>
            <a:endParaRPr lang="en-IN" sz="8800" spc="300" dirty="0">
              <a:solidFill>
                <a:srgbClr val="FFD94B"/>
              </a:solidFill>
              <a:effectLst>
                <a:outerShdw blurRad="38100" dist="38100" dir="2700000" algn="tl">
                  <a:srgbClr val="000000">
                    <a:alpha val="43137"/>
                  </a:srgbClr>
                </a:outerShdw>
              </a:effectLst>
              <a:latin typeface="Impact" panose="020B0806030902050204" pitchFamily="34" charset="0"/>
            </a:endParaRPr>
          </a:p>
        </p:txBody>
      </p:sp>
      <p:sp>
        <p:nvSpPr>
          <p:cNvPr id="4" name="TextBox 3">
            <a:extLst>
              <a:ext uri="{FF2B5EF4-FFF2-40B4-BE49-F238E27FC236}">
                <a16:creationId xmlns:a16="http://schemas.microsoft.com/office/drawing/2014/main" id="{B05E83A8-4672-4D48-93D0-E6EA089BC964}"/>
              </a:ext>
            </a:extLst>
          </p:cNvPr>
          <p:cNvSpPr txBox="1"/>
          <p:nvPr/>
        </p:nvSpPr>
        <p:spPr>
          <a:xfrm>
            <a:off x="740228" y="1716516"/>
            <a:ext cx="11225349" cy="2750112"/>
          </a:xfrm>
          <a:prstGeom prst="rect">
            <a:avLst/>
          </a:prstGeom>
          <a:noFill/>
        </p:spPr>
        <p:txBody>
          <a:bodyPr wrap="square" rtlCol="0">
            <a:spAutoFit/>
          </a:bodyPr>
          <a:lstStyle/>
          <a:p>
            <a:pPr algn="just">
              <a:lnSpc>
                <a:spcPct val="250000"/>
              </a:lnSpc>
            </a:pPr>
            <a:r>
              <a:rPr lang="en-US" spc="300" dirty="0">
                <a:solidFill>
                  <a:schemeClr val="bg1"/>
                </a:solidFill>
              </a:rPr>
              <a:t>Polymorphism in Python is the ability of different objects to be accessed through the same interface, allowing the same method to operate on objects of different classes. This enables methods to work on objects of various types in a uniform manner.</a:t>
            </a:r>
            <a:endParaRPr lang="en-IN" spc="300" dirty="0">
              <a:solidFill>
                <a:schemeClr val="bg1"/>
              </a:solidFill>
            </a:endParaRPr>
          </a:p>
        </p:txBody>
      </p:sp>
    </p:spTree>
    <p:extLst>
      <p:ext uri="{BB962C8B-B14F-4D97-AF65-F5344CB8AC3E}">
        <p14:creationId xmlns:p14="http://schemas.microsoft.com/office/powerpoint/2010/main" val="272785334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FCAAF18-9DB4-43F0-819D-34043BAF1F6D}"/>
              </a:ext>
            </a:extLst>
          </p:cNvPr>
          <p:cNvSpPr/>
          <p:nvPr/>
        </p:nvSpPr>
        <p:spPr>
          <a:xfrm>
            <a:off x="801182" y="188637"/>
            <a:ext cx="6096000" cy="6463308"/>
          </a:xfrm>
          <a:prstGeom prst="rect">
            <a:avLst/>
          </a:prstGeom>
        </p:spPr>
        <p:txBody>
          <a:bodyPr>
            <a:spAutoFit/>
          </a:bodyPr>
          <a:lstStyle/>
          <a:p>
            <a:r>
              <a:rPr lang="en-IN" dirty="0">
                <a:solidFill>
                  <a:srgbClr val="569CD6"/>
                </a:solidFill>
                <a:latin typeface="Consolas" panose="020B0609020204030204" pitchFamily="49" charset="0"/>
              </a:rPr>
              <a:t>class</a:t>
            </a:r>
            <a:r>
              <a:rPr lang="en-IN" dirty="0">
                <a:solidFill>
                  <a:srgbClr val="D4D4D4"/>
                </a:solidFill>
                <a:latin typeface="Consolas" panose="020B0609020204030204" pitchFamily="49" charset="0"/>
              </a:rPr>
              <a:t> Bird:</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def</a:t>
            </a:r>
            <a:r>
              <a:rPr lang="en-IN" dirty="0">
                <a:solidFill>
                  <a:srgbClr val="D4D4D4"/>
                </a:solidFill>
                <a:latin typeface="Consolas" panose="020B0609020204030204" pitchFamily="49" charset="0"/>
              </a:rPr>
              <a:t> fly(self):</a:t>
            </a:r>
          </a:p>
          <a:p>
            <a:r>
              <a:rPr lang="en-IN" dirty="0">
                <a:solidFill>
                  <a:srgbClr val="D4D4D4"/>
                </a:solidFill>
                <a:latin typeface="Consolas" panose="020B0609020204030204" pitchFamily="49" charset="0"/>
              </a:rPr>
              <a:t>        print(</a:t>
            </a:r>
            <a:r>
              <a:rPr lang="en-IN" dirty="0">
                <a:solidFill>
                  <a:srgbClr val="CE9178"/>
                </a:solidFill>
                <a:latin typeface="Consolas" panose="020B0609020204030204" pitchFamily="49" charset="0"/>
              </a:rPr>
              <a:t>"Bird is flying"</a:t>
            </a:r>
            <a:r>
              <a:rPr lang="en-IN" dirty="0">
                <a:solidFill>
                  <a:srgbClr val="D4D4D4"/>
                </a:solidFill>
                <a:latin typeface="Consolas" panose="020B0609020204030204" pitchFamily="49" charset="0"/>
              </a:rPr>
              <a:t>)</a:t>
            </a:r>
          </a:p>
          <a:p>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class</a:t>
            </a:r>
            <a:r>
              <a:rPr lang="en-IN" dirty="0">
                <a:solidFill>
                  <a:srgbClr val="D4D4D4"/>
                </a:solidFill>
                <a:latin typeface="Consolas" panose="020B0609020204030204" pitchFamily="49" charset="0"/>
              </a:rPr>
              <a:t> Sparrow(Bird):</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def</a:t>
            </a:r>
            <a:r>
              <a:rPr lang="en-IN" dirty="0">
                <a:solidFill>
                  <a:srgbClr val="D4D4D4"/>
                </a:solidFill>
                <a:latin typeface="Consolas" panose="020B0609020204030204" pitchFamily="49" charset="0"/>
              </a:rPr>
              <a:t> fly(self):</a:t>
            </a:r>
          </a:p>
          <a:p>
            <a:r>
              <a:rPr lang="en-IN" dirty="0">
                <a:solidFill>
                  <a:srgbClr val="D4D4D4"/>
                </a:solidFill>
                <a:latin typeface="Consolas" panose="020B0609020204030204" pitchFamily="49" charset="0"/>
              </a:rPr>
              <a:t>        print(</a:t>
            </a:r>
            <a:r>
              <a:rPr lang="en-IN" dirty="0">
                <a:solidFill>
                  <a:srgbClr val="CE9178"/>
                </a:solidFill>
                <a:latin typeface="Consolas" panose="020B0609020204030204" pitchFamily="49" charset="0"/>
              </a:rPr>
              <a:t>"Sparrow is flying"</a:t>
            </a:r>
            <a:r>
              <a:rPr lang="en-IN" dirty="0">
                <a:solidFill>
                  <a:srgbClr val="D4D4D4"/>
                </a:solidFill>
                <a:latin typeface="Consolas" panose="020B0609020204030204" pitchFamily="49" charset="0"/>
              </a:rPr>
              <a:t>)</a:t>
            </a:r>
          </a:p>
          <a:p>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class</a:t>
            </a:r>
            <a:r>
              <a:rPr lang="en-IN" dirty="0">
                <a:solidFill>
                  <a:srgbClr val="D4D4D4"/>
                </a:solidFill>
                <a:latin typeface="Consolas" panose="020B0609020204030204" pitchFamily="49" charset="0"/>
              </a:rPr>
              <a:t> Airplane:</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def</a:t>
            </a:r>
            <a:r>
              <a:rPr lang="en-IN" dirty="0">
                <a:solidFill>
                  <a:srgbClr val="D4D4D4"/>
                </a:solidFill>
                <a:latin typeface="Consolas" panose="020B0609020204030204" pitchFamily="49" charset="0"/>
              </a:rPr>
              <a:t> fly(self):</a:t>
            </a:r>
          </a:p>
          <a:p>
            <a:r>
              <a:rPr lang="en-IN" dirty="0">
                <a:solidFill>
                  <a:srgbClr val="D4D4D4"/>
                </a:solidFill>
                <a:latin typeface="Consolas" panose="020B0609020204030204" pitchFamily="49" charset="0"/>
              </a:rPr>
              <a:t>        print(</a:t>
            </a:r>
            <a:r>
              <a:rPr lang="en-IN" dirty="0">
                <a:solidFill>
                  <a:srgbClr val="CE9178"/>
                </a:solidFill>
                <a:latin typeface="Consolas" panose="020B0609020204030204" pitchFamily="49" charset="0"/>
              </a:rPr>
              <a:t>"Airplane is flying"</a:t>
            </a:r>
            <a:r>
              <a:rPr lang="en-IN" dirty="0">
                <a:solidFill>
                  <a:srgbClr val="D4D4D4"/>
                </a:solidFill>
                <a:latin typeface="Consolas" panose="020B0609020204030204" pitchFamily="49" charset="0"/>
              </a:rPr>
              <a:t>)</a:t>
            </a:r>
          </a:p>
          <a:p>
            <a:br>
              <a:rPr lang="en-IN" dirty="0">
                <a:solidFill>
                  <a:srgbClr val="D4D4D4"/>
                </a:solidFill>
                <a:latin typeface="Consolas" panose="020B0609020204030204" pitchFamily="49" charset="0"/>
              </a:rPr>
            </a:br>
            <a:endParaRPr lang="en-IN" dirty="0">
              <a:solidFill>
                <a:srgbClr val="D4D4D4"/>
              </a:solidFill>
              <a:latin typeface="Consolas" panose="020B0609020204030204" pitchFamily="49" charset="0"/>
            </a:endParaRPr>
          </a:p>
          <a:p>
            <a:r>
              <a:rPr lang="en-IN" dirty="0">
                <a:solidFill>
                  <a:srgbClr val="569CD6"/>
                </a:solidFill>
                <a:latin typeface="Consolas" panose="020B0609020204030204" pitchFamily="49" charset="0"/>
              </a:rPr>
              <a:t>def</a:t>
            </a:r>
            <a:r>
              <a:rPr lang="en-IN" dirty="0">
                <a:solidFill>
                  <a:srgbClr val="D4D4D4"/>
                </a:solidFill>
                <a:latin typeface="Consolas" panose="020B0609020204030204" pitchFamily="49" charset="0"/>
              </a:rPr>
              <a:t> </a:t>
            </a:r>
            <a:r>
              <a:rPr lang="en-IN" dirty="0" err="1">
                <a:solidFill>
                  <a:srgbClr val="D4D4D4"/>
                </a:solidFill>
                <a:latin typeface="Consolas" panose="020B0609020204030204" pitchFamily="49" charset="0"/>
              </a:rPr>
              <a:t>make_it_fly</a:t>
            </a:r>
            <a:r>
              <a:rPr lang="en-IN" dirty="0">
                <a:solidFill>
                  <a:srgbClr val="D4D4D4"/>
                </a:solidFill>
                <a:latin typeface="Consolas" panose="020B0609020204030204" pitchFamily="49" charset="0"/>
              </a:rPr>
              <a:t>(entity):</a:t>
            </a:r>
          </a:p>
          <a:p>
            <a:r>
              <a:rPr lang="en-IN" dirty="0">
                <a:solidFill>
                  <a:srgbClr val="D4D4D4"/>
                </a:solidFill>
                <a:latin typeface="Consolas" panose="020B0609020204030204" pitchFamily="49" charset="0"/>
              </a:rPr>
              <a:t>    </a:t>
            </a:r>
            <a:r>
              <a:rPr lang="en-IN" dirty="0" err="1">
                <a:solidFill>
                  <a:srgbClr val="D4D4D4"/>
                </a:solidFill>
                <a:latin typeface="Consolas" panose="020B0609020204030204" pitchFamily="49" charset="0"/>
              </a:rPr>
              <a:t>entity.fly</a:t>
            </a:r>
            <a:r>
              <a:rPr lang="en-IN" dirty="0">
                <a:solidFill>
                  <a:srgbClr val="D4D4D4"/>
                </a:solidFill>
                <a:latin typeface="Consolas" panose="020B0609020204030204" pitchFamily="49" charset="0"/>
              </a:rPr>
              <a:t>()</a:t>
            </a:r>
          </a:p>
          <a:p>
            <a:br>
              <a:rPr lang="en-IN" dirty="0">
                <a:solidFill>
                  <a:srgbClr val="D4D4D4"/>
                </a:solidFill>
                <a:latin typeface="Consolas" panose="020B0609020204030204" pitchFamily="49" charset="0"/>
              </a:rPr>
            </a:br>
            <a:r>
              <a:rPr lang="en-IN" dirty="0">
                <a:solidFill>
                  <a:srgbClr val="D4D4D4"/>
                </a:solidFill>
                <a:latin typeface="Consolas" panose="020B0609020204030204" pitchFamily="49" charset="0"/>
              </a:rPr>
              <a:t>bird = Bird()</a:t>
            </a:r>
          </a:p>
          <a:p>
            <a:r>
              <a:rPr lang="en-IN" dirty="0">
                <a:solidFill>
                  <a:srgbClr val="D4D4D4"/>
                </a:solidFill>
                <a:latin typeface="Consolas" panose="020B0609020204030204" pitchFamily="49" charset="0"/>
              </a:rPr>
              <a:t>sparrow = Sparrow()</a:t>
            </a:r>
          </a:p>
          <a:p>
            <a:r>
              <a:rPr lang="en-IN" dirty="0">
                <a:solidFill>
                  <a:srgbClr val="D4D4D4"/>
                </a:solidFill>
                <a:latin typeface="Consolas" panose="020B0609020204030204" pitchFamily="49" charset="0"/>
              </a:rPr>
              <a:t>airplane = Airplane()</a:t>
            </a:r>
          </a:p>
          <a:p>
            <a:br>
              <a:rPr lang="en-IN" dirty="0">
                <a:solidFill>
                  <a:srgbClr val="D4D4D4"/>
                </a:solidFill>
                <a:latin typeface="Consolas" panose="020B0609020204030204" pitchFamily="49" charset="0"/>
              </a:rPr>
            </a:br>
            <a:r>
              <a:rPr lang="en-IN" dirty="0" err="1">
                <a:solidFill>
                  <a:srgbClr val="D4D4D4"/>
                </a:solidFill>
                <a:latin typeface="Consolas" panose="020B0609020204030204" pitchFamily="49" charset="0"/>
              </a:rPr>
              <a:t>make_it_fly</a:t>
            </a:r>
            <a:r>
              <a:rPr lang="en-IN" dirty="0">
                <a:solidFill>
                  <a:srgbClr val="D4D4D4"/>
                </a:solidFill>
                <a:latin typeface="Consolas" panose="020B0609020204030204" pitchFamily="49" charset="0"/>
              </a:rPr>
              <a:t>(bird)      </a:t>
            </a:r>
          </a:p>
          <a:p>
            <a:r>
              <a:rPr lang="en-IN" dirty="0" err="1">
                <a:solidFill>
                  <a:srgbClr val="D4D4D4"/>
                </a:solidFill>
                <a:latin typeface="Consolas" panose="020B0609020204030204" pitchFamily="49" charset="0"/>
              </a:rPr>
              <a:t>make_it_fly</a:t>
            </a:r>
            <a:r>
              <a:rPr lang="en-IN" dirty="0">
                <a:solidFill>
                  <a:srgbClr val="D4D4D4"/>
                </a:solidFill>
                <a:latin typeface="Consolas" panose="020B0609020204030204" pitchFamily="49" charset="0"/>
              </a:rPr>
              <a:t>(sparrow)   </a:t>
            </a:r>
          </a:p>
          <a:p>
            <a:r>
              <a:rPr lang="en-IN" dirty="0" err="1">
                <a:solidFill>
                  <a:srgbClr val="D4D4D4"/>
                </a:solidFill>
                <a:latin typeface="Consolas" panose="020B0609020204030204" pitchFamily="49" charset="0"/>
              </a:rPr>
              <a:t>make_it_fly</a:t>
            </a:r>
            <a:r>
              <a:rPr lang="en-IN" dirty="0">
                <a:solidFill>
                  <a:srgbClr val="D4D4D4"/>
                </a:solidFill>
                <a:latin typeface="Consolas" panose="020B0609020204030204" pitchFamily="49" charset="0"/>
              </a:rPr>
              <a:t>(airplane) </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053989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 calcmode="lin" valueType="num">
                                      <p:cBhvr additive="base">
                                        <p:cTn id="5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
                                            <p:txEl>
                                              <p:pRg st="13" end="13"/>
                                            </p:txEl>
                                          </p:spTgt>
                                        </p:tgtEl>
                                        <p:attrNameLst>
                                          <p:attrName>style.visibility</p:attrName>
                                        </p:attrNameLst>
                                      </p:cBhvr>
                                      <p:to>
                                        <p:strVal val="visible"/>
                                      </p:to>
                                    </p:set>
                                    <p:anim calcmode="lin" valueType="num">
                                      <p:cBhvr additive="base">
                                        <p:cTn id="6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
                                            <p:txEl>
                                              <p:pRg st="14" end="14"/>
                                            </p:txEl>
                                          </p:spTgt>
                                        </p:tgtEl>
                                        <p:attrNameLst>
                                          <p:attrName>style.visibility</p:attrName>
                                        </p:attrNameLst>
                                      </p:cBhvr>
                                      <p:to>
                                        <p:strVal val="visible"/>
                                      </p:to>
                                    </p:set>
                                    <p:anim calcmode="lin" valueType="num">
                                      <p:cBhvr additive="base">
                                        <p:cTn id="6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5">
                                            <p:txEl>
                                              <p:pRg st="15" end="15"/>
                                            </p:txEl>
                                          </p:spTgt>
                                        </p:tgtEl>
                                        <p:attrNameLst>
                                          <p:attrName>style.visibility</p:attrName>
                                        </p:attrNameLst>
                                      </p:cBhvr>
                                      <p:to>
                                        <p:strVal val="visible"/>
                                      </p:to>
                                    </p:set>
                                    <p:anim calcmode="lin" valueType="num">
                                      <p:cBhvr additive="base">
                                        <p:cTn id="7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5">
                                            <p:txEl>
                                              <p:pRg st="16" end="16"/>
                                            </p:txEl>
                                          </p:spTgt>
                                        </p:tgtEl>
                                        <p:attrNameLst>
                                          <p:attrName>style.visibility</p:attrName>
                                        </p:attrNameLst>
                                      </p:cBhvr>
                                      <p:to>
                                        <p:strVal val="visible"/>
                                      </p:to>
                                    </p:set>
                                    <p:anim calcmode="lin" valueType="num">
                                      <p:cBhvr additive="base">
                                        <p:cTn id="8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5">
                                            <p:txEl>
                                              <p:pRg st="17" end="17"/>
                                            </p:txEl>
                                          </p:spTgt>
                                        </p:tgtEl>
                                        <p:attrNameLst>
                                          <p:attrName>style.visibility</p:attrName>
                                        </p:attrNameLst>
                                      </p:cBhvr>
                                      <p:to>
                                        <p:strVal val="visible"/>
                                      </p:to>
                                    </p:set>
                                    <p:anim calcmode="lin" valueType="num">
                                      <p:cBhvr additive="base">
                                        <p:cTn id="87"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B494430-616C-4DE5-8B53-5E6C453D5144}"/>
              </a:ext>
            </a:extLst>
          </p:cNvPr>
          <p:cNvSpPr/>
          <p:nvPr/>
        </p:nvSpPr>
        <p:spPr>
          <a:xfrm>
            <a:off x="287382" y="607995"/>
            <a:ext cx="11721737" cy="6001643"/>
          </a:xfrm>
          <a:prstGeom prst="rect">
            <a:avLst/>
          </a:prstGeom>
        </p:spPr>
        <p:txBody>
          <a:bodyPr wrap="square">
            <a:spAutoFit/>
          </a:bodyPr>
          <a:lstStyle/>
          <a:p>
            <a:r>
              <a:rPr lang="en-US" sz="1600" dirty="0">
                <a:solidFill>
                  <a:srgbClr val="6A9955"/>
                </a:solidFill>
                <a:latin typeface="Consolas" panose="020B0609020204030204" pitchFamily="49" charset="0"/>
              </a:rPr>
              <a:t>#include &lt;iostream&gt;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using namespace std</a:t>
            </a:r>
            <a:r>
              <a:rPr lang="en-US" sz="1600" dirty="0">
                <a:solidFill>
                  <a:srgbClr val="F44747"/>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Math {</a:t>
            </a:r>
          </a:p>
          <a:p>
            <a:pPr lvl="1"/>
            <a:r>
              <a:rPr lang="en-US" sz="1600" dirty="0">
                <a:solidFill>
                  <a:srgbClr val="D4D4D4"/>
                </a:solidFill>
                <a:latin typeface="Consolas" panose="020B0609020204030204" pitchFamily="49" charset="0"/>
              </a:rPr>
              <a:t>public:</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int add(int a, int b)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a + b;</a:t>
            </a:r>
          </a:p>
          <a:p>
            <a:r>
              <a:rPr lang="en-US" sz="1600" dirty="0">
                <a:solidFill>
                  <a:srgbClr val="D4D4D4"/>
                </a:solidFill>
                <a:latin typeface="Consolas" panose="020B0609020204030204" pitchFamily="49" charset="0"/>
              </a:rPr>
              <a:t>    }</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int add(int a, int b, int c)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a + b + c;</a:t>
            </a:r>
          </a:p>
          <a:p>
            <a:r>
              <a:rPr lang="en-US" sz="1600" dirty="0">
                <a:solidFill>
                  <a:srgbClr val="D4D4D4"/>
                </a:solidFill>
                <a:latin typeface="Consolas" panose="020B0609020204030204" pitchFamily="49" charset="0"/>
              </a:rPr>
              <a:t>    }</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 Method to add two doubles</a:t>
            </a:r>
          </a:p>
          <a:p>
            <a:r>
              <a:rPr lang="en-US" sz="1600" dirty="0">
                <a:solidFill>
                  <a:srgbClr val="D4D4D4"/>
                </a:solidFill>
                <a:latin typeface="Consolas" panose="020B0609020204030204" pitchFamily="49" charset="0"/>
              </a:rPr>
              <a:t>    double add(double a, double b)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a + b;</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r>
              <a:rPr lang="en-US" sz="1600" dirty="0">
                <a:solidFill>
                  <a:srgbClr val="F44747"/>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int main() {</a:t>
            </a:r>
          </a:p>
          <a:p>
            <a:r>
              <a:rPr lang="en-US" sz="1600" dirty="0">
                <a:solidFill>
                  <a:srgbClr val="D4D4D4"/>
                </a:solidFill>
                <a:latin typeface="Consolas" panose="020B0609020204030204" pitchFamily="49" charset="0"/>
              </a:rPr>
              <a:t>    Math </a:t>
            </a:r>
            <a:r>
              <a:rPr lang="en-US" sz="1600" dirty="0" err="1">
                <a:solidFill>
                  <a:srgbClr val="D4D4D4"/>
                </a:solidFill>
                <a:latin typeface="Consolas" panose="020B0609020204030204" pitchFamily="49" charset="0"/>
              </a:rPr>
              <a:t>math</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"Sum of 2 and 3: "</a:t>
            </a:r>
            <a:r>
              <a:rPr lang="en-US" sz="1600" dirty="0">
                <a:solidFill>
                  <a:srgbClr val="D4D4D4"/>
                </a:solidFill>
                <a:latin typeface="Consolas" panose="020B0609020204030204" pitchFamily="49" charset="0"/>
              </a:rPr>
              <a:t> &lt;&lt; </a:t>
            </a:r>
            <a:r>
              <a:rPr lang="en-US" sz="1600" dirty="0" err="1">
                <a:solidFill>
                  <a:srgbClr val="D4D4D4"/>
                </a:solidFill>
                <a:latin typeface="Consolas" panose="020B0609020204030204" pitchFamily="49" charset="0"/>
              </a:rPr>
              <a:t>math.add</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"Sum of 2, 3, and 4: "</a:t>
            </a:r>
            <a:r>
              <a:rPr lang="en-US" sz="1600" dirty="0">
                <a:solidFill>
                  <a:srgbClr val="D4D4D4"/>
                </a:solidFill>
                <a:latin typeface="Consolas" panose="020B0609020204030204" pitchFamily="49" charset="0"/>
              </a:rPr>
              <a:t> &lt;&lt; </a:t>
            </a:r>
            <a:r>
              <a:rPr lang="en-US" sz="1600" dirty="0" err="1">
                <a:solidFill>
                  <a:srgbClr val="D4D4D4"/>
                </a:solidFill>
                <a:latin typeface="Consolas" panose="020B0609020204030204" pitchFamily="49" charset="0"/>
              </a:rPr>
              <a:t>math.add</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4</a:t>
            </a:r>
            <a:r>
              <a:rPr lang="en-US" sz="1600" dirty="0">
                <a:solidFill>
                  <a:srgbClr val="D4D4D4"/>
                </a:solidFill>
                <a:latin typeface="Consolas" panose="020B0609020204030204" pitchFamily="49" charset="0"/>
              </a:rPr>
              <a: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cout</a:t>
            </a:r>
            <a:r>
              <a:rPr lang="en-US" sz="1600" dirty="0">
                <a:solidFill>
                  <a:srgbClr val="D4D4D4"/>
                </a:solidFill>
                <a:latin typeface="Consolas" panose="020B0609020204030204" pitchFamily="49" charset="0"/>
              </a:rPr>
              <a:t> &lt;&lt; </a:t>
            </a:r>
            <a:r>
              <a:rPr lang="en-US" sz="1600" dirty="0">
                <a:solidFill>
                  <a:srgbClr val="CE9178"/>
                </a:solidFill>
                <a:latin typeface="Consolas" panose="020B0609020204030204" pitchFamily="49" charset="0"/>
              </a:rPr>
              <a:t>"Sum of 2.5 and 3.5: "</a:t>
            </a:r>
            <a:r>
              <a:rPr lang="en-US" sz="1600" dirty="0">
                <a:solidFill>
                  <a:srgbClr val="D4D4D4"/>
                </a:solidFill>
                <a:latin typeface="Consolas" panose="020B0609020204030204" pitchFamily="49" charset="0"/>
              </a:rPr>
              <a:t> &lt;&lt; </a:t>
            </a:r>
            <a:r>
              <a:rPr lang="en-US" sz="1600" dirty="0" err="1">
                <a:solidFill>
                  <a:srgbClr val="D4D4D4"/>
                </a:solidFill>
                <a:latin typeface="Consolas" panose="020B0609020204030204" pitchFamily="49" charset="0"/>
              </a:rPr>
              <a:t>math.add</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2.5</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3.5</a:t>
            </a:r>
            <a:r>
              <a:rPr lang="en-US" sz="1600" dirty="0">
                <a:solidFill>
                  <a:srgbClr val="D4D4D4"/>
                </a:solidFill>
                <a:latin typeface="Consolas" panose="020B0609020204030204" pitchFamily="49" charset="0"/>
              </a:rPr>
              <a:t>) &lt;&lt; </a:t>
            </a:r>
            <a:r>
              <a:rPr lang="en-US" sz="1600" dirty="0" err="1">
                <a:solidFill>
                  <a:srgbClr val="D4D4D4"/>
                </a:solidFill>
                <a:latin typeface="Consolas" panose="020B0609020204030204" pitchFamily="49" charset="0"/>
              </a:rPr>
              <a:t>endl</a:t>
            </a:r>
            <a:r>
              <a:rPr lang="en-US" sz="1600" dirty="0">
                <a:solidFill>
                  <a:srgbClr val="D4D4D4"/>
                </a:solidFill>
                <a:latin typeface="Consolas" panose="020B0609020204030204" pitchFamily="49" charset="0"/>
              </a:rPr>
              <a:t>;  </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C5517ED3-0970-43F7-BDCA-D4F9F5911032}"/>
              </a:ext>
            </a:extLst>
          </p:cNvPr>
          <p:cNvSpPr txBox="1"/>
          <p:nvPr/>
        </p:nvSpPr>
        <p:spPr>
          <a:xfrm>
            <a:off x="2024742" y="-670031"/>
            <a:ext cx="7889967" cy="1252972"/>
          </a:xfrm>
          <a:prstGeom prst="rect">
            <a:avLst/>
          </a:prstGeom>
          <a:noFill/>
        </p:spPr>
        <p:txBody>
          <a:bodyPr wrap="square" rtlCol="0">
            <a:spAutoFit/>
          </a:bodyPr>
          <a:lstStyle/>
          <a:p>
            <a:pPr algn="ctr">
              <a:lnSpc>
                <a:spcPct val="250000"/>
              </a:lnSpc>
            </a:pPr>
            <a:r>
              <a:rPr lang="en-US" sz="3600" spc="300" dirty="0">
                <a:solidFill>
                  <a:schemeClr val="bg1"/>
                </a:solidFill>
              </a:rPr>
              <a:t>FUNCTION OVERLOADING IN C++</a:t>
            </a:r>
            <a:endParaRPr lang="en-IN" sz="3600" spc="300" dirty="0">
              <a:solidFill>
                <a:schemeClr val="bg1"/>
              </a:solidFill>
            </a:endParaRPr>
          </a:p>
        </p:txBody>
      </p:sp>
    </p:spTree>
    <p:extLst>
      <p:ext uri="{BB962C8B-B14F-4D97-AF65-F5344CB8AC3E}">
        <p14:creationId xmlns:p14="http://schemas.microsoft.com/office/powerpoint/2010/main" val="334423066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5FB72C-411F-4CDD-85E6-B42D052B6901}"/>
              </a:ext>
            </a:extLst>
          </p:cNvPr>
          <p:cNvSpPr txBox="1"/>
          <p:nvPr/>
        </p:nvSpPr>
        <p:spPr>
          <a:xfrm>
            <a:off x="356392" y="139339"/>
            <a:ext cx="8195428" cy="1446550"/>
          </a:xfrm>
          <a:prstGeom prst="rect">
            <a:avLst/>
          </a:prstGeom>
          <a:noFill/>
        </p:spPr>
        <p:txBody>
          <a:bodyPr wrap="square" rtlCol="0">
            <a:spAutoFit/>
          </a:bodyPr>
          <a:lstStyle/>
          <a:p>
            <a:r>
              <a:rPr lang="en-US" sz="8800" spc="300" dirty="0">
                <a:solidFill>
                  <a:srgbClr val="FFD94B"/>
                </a:solidFill>
                <a:effectLst>
                  <a:outerShdw blurRad="38100" dist="38100" dir="2700000" algn="tl">
                    <a:srgbClr val="000000">
                      <a:alpha val="43137"/>
                    </a:srgbClr>
                  </a:outerShdw>
                </a:effectLst>
                <a:latin typeface="Impact" panose="020B0806030902050204" pitchFamily="34" charset="0"/>
              </a:rPr>
              <a:t>ENCAPSULATION</a:t>
            </a:r>
            <a:endParaRPr lang="en-IN" sz="6600" spc="300" dirty="0">
              <a:solidFill>
                <a:srgbClr val="FFD94B"/>
              </a:solidFill>
              <a:effectLst>
                <a:outerShdw blurRad="38100" dist="38100" dir="2700000" algn="tl">
                  <a:srgbClr val="000000">
                    <a:alpha val="43137"/>
                  </a:srgbClr>
                </a:outerShdw>
              </a:effectLst>
              <a:latin typeface="Impact" panose="020B0806030902050204" pitchFamily="34" charset="0"/>
            </a:endParaRPr>
          </a:p>
        </p:txBody>
      </p:sp>
      <p:sp>
        <p:nvSpPr>
          <p:cNvPr id="6" name="Rectangle 5">
            <a:extLst>
              <a:ext uri="{FF2B5EF4-FFF2-40B4-BE49-F238E27FC236}">
                <a16:creationId xmlns:a16="http://schemas.microsoft.com/office/drawing/2014/main" id="{36441FE4-A354-4F12-870B-094ABB4D96A5}"/>
              </a:ext>
            </a:extLst>
          </p:cNvPr>
          <p:cNvSpPr/>
          <p:nvPr/>
        </p:nvSpPr>
        <p:spPr>
          <a:xfrm>
            <a:off x="539932" y="1585185"/>
            <a:ext cx="11652068" cy="3442609"/>
          </a:xfrm>
          <a:prstGeom prst="rect">
            <a:avLst/>
          </a:prstGeom>
        </p:spPr>
        <p:txBody>
          <a:bodyPr wrap="square">
            <a:spAutoFit/>
          </a:bodyPr>
          <a:lstStyle/>
          <a:p>
            <a:pPr>
              <a:lnSpc>
                <a:spcPct val="250000"/>
              </a:lnSpc>
            </a:pPr>
            <a:r>
              <a:rPr lang="en-US" spc="300" dirty="0">
                <a:solidFill>
                  <a:schemeClr val="bg1"/>
                </a:solidFill>
              </a:rPr>
              <a:t>Encapsulation in Python refers to the bundling of data and the methods that operate on that data within a single unit or class, and restricting access to some of the object's components. This is a fundamental principle of object-oriented programming (OOP) that helps to protect the internal state of an object and prevent unauthorized access or modification.</a:t>
            </a:r>
            <a:endParaRPr lang="en-IN" spc="300" dirty="0">
              <a:solidFill>
                <a:schemeClr val="bg1"/>
              </a:solidFill>
            </a:endParaRPr>
          </a:p>
        </p:txBody>
      </p:sp>
    </p:spTree>
    <p:extLst>
      <p:ext uri="{BB962C8B-B14F-4D97-AF65-F5344CB8AC3E}">
        <p14:creationId xmlns:p14="http://schemas.microsoft.com/office/powerpoint/2010/main" val="173068099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5F31C42-65A7-4905-B6D5-1DEA90BBD227}"/>
              </a:ext>
            </a:extLst>
          </p:cNvPr>
          <p:cNvSpPr/>
          <p:nvPr/>
        </p:nvSpPr>
        <p:spPr>
          <a:xfrm>
            <a:off x="339635" y="241022"/>
            <a:ext cx="11773989" cy="6370975"/>
          </a:xfrm>
          <a:prstGeom prst="rect">
            <a:avLst/>
          </a:prstGeom>
        </p:spPr>
        <p:txBody>
          <a:bodyPr wrap="square">
            <a:spAutoFit/>
          </a:bodyPr>
          <a:lstStyle/>
          <a:p>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D4D4D4"/>
                </a:solidFill>
                <a:latin typeface="Consolas" panose="020B0609020204030204" pitchFamily="49" charset="0"/>
              </a:rPr>
              <a:t>BankAccount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def</a:t>
            </a:r>
            <a:r>
              <a:rPr lang="en-US" sz="1200" dirty="0">
                <a:solidFill>
                  <a:srgbClr val="D4D4D4"/>
                </a:solidFill>
                <a:latin typeface="Consolas" panose="020B0609020204030204" pitchFamily="49" charset="0"/>
              </a:rPr>
              <a:t> __</a:t>
            </a:r>
            <a:r>
              <a:rPr lang="en-US" sz="1200" dirty="0" err="1">
                <a:solidFill>
                  <a:srgbClr val="D4D4D4"/>
                </a:solidFill>
                <a:latin typeface="Consolas" panose="020B0609020204030204" pitchFamily="49" charset="0"/>
              </a:rPr>
              <a:t>init</a:t>
            </a:r>
            <a:r>
              <a:rPr lang="en-US" sz="1200" dirty="0">
                <a:solidFill>
                  <a:srgbClr val="D4D4D4"/>
                </a:solidFill>
                <a:latin typeface="Consolas" panose="020B0609020204030204" pitchFamily="49" charset="0"/>
              </a:rPr>
              <a:t>__(self, owner, balance):</a:t>
            </a:r>
          </a:p>
          <a:p>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self</a:t>
            </a:r>
            <a:r>
              <a:rPr lang="en-US" sz="1200" dirty="0" err="1">
                <a:solidFill>
                  <a:srgbClr val="D4D4D4"/>
                </a:solidFill>
                <a:latin typeface="Consolas" panose="020B0609020204030204" pitchFamily="49" charset="0"/>
              </a:rPr>
              <a:t>.owner</a:t>
            </a:r>
            <a:r>
              <a:rPr lang="en-US" sz="1200" dirty="0">
                <a:solidFill>
                  <a:srgbClr val="D4D4D4"/>
                </a:solidFill>
                <a:latin typeface="Consolas" panose="020B0609020204030204" pitchFamily="49" charset="0"/>
              </a:rPr>
              <a:t> = owner            </a:t>
            </a:r>
            <a:r>
              <a:rPr lang="en-US" sz="1200" dirty="0">
                <a:solidFill>
                  <a:srgbClr val="6A9955"/>
                </a:solidFill>
                <a:latin typeface="Consolas" panose="020B0609020204030204" pitchFamily="49" charset="0"/>
              </a:rPr>
              <a:t># Public attribute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self</a:t>
            </a:r>
            <a:r>
              <a:rPr lang="en-US" sz="1200" dirty="0" err="1">
                <a:solidFill>
                  <a:srgbClr val="D4D4D4"/>
                </a:solidFill>
                <a:latin typeface="Consolas" panose="020B0609020204030204" pitchFamily="49" charset="0"/>
              </a:rPr>
              <a:t>.__balance</a:t>
            </a:r>
            <a:r>
              <a:rPr lang="en-US" sz="1200" dirty="0">
                <a:solidFill>
                  <a:srgbClr val="D4D4D4"/>
                </a:solidFill>
                <a:latin typeface="Consolas" panose="020B0609020204030204" pitchFamily="49" charset="0"/>
              </a:rPr>
              <a:t> = balance      </a:t>
            </a:r>
            <a:r>
              <a:rPr lang="en-US" sz="1200" dirty="0">
                <a:solidFill>
                  <a:srgbClr val="6A9955"/>
                </a:solidFill>
                <a:latin typeface="Consolas" panose="020B0609020204030204" pitchFamily="49" charset="0"/>
              </a:rPr>
              <a:t># Private attribute</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def</a:t>
            </a:r>
            <a:r>
              <a:rPr lang="en-US" sz="1200" dirty="0">
                <a:solidFill>
                  <a:srgbClr val="D4D4D4"/>
                </a:solidFill>
                <a:latin typeface="Consolas" panose="020B0609020204030204" pitchFamily="49" charset="0"/>
              </a:rPr>
              <a:t> deposit(self, amount):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if</a:t>
            </a:r>
            <a:r>
              <a:rPr lang="en-US" sz="1200" dirty="0">
                <a:solidFill>
                  <a:srgbClr val="D4D4D4"/>
                </a:solidFill>
                <a:latin typeface="Consolas" panose="020B0609020204030204" pitchFamily="49" charset="0"/>
              </a:rPr>
              <a:t> amount &gt; </a:t>
            </a:r>
            <a:r>
              <a:rPr lang="en-US" sz="1200" dirty="0">
                <a:solidFill>
                  <a:srgbClr val="B5CEA8"/>
                </a:solidFill>
                <a:latin typeface="Consolas" panose="020B0609020204030204" pitchFamily="49" charset="0"/>
              </a:rPr>
              <a:t>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self</a:t>
            </a:r>
            <a:r>
              <a:rPr lang="en-US" sz="1200" dirty="0" err="1">
                <a:solidFill>
                  <a:srgbClr val="D4D4D4"/>
                </a:solidFill>
                <a:latin typeface="Consolas" panose="020B0609020204030204" pitchFamily="49" charset="0"/>
              </a:rPr>
              <a:t>.__balance</a:t>
            </a:r>
            <a:r>
              <a:rPr lang="en-US" sz="1200" dirty="0">
                <a:solidFill>
                  <a:srgbClr val="D4D4D4"/>
                </a:solidFill>
                <a:latin typeface="Consolas" panose="020B0609020204030204" pitchFamily="49" charset="0"/>
              </a:rPr>
              <a:t> += amount</a:t>
            </a:r>
          </a:p>
          <a:p>
            <a:r>
              <a:rPr lang="en-US" sz="1200" dirty="0">
                <a:solidFill>
                  <a:srgbClr val="D4D4D4"/>
                </a:solidFill>
                <a:latin typeface="Consolas" panose="020B0609020204030204" pitchFamily="49" charset="0"/>
              </a:rPr>
              <a:t>            print(</a:t>
            </a:r>
            <a:r>
              <a:rPr lang="en-US" sz="1200" dirty="0">
                <a:solidFill>
                  <a:srgbClr val="569CD6"/>
                </a:solidFill>
                <a:latin typeface="Consolas" panose="020B0609020204030204" pitchFamily="49" charset="0"/>
              </a:rPr>
              <a:t>f</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{amount}</a:t>
            </a:r>
            <a:r>
              <a:rPr lang="en-US" sz="1200" dirty="0">
                <a:solidFill>
                  <a:srgbClr val="CE9178"/>
                </a:solidFill>
                <a:latin typeface="Consolas" panose="020B0609020204030204" pitchFamily="49" charset="0"/>
              </a:rPr>
              <a:t> deposited. New balance is $</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self</a:t>
            </a:r>
            <a:r>
              <a:rPr lang="en-US" sz="1200" dirty="0" err="1">
                <a:solidFill>
                  <a:srgbClr val="D4D4D4"/>
                </a:solidFill>
                <a:latin typeface="Consolas" panose="020B0609020204030204" pitchFamily="49" charset="0"/>
              </a:rPr>
              <a:t>.__balance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else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print(</a:t>
            </a:r>
            <a:r>
              <a:rPr lang="en-US" sz="1200" dirty="0">
                <a:solidFill>
                  <a:srgbClr val="CE9178"/>
                </a:solidFill>
                <a:latin typeface="Consolas" panose="020B0609020204030204" pitchFamily="49" charset="0"/>
              </a:rPr>
              <a:t>"Deposit amount must be positive."</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def</a:t>
            </a:r>
            <a:r>
              <a:rPr lang="en-US" sz="1200" dirty="0">
                <a:solidFill>
                  <a:srgbClr val="D4D4D4"/>
                </a:solidFill>
                <a:latin typeface="Consolas" panose="020B0609020204030204" pitchFamily="49" charset="0"/>
              </a:rPr>
              <a:t> withdraw(self, amount):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0</a:t>
            </a:r>
            <a:r>
              <a:rPr lang="en-US" sz="1200" dirty="0">
                <a:solidFill>
                  <a:srgbClr val="D4D4D4"/>
                </a:solidFill>
                <a:latin typeface="Consolas" panose="020B0609020204030204" pitchFamily="49" charset="0"/>
              </a:rPr>
              <a:t> &lt; amount &lt;= </a:t>
            </a:r>
            <a:r>
              <a:rPr lang="en-US" sz="1200" dirty="0" err="1">
                <a:solidFill>
                  <a:srgbClr val="569CD6"/>
                </a:solidFill>
                <a:latin typeface="Consolas" panose="020B0609020204030204" pitchFamily="49" charset="0"/>
              </a:rPr>
              <a:t>self</a:t>
            </a:r>
            <a:r>
              <a:rPr lang="en-US" sz="1200" dirty="0" err="1">
                <a:solidFill>
                  <a:srgbClr val="D4D4D4"/>
                </a:solidFill>
                <a:latin typeface="Consolas" panose="020B0609020204030204" pitchFamily="49" charset="0"/>
              </a:rPr>
              <a:t>.__balance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self</a:t>
            </a:r>
            <a:r>
              <a:rPr lang="en-US" sz="1200" dirty="0" err="1">
                <a:solidFill>
                  <a:srgbClr val="D4D4D4"/>
                </a:solidFill>
                <a:latin typeface="Consolas" panose="020B0609020204030204" pitchFamily="49" charset="0"/>
              </a:rPr>
              <a:t>.__balance</a:t>
            </a:r>
            <a:r>
              <a:rPr lang="en-US" sz="1200" dirty="0">
                <a:solidFill>
                  <a:srgbClr val="D4D4D4"/>
                </a:solidFill>
                <a:latin typeface="Consolas" panose="020B0609020204030204" pitchFamily="49" charset="0"/>
              </a:rPr>
              <a:t> -= amount</a:t>
            </a:r>
          </a:p>
          <a:p>
            <a:r>
              <a:rPr lang="en-US" sz="1200" dirty="0">
                <a:solidFill>
                  <a:srgbClr val="D4D4D4"/>
                </a:solidFill>
                <a:latin typeface="Consolas" panose="020B0609020204030204" pitchFamily="49" charset="0"/>
              </a:rPr>
              <a:t>            print(</a:t>
            </a:r>
            <a:r>
              <a:rPr lang="en-US" sz="1200" dirty="0">
                <a:solidFill>
                  <a:srgbClr val="569CD6"/>
                </a:solidFill>
                <a:latin typeface="Consolas" panose="020B0609020204030204" pitchFamily="49" charset="0"/>
              </a:rPr>
              <a:t>f</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{amount}</a:t>
            </a:r>
            <a:r>
              <a:rPr lang="en-US" sz="1200" dirty="0">
                <a:solidFill>
                  <a:srgbClr val="CE9178"/>
                </a:solidFill>
                <a:latin typeface="Consolas" panose="020B0609020204030204" pitchFamily="49" charset="0"/>
              </a:rPr>
              <a:t> withdrawn. New balance is $</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self</a:t>
            </a:r>
            <a:r>
              <a:rPr lang="en-US" sz="1200" dirty="0" err="1">
                <a:solidFill>
                  <a:srgbClr val="D4D4D4"/>
                </a:solidFill>
                <a:latin typeface="Consolas" panose="020B0609020204030204" pitchFamily="49" charset="0"/>
              </a:rPr>
              <a:t>.__balance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else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print(</a:t>
            </a:r>
            <a:r>
              <a:rPr lang="en-US" sz="1200" dirty="0">
                <a:solidFill>
                  <a:srgbClr val="CE9178"/>
                </a:solidFill>
                <a:latin typeface="Consolas" panose="020B0609020204030204" pitchFamily="49" charset="0"/>
              </a:rPr>
              <a:t>"Insufficient funds or invalid amount."</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def</a:t>
            </a:r>
            <a:r>
              <a:rPr lang="en-US" sz="1200" dirty="0">
                <a:solidFill>
                  <a:srgbClr val="D4D4D4"/>
                </a:solidFill>
                <a:latin typeface="Consolas" panose="020B0609020204030204" pitchFamily="49" charset="0"/>
              </a:rPr>
              <a:t> </a:t>
            </a:r>
            <a:r>
              <a:rPr lang="en-US" sz="1200" dirty="0" err="1">
                <a:solidFill>
                  <a:srgbClr val="D4D4D4"/>
                </a:solidFill>
                <a:latin typeface="Consolas" panose="020B0609020204030204" pitchFamily="49" charset="0"/>
              </a:rPr>
              <a:t>get_balance</a:t>
            </a:r>
            <a:r>
              <a:rPr lang="en-US" sz="1200" dirty="0">
                <a:solidFill>
                  <a:srgbClr val="D4D4D4"/>
                </a:solidFill>
                <a:latin typeface="Consolas" panose="020B0609020204030204" pitchFamily="49" charset="0"/>
              </a:rPr>
              <a:t>(self):</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self</a:t>
            </a:r>
            <a:r>
              <a:rPr lang="en-US" sz="1200" dirty="0" err="1">
                <a:solidFill>
                  <a:srgbClr val="D4D4D4"/>
                </a:solidFill>
                <a:latin typeface="Consolas" panose="020B0609020204030204" pitchFamily="49" charset="0"/>
              </a:rPr>
              <a:t>.__balance</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r>
              <a:rPr lang="en-US" sz="1200" dirty="0">
                <a:solidFill>
                  <a:srgbClr val="6A9955"/>
                </a:solidFill>
                <a:latin typeface="Consolas" panose="020B0609020204030204" pitchFamily="49" charset="0"/>
              </a:rPr>
              <a:t># Usage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account = </a:t>
            </a:r>
            <a:r>
              <a:rPr lang="en-US" sz="1200" dirty="0" err="1">
                <a:solidFill>
                  <a:srgbClr val="D4D4D4"/>
                </a:solidFill>
                <a:latin typeface="Consolas" panose="020B0609020204030204" pitchFamily="49" charset="0"/>
              </a:rPr>
              <a:t>BankAccount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"Alice"</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1000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print(</a:t>
            </a:r>
            <a:r>
              <a:rPr lang="en-US" sz="1200" dirty="0" err="1">
                <a:solidFill>
                  <a:srgbClr val="D4D4D4"/>
                </a:solidFill>
                <a:latin typeface="Consolas" panose="020B0609020204030204" pitchFamily="49" charset="0"/>
              </a:rPr>
              <a:t>account.owner</a:t>
            </a:r>
            <a:r>
              <a:rPr lang="en-US" sz="1200" dirty="0">
                <a:solidFill>
                  <a:srgbClr val="D4D4D4"/>
                </a:solidFill>
                <a:latin typeface="Consolas" panose="020B0609020204030204" pitchFamily="49" charset="0"/>
              </a:rPr>
              <a:t>)           </a:t>
            </a:r>
            <a:r>
              <a:rPr lang="en-US" sz="1200" dirty="0">
                <a:solidFill>
                  <a:srgbClr val="6A9955"/>
                </a:solidFill>
                <a:latin typeface="Consolas" panose="020B0609020204030204" pitchFamily="49" charset="0"/>
              </a:rPr>
              <a:t># Accessing public attribute</a:t>
            </a:r>
            <a:endParaRPr lang="en-US" sz="1200" dirty="0">
              <a:solidFill>
                <a:srgbClr val="D4D4D4"/>
              </a:solidFill>
              <a:latin typeface="Consolas" panose="020B0609020204030204" pitchFamily="49" charset="0"/>
            </a:endParaRPr>
          </a:p>
          <a:p>
            <a:r>
              <a:rPr lang="en-US" sz="1200" dirty="0">
                <a:solidFill>
                  <a:srgbClr val="6A9955"/>
                </a:solidFill>
                <a:latin typeface="Consolas" panose="020B0609020204030204" pitchFamily="49" charset="0"/>
              </a:rPr>
              <a:t># print(</a:t>
            </a:r>
            <a:r>
              <a:rPr lang="en-US" sz="1200" dirty="0" err="1">
                <a:solidFill>
                  <a:srgbClr val="6A9955"/>
                </a:solidFill>
                <a:latin typeface="Consolas" panose="020B0609020204030204" pitchFamily="49" charset="0"/>
              </a:rPr>
              <a:t>account.__balance</a:t>
            </a:r>
            <a:r>
              <a:rPr lang="en-US" sz="1200" dirty="0">
                <a:solidFill>
                  <a:srgbClr val="6A9955"/>
                </a:solidFill>
                <a:latin typeface="Consolas" panose="020B0609020204030204" pitchFamily="49" charset="0"/>
              </a:rPr>
              <a:t>)     # Accessing private attribute (this will raise an </a:t>
            </a:r>
            <a:r>
              <a:rPr lang="en-US" sz="1200" dirty="0" err="1">
                <a:solidFill>
                  <a:srgbClr val="6A9955"/>
                </a:solidFill>
                <a:latin typeface="Consolas" panose="020B0609020204030204" pitchFamily="49" charset="0"/>
              </a:rPr>
              <a:t>AttributeError</a:t>
            </a:r>
            <a:r>
              <a:rPr lang="en-US" sz="1200" dirty="0">
                <a:solidFill>
                  <a:srgbClr val="6A9955"/>
                </a:solidFill>
                <a:latin typeface="Consolas" panose="020B0609020204030204" pitchFamily="49" charset="0"/>
              </a:rPr>
              <a:t>)</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r>
              <a:rPr lang="en-US" sz="1200" dirty="0" err="1">
                <a:solidFill>
                  <a:srgbClr val="D4D4D4"/>
                </a:solidFill>
                <a:latin typeface="Consolas" panose="020B0609020204030204" pitchFamily="49" charset="0"/>
              </a:rPr>
              <a:t>account.deposit</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500</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account.withdraw</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6A9955"/>
                </a:solidFill>
                <a:latin typeface="Consolas" panose="020B0609020204030204" pitchFamily="49" charset="0"/>
              </a:rPr>
              <a:t># Accessing private attribute through a public method</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print(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"Balance</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account.get_balance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511061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5FB72C-411F-4CDD-85E6-B42D052B6901}"/>
              </a:ext>
            </a:extLst>
          </p:cNvPr>
          <p:cNvSpPr txBox="1"/>
          <p:nvPr/>
        </p:nvSpPr>
        <p:spPr>
          <a:xfrm>
            <a:off x="356392" y="139339"/>
            <a:ext cx="8195428" cy="1446550"/>
          </a:xfrm>
          <a:prstGeom prst="rect">
            <a:avLst/>
          </a:prstGeom>
          <a:noFill/>
        </p:spPr>
        <p:txBody>
          <a:bodyPr wrap="square" rtlCol="0">
            <a:spAutoFit/>
          </a:bodyPr>
          <a:lstStyle/>
          <a:p>
            <a:r>
              <a:rPr lang="en-US" sz="8800" spc="300" dirty="0">
                <a:solidFill>
                  <a:srgbClr val="FFD94B"/>
                </a:solidFill>
                <a:effectLst>
                  <a:outerShdw blurRad="38100" dist="38100" dir="2700000" algn="tl">
                    <a:srgbClr val="000000">
                      <a:alpha val="43137"/>
                    </a:srgbClr>
                  </a:outerShdw>
                </a:effectLst>
                <a:latin typeface="Impact" panose="020B0806030902050204" pitchFamily="34" charset="0"/>
              </a:rPr>
              <a:t>ABSTRACTION</a:t>
            </a:r>
            <a:endParaRPr lang="en-IN" sz="6600" spc="300" dirty="0">
              <a:solidFill>
                <a:srgbClr val="FFD94B"/>
              </a:solidFill>
              <a:effectLst>
                <a:outerShdw blurRad="38100" dist="38100" dir="2700000" algn="tl">
                  <a:srgbClr val="000000">
                    <a:alpha val="43137"/>
                  </a:srgbClr>
                </a:outerShdw>
              </a:effectLst>
              <a:latin typeface="Impact" panose="020B0806030902050204" pitchFamily="34" charset="0"/>
            </a:endParaRPr>
          </a:p>
        </p:txBody>
      </p:sp>
      <p:sp>
        <p:nvSpPr>
          <p:cNvPr id="6" name="Rectangle 5">
            <a:extLst>
              <a:ext uri="{FF2B5EF4-FFF2-40B4-BE49-F238E27FC236}">
                <a16:creationId xmlns:a16="http://schemas.microsoft.com/office/drawing/2014/main" id="{36441FE4-A354-4F12-870B-094ABB4D96A5}"/>
              </a:ext>
            </a:extLst>
          </p:cNvPr>
          <p:cNvSpPr/>
          <p:nvPr/>
        </p:nvSpPr>
        <p:spPr>
          <a:xfrm>
            <a:off x="539932" y="1585185"/>
            <a:ext cx="11382102" cy="2057615"/>
          </a:xfrm>
          <a:prstGeom prst="rect">
            <a:avLst/>
          </a:prstGeom>
        </p:spPr>
        <p:txBody>
          <a:bodyPr wrap="square">
            <a:spAutoFit/>
          </a:bodyPr>
          <a:lstStyle/>
          <a:p>
            <a:pPr>
              <a:lnSpc>
                <a:spcPct val="250000"/>
              </a:lnSpc>
            </a:pPr>
            <a:r>
              <a:rPr lang="en-US" spc="300" dirty="0">
                <a:solidFill>
                  <a:schemeClr val="bg1"/>
                </a:solidFill>
              </a:rPr>
              <a:t>Abstraction in Python is the concept of hiding the complex details and showing only the essential features of an object or a function. It allows you to focus on what an object does instead of how it does it.</a:t>
            </a:r>
            <a:endParaRPr lang="en-IN" spc="300" dirty="0">
              <a:solidFill>
                <a:schemeClr val="bg1"/>
              </a:solidFill>
            </a:endParaRPr>
          </a:p>
        </p:txBody>
      </p:sp>
    </p:spTree>
    <p:extLst>
      <p:ext uri="{BB962C8B-B14F-4D97-AF65-F5344CB8AC3E}">
        <p14:creationId xmlns:p14="http://schemas.microsoft.com/office/powerpoint/2010/main" val="4485274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C3A417-1685-470C-92A5-420EA4D71425}"/>
              </a:ext>
            </a:extLst>
          </p:cNvPr>
          <p:cNvSpPr txBox="1"/>
          <p:nvPr/>
        </p:nvSpPr>
        <p:spPr>
          <a:xfrm>
            <a:off x="539931" y="269966"/>
            <a:ext cx="4624252" cy="646331"/>
          </a:xfrm>
          <a:prstGeom prst="rect">
            <a:avLst/>
          </a:prstGeom>
          <a:noFill/>
        </p:spPr>
        <p:txBody>
          <a:bodyPr wrap="square" rtlCol="0">
            <a:spAutoFit/>
          </a:bodyPr>
          <a:lstStyle/>
          <a:p>
            <a:r>
              <a:rPr lang="en-US" sz="3600" dirty="0">
                <a:solidFill>
                  <a:schemeClr val="bg1"/>
                </a:solidFill>
              </a:rPr>
              <a:t>What to learn in OOP?</a:t>
            </a:r>
            <a:endParaRPr lang="en-IN" sz="3600" dirty="0">
              <a:solidFill>
                <a:schemeClr val="bg1"/>
              </a:solidFill>
            </a:endParaRPr>
          </a:p>
        </p:txBody>
      </p:sp>
      <p:sp>
        <p:nvSpPr>
          <p:cNvPr id="4" name="Rectangle 3">
            <a:extLst>
              <a:ext uri="{FF2B5EF4-FFF2-40B4-BE49-F238E27FC236}">
                <a16:creationId xmlns:a16="http://schemas.microsoft.com/office/drawing/2014/main" id="{A19B9D96-58FC-4BC2-8082-314885268BB7}"/>
              </a:ext>
            </a:extLst>
          </p:cNvPr>
          <p:cNvSpPr/>
          <p:nvPr/>
        </p:nvSpPr>
        <p:spPr>
          <a:xfrm>
            <a:off x="862149" y="1103701"/>
            <a:ext cx="11329851" cy="5520101"/>
          </a:xfrm>
          <a:prstGeom prst="rect">
            <a:avLst/>
          </a:prstGeom>
        </p:spPr>
        <p:txBody>
          <a:bodyPr wrap="square">
            <a:spAutoFit/>
          </a:bodyPr>
          <a:lstStyle/>
          <a:p>
            <a:pPr marL="285750" indent="-285750">
              <a:lnSpc>
                <a:spcPct val="250000"/>
              </a:lnSpc>
              <a:buFont typeface="Arial" panose="020B0604020202020204" pitchFamily="34" charset="0"/>
              <a:buChar char="•"/>
            </a:pPr>
            <a:r>
              <a:rPr lang="en-US" spc="300" dirty="0">
                <a:solidFill>
                  <a:schemeClr val="bg1"/>
                </a:solidFill>
              </a:rPr>
              <a:t>Class</a:t>
            </a:r>
          </a:p>
          <a:p>
            <a:pPr marL="285750" indent="-285750">
              <a:lnSpc>
                <a:spcPct val="250000"/>
              </a:lnSpc>
              <a:buFont typeface="Arial" panose="020B0604020202020204" pitchFamily="34" charset="0"/>
              <a:buChar char="•"/>
            </a:pPr>
            <a:r>
              <a:rPr lang="en-US" spc="300" dirty="0">
                <a:solidFill>
                  <a:schemeClr val="bg1"/>
                </a:solidFill>
              </a:rPr>
              <a:t>Object</a:t>
            </a:r>
          </a:p>
          <a:p>
            <a:pPr marL="285750" indent="-285750">
              <a:lnSpc>
                <a:spcPct val="250000"/>
              </a:lnSpc>
              <a:buFont typeface="Arial" panose="020B0604020202020204" pitchFamily="34" charset="0"/>
              <a:buChar char="•"/>
            </a:pPr>
            <a:r>
              <a:rPr lang="en-US" spc="300" dirty="0">
                <a:solidFill>
                  <a:schemeClr val="bg1"/>
                </a:solidFill>
              </a:rPr>
              <a:t>Constructor (__</a:t>
            </a:r>
            <a:r>
              <a:rPr lang="en-US" spc="300" dirty="0" err="1">
                <a:solidFill>
                  <a:schemeClr val="bg1"/>
                </a:solidFill>
              </a:rPr>
              <a:t>init</a:t>
            </a:r>
            <a:r>
              <a:rPr lang="en-US" spc="300" dirty="0">
                <a:solidFill>
                  <a:schemeClr val="bg1"/>
                </a:solidFill>
              </a:rPr>
              <a:t>__)</a:t>
            </a:r>
          </a:p>
          <a:p>
            <a:pPr marL="285750" indent="-285750">
              <a:lnSpc>
                <a:spcPct val="250000"/>
              </a:lnSpc>
              <a:buFont typeface="Arial" panose="020B0604020202020204" pitchFamily="34" charset="0"/>
              <a:buChar char="•"/>
            </a:pPr>
            <a:r>
              <a:rPr lang="en-US" spc="300" dirty="0">
                <a:solidFill>
                  <a:schemeClr val="bg1"/>
                </a:solidFill>
              </a:rPr>
              <a:t>Functions vs Methods</a:t>
            </a:r>
          </a:p>
          <a:p>
            <a:pPr marL="285750" indent="-285750">
              <a:lnSpc>
                <a:spcPct val="250000"/>
              </a:lnSpc>
              <a:buFont typeface="Arial" panose="020B0604020202020204" pitchFamily="34" charset="0"/>
              <a:buChar char="•"/>
            </a:pPr>
            <a:r>
              <a:rPr lang="en-US" spc="300" dirty="0">
                <a:solidFill>
                  <a:schemeClr val="bg1"/>
                </a:solidFill>
              </a:rPr>
              <a:t>Polymorphism</a:t>
            </a:r>
          </a:p>
          <a:p>
            <a:pPr marL="285750" indent="-285750">
              <a:lnSpc>
                <a:spcPct val="250000"/>
              </a:lnSpc>
              <a:buFont typeface="Arial" panose="020B0604020202020204" pitchFamily="34" charset="0"/>
              <a:buChar char="•"/>
            </a:pPr>
            <a:r>
              <a:rPr lang="en-US" spc="300" dirty="0">
                <a:solidFill>
                  <a:schemeClr val="bg1"/>
                </a:solidFill>
              </a:rPr>
              <a:t>Abstraction</a:t>
            </a:r>
          </a:p>
          <a:p>
            <a:pPr marL="285750" indent="-285750">
              <a:lnSpc>
                <a:spcPct val="250000"/>
              </a:lnSpc>
              <a:buFont typeface="Arial" panose="020B0604020202020204" pitchFamily="34" charset="0"/>
              <a:buChar char="•"/>
            </a:pPr>
            <a:r>
              <a:rPr lang="en-US" spc="300" dirty="0">
                <a:solidFill>
                  <a:schemeClr val="bg1"/>
                </a:solidFill>
              </a:rPr>
              <a:t>Encapsulation (public , private and protected methods)</a:t>
            </a:r>
          </a:p>
          <a:p>
            <a:pPr marL="285750" indent="-285750">
              <a:lnSpc>
                <a:spcPct val="250000"/>
              </a:lnSpc>
              <a:buFont typeface="Arial" panose="020B0604020202020204" pitchFamily="34" charset="0"/>
              <a:buChar char="•"/>
            </a:pPr>
            <a:endParaRPr lang="en-IN" spc="300" dirty="0">
              <a:solidFill>
                <a:schemeClr val="bg1"/>
              </a:solidFill>
            </a:endParaRPr>
          </a:p>
        </p:txBody>
      </p:sp>
    </p:spTree>
    <p:extLst>
      <p:ext uri="{BB962C8B-B14F-4D97-AF65-F5344CB8AC3E}">
        <p14:creationId xmlns:p14="http://schemas.microsoft.com/office/powerpoint/2010/main" val="13717004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2935B2-B540-4E87-90E0-C7DD5966DA6F}"/>
              </a:ext>
            </a:extLst>
          </p:cNvPr>
          <p:cNvSpPr txBox="1"/>
          <p:nvPr/>
        </p:nvSpPr>
        <p:spPr>
          <a:xfrm>
            <a:off x="618309" y="252550"/>
            <a:ext cx="10955382" cy="1200329"/>
          </a:xfrm>
          <a:prstGeom prst="rect">
            <a:avLst/>
          </a:prstGeom>
          <a:noFill/>
        </p:spPr>
        <p:txBody>
          <a:bodyPr wrap="square" rtlCol="0">
            <a:spAutoFit/>
          </a:bodyPr>
          <a:lstStyle/>
          <a:p>
            <a:pPr algn="ctr"/>
            <a:r>
              <a:rPr lang="en-US" sz="3600" dirty="0">
                <a:solidFill>
                  <a:schemeClr val="bg1"/>
                </a:solidFill>
              </a:rPr>
              <a:t>TYPES OF PROGRAMMING METHODOLOGIES/</a:t>
            </a:r>
          </a:p>
          <a:p>
            <a:pPr algn="ctr"/>
            <a:r>
              <a:rPr lang="en-US" sz="3600" dirty="0">
                <a:solidFill>
                  <a:schemeClr val="bg1"/>
                </a:solidFill>
              </a:rPr>
              <a:t>PROGRAMMING PARADGISM</a:t>
            </a:r>
            <a:endParaRPr lang="en-IN" sz="3600" dirty="0">
              <a:solidFill>
                <a:schemeClr val="bg1"/>
              </a:solidFill>
            </a:endParaRPr>
          </a:p>
        </p:txBody>
      </p:sp>
      <p:sp>
        <p:nvSpPr>
          <p:cNvPr id="6" name="Rectangle 5">
            <a:extLst>
              <a:ext uri="{FF2B5EF4-FFF2-40B4-BE49-F238E27FC236}">
                <a16:creationId xmlns:a16="http://schemas.microsoft.com/office/drawing/2014/main" id="{72630F3E-E11B-4658-A07F-4655727E527E}"/>
              </a:ext>
            </a:extLst>
          </p:cNvPr>
          <p:cNvSpPr/>
          <p:nvPr/>
        </p:nvSpPr>
        <p:spPr>
          <a:xfrm>
            <a:off x="618308" y="1705429"/>
            <a:ext cx="6096000" cy="2750112"/>
          </a:xfrm>
          <a:prstGeom prst="rect">
            <a:avLst/>
          </a:prstGeom>
        </p:spPr>
        <p:txBody>
          <a:bodyPr>
            <a:spAutoFit/>
          </a:bodyPr>
          <a:lstStyle/>
          <a:p>
            <a:pPr marL="285750" indent="-285750">
              <a:lnSpc>
                <a:spcPct val="250000"/>
              </a:lnSpc>
              <a:buFont typeface="Arial" panose="020B0604020202020204" pitchFamily="34" charset="0"/>
              <a:buChar char="•"/>
            </a:pPr>
            <a:r>
              <a:rPr lang="en-US" spc="300" dirty="0">
                <a:solidFill>
                  <a:schemeClr val="bg1"/>
                </a:solidFill>
              </a:rPr>
              <a:t>Sequential Programming</a:t>
            </a:r>
          </a:p>
          <a:p>
            <a:pPr marL="285750" indent="-285750">
              <a:lnSpc>
                <a:spcPct val="250000"/>
              </a:lnSpc>
              <a:buFont typeface="Arial" panose="020B0604020202020204" pitchFamily="34" charset="0"/>
              <a:buChar char="•"/>
            </a:pPr>
            <a:r>
              <a:rPr lang="en-US" spc="300" dirty="0">
                <a:solidFill>
                  <a:schemeClr val="bg1"/>
                </a:solidFill>
              </a:rPr>
              <a:t>Functional Programming</a:t>
            </a:r>
          </a:p>
          <a:p>
            <a:pPr marL="285750" indent="-285750">
              <a:lnSpc>
                <a:spcPct val="250000"/>
              </a:lnSpc>
              <a:buFont typeface="Arial" panose="020B0604020202020204" pitchFamily="34" charset="0"/>
              <a:buChar char="•"/>
            </a:pPr>
            <a:r>
              <a:rPr lang="en-US" spc="300" dirty="0">
                <a:solidFill>
                  <a:schemeClr val="bg1"/>
                </a:solidFill>
              </a:rPr>
              <a:t>Object Oriented Programming</a:t>
            </a:r>
          </a:p>
          <a:p>
            <a:pPr marL="285750" indent="-285750">
              <a:lnSpc>
                <a:spcPct val="250000"/>
              </a:lnSpc>
              <a:buFont typeface="Arial" panose="020B0604020202020204" pitchFamily="34" charset="0"/>
              <a:buChar char="•"/>
            </a:pPr>
            <a:r>
              <a:rPr lang="en-US" spc="300" dirty="0">
                <a:solidFill>
                  <a:schemeClr val="bg1"/>
                </a:solidFill>
              </a:rPr>
              <a:t>Event Oriented Programming</a:t>
            </a:r>
          </a:p>
        </p:txBody>
      </p:sp>
    </p:spTree>
    <p:extLst>
      <p:ext uri="{BB962C8B-B14F-4D97-AF65-F5344CB8AC3E}">
        <p14:creationId xmlns:p14="http://schemas.microsoft.com/office/powerpoint/2010/main" val="28402021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86EC602-7895-476F-B558-5509C25515F8}"/>
              </a:ext>
            </a:extLst>
          </p:cNvPr>
          <p:cNvPicPr>
            <a:picLocks noChangeAspect="1"/>
          </p:cNvPicPr>
          <p:nvPr/>
        </p:nvPicPr>
        <p:blipFill>
          <a:blip r:embed="rId4"/>
          <a:stretch>
            <a:fillRect/>
          </a:stretch>
        </p:blipFill>
        <p:spPr>
          <a:xfrm>
            <a:off x="1832967" y="256732"/>
            <a:ext cx="8526065" cy="6344535"/>
          </a:xfrm>
          <a:prstGeom prst="rect">
            <a:avLst/>
          </a:prstGeom>
        </p:spPr>
      </p:pic>
    </p:spTree>
    <p:extLst>
      <p:ext uri="{BB962C8B-B14F-4D97-AF65-F5344CB8AC3E}">
        <p14:creationId xmlns:p14="http://schemas.microsoft.com/office/powerpoint/2010/main" val="392231840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91FD563-FDF2-4EC1-8788-AD1A7E41F562}"/>
              </a:ext>
            </a:extLst>
          </p:cNvPr>
          <p:cNvPicPr>
            <a:picLocks noChangeAspect="1"/>
          </p:cNvPicPr>
          <p:nvPr/>
        </p:nvPicPr>
        <p:blipFill>
          <a:blip r:embed="rId4"/>
          <a:stretch>
            <a:fillRect/>
          </a:stretch>
        </p:blipFill>
        <p:spPr>
          <a:xfrm>
            <a:off x="2414867" y="0"/>
            <a:ext cx="7362265" cy="6858000"/>
          </a:xfrm>
          <a:prstGeom prst="rect">
            <a:avLst/>
          </a:prstGeom>
        </p:spPr>
      </p:pic>
    </p:spTree>
    <p:extLst>
      <p:ext uri="{BB962C8B-B14F-4D97-AF65-F5344CB8AC3E}">
        <p14:creationId xmlns:p14="http://schemas.microsoft.com/office/powerpoint/2010/main" val="15419210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5482CCD-99C6-4448-92CB-7D653D087BAC}"/>
              </a:ext>
            </a:extLst>
          </p:cNvPr>
          <p:cNvSpPr/>
          <p:nvPr/>
        </p:nvSpPr>
        <p:spPr>
          <a:xfrm>
            <a:off x="461554" y="171726"/>
            <a:ext cx="11730446" cy="8956298"/>
          </a:xfrm>
          <a:prstGeom prst="rect">
            <a:avLst/>
          </a:prstGeom>
        </p:spPr>
        <p:txBody>
          <a:bodyPr wrap="square">
            <a:spAutoFit/>
          </a:bodyPr>
          <a:lstStyle/>
          <a:p>
            <a:r>
              <a:rPr lang="en-US" dirty="0">
                <a:solidFill>
                  <a:srgbClr val="6A9955"/>
                </a:solidFill>
                <a:latin typeface="Consolas" panose="020B0609020204030204" pitchFamily="49" charset="0"/>
              </a:rPr>
              <a:t># Object-Oriented Programming</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Book:</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__</a:t>
            </a:r>
            <a:r>
              <a:rPr lang="en-US" dirty="0" err="1">
                <a:solidFill>
                  <a:srgbClr val="D4D4D4"/>
                </a:solidFill>
                <a:latin typeface="Consolas" panose="020B0609020204030204" pitchFamily="49" charset="0"/>
              </a:rPr>
              <a:t>init</a:t>
            </a:r>
            <a:r>
              <a:rPr lang="en-US" dirty="0">
                <a:solidFill>
                  <a:srgbClr val="D4D4D4"/>
                </a:solidFill>
                <a:latin typeface="Consolas" panose="020B0609020204030204" pitchFamily="49" charset="0"/>
              </a:rPr>
              <a:t>__(self, title, author):</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.title</a:t>
            </a:r>
            <a:r>
              <a:rPr lang="en-US" dirty="0">
                <a:solidFill>
                  <a:srgbClr val="D4D4D4"/>
                </a:solidFill>
                <a:latin typeface="Consolas" panose="020B0609020204030204" pitchFamily="49" charset="0"/>
              </a:rPr>
              <a:t> = title</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.author</a:t>
            </a:r>
            <a:r>
              <a:rPr lang="en-US" dirty="0">
                <a:solidFill>
                  <a:srgbClr val="D4D4D4"/>
                </a:solidFill>
                <a:latin typeface="Consolas" panose="020B0609020204030204" pitchFamily="49" charset="0"/>
              </a:rPr>
              <a:t> = author</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__str__(self):</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f</a:t>
            </a:r>
            <a:r>
              <a:rPr lang="en-US" dirty="0" err="1">
                <a:solidFill>
                  <a:srgbClr val="CE9178"/>
                </a:solidFill>
                <a:latin typeface="Consolas" panose="020B0609020204030204" pitchFamily="49" charset="0"/>
              </a:rPr>
              <a:t>'Title</a:t>
            </a:r>
            <a:r>
              <a:rPr lang="en-US" dirty="0">
                <a:solidFill>
                  <a:srgbClr val="CE9178"/>
                </a:solidFill>
                <a:latin typeface="Consolas" panose="020B0609020204030204" pitchFamily="49" charset="0"/>
              </a:rPr>
              <a:t>: </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.title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 Author: </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.author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Library:</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__</a:t>
            </a:r>
            <a:r>
              <a:rPr lang="en-US" dirty="0" err="1">
                <a:solidFill>
                  <a:srgbClr val="D4D4D4"/>
                </a:solidFill>
                <a:latin typeface="Consolas" panose="020B0609020204030204" pitchFamily="49" charset="0"/>
              </a:rPr>
              <a:t>init</a:t>
            </a:r>
            <a:r>
              <a:rPr lang="en-US" dirty="0">
                <a:solidFill>
                  <a:srgbClr val="D4D4D4"/>
                </a:solidFill>
                <a:latin typeface="Consolas" panose="020B0609020204030204" pitchFamily="49" charset="0"/>
              </a:rPr>
              <a:t>__(self):</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t>
            </a:r>
            <a:r>
              <a:rPr lang="en-US" dirty="0">
                <a:solidFill>
                  <a:srgbClr val="D4D4D4"/>
                </a:solidFill>
                <a:latin typeface="Consolas" panose="020B0609020204030204" pitchFamily="49" charset="0"/>
              </a:rPr>
              <a:t> =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add_book</a:t>
            </a:r>
            <a:r>
              <a:rPr lang="en-US" dirty="0">
                <a:solidFill>
                  <a:srgbClr val="D4D4D4"/>
                </a:solidFill>
                <a:latin typeface="Consolas" panose="020B0609020204030204" pitchFamily="49" charset="0"/>
              </a:rPr>
              <a:t>(self, title, author):</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new_book</a:t>
            </a:r>
            <a:r>
              <a:rPr lang="en-US" dirty="0">
                <a:solidFill>
                  <a:srgbClr val="D4D4D4"/>
                </a:solidFill>
                <a:latin typeface="Consolas" panose="020B0609020204030204" pitchFamily="49" charset="0"/>
              </a:rPr>
              <a:t> = Book(title, author)</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.books.append</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new_book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remove_book</a:t>
            </a:r>
            <a:r>
              <a:rPr lang="en-US" dirty="0">
                <a:solidFill>
                  <a:srgbClr val="D4D4D4"/>
                </a:solidFill>
                <a:latin typeface="Consolas" panose="020B0609020204030204" pitchFamily="49" charset="0"/>
              </a:rPr>
              <a:t>(self, title):</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t>
            </a:r>
            <a:r>
              <a:rPr lang="en-US" dirty="0">
                <a:solidFill>
                  <a:srgbClr val="D4D4D4"/>
                </a:solidFill>
                <a:latin typeface="Consolas" panose="020B0609020204030204" pitchFamily="49" charset="0"/>
              </a:rPr>
              <a:t> = [book </a:t>
            </a:r>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book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book.title</a:t>
            </a:r>
            <a:r>
              <a:rPr lang="en-US" dirty="0">
                <a:solidFill>
                  <a:srgbClr val="D4D4D4"/>
                </a:solidFill>
                <a:latin typeface="Consolas" panose="020B0609020204030204" pitchFamily="49" charset="0"/>
              </a:rPr>
              <a:t> != title]</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display_books</a:t>
            </a:r>
            <a:r>
              <a:rPr lang="en-US" dirty="0">
                <a:solidFill>
                  <a:srgbClr val="D4D4D4"/>
                </a:solidFill>
                <a:latin typeface="Consolas" panose="020B0609020204030204" pitchFamily="49" charset="0"/>
              </a:rPr>
              <a:t>(self):</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book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print(book)</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Main program</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my_library</a:t>
            </a:r>
            <a:r>
              <a:rPr lang="en-US" dirty="0">
                <a:solidFill>
                  <a:srgbClr val="D4D4D4"/>
                </a:solidFill>
                <a:latin typeface="Consolas" panose="020B0609020204030204" pitchFamily="49" charset="0"/>
              </a:rPr>
              <a:t> = Library()</a:t>
            </a:r>
          </a:p>
          <a:p>
            <a:r>
              <a:rPr lang="en-US" dirty="0" err="1">
                <a:solidFill>
                  <a:srgbClr val="D4D4D4"/>
                </a:solidFill>
                <a:latin typeface="Consolas" panose="020B0609020204030204" pitchFamily="49" charset="0"/>
              </a:rPr>
              <a:t>my_library.add_book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"The Great Gatsby"</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 Scott Fitzgerald"</a:t>
            </a:r>
            <a:r>
              <a:rPr lang="en-US" dirty="0">
                <a:solidFill>
                  <a:srgbClr val="D4D4D4"/>
                </a:solidFill>
                <a:latin typeface="Consolas" panose="020B0609020204030204" pitchFamily="49" charset="0"/>
              </a:rPr>
              <a:t>)</a:t>
            </a:r>
          </a:p>
          <a:p>
            <a:r>
              <a:rPr lang="en-US" dirty="0" err="1">
                <a:solidFill>
                  <a:srgbClr val="D4D4D4"/>
                </a:solidFill>
                <a:latin typeface="Consolas" panose="020B0609020204030204" pitchFamily="49" charset="0"/>
              </a:rPr>
              <a:t>my_library.add_book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"1984"</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"George Orwell"</a:t>
            </a:r>
            <a:r>
              <a:rPr lang="en-US" dirty="0">
                <a:solidFill>
                  <a:srgbClr val="D4D4D4"/>
                </a:solidFill>
                <a:latin typeface="Consolas" panose="020B0609020204030204" pitchFamily="49" charset="0"/>
              </a:rPr>
              <a:t>)</a:t>
            </a:r>
          </a:p>
          <a:p>
            <a:r>
              <a:rPr lang="en-US" dirty="0" err="1">
                <a:solidFill>
                  <a:srgbClr val="D4D4D4"/>
                </a:solidFill>
                <a:latin typeface="Consolas" panose="020B0609020204030204" pitchFamily="49" charset="0"/>
              </a:rPr>
              <a:t>my_library.remove_book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"1984"</a:t>
            </a:r>
            <a:r>
              <a:rPr lang="en-US" dirty="0">
                <a:solidFill>
                  <a:srgbClr val="D4D4D4"/>
                </a:solidFill>
                <a:latin typeface="Consolas" panose="020B0609020204030204" pitchFamily="49" charset="0"/>
              </a:rPr>
              <a:t>)</a:t>
            </a:r>
          </a:p>
          <a:p>
            <a:r>
              <a:rPr lang="en-US" dirty="0" err="1">
                <a:solidFill>
                  <a:srgbClr val="D4D4D4"/>
                </a:solidFill>
                <a:latin typeface="Consolas" panose="020B0609020204030204" pitchFamily="49" charset="0"/>
              </a:rPr>
              <a:t>my_library.display_books</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84597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5482CCD-99C6-4448-92CB-7D653D087BAC}"/>
              </a:ext>
            </a:extLst>
          </p:cNvPr>
          <p:cNvSpPr/>
          <p:nvPr/>
        </p:nvSpPr>
        <p:spPr>
          <a:xfrm>
            <a:off x="461554" y="-2284098"/>
            <a:ext cx="11730446" cy="8956298"/>
          </a:xfrm>
          <a:prstGeom prst="rect">
            <a:avLst/>
          </a:prstGeom>
        </p:spPr>
        <p:txBody>
          <a:bodyPr wrap="square">
            <a:spAutoFit/>
          </a:bodyPr>
          <a:lstStyle/>
          <a:p>
            <a:r>
              <a:rPr lang="en-US" dirty="0">
                <a:solidFill>
                  <a:srgbClr val="6A9955"/>
                </a:solidFill>
                <a:latin typeface="Consolas" panose="020B0609020204030204" pitchFamily="49" charset="0"/>
              </a:rPr>
              <a:t># Object-Oriented Programming</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Book:</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__</a:t>
            </a:r>
            <a:r>
              <a:rPr lang="en-US" dirty="0" err="1">
                <a:solidFill>
                  <a:srgbClr val="D4D4D4"/>
                </a:solidFill>
                <a:latin typeface="Consolas" panose="020B0609020204030204" pitchFamily="49" charset="0"/>
              </a:rPr>
              <a:t>init</a:t>
            </a:r>
            <a:r>
              <a:rPr lang="en-US" dirty="0">
                <a:solidFill>
                  <a:srgbClr val="D4D4D4"/>
                </a:solidFill>
                <a:latin typeface="Consolas" panose="020B0609020204030204" pitchFamily="49" charset="0"/>
              </a:rPr>
              <a:t>__(self, title, author):</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.title</a:t>
            </a:r>
            <a:r>
              <a:rPr lang="en-US" dirty="0">
                <a:solidFill>
                  <a:srgbClr val="D4D4D4"/>
                </a:solidFill>
                <a:latin typeface="Consolas" panose="020B0609020204030204" pitchFamily="49" charset="0"/>
              </a:rPr>
              <a:t> = title</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.author</a:t>
            </a:r>
            <a:r>
              <a:rPr lang="en-US" dirty="0">
                <a:solidFill>
                  <a:srgbClr val="D4D4D4"/>
                </a:solidFill>
                <a:latin typeface="Consolas" panose="020B0609020204030204" pitchFamily="49" charset="0"/>
              </a:rPr>
              <a:t> = author</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__str__(self):</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f</a:t>
            </a:r>
            <a:r>
              <a:rPr lang="en-US" dirty="0" err="1">
                <a:solidFill>
                  <a:srgbClr val="CE9178"/>
                </a:solidFill>
                <a:latin typeface="Consolas" panose="020B0609020204030204" pitchFamily="49" charset="0"/>
              </a:rPr>
              <a:t>'Title</a:t>
            </a:r>
            <a:r>
              <a:rPr lang="en-US" dirty="0">
                <a:solidFill>
                  <a:srgbClr val="CE9178"/>
                </a:solidFill>
                <a:latin typeface="Consolas" panose="020B0609020204030204" pitchFamily="49" charset="0"/>
              </a:rPr>
              <a:t>: </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.title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 Author: </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.author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Library:</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__</a:t>
            </a:r>
            <a:r>
              <a:rPr lang="en-US" dirty="0" err="1">
                <a:solidFill>
                  <a:srgbClr val="D4D4D4"/>
                </a:solidFill>
                <a:latin typeface="Consolas" panose="020B0609020204030204" pitchFamily="49" charset="0"/>
              </a:rPr>
              <a:t>init</a:t>
            </a:r>
            <a:r>
              <a:rPr lang="en-US" dirty="0">
                <a:solidFill>
                  <a:srgbClr val="D4D4D4"/>
                </a:solidFill>
                <a:latin typeface="Consolas" panose="020B0609020204030204" pitchFamily="49" charset="0"/>
              </a:rPr>
              <a:t>__(self):</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t>
            </a:r>
            <a:r>
              <a:rPr lang="en-US" dirty="0">
                <a:solidFill>
                  <a:srgbClr val="D4D4D4"/>
                </a:solidFill>
                <a:latin typeface="Consolas" panose="020B0609020204030204" pitchFamily="49" charset="0"/>
              </a:rPr>
              <a:t> =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add_book</a:t>
            </a:r>
            <a:r>
              <a:rPr lang="en-US" dirty="0">
                <a:solidFill>
                  <a:srgbClr val="D4D4D4"/>
                </a:solidFill>
                <a:latin typeface="Consolas" panose="020B0609020204030204" pitchFamily="49" charset="0"/>
              </a:rPr>
              <a:t>(self, title, author):</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new_book</a:t>
            </a:r>
            <a:r>
              <a:rPr lang="en-US" dirty="0">
                <a:solidFill>
                  <a:srgbClr val="D4D4D4"/>
                </a:solidFill>
                <a:latin typeface="Consolas" panose="020B0609020204030204" pitchFamily="49" charset="0"/>
              </a:rPr>
              <a:t> = Book(title, author)</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.books.append</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new_book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remove_book</a:t>
            </a:r>
            <a:r>
              <a:rPr lang="en-US" dirty="0">
                <a:solidFill>
                  <a:srgbClr val="D4D4D4"/>
                </a:solidFill>
                <a:latin typeface="Consolas" panose="020B0609020204030204" pitchFamily="49" charset="0"/>
              </a:rPr>
              <a:t>(self, title):</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t>
            </a:r>
            <a:r>
              <a:rPr lang="en-US" dirty="0">
                <a:solidFill>
                  <a:srgbClr val="D4D4D4"/>
                </a:solidFill>
                <a:latin typeface="Consolas" panose="020B0609020204030204" pitchFamily="49" charset="0"/>
              </a:rPr>
              <a:t> = [book </a:t>
            </a:r>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book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book.title</a:t>
            </a:r>
            <a:r>
              <a:rPr lang="en-US" dirty="0">
                <a:solidFill>
                  <a:srgbClr val="D4D4D4"/>
                </a:solidFill>
                <a:latin typeface="Consolas" panose="020B0609020204030204" pitchFamily="49" charset="0"/>
              </a:rPr>
              <a:t> != title]</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display_books</a:t>
            </a:r>
            <a:r>
              <a:rPr lang="en-US" dirty="0">
                <a:solidFill>
                  <a:srgbClr val="D4D4D4"/>
                </a:solidFill>
                <a:latin typeface="Consolas" panose="020B0609020204030204" pitchFamily="49" charset="0"/>
              </a:rPr>
              <a:t>(self):</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book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self</a:t>
            </a:r>
            <a:r>
              <a:rPr lang="en-US" dirty="0" err="1">
                <a:solidFill>
                  <a:srgbClr val="D4D4D4"/>
                </a:solidFill>
                <a:latin typeface="Consolas" panose="020B0609020204030204" pitchFamily="49" charset="0"/>
              </a:rPr>
              <a:t>.books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print(book)</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Main program</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my_library</a:t>
            </a:r>
            <a:r>
              <a:rPr lang="en-US" dirty="0">
                <a:solidFill>
                  <a:srgbClr val="D4D4D4"/>
                </a:solidFill>
                <a:latin typeface="Consolas" panose="020B0609020204030204" pitchFamily="49" charset="0"/>
              </a:rPr>
              <a:t> = Library()</a:t>
            </a:r>
          </a:p>
          <a:p>
            <a:r>
              <a:rPr lang="en-US" dirty="0" err="1">
                <a:solidFill>
                  <a:srgbClr val="D4D4D4"/>
                </a:solidFill>
                <a:latin typeface="Consolas" panose="020B0609020204030204" pitchFamily="49" charset="0"/>
              </a:rPr>
              <a:t>my_library.add_book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"The Great Gatsby"</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 Scott Fitzgerald"</a:t>
            </a:r>
            <a:r>
              <a:rPr lang="en-US" dirty="0">
                <a:solidFill>
                  <a:srgbClr val="D4D4D4"/>
                </a:solidFill>
                <a:latin typeface="Consolas" panose="020B0609020204030204" pitchFamily="49" charset="0"/>
              </a:rPr>
              <a:t>)</a:t>
            </a:r>
          </a:p>
          <a:p>
            <a:r>
              <a:rPr lang="en-US" dirty="0" err="1">
                <a:solidFill>
                  <a:srgbClr val="D4D4D4"/>
                </a:solidFill>
                <a:latin typeface="Consolas" panose="020B0609020204030204" pitchFamily="49" charset="0"/>
              </a:rPr>
              <a:t>my_library.add_book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"1984"</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"George Orwell"</a:t>
            </a:r>
            <a:r>
              <a:rPr lang="en-US" dirty="0">
                <a:solidFill>
                  <a:srgbClr val="D4D4D4"/>
                </a:solidFill>
                <a:latin typeface="Consolas" panose="020B0609020204030204" pitchFamily="49" charset="0"/>
              </a:rPr>
              <a:t>)</a:t>
            </a:r>
          </a:p>
          <a:p>
            <a:r>
              <a:rPr lang="en-US" dirty="0" err="1">
                <a:solidFill>
                  <a:srgbClr val="D4D4D4"/>
                </a:solidFill>
                <a:latin typeface="Consolas" panose="020B0609020204030204" pitchFamily="49" charset="0"/>
              </a:rPr>
              <a:t>my_library.remove_book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"1984"</a:t>
            </a:r>
            <a:r>
              <a:rPr lang="en-US" dirty="0">
                <a:solidFill>
                  <a:srgbClr val="D4D4D4"/>
                </a:solidFill>
                <a:latin typeface="Consolas" panose="020B0609020204030204" pitchFamily="49" charset="0"/>
              </a:rPr>
              <a:t>)</a:t>
            </a:r>
          </a:p>
          <a:p>
            <a:r>
              <a:rPr lang="en-US" dirty="0" err="1">
                <a:solidFill>
                  <a:srgbClr val="D4D4D4"/>
                </a:solidFill>
                <a:latin typeface="Consolas" panose="020B0609020204030204" pitchFamily="49" charset="0"/>
              </a:rPr>
              <a:t>my_library.display_books</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1964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C3A417-1685-470C-92A5-420EA4D71425}"/>
              </a:ext>
            </a:extLst>
          </p:cNvPr>
          <p:cNvSpPr txBox="1"/>
          <p:nvPr/>
        </p:nvSpPr>
        <p:spPr>
          <a:xfrm>
            <a:off x="539931" y="269966"/>
            <a:ext cx="4624252" cy="646331"/>
          </a:xfrm>
          <a:prstGeom prst="rect">
            <a:avLst/>
          </a:prstGeom>
          <a:noFill/>
        </p:spPr>
        <p:txBody>
          <a:bodyPr wrap="square" rtlCol="0">
            <a:spAutoFit/>
          </a:bodyPr>
          <a:lstStyle/>
          <a:p>
            <a:r>
              <a:rPr lang="en-US" sz="3600" dirty="0">
                <a:solidFill>
                  <a:schemeClr val="bg1"/>
                </a:solidFill>
              </a:rPr>
              <a:t>What is a class?</a:t>
            </a:r>
            <a:endParaRPr lang="en-IN" sz="3600" dirty="0">
              <a:solidFill>
                <a:schemeClr val="bg1"/>
              </a:solidFill>
            </a:endParaRPr>
          </a:p>
        </p:txBody>
      </p:sp>
      <p:sp>
        <p:nvSpPr>
          <p:cNvPr id="4" name="Rectangle 3">
            <a:extLst>
              <a:ext uri="{FF2B5EF4-FFF2-40B4-BE49-F238E27FC236}">
                <a16:creationId xmlns:a16="http://schemas.microsoft.com/office/drawing/2014/main" id="{A19B9D96-58FC-4BC2-8082-314885268BB7}"/>
              </a:ext>
            </a:extLst>
          </p:cNvPr>
          <p:cNvSpPr/>
          <p:nvPr/>
        </p:nvSpPr>
        <p:spPr>
          <a:xfrm>
            <a:off x="862150" y="1103701"/>
            <a:ext cx="10763794" cy="2750112"/>
          </a:xfrm>
          <a:prstGeom prst="rect">
            <a:avLst/>
          </a:prstGeom>
        </p:spPr>
        <p:txBody>
          <a:bodyPr wrap="square">
            <a:spAutoFit/>
          </a:bodyPr>
          <a:lstStyle/>
          <a:p>
            <a:pPr algn="just">
              <a:lnSpc>
                <a:spcPct val="250000"/>
              </a:lnSpc>
            </a:pPr>
            <a:r>
              <a:rPr lang="en-US" spc="300" dirty="0">
                <a:solidFill>
                  <a:schemeClr val="bg1"/>
                </a:solidFill>
              </a:rPr>
              <a:t>In Object-Oriented Programming (OOP), a class is a </a:t>
            </a:r>
            <a:r>
              <a:rPr lang="en-US" spc="300" dirty="0">
                <a:solidFill>
                  <a:srgbClr val="FFFF00"/>
                </a:solidFill>
              </a:rPr>
              <a:t>blueprint</a:t>
            </a:r>
            <a:r>
              <a:rPr lang="en-US" spc="300" dirty="0">
                <a:solidFill>
                  <a:schemeClr val="bg1"/>
                </a:solidFill>
              </a:rPr>
              <a:t> or </a:t>
            </a:r>
            <a:r>
              <a:rPr lang="en-US" spc="300" dirty="0">
                <a:solidFill>
                  <a:srgbClr val="FFFF00"/>
                </a:solidFill>
              </a:rPr>
              <a:t>prototype</a:t>
            </a:r>
            <a:r>
              <a:rPr lang="en-US" spc="300" dirty="0">
                <a:solidFill>
                  <a:schemeClr val="bg1"/>
                </a:solidFill>
              </a:rPr>
              <a:t> for creating objects. It defines a set of attributes and methods that the created objects will have. Attributes are the data members (variables) of the class, and methods are the functions that operate on these data members.</a:t>
            </a:r>
            <a:endParaRPr lang="en-IN" spc="300" dirty="0">
              <a:solidFill>
                <a:schemeClr val="bg1"/>
              </a:solidFill>
            </a:endParaRPr>
          </a:p>
        </p:txBody>
      </p:sp>
      <p:sp>
        <p:nvSpPr>
          <p:cNvPr id="5" name="TextBox 4">
            <a:extLst>
              <a:ext uri="{FF2B5EF4-FFF2-40B4-BE49-F238E27FC236}">
                <a16:creationId xmlns:a16="http://schemas.microsoft.com/office/drawing/2014/main" id="{E6BB52BE-60AB-47B1-BD66-BB3624214E50}"/>
              </a:ext>
            </a:extLst>
          </p:cNvPr>
          <p:cNvSpPr txBox="1"/>
          <p:nvPr/>
        </p:nvSpPr>
        <p:spPr>
          <a:xfrm>
            <a:off x="766354" y="4101736"/>
            <a:ext cx="10859590" cy="1572866"/>
          </a:xfrm>
          <a:prstGeom prst="rect">
            <a:avLst/>
          </a:prstGeom>
          <a:noFill/>
        </p:spPr>
        <p:txBody>
          <a:bodyPr wrap="square" rtlCol="0">
            <a:spAutoFit/>
          </a:bodyPr>
          <a:lstStyle/>
          <a:p>
            <a:pPr>
              <a:lnSpc>
                <a:spcPct val="250000"/>
              </a:lnSpc>
            </a:pPr>
            <a:r>
              <a:rPr lang="en-US" spc="300" dirty="0">
                <a:solidFill>
                  <a:srgbClr val="FFFF00"/>
                </a:solidFill>
              </a:rPr>
              <a:t>A class is generally of two types. </a:t>
            </a:r>
          </a:p>
          <a:p>
            <a:pPr marL="800100" lvl="1" indent="-342900">
              <a:lnSpc>
                <a:spcPct val="150000"/>
              </a:lnSpc>
              <a:buFont typeface="+mj-lt"/>
              <a:buAutoNum type="arabicPeriod"/>
            </a:pPr>
            <a:r>
              <a:rPr lang="en-US" spc="300" dirty="0">
                <a:solidFill>
                  <a:schemeClr val="bg1"/>
                </a:solidFill>
              </a:rPr>
              <a:t>Built In Classes (pre-defined)</a:t>
            </a:r>
          </a:p>
          <a:p>
            <a:pPr marL="800100" lvl="1" indent="-342900">
              <a:lnSpc>
                <a:spcPct val="150000"/>
              </a:lnSpc>
              <a:buFont typeface="+mj-lt"/>
              <a:buAutoNum type="arabicPeriod"/>
            </a:pPr>
            <a:r>
              <a:rPr lang="en-US" spc="300" dirty="0">
                <a:solidFill>
                  <a:schemeClr val="bg1"/>
                </a:solidFill>
              </a:rPr>
              <a:t>User Defined Classes</a:t>
            </a:r>
            <a:endParaRPr lang="en-IN" spc="300" dirty="0">
              <a:solidFill>
                <a:schemeClr val="bg1"/>
              </a:solidFill>
            </a:endParaRPr>
          </a:p>
        </p:txBody>
      </p:sp>
    </p:spTree>
    <p:extLst>
      <p:ext uri="{BB962C8B-B14F-4D97-AF65-F5344CB8AC3E}">
        <p14:creationId xmlns:p14="http://schemas.microsoft.com/office/powerpoint/2010/main" val="293454209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372,400+ Tech Background Stock Illustrations, Royalty-Free Vector  Graphics &amp; Clip Art - iStock | Abstract background, Blue tech background, Tech  background pattern">
            <a:extLst>
              <a:ext uri="{FF2B5EF4-FFF2-40B4-BE49-F238E27FC236}">
                <a16:creationId xmlns:a16="http://schemas.microsoft.com/office/drawing/2014/main" id="{46A63B41-88D4-4CED-805C-F469FFCAB1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30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C3A417-1685-470C-92A5-420EA4D71425}"/>
              </a:ext>
            </a:extLst>
          </p:cNvPr>
          <p:cNvSpPr txBox="1"/>
          <p:nvPr/>
        </p:nvSpPr>
        <p:spPr>
          <a:xfrm>
            <a:off x="539931" y="269966"/>
            <a:ext cx="4624252" cy="646331"/>
          </a:xfrm>
          <a:prstGeom prst="rect">
            <a:avLst/>
          </a:prstGeom>
          <a:noFill/>
        </p:spPr>
        <p:txBody>
          <a:bodyPr wrap="square" rtlCol="0">
            <a:spAutoFit/>
          </a:bodyPr>
          <a:lstStyle/>
          <a:p>
            <a:r>
              <a:rPr lang="en-US" sz="3600" dirty="0">
                <a:solidFill>
                  <a:schemeClr val="bg1"/>
                </a:solidFill>
              </a:rPr>
              <a:t>Basic outline of a class</a:t>
            </a:r>
            <a:endParaRPr lang="en-IN" sz="3600" dirty="0">
              <a:solidFill>
                <a:schemeClr val="bg1"/>
              </a:solidFill>
            </a:endParaRPr>
          </a:p>
        </p:txBody>
      </p:sp>
      <p:sp>
        <p:nvSpPr>
          <p:cNvPr id="11" name="Rectangle 10">
            <a:extLst>
              <a:ext uri="{FF2B5EF4-FFF2-40B4-BE49-F238E27FC236}">
                <a16:creationId xmlns:a16="http://schemas.microsoft.com/office/drawing/2014/main" id="{226D8891-D23F-4C0E-AFDF-C071E5A1331A}"/>
              </a:ext>
            </a:extLst>
          </p:cNvPr>
          <p:cNvSpPr/>
          <p:nvPr/>
        </p:nvSpPr>
        <p:spPr>
          <a:xfrm>
            <a:off x="653142" y="916297"/>
            <a:ext cx="11408230" cy="6186309"/>
          </a:xfrm>
          <a:prstGeom prst="rect">
            <a:avLst/>
          </a:prstGeom>
        </p:spPr>
        <p:txBody>
          <a:bodyPr wrap="square">
            <a:spAutoFit/>
          </a:bodyPr>
          <a:lstStyle/>
          <a:p>
            <a:r>
              <a:rPr lang="en-IN" dirty="0">
                <a:solidFill>
                  <a:srgbClr val="569CD6"/>
                </a:solidFill>
                <a:latin typeface="Consolas" panose="020B0609020204030204" pitchFamily="49" charset="0"/>
              </a:rPr>
              <a:t>class</a:t>
            </a:r>
            <a:r>
              <a:rPr lang="en-IN" dirty="0">
                <a:solidFill>
                  <a:srgbClr val="D4D4D4"/>
                </a:solidFill>
                <a:latin typeface="Consolas" panose="020B0609020204030204" pitchFamily="49" charset="0"/>
              </a:rPr>
              <a:t> </a:t>
            </a:r>
            <a:r>
              <a:rPr lang="en-IN" dirty="0" err="1">
                <a:solidFill>
                  <a:srgbClr val="D4D4D4"/>
                </a:solidFill>
                <a:latin typeface="Consolas" panose="020B0609020204030204" pitchFamily="49" charset="0"/>
              </a:rPr>
              <a:t>ClassName</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var1 = Value    </a:t>
            </a:r>
            <a:r>
              <a:rPr lang="en-IN" dirty="0">
                <a:solidFill>
                  <a:srgbClr val="6A9955"/>
                </a:solidFill>
                <a:latin typeface="Consolas" panose="020B0609020204030204" pitchFamily="49" charset="0"/>
              </a:rPr>
              <a:t>#class </a:t>
            </a:r>
            <a:r>
              <a:rPr lang="en-IN" dirty="0" err="1">
                <a:solidFill>
                  <a:srgbClr val="6A9955"/>
                </a:solidFill>
                <a:latin typeface="Consolas" panose="020B0609020204030204" pitchFamily="49" charset="0"/>
              </a:rPr>
              <a:t>atrriubtes</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var2 = Value</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self</a:t>
            </a:r>
            <a:r>
              <a:rPr lang="en-IN" dirty="0">
                <a:solidFill>
                  <a:srgbClr val="D4D4D4"/>
                </a:solidFill>
                <a:latin typeface="Consolas" panose="020B0609020204030204" pitchFamily="49" charset="0"/>
              </a:rPr>
              <a:t>.var3 = value   </a:t>
            </a:r>
            <a:r>
              <a:rPr lang="en-IN" dirty="0">
                <a:solidFill>
                  <a:srgbClr val="6A9955"/>
                </a:solidFill>
                <a:latin typeface="Consolas" panose="020B0609020204030204" pitchFamily="49" charset="0"/>
              </a:rPr>
              <a:t>#Instance attributes</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def</a:t>
            </a:r>
            <a:r>
              <a:rPr lang="en-IN" dirty="0">
                <a:solidFill>
                  <a:srgbClr val="D4D4D4"/>
                </a:solidFill>
                <a:latin typeface="Consolas" panose="020B0609020204030204" pitchFamily="49" charset="0"/>
              </a:rPr>
              <a:t> __</a:t>
            </a:r>
            <a:r>
              <a:rPr lang="en-IN" dirty="0" err="1">
                <a:solidFill>
                  <a:srgbClr val="D4D4D4"/>
                </a:solidFill>
                <a:latin typeface="Consolas" panose="020B0609020204030204" pitchFamily="49" charset="0"/>
              </a:rPr>
              <a:t>init</a:t>
            </a:r>
            <a:r>
              <a:rPr lang="en-IN" dirty="0">
                <a:solidFill>
                  <a:srgbClr val="D4D4D4"/>
                </a:solidFill>
                <a:latin typeface="Consolas" panose="020B0609020204030204" pitchFamily="49" charset="0"/>
              </a:rPr>
              <a:t>__(self):</a:t>
            </a:r>
          </a:p>
          <a:p>
            <a:r>
              <a:rPr lang="en-IN" dirty="0">
                <a:solidFill>
                  <a:srgbClr val="D4D4D4"/>
                </a:solidFill>
                <a:latin typeface="Consolas" panose="020B0609020204030204" pitchFamily="49" charset="0"/>
              </a:rPr>
              <a:t>        </a:t>
            </a:r>
            <a:r>
              <a:rPr lang="en-IN" dirty="0">
                <a:solidFill>
                  <a:srgbClr val="6A9955"/>
                </a:solidFill>
                <a:latin typeface="Consolas" panose="020B0609020204030204" pitchFamily="49" charset="0"/>
              </a:rPr>
              <a:t>#code</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def</a:t>
            </a:r>
            <a:r>
              <a:rPr lang="en-IN" dirty="0">
                <a:solidFill>
                  <a:srgbClr val="D4D4D4"/>
                </a:solidFill>
                <a:latin typeface="Consolas" panose="020B0609020204030204" pitchFamily="49" charset="0"/>
              </a:rPr>
              <a:t> method1(parameter/s):</a:t>
            </a:r>
          </a:p>
          <a:p>
            <a:r>
              <a:rPr lang="en-IN" dirty="0">
                <a:solidFill>
                  <a:srgbClr val="D4D4D4"/>
                </a:solidFill>
                <a:latin typeface="Consolas" panose="020B0609020204030204" pitchFamily="49" charset="0"/>
              </a:rPr>
              <a:t>        </a:t>
            </a:r>
            <a:r>
              <a:rPr lang="en-IN" dirty="0">
                <a:solidFill>
                  <a:srgbClr val="6A9955"/>
                </a:solidFill>
                <a:latin typeface="Consolas" panose="020B0609020204030204" pitchFamily="49" charset="0"/>
              </a:rPr>
              <a:t>#code</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def</a:t>
            </a:r>
            <a:r>
              <a:rPr lang="en-IN" dirty="0">
                <a:solidFill>
                  <a:srgbClr val="D4D4D4"/>
                </a:solidFill>
                <a:latin typeface="Consolas" panose="020B0609020204030204" pitchFamily="49" charset="0"/>
              </a:rPr>
              <a:t> method2(parameter/s):</a:t>
            </a:r>
          </a:p>
          <a:p>
            <a:r>
              <a:rPr lang="en-IN" dirty="0">
                <a:solidFill>
                  <a:srgbClr val="D4D4D4"/>
                </a:solidFill>
                <a:latin typeface="Consolas" panose="020B0609020204030204" pitchFamily="49" charset="0"/>
              </a:rPr>
              <a:t>        </a:t>
            </a:r>
            <a:r>
              <a:rPr lang="en-IN" dirty="0">
                <a:solidFill>
                  <a:srgbClr val="6A9955"/>
                </a:solidFill>
                <a:latin typeface="Consolas" panose="020B0609020204030204" pitchFamily="49" charset="0"/>
              </a:rPr>
              <a:t>#code</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def</a:t>
            </a:r>
            <a:r>
              <a:rPr lang="en-IN" dirty="0">
                <a:solidFill>
                  <a:srgbClr val="D4D4D4"/>
                </a:solidFill>
                <a:latin typeface="Consolas" panose="020B0609020204030204" pitchFamily="49" charset="0"/>
              </a:rPr>
              <a:t> </a:t>
            </a:r>
            <a:r>
              <a:rPr lang="en-IN" dirty="0" err="1">
                <a:solidFill>
                  <a:srgbClr val="D4D4D4"/>
                </a:solidFill>
                <a:latin typeface="Consolas" panose="020B0609020204030204" pitchFamily="49" charset="0"/>
              </a:rPr>
              <a:t>methodn</a:t>
            </a:r>
            <a:r>
              <a:rPr lang="en-IN" dirty="0">
                <a:solidFill>
                  <a:srgbClr val="D4D4D4"/>
                </a:solidFill>
                <a:latin typeface="Consolas" panose="020B0609020204030204" pitchFamily="49" charset="0"/>
              </a:rPr>
              <a:t>(parameter/s):</a:t>
            </a:r>
          </a:p>
          <a:p>
            <a:r>
              <a:rPr lang="en-IN" dirty="0">
                <a:solidFill>
                  <a:srgbClr val="D4D4D4"/>
                </a:solidFill>
                <a:latin typeface="Consolas" panose="020B0609020204030204" pitchFamily="49" charset="0"/>
              </a:rPr>
              <a:t>        </a:t>
            </a:r>
            <a:r>
              <a:rPr lang="en-IN" dirty="0">
                <a:solidFill>
                  <a:srgbClr val="6A9955"/>
                </a:solidFill>
                <a:latin typeface="Consolas" panose="020B0609020204030204" pitchFamily="49" charset="0"/>
              </a:rPr>
              <a:t>#code</a:t>
            </a:r>
            <a:endParaRPr lang="en-IN" dirty="0">
              <a:solidFill>
                <a:srgbClr val="D4D4D4"/>
              </a:solidFill>
              <a:latin typeface="Consolas" panose="020B0609020204030204" pitchFamily="49" charset="0"/>
            </a:endParaRPr>
          </a:p>
          <a:p>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object = </a:t>
            </a:r>
            <a:r>
              <a:rPr lang="en-IN" dirty="0" err="1">
                <a:solidFill>
                  <a:srgbClr val="D4D4D4"/>
                </a:solidFill>
                <a:latin typeface="Consolas" panose="020B0609020204030204" pitchFamily="49" charset="0"/>
              </a:rPr>
              <a:t>ClassName</a:t>
            </a:r>
            <a:r>
              <a:rPr lang="en-IN" dirty="0">
                <a:solidFill>
                  <a:srgbClr val="D4D4D4"/>
                </a:solidFill>
                <a:latin typeface="Consolas" panose="020B0609020204030204" pitchFamily="49" charset="0"/>
              </a:rPr>
              <a:t>()        </a:t>
            </a:r>
            <a:r>
              <a:rPr lang="en-IN" dirty="0">
                <a:solidFill>
                  <a:srgbClr val="6A9955"/>
                </a:solidFill>
                <a:latin typeface="Consolas" panose="020B0609020204030204" pitchFamily="49" charset="0"/>
              </a:rPr>
              <a:t>#class calling</a:t>
            </a:r>
            <a:br>
              <a:rPr lang="en-IN" dirty="0">
                <a:solidFill>
                  <a:srgbClr val="D4D4D4"/>
                </a:solidFill>
                <a:latin typeface="Consolas" panose="020B0609020204030204" pitchFamily="49" charset="0"/>
              </a:rPr>
            </a:br>
            <a:r>
              <a:rPr lang="en-IN" dirty="0">
                <a:solidFill>
                  <a:srgbClr val="D4D4D4"/>
                </a:solidFill>
                <a:latin typeface="Consolas" panose="020B0609020204030204" pitchFamily="49" charset="0"/>
              </a:rPr>
              <a:t>object.method1()       </a:t>
            </a:r>
            <a:r>
              <a:rPr lang="en-IN" dirty="0">
                <a:solidFill>
                  <a:srgbClr val="6A9955"/>
                </a:solidFill>
                <a:latin typeface="Consolas" panose="020B0609020204030204" pitchFamily="49" charset="0"/>
              </a:rPr>
              <a:t>#method </a:t>
            </a:r>
            <a:r>
              <a:rPr lang="en-IN" dirty="0" err="1">
                <a:solidFill>
                  <a:srgbClr val="6A9955"/>
                </a:solidFill>
                <a:latin typeface="Consolas" panose="020B0609020204030204" pitchFamily="49" charset="0"/>
              </a:rPr>
              <a:t>acess</a:t>
            </a:r>
            <a:r>
              <a:rPr lang="en-IN" dirty="0">
                <a:solidFill>
                  <a:srgbClr val="6A9955"/>
                </a:solidFill>
                <a:latin typeface="Consolas" panose="020B0609020204030204" pitchFamily="49" charset="0"/>
              </a:rPr>
              <a:t> with a class</a:t>
            </a:r>
            <a:endParaRPr lang="en-IN" dirty="0">
              <a:solidFill>
                <a:srgbClr val="D4D4D4"/>
              </a:solidFill>
              <a:latin typeface="Consolas" panose="020B0609020204030204" pitchFamily="49" charset="0"/>
            </a:endParaRPr>
          </a:p>
          <a:p>
            <a:endParaRPr lang="en-IN" dirty="0"/>
          </a:p>
        </p:txBody>
      </p:sp>
    </p:spTree>
    <p:extLst>
      <p:ext uri="{BB962C8B-B14F-4D97-AF65-F5344CB8AC3E}">
        <p14:creationId xmlns:p14="http://schemas.microsoft.com/office/powerpoint/2010/main" val="2499648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anim calcmode="lin" valueType="num">
                                      <p:cBhvr additive="base">
                                        <p:cTn id="3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 calcmode="lin" valueType="num">
                                      <p:cBhvr additive="base">
                                        <p:cTn id="4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anim calcmode="lin" valueType="num">
                                      <p:cBhvr additive="base">
                                        <p:cTn id="47"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
                                            <p:txEl>
                                              <p:pRg st="11" end="11"/>
                                            </p:txEl>
                                          </p:spTgt>
                                        </p:tgtEl>
                                        <p:attrNameLst>
                                          <p:attrName>style.visibility</p:attrName>
                                        </p:attrNameLst>
                                      </p:cBhvr>
                                      <p:to>
                                        <p:strVal val="visible"/>
                                      </p:to>
                                    </p:set>
                                    <p:anim calcmode="lin" valueType="num">
                                      <p:cBhvr additive="base">
                                        <p:cTn id="53"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1">
                                            <p:txEl>
                                              <p:pRg st="12" end="12"/>
                                            </p:txEl>
                                          </p:spTgt>
                                        </p:tgtEl>
                                        <p:attrNameLst>
                                          <p:attrName>style.visibility</p:attrName>
                                        </p:attrNameLst>
                                      </p:cBhvr>
                                      <p:to>
                                        <p:strVal val="visible"/>
                                      </p:to>
                                    </p:set>
                                    <p:anim calcmode="lin" valueType="num">
                                      <p:cBhvr additive="base">
                                        <p:cTn id="57"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1">
                                            <p:txEl>
                                              <p:pRg st="13" end="13"/>
                                            </p:txEl>
                                          </p:spTgt>
                                        </p:tgtEl>
                                        <p:attrNameLst>
                                          <p:attrName>style.visibility</p:attrName>
                                        </p:attrNameLst>
                                      </p:cBhvr>
                                      <p:to>
                                        <p:strVal val="visible"/>
                                      </p:to>
                                    </p:set>
                                    <p:anim calcmode="lin" valueType="num">
                                      <p:cBhvr additive="base">
                                        <p:cTn id="63"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1">
                                            <p:txEl>
                                              <p:pRg st="14" end="14"/>
                                            </p:txEl>
                                          </p:spTgt>
                                        </p:tgtEl>
                                        <p:attrNameLst>
                                          <p:attrName>style.visibility</p:attrName>
                                        </p:attrNameLst>
                                      </p:cBhvr>
                                      <p:to>
                                        <p:strVal val="visible"/>
                                      </p:to>
                                    </p:set>
                                    <p:anim calcmode="lin" valueType="num">
                                      <p:cBhvr additive="base">
                                        <p:cTn id="67"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1">
                                            <p:txEl>
                                              <p:pRg st="15" end="15"/>
                                            </p:txEl>
                                          </p:spTgt>
                                        </p:tgtEl>
                                        <p:attrNameLst>
                                          <p:attrName>style.visibility</p:attrName>
                                        </p:attrNameLst>
                                      </p:cBhvr>
                                      <p:to>
                                        <p:strVal val="visible"/>
                                      </p:to>
                                    </p:set>
                                    <p:anim calcmode="lin" valueType="num">
                                      <p:cBhvr additive="base">
                                        <p:cTn id="71"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1">
                                            <p:txEl>
                                              <p:pRg st="16" end="16"/>
                                            </p:txEl>
                                          </p:spTgt>
                                        </p:tgtEl>
                                        <p:attrNameLst>
                                          <p:attrName>style.visibility</p:attrName>
                                        </p:attrNameLst>
                                      </p:cBhvr>
                                      <p:to>
                                        <p:strVal val="visible"/>
                                      </p:to>
                                    </p:set>
                                    <p:anim calcmode="lin" valueType="num">
                                      <p:cBhvr additive="base">
                                        <p:cTn id="75"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1">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1">
                                            <p:txEl>
                                              <p:pRg st="17" end="17"/>
                                            </p:txEl>
                                          </p:spTgt>
                                        </p:tgtEl>
                                        <p:attrNameLst>
                                          <p:attrName>style.visibility</p:attrName>
                                        </p:attrNameLst>
                                      </p:cBhvr>
                                      <p:to>
                                        <p:strVal val="visible"/>
                                      </p:to>
                                    </p:set>
                                    <p:anim calcmode="lin" valueType="num">
                                      <p:cBhvr additive="base">
                                        <p:cTn id="79"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1">
                                            <p:txEl>
                                              <p:pRg st="19" end="19"/>
                                            </p:txEl>
                                          </p:spTgt>
                                        </p:tgtEl>
                                        <p:attrNameLst>
                                          <p:attrName>style.visibility</p:attrName>
                                        </p:attrNameLst>
                                      </p:cBhvr>
                                      <p:to>
                                        <p:strVal val="visible"/>
                                      </p:to>
                                    </p:set>
                                    <p:anim calcmode="lin" valueType="num">
                                      <p:cBhvr additive="base">
                                        <p:cTn id="85" dur="500" fill="hold"/>
                                        <p:tgtEl>
                                          <p:spTgt spid="11">
                                            <p:txEl>
                                              <p:pRg st="19" end="1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1472</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bhawa</dc:creator>
  <cp:lastModifiedBy>Bhawani Wscube</cp:lastModifiedBy>
  <cp:revision>72</cp:revision>
  <dcterms:created xsi:type="dcterms:W3CDTF">2024-05-14T16:04:31Z</dcterms:created>
  <dcterms:modified xsi:type="dcterms:W3CDTF">2024-12-09T14:44:34Z</dcterms:modified>
</cp:coreProperties>
</file>