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1" r:id="rId2"/>
    <p:sldId id="321" r:id="rId3"/>
    <p:sldId id="322" r:id="rId4"/>
    <p:sldId id="323" r:id="rId5"/>
    <p:sldId id="324" r:id="rId6"/>
    <p:sldId id="32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01" autoAdjust="0"/>
    <p:restoredTop sz="94660"/>
  </p:normalViewPr>
  <p:slideViewPr>
    <p:cSldViewPr snapToGrid="0">
      <p:cViewPr varScale="1">
        <p:scale>
          <a:sx n="80" d="100"/>
          <a:sy n="80" d="100"/>
        </p:scale>
        <p:origin x="472" y="72"/>
      </p:cViewPr>
      <p:guideLst/>
    </p:cSldViewPr>
  </p:slideViewPr>
  <p:notesTextViewPr>
    <p:cViewPr>
      <p:scale>
        <a:sx n="1" d="1"/>
        <a:sy n="1" d="1"/>
      </p:scale>
      <p:origin x="0" y="0"/>
    </p:cViewPr>
  </p:notesTextViewPr>
  <p:sorterViewPr>
    <p:cViewPr>
      <p:scale>
        <a:sx n="100" d="100"/>
        <a:sy n="100" d="100"/>
      </p:scale>
      <p:origin x="0" y="-35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0EE46-F032-4ABA-A67D-35C710E9271E}"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89E55-C1CD-4230-A7D2-649F05970C10}" type="slidenum">
              <a:rPr lang="en-IN" smtClean="0"/>
              <a:t>‹#›</a:t>
            </a:fld>
            <a:endParaRPr lang="en-IN"/>
          </a:p>
        </p:txBody>
      </p:sp>
    </p:spTree>
    <p:extLst>
      <p:ext uri="{BB962C8B-B14F-4D97-AF65-F5344CB8AC3E}">
        <p14:creationId xmlns:p14="http://schemas.microsoft.com/office/powerpoint/2010/main" val="306270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75D89A-17C6-430D-978A-EA874ABC0F4B}" type="slidenum">
              <a:rPr lang="en-US" smtClean="0"/>
              <a:pPr/>
              <a:t>1</a:t>
            </a:fld>
            <a:endParaRPr lang="en-US"/>
          </a:p>
        </p:txBody>
      </p:sp>
    </p:spTree>
    <p:extLst>
      <p:ext uri="{BB962C8B-B14F-4D97-AF65-F5344CB8AC3E}">
        <p14:creationId xmlns:p14="http://schemas.microsoft.com/office/powerpoint/2010/main" val="279829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41A6E65-9878-4111-8AA8-92E2D6DB214E}"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349877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1A6E65-9878-4111-8AA8-92E2D6DB214E}"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255763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1A6E65-9878-4111-8AA8-92E2D6DB214E}"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61737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1A6E65-9878-4111-8AA8-92E2D6DB214E}"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289074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A6E65-9878-4111-8AA8-92E2D6DB214E}"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166314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41A6E65-9878-4111-8AA8-92E2D6DB214E}"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185816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41A6E65-9878-4111-8AA8-92E2D6DB214E}"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133342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1A6E65-9878-4111-8AA8-92E2D6DB214E}"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101348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A6E65-9878-4111-8AA8-92E2D6DB214E}" type="datetimeFigureOut">
              <a:rPr lang="en-IN" smtClean="0"/>
              <a:t>31-07-2025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277615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A6E65-9878-4111-8AA8-92E2D6DB214E}"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196037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A6E65-9878-4111-8AA8-92E2D6DB214E}"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2F5A-9D24-400E-BD8E-8990F77519C2}" type="slidenum">
              <a:rPr lang="en-IN" smtClean="0"/>
              <a:t>‹#›</a:t>
            </a:fld>
            <a:endParaRPr lang="en-IN"/>
          </a:p>
        </p:txBody>
      </p:sp>
    </p:spTree>
    <p:extLst>
      <p:ext uri="{BB962C8B-B14F-4D97-AF65-F5344CB8AC3E}">
        <p14:creationId xmlns:p14="http://schemas.microsoft.com/office/powerpoint/2010/main" val="261196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A6E65-9878-4111-8AA8-92E2D6DB214E}" type="datetimeFigureOut">
              <a:rPr lang="en-IN" smtClean="0"/>
              <a:t>31-07-2025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F2F5A-9D24-400E-BD8E-8990F77519C2}" type="slidenum">
              <a:rPr lang="en-IN" smtClean="0"/>
              <a:t>‹#›</a:t>
            </a:fld>
            <a:endParaRPr lang="en-IN"/>
          </a:p>
        </p:txBody>
      </p:sp>
    </p:spTree>
    <p:extLst>
      <p:ext uri="{BB962C8B-B14F-4D97-AF65-F5344CB8AC3E}">
        <p14:creationId xmlns:p14="http://schemas.microsoft.com/office/powerpoint/2010/main" val="218414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panose="020B0604020202020204" pitchFamily="34" charset="0"/>
                <a:cs typeface="Arial" panose="020B0604020202020204" pitchFamily="34" charset="0"/>
              </a:rPr>
              <a:t>Quantum Mechanics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Lecture 1</a:t>
            </a:r>
            <a:endParaRPr lang="en-IN"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3618663"/>
            <a:ext cx="9144000" cy="1655762"/>
          </a:xfrm>
        </p:spPr>
        <p:txBody>
          <a:bodyPr>
            <a:normAutofit/>
          </a:bodyPr>
          <a:lstStyle/>
          <a:p>
            <a:r>
              <a:rPr lang="en-US" sz="4000" dirty="0" smtClean="0"/>
              <a:t>CML1001</a:t>
            </a:r>
          </a:p>
          <a:p>
            <a:r>
              <a:rPr lang="en-US" sz="4000" dirty="0" smtClean="0"/>
              <a:t>July 31, 2025</a:t>
            </a:r>
            <a:endParaRPr lang="en-IN" sz="4000" dirty="0"/>
          </a:p>
        </p:txBody>
      </p:sp>
    </p:spTree>
    <p:extLst>
      <p:ext uri="{BB962C8B-B14F-4D97-AF65-F5344CB8AC3E}">
        <p14:creationId xmlns:p14="http://schemas.microsoft.com/office/powerpoint/2010/main" val="1049695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221" y="428094"/>
            <a:ext cx="6347324" cy="3521605"/>
          </a:xfrm>
          <a:prstGeom prst="rect">
            <a:avLst/>
          </a:prstGeom>
        </p:spPr>
      </p:pic>
      <p:pic>
        <p:nvPicPr>
          <p:cNvPr id="3" name="Picture 2"/>
          <p:cNvPicPr>
            <a:picLocks noChangeAspect="1"/>
          </p:cNvPicPr>
          <p:nvPr/>
        </p:nvPicPr>
        <p:blipFill>
          <a:blip r:embed="rId3"/>
          <a:stretch>
            <a:fillRect/>
          </a:stretch>
        </p:blipFill>
        <p:spPr>
          <a:xfrm>
            <a:off x="6928378" y="313794"/>
            <a:ext cx="4981043" cy="3750206"/>
          </a:xfrm>
          <a:prstGeom prst="rect">
            <a:avLst/>
          </a:prstGeom>
        </p:spPr>
      </p:pic>
      <p:pic>
        <p:nvPicPr>
          <p:cNvPr id="4" name="Picture 3"/>
          <p:cNvPicPr>
            <a:picLocks noChangeAspect="1"/>
          </p:cNvPicPr>
          <p:nvPr/>
        </p:nvPicPr>
        <p:blipFill>
          <a:blip r:embed="rId4"/>
          <a:stretch>
            <a:fillRect/>
          </a:stretch>
        </p:blipFill>
        <p:spPr>
          <a:xfrm>
            <a:off x="542395" y="4063999"/>
            <a:ext cx="5788892" cy="2726267"/>
          </a:xfrm>
          <a:prstGeom prst="rect">
            <a:avLst/>
          </a:prstGeom>
        </p:spPr>
      </p:pic>
      <p:pic>
        <p:nvPicPr>
          <p:cNvPr id="5" name="Picture 4"/>
          <p:cNvPicPr>
            <a:picLocks noChangeAspect="1"/>
          </p:cNvPicPr>
          <p:nvPr/>
        </p:nvPicPr>
        <p:blipFill>
          <a:blip r:embed="rId5"/>
          <a:stretch>
            <a:fillRect/>
          </a:stretch>
        </p:blipFill>
        <p:spPr>
          <a:xfrm>
            <a:off x="6632545" y="4160308"/>
            <a:ext cx="5242812" cy="2469092"/>
          </a:xfrm>
          <a:prstGeom prst="rect">
            <a:avLst/>
          </a:prstGeom>
        </p:spPr>
      </p:pic>
    </p:spTree>
    <p:extLst>
      <p:ext uri="{BB962C8B-B14F-4D97-AF65-F5344CB8AC3E}">
        <p14:creationId xmlns:p14="http://schemas.microsoft.com/office/powerpoint/2010/main" val="2268705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094" y="60960"/>
            <a:ext cx="6477000" cy="3048000"/>
          </a:xfrm>
          <a:prstGeom prst="rect">
            <a:avLst/>
          </a:prstGeom>
        </p:spPr>
      </p:pic>
      <p:sp>
        <p:nvSpPr>
          <p:cNvPr id="3" name="Rectangle 2"/>
          <p:cNvSpPr/>
          <p:nvPr/>
        </p:nvSpPr>
        <p:spPr>
          <a:xfrm>
            <a:off x="6999316" y="160313"/>
            <a:ext cx="5070765" cy="830997"/>
          </a:xfrm>
          <a:prstGeom prst="rect">
            <a:avLst/>
          </a:prstGeom>
        </p:spPr>
        <p:txBody>
          <a:bodyPr wrap="square">
            <a:spAutoFit/>
          </a:bodyPr>
          <a:lstStyle/>
          <a:p>
            <a:r>
              <a:rPr lang="en-IN" sz="2400" b="1" dirty="0">
                <a:solidFill>
                  <a:srgbClr val="3333FF"/>
                </a:solidFill>
                <a:latin typeface="Arial" panose="020B0604020202020204" pitchFamily="34" charset="0"/>
                <a:cs typeface="Arial" panose="020B0604020202020204" pitchFamily="34" charset="0"/>
              </a:rPr>
              <a:t>https://mkaku.org/home/category/science/</a:t>
            </a:r>
          </a:p>
        </p:txBody>
      </p:sp>
      <p:pic>
        <p:nvPicPr>
          <p:cNvPr id="4" name="Picture 3"/>
          <p:cNvPicPr>
            <a:picLocks noChangeAspect="1"/>
          </p:cNvPicPr>
          <p:nvPr/>
        </p:nvPicPr>
        <p:blipFill>
          <a:blip r:embed="rId3"/>
          <a:stretch>
            <a:fillRect/>
          </a:stretch>
        </p:blipFill>
        <p:spPr>
          <a:xfrm>
            <a:off x="29094" y="3408219"/>
            <a:ext cx="6477000" cy="3048000"/>
          </a:xfrm>
          <a:prstGeom prst="rect">
            <a:avLst/>
          </a:prstGeom>
        </p:spPr>
      </p:pic>
      <p:pic>
        <p:nvPicPr>
          <p:cNvPr id="5" name="Picture 4"/>
          <p:cNvPicPr>
            <a:picLocks noChangeAspect="1"/>
          </p:cNvPicPr>
          <p:nvPr/>
        </p:nvPicPr>
        <p:blipFill rotWithShape="1">
          <a:blip r:embed="rId4"/>
          <a:srcRect l="9212" t="8413" r="7879" b="6624"/>
          <a:stretch/>
        </p:blipFill>
        <p:spPr>
          <a:xfrm>
            <a:off x="6518030" y="3438699"/>
            <a:ext cx="5552051" cy="2987039"/>
          </a:xfrm>
          <a:prstGeom prst="rect">
            <a:avLst/>
          </a:prstGeom>
        </p:spPr>
      </p:pic>
    </p:spTree>
    <p:extLst>
      <p:ext uri="{BB962C8B-B14F-4D97-AF65-F5344CB8AC3E}">
        <p14:creationId xmlns:p14="http://schemas.microsoft.com/office/powerpoint/2010/main" val="3506176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31" y="0"/>
            <a:ext cx="10515600" cy="683814"/>
          </a:xfrm>
        </p:spPr>
        <p:txBody>
          <a:bodyPr>
            <a:normAutofit/>
          </a:bodyPr>
          <a:lstStyle/>
          <a:p>
            <a:r>
              <a:rPr lang="en-IN" sz="3200" b="1" u="sng" dirty="0" smtClean="0">
                <a:solidFill>
                  <a:srgbClr val="C00000"/>
                </a:solidFill>
                <a:latin typeface="Arial" panose="020B0604020202020204" pitchFamily="34" charset="0"/>
                <a:cs typeface="Arial" panose="020B0604020202020204" pitchFamily="34" charset="0"/>
              </a:rPr>
              <a:t>Birth of Quantum Mechanics – Black Body Radiation</a:t>
            </a:r>
            <a:endParaRPr lang="en-IN" sz="3200" b="1" u="sng" dirty="0">
              <a:solidFill>
                <a:srgbClr val="C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2"/>
          <a:srcRect l="5448" t="4823" r="1368" b="2842"/>
          <a:stretch/>
        </p:blipFill>
        <p:spPr>
          <a:xfrm>
            <a:off x="46205" y="683814"/>
            <a:ext cx="3570135" cy="2638225"/>
          </a:xfrm>
          <a:prstGeom prst="rect">
            <a:avLst/>
          </a:prstGeom>
        </p:spPr>
      </p:pic>
      <p:pic>
        <p:nvPicPr>
          <p:cNvPr id="4" name="Picture 3"/>
          <p:cNvPicPr>
            <a:picLocks noChangeAspect="1"/>
          </p:cNvPicPr>
          <p:nvPr/>
        </p:nvPicPr>
        <p:blipFill>
          <a:blip r:embed="rId3"/>
          <a:stretch>
            <a:fillRect/>
          </a:stretch>
        </p:blipFill>
        <p:spPr>
          <a:xfrm>
            <a:off x="6450139" y="688041"/>
            <a:ext cx="5558981" cy="4280154"/>
          </a:xfrm>
          <a:prstGeom prst="rect">
            <a:avLst/>
          </a:prstGeom>
        </p:spPr>
      </p:pic>
      <p:pic>
        <p:nvPicPr>
          <p:cNvPr id="5" name="Picture 4"/>
          <p:cNvPicPr>
            <a:picLocks noChangeAspect="1"/>
          </p:cNvPicPr>
          <p:nvPr/>
        </p:nvPicPr>
        <p:blipFill>
          <a:blip r:embed="rId4"/>
          <a:stretch>
            <a:fillRect/>
          </a:stretch>
        </p:blipFill>
        <p:spPr>
          <a:xfrm>
            <a:off x="46205" y="3322039"/>
            <a:ext cx="4123414" cy="3450204"/>
          </a:xfrm>
          <a:prstGeom prst="rect">
            <a:avLst/>
          </a:prstGeom>
        </p:spPr>
      </p:pic>
      <p:pic>
        <p:nvPicPr>
          <p:cNvPr id="6" name="Picture 5"/>
          <p:cNvPicPr>
            <a:picLocks noChangeAspect="1"/>
          </p:cNvPicPr>
          <p:nvPr/>
        </p:nvPicPr>
        <p:blipFill rotWithShape="1">
          <a:blip r:embed="rId5"/>
          <a:srcRect r="66465"/>
          <a:stretch/>
        </p:blipFill>
        <p:spPr>
          <a:xfrm>
            <a:off x="3466449" y="3322039"/>
            <a:ext cx="1819878" cy="834896"/>
          </a:xfrm>
          <a:prstGeom prst="rect">
            <a:avLst/>
          </a:prstGeom>
        </p:spPr>
      </p:pic>
      <p:pic>
        <p:nvPicPr>
          <p:cNvPr id="7" name="Picture 6"/>
          <p:cNvPicPr>
            <a:picLocks noChangeAspect="1"/>
          </p:cNvPicPr>
          <p:nvPr/>
        </p:nvPicPr>
        <p:blipFill rotWithShape="1">
          <a:blip r:embed="rId5"/>
          <a:srcRect l="69058" t="27140" b="22347"/>
          <a:stretch/>
        </p:blipFill>
        <p:spPr>
          <a:xfrm>
            <a:off x="3542871" y="4301657"/>
            <a:ext cx="2057829" cy="516834"/>
          </a:xfrm>
          <a:prstGeom prst="rect">
            <a:avLst/>
          </a:prstGeom>
        </p:spPr>
      </p:pic>
      <p:pic>
        <p:nvPicPr>
          <p:cNvPr id="8" name="Picture 7"/>
          <p:cNvPicPr>
            <a:picLocks noChangeAspect="1"/>
          </p:cNvPicPr>
          <p:nvPr/>
        </p:nvPicPr>
        <p:blipFill>
          <a:blip r:embed="rId6"/>
          <a:stretch>
            <a:fillRect/>
          </a:stretch>
        </p:blipFill>
        <p:spPr>
          <a:xfrm>
            <a:off x="6507619" y="4841874"/>
            <a:ext cx="4519482" cy="732889"/>
          </a:xfrm>
          <a:prstGeom prst="rect">
            <a:avLst/>
          </a:prstGeom>
        </p:spPr>
      </p:pic>
      <p:pic>
        <p:nvPicPr>
          <p:cNvPr id="9" name="Picture 8"/>
          <p:cNvPicPr>
            <a:picLocks noChangeAspect="1"/>
          </p:cNvPicPr>
          <p:nvPr/>
        </p:nvPicPr>
        <p:blipFill>
          <a:blip r:embed="rId7"/>
          <a:stretch>
            <a:fillRect/>
          </a:stretch>
        </p:blipFill>
        <p:spPr>
          <a:xfrm>
            <a:off x="6507619" y="5424588"/>
            <a:ext cx="3172281" cy="1070402"/>
          </a:xfrm>
          <a:prstGeom prst="rect">
            <a:avLst/>
          </a:prstGeom>
        </p:spPr>
      </p:pic>
      <p:pic>
        <p:nvPicPr>
          <p:cNvPr id="10" name="Picture 9"/>
          <p:cNvPicPr>
            <a:picLocks noChangeAspect="1"/>
          </p:cNvPicPr>
          <p:nvPr/>
        </p:nvPicPr>
        <p:blipFill>
          <a:blip r:embed="rId8"/>
          <a:stretch>
            <a:fillRect/>
          </a:stretch>
        </p:blipFill>
        <p:spPr>
          <a:xfrm>
            <a:off x="9679900" y="5424588"/>
            <a:ext cx="2266825" cy="893652"/>
          </a:xfrm>
          <a:prstGeom prst="rect">
            <a:avLst/>
          </a:prstGeom>
        </p:spPr>
      </p:pic>
    </p:spTree>
    <p:extLst>
      <p:ext uri="{BB962C8B-B14F-4D97-AF65-F5344CB8AC3E}">
        <p14:creationId xmlns:p14="http://schemas.microsoft.com/office/powerpoint/2010/main" val="3246196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562" y="63610"/>
            <a:ext cx="11982616" cy="7076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u="sng" dirty="0" smtClean="0">
                <a:solidFill>
                  <a:srgbClr val="C00000"/>
                </a:solidFill>
                <a:latin typeface="Arial" panose="020B0604020202020204" pitchFamily="34" charset="0"/>
                <a:cs typeface="Arial" panose="020B0604020202020204" pitchFamily="34" charset="0"/>
              </a:rPr>
              <a:t>Birth of Quantum Mechanics – Atomic and Molecular Spectra</a:t>
            </a:r>
            <a:endParaRPr lang="en-IN" sz="3200" b="1" u="sng" dirty="0">
              <a:solidFill>
                <a:srgbClr val="C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2"/>
          <a:srcRect l="2545" t="8542" r="7113" b="3128"/>
          <a:stretch/>
        </p:blipFill>
        <p:spPr>
          <a:xfrm>
            <a:off x="143123" y="656604"/>
            <a:ext cx="5080884" cy="3816626"/>
          </a:xfrm>
          <a:prstGeom prst="rect">
            <a:avLst/>
          </a:prstGeom>
        </p:spPr>
      </p:pic>
      <p:pic>
        <p:nvPicPr>
          <p:cNvPr id="4" name="Picture 3"/>
          <p:cNvPicPr>
            <a:picLocks noChangeAspect="1"/>
          </p:cNvPicPr>
          <p:nvPr/>
        </p:nvPicPr>
        <p:blipFill rotWithShape="1">
          <a:blip r:embed="rId3"/>
          <a:srcRect l="8195" t="6068" b="3423"/>
          <a:stretch/>
        </p:blipFill>
        <p:spPr>
          <a:xfrm>
            <a:off x="6742706" y="548640"/>
            <a:ext cx="5122214" cy="4675368"/>
          </a:xfrm>
          <a:prstGeom prst="rect">
            <a:avLst/>
          </a:prstGeom>
        </p:spPr>
      </p:pic>
      <p:pic>
        <p:nvPicPr>
          <p:cNvPr id="5" name="Picture 4"/>
          <p:cNvPicPr>
            <a:picLocks noChangeAspect="1"/>
          </p:cNvPicPr>
          <p:nvPr/>
        </p:nvPicPr>
        <p:blipFill>
          <a:blip r:embed="rId4"/>
          <a:stretch>
            <a:fillRect/>
          </a:stretch>
        </p:blipFill>
        <p:spPr>
          <a:xfrm>
            <a:off x="5295568" y="946287"/>
            <a:ext cx="5995283" cy="5803788"/>
          </a:xfrm>
          <a:prstGeom prst="rect">
            <a:avLst/>
          </a:prstGeom>
        </p:spPr>
      </p:pic>
    </p:spTree>
    <p:extLst>
      <p:ext uri="{BB962C8B-B14F-4D97-AF65-F5344CB8AC3E}">
        <p14:creationId xmlns:p14="http://schemas.microsoft.com/office/powerpoint/2010/main" val="321481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8998" y="321448"/>
            <a:ext cx="6096000" cy="5276850"/>
          </a:xfrm>
          <a:prstGeom prst="rect">
            <a:avLst/>
          </a:prstGeom>
        </p:spPr>
      </p:pic>
      <p:sp>
        <p:nvSpPr>
          <p:cNvPr id="3" name="Rectangle 2"/>
          <p:cNvSpPr/>
          <p:nvPr/>
        </p:nvSpPr>
        <p:spPr>
          <a:xfrm>
            <a:off x="6997147" y="189003"/>
            <a:ext cx="5041128" cy="1477328"/>
          </a:xfrm>
          <a:prstGeom prst="rect">
            <a:avLst/>
          </a:prstGeom>
        </p:spPr>
        <p:txBody>
          <a:bodyPr wrap="square">
            <a:spAutoFit/>
          </a:bodyPr>
          <a:lstStyle/>
          <a:p>
            <a:r>
              <a:rPr lang="en-US" b="1" dirty="0">
                <a:solidFill>
                  <a:srgbClr val="262626"/>
                </a:solidFill>
                <a:latin typeface="Inter Var"/>
              </a:rPr>
              <a:t>The persistent line at 590 nm is responsible for the distinctive yellow emission light). The lines at 285 nm and 330 nm belong to the ultraviolet range of the spectrum and are not observable with the naked eye.</a:t>
            </a:r>
            <a:endParaRPr lang="en-IN" b="1" dirty="0"/>
          </a:p>
        </p:txBody>
      </p:sp>
    </p:spTree>
    <p:extLst>
      <p:ext uri="{BB962C8B-B14F-4D97-AF65-F5344CB8AC3E}">
        <p14:creationId xmlns:p14="http://schemas.microsoft.com/office/powerpoint/2010/main" val="3330345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3618</TotalTime>
  <Words>69</Words>
  <Application>Microsoft Office PowerPoint</Application>
  <PresentationFormat>Widescreen</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Inter Var</vt:lpstr>
      <vt:lpstr>Office Theme</vt:lpstr>
      <vt:lpstr>Quantum Mechanics Lecture 1</vt:lpstr>
      <vt:lpstr>PowerPoint Presentation</vt:lpstr>
      <vt:lpstr>PowerPoint Presentation</vt:lpstr>
      <vt:lpstr>Birth of Quantum Mechanics – Black Body Radiation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Postulates of Quantum Mechanics</dc:title>
  <dc:creator>Amrita</dc:creator>
  <cp:lastModifiedBy>User</cp:lastModifiedBy>
  <cp:revision>131</cp:revision>
  <dcterms:created xsi:type="dcterms:W3CDTF">2019-07-23T01:20:34Z</dcterms:created>
  <dcterms:modified xsi:type="dcterms:W3CDTF">2025-07-31T04:01:39Z</dcterms:modified>
</cp:coreProperties>
</file>