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7"/>
  </p:notesMasterIdLst>
  <p:handoutMasterIdLst>
    <p:handoutMasterId r:id="rId28"/>
  </p:handoutMasterIdLst>
  <p:sldIdLst>
    <p:sldId id="312" r:id="rId5"/>
    <p:sldId id="304" r:id="rId6"/>
    <p:sldId id="307" r:id="rId7"/>
    <p:sldId id="282" r:id="rId8"/>
    <p:sldId id="281" r:id="rId9"/>
    <p:sldId id="323" r:id="rId10"/>
    <p:sldId id="314" r:id="rId11"/>
    <p:sldId id="315" r:id="rId12"/>
    <p:sldId id="329" r:id="rId13"/>
    <p:sldId id="330" r:id="rId14"/>
    <p:sldId id="328" r:id="rId15"/>
    <p:sldId id="324" r:id="rId16"/>
    <p:sldId id="325" r:id="rId17"/>
    <p:sldId id="326" r:id="rId18"/>
    <p:sldId id="327" r:id="rId19"/>
    <p:sldId id="317" r:id="rId20"/>
    <p:sldId id="331" r:id="rId21"/>
    <p:sldId id="318" r:id="rId22"/>
    <p:sldId id="319" r:id="rId23"/>
    <p:sldId id="321" r:id="rId24"/>
    <p:sldId id="322" r:id="rId25"/>
    <p:sldId id="297" r:id="rId2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46" d="100"/>
          <a:sy n="46" d="100"/>
        </p:scale>
        <p:origin x="58" y="677"/>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6C54AB-068F-C132-97F5-D53444302B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B8263A-9279-72FA-6678-06ED028524E1}"/>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92C026EE-9F36-4600-EA4D-AC8515469081}"/>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280463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653D56-FD70-0F3C-0C2B-341F797562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EC58C3-A1EA-110C-50E8-E9C5BCCA6CB5}"/>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B753B877-BC42-F5F5-40E3-C2025DD0C271}"/>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15048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C5AC2A-64FD-CAEE-B4DD-09857A2488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946DBD-E802-A417-04D0-EC6044190CF4}"/>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0579D1F5-40B2-DC2E-AB6E-A82082F44875}"/>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439056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6924DB-EC3A-4DCA-C4C9-1515A11C61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63F330-FD89-74BC-3E91-B759A4E45C2D}"/>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0EA09C17-8F77-CA38-A820-8E6B864981AA}"/>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67460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162BD-21F8-CF49-62A1-34BF5937B8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02AC37-A93A-3867-9EB7-8BDACEFC6249}"/>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5548D5A3-9904-4B87-C913-108E9872425B}"/>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797355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AAE672-349B-2B68-3A92-9B2CA96D14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6518D2-B7E5-C688-58AB-8F2D67210695}"/>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83BA9FFC-9FC5-A4FE-2202-1B7FE9D4FBEB}"/>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92633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E58FB8-9CBE-373C-83BB-531F941386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E16802-0B83-C02A-2357-A815B7B52E42}"/>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BDD03565-D867-77BF-0594-9D1885675FC8}"/>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5406972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38C16C-4817-CA3E-25BC-C801EFBDC6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F7C8BC-D006-8FA2-CD43-C8158FC722A2}"/>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2DB3F8C7-709C-B2BD-3209-876831DA5C80}"/>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5636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9FEFB0-5902-2A4C-A812-84E687A294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3746A1-4D03-7D99-ED49-D7869955F911}"/>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9178DF74-C333-564B-1B45-9A8E40176B92}"/>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88743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Airline Profitability</a:t>
            </a:r>
            <a:br>
              <a:rPr lang="en-US" dirty="0"/>
            </a:br>
            <a:r>
              <a:rPr lang="en-US" dirty="0"/>
              <a:t>model</a:t>
            </a:r>
          </a:p>
        </p:txBody>
      </p:sp>
      <p:pic>
        <p:nvPicPr>
          <p:cNvPr id="4098" name="Picture 2" descr="523,800+ Airlines Stock Photos, Pictures &amp; Royalty-Free ...">
            <a:extLst>
              <a:ext uri="{FF2B5EF4-FFF2-40B4-BE49-F238E27FC236}">
                <a16:creationId xmlns:a16="http://schemas.microsoft.com/office/drawing/2014/main" id="{CC8D6F06-E681-AB5F-3753-E192239EE840}"/>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a:off x="1463040" y="-135860"/>
            <a:ext cx="9277004" cy="699386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79894B-CD08-A8D2-DC2A-80C65A7D5E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A37B15-3FE2-FDF7-4443-C339AC724489}"/>
              </a:ext>
            </a:extLst>
          </p:cNvPr>
          <p:cNvSpPr>
            <a:spLocks noGrp="1"/>
          </p:cNvSpPr>
          <p:nvPr>
            <p:ph type="title"/>
          </p:nvPr>
        </p:nvSpPr>
        <p:spPr>
          <a:xfrm>
            <a:off x="1862048" y="179278"/>
            <a:ext cx="6749938" cy="646331"/>
          </a:xfrm>
        </p:spPr>
        <p:txBody>
          <a:bodyPr/>
          <a:lstStyle/>
          <a:p>
            <a:r>
              <a:rPr lang="en-US" sz="3200" dirty="0"/>
              <a:t>RMSE &amp; MAE OVER EPOCHS</a:t>
            </a:r>
          </a:p>
        </p:txBody>
      </p:sp>
      <p:sp>
        <p:nvSpPr>
          <p:cNvPr id="3" name="Slide Number Placeholder 2">
            <a:extLst>
              <a:ext uri="{FF2B5EF4-FFF2-40B4-BE49-F238E27FC236}">
                <a16:creationId xmlns:a16="http://schemas.microsoft.com/office/drawing/2014/main" id="{8A4E58EE-69BC-FC85-59C4-1572E4A4FECF}"/>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10</a:t>
            </a:fld>
            <a:endParaRPr lang="en-US" dirty="0"/>
          </a:p>
        </p:txBody>
      </p:sp>
      <p:sp>
        <p:nvSpPr>
          <p:cNvPr id="18" name="TextBox 17">
            <a:extLst>
              <a:ext uri="{FF2B5EF4-FFF2-40B4-BE49-F238E27FC236}">
                <a16:creationId xmlns:a16="http://schemas.microsoft.com/office/drawing/2014/main" id="{45C69429-E703-5DFE-1A1F-4D7254C2B24F}"/>
              </a:ext>
            </a:extLst>
          </p:cNvPr>
          <p:cNvSpPr txBox="1"/>
          <p:nvPr/>
        </p:nvSpPr>
        <p:spPr>
          <a:xfrm>
            <a:off x="432262" y="4891210"/>
            <a:ext cx="8528858" cy="1384995"/>
          </a:xfrm>
          <a:prstGeom prst="rect">
            <a:avLst/>
          </a:prstGeom>
          <a:noFill/>
        </p:spPr>
        <p:txBody>
          <a:bodyPr wrap="square" rtlCol="0">
            <a:spAutoFit/>
          </a:bodyPr>
          <a:lstStyle/>
          <a:p>
            <a:pPr marL="171450" indent="-171450">
              <a:buFont typeface="Arial" panose="020B0604020202020204" pitchFamily="34" charset="0"/>
              <a:buChar char="•"/>
            </a:pPr>
            <a:r>
              <a:rPr lang="en-US" sz="1200" b="1" dirty="0">
                <a:solidFill>
                  <a:schemeClr val="accent1">
                    <a:lumMod val="50000"/>
                  </a:schemeClr>
                </a:solidFill>
                <a:latin typeface="Arial" panose="020B0604020202020204" pitchFamily="34" charset="0"/>
                <a:cs typeface="Arial" panose="020B0604020202020204" pitchFamily="34" charset="0"/>
              </a:rPr>
              <a:t>RMSE (Root Mean Squared Error)</a:t>
            </a:r>
            <a:r>
              <a:rPr lang="en-US" sz="1200" dirty="0">
                <a:solidFill>
                  <a:schemeClr val="accent1">
                    <a:lumMod val="50000"/>
                  </a:schemeClr>
                </a:solidFill>
                <a:latin typeface="Arial" panose="020B0604020202020204" pitchFamily="34" charset="0"/>
                <a:cs typeface="Arial" panose="020B0604020202020204" pitchFamily="34" charset="0"/>
              </a:rPr>
              <a:t>: This chart shows the change in RMSE during the training process. RMSE measures the average magnitude of the errors in predictions. Over epochs, the RMSE steadily decreases, which suggests that the model's performance improves as it learns from the data.</a:t>
            </a:r>
          </a:p>
          <a:p>
            <a:pPr marL="171450" indent="-171450">
              <a:buFont typeface="Arial" panose="020B0604020202020204" pitchFamily="34" charset="0"/>
              <a:buChar char="•"/>
            </a:pPr>
            <a:endParaRPr lang="en-US" sz="1200" dirty="0">
              <a:solidFill>
                <a:schemeClr val="accent1">
                  <a:lumMod val="50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b="1" dirty="0">
                <a:solidFill>
                  <a:schemeClr val="accent1">
                    <a:lumMod val="50000"/>
                  </a:schemeClr>
                </a:solidFill>
                <a:latin typeface="Arial" panose="020B0604020202020204" pitchFamily="34" charset="0"/>
                <a:cs typeface="Arial" panose="020B0604020202020204" pitchFamily="34" charset="0"/>
              </a:rPr>
              <a:t>MAE (Mean Absolute Error)</a:t>
            </a:r>
            <a:r>
              <a:rPr lang="en-US" sz="1200" dirty="0">
                <a:solidFill>
                  <a:schemeClr val="accent1">
                    <a:lumMod val="50000"/>
                  </a:schemeClr>
                </a:solidFill>
                <a:latin typeface="Arial" panose="020B0604020202020204" pitchFamily="34" charset="0"/>
                <a:cs typeface="Arial" panose="020B0604020202020204" pitchFamily="34" charset="0"/>
              </a:rPr>
              <a:t>: Similarly, the MAE chart shows the progression of absolute errors between predicted and actual values. A steady decrease in MAE across epochs signifies that the model is minimizing errors, thereby improving its accuracy.</a:t>
            </a:r>
            <a:endParaRPr lang="en-US" sz="1200" b="1" dirty="0">
              <a:solidFill>
                <a:schemeClr val="accent1">
                  <a:lumMod val="50000"/>
                </a:schemeClr>
              </a:solidFill>
              <a:latin typeface="Arial" panose="020B0604020202020204" pitchFamily="34" charset="0"/>
              <a:cs typeface="Arial" panose="020B0604020202020204" pitchFamily="34" charset="0"/>
            </a:endParaRPr>
          </a:p>
        </p:txBody>
      </p:sp>
      <p:pic>
        <p:nvPicPr>
          <p:cNvPr id="8" name="Content Placeholder 7">
            <a:extLst>
              <a:ext uri="{FF2B5EF4-FFF2-40B4-BE49-F238E27FC236}">
                <a16:creationId xmlns:a16="http://schemas.microsoft.com/office/drawing/2014/main" id="{AFD8147C-C252-C040-A064-C7E947FAC906}"/>
              </a:ext>
            </a:extLst>
          </p:cNvPr>
          <p:cNvPicPr>
            <a:picLocks noGrp="1" noChangeAspect="1"/>
          </p:cNvPicPr>
          <p:nvPr>
            <p:ph sz="half" idx="2"/>
          </p:nvPr>
        </p:nvPicPr>
        <p:blipFill>
          <a:blip r:embed="rId3"/>
          <a:stretch>
            <a:fillRect/>
          </a:stretch>
        </p:blipFill>
        <p:spPr>
          <a:xfrm>
            <a:off x="166255" y="928688"/>
            <a:ext cx="10281097" cy="3859443"/>
          </a:xfrm>
        </p:spPr>
      </p:pic>
    </p:spTree>
    <p:extLst>
      <p:ext uri="{BB962C8B-B14F-4D97-AF65-F5344CB8AC3E}">
        <p14:creationId xmlns:p14="http://schemas.microsoft.com/office/powerpoint/2010/main" val="639928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7942B6-9D51-F225-B4EB-4E2652CE13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8C03CF-A7E6-51DD-3848-1003CE2715C8}"/>
              </a:ext>
            </a:extLst>
          </p:cNvPr>
          <p:cNvSpPr>
            <a:spLocks noGrp="1"/>
          </p:cNvSpPr>
          <p:nvPr>
            <p:ph type="title"/>
          </p:nvPr>
        </p:nvSpPr>
        <p:spPr>
          <a:xfrm>
            <a:off x="914399" y="76199"/>
            <a:ext cx="7796464" cy="696507"/>
          </a:xfrm>
        </p:spPr>
        <p:txBody>
          <a:bodyPr/>
          <a:lstStyle/>
          <a:p>
            <a:r>
              <a:rPr lang="en-US" dirty="0"/>
              <a:t>Key visualizations</a:t>
            </a:r>
          </a:p>
        </p:txBody>
      </p:sp>
      <p:sp>
        <p:nvSpPr>
          <p:cNvPr id="3" name="Slide Number Placeholder 2">
            <a:extLst>
              <a:ext uri="{FF2B5EF4-FFF2-40B4-BE49-F238E27FC236}">
                <a16:creationId xmlns:a16="http://schemas.microsoft.com/office/drawing/2014/main" id="{A5C45BFD-F3B6-1F7C-F413-AF9D8E84455A}"/>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11</a:t>
            </a:fld>
            <a:endParaRPr lang="en-US" dirty="0"/>
          </a:p>
        </p:txBody>
      </p:sp>
      <p:pic>
        <p:nvPicPr>
          <p:cNvPr id="9" name="Content Placeholder 8">
            <a:extLst>
              <a:ext uri="{FF2B5EF4-FFF2-40B4-BE49-F238E27FC236}">
                <a16:creationId xmlns:a16="http://schemas.microsoft.com/office/drawing/2014/main" id="{79507586-F947-BBA1-62AD-620B38C88880}"/>
              </a:ext>
            </a:extLst>
          </p:cNvPr>
          <p:cNvPicPr>
            <a:picLocks noGrp="1" noChangeAspect="1"/>
          </p:cNvPicPr>
          <p:nvPr>
            <p:ph sz="half" idx="2"/>
          </p:nvPr>
        </p:nvPicPr>
        <p:blipFill>
          <a:blip r:embed="rId3"/>
          <a:stretch>
            <a:fillRect/>
          </a:stretch>
        </p:blipFill>
        <p:spPr>
          <a:xfrm>
            <a:off x="47508" y="1280160"/>
            <a:ext cx="8933438" cy="5435600"/>
          </a:xfrm>
        </p:spPr>
      </p:pic>
      <p:sp>
        <p:nvSpPr>
          <p:cNvPr id="10" name="TextBox 9">
            <a:extLst>
              <a:ext uri="{FF2B5EF4-FFF2-40B4-BE49-F238E27FC236}">
                <a16:creationId xmlns:a16="http://schemas.microsoft.com/office/drawing/2014/main" id="{88F447FF-4E08-E3F8-D8C0-9A54B6A5B7DD}"/>
              </a:ext>
            </a:extLst>
          </p:cNvPr>
          <p:cNvSpPr txBox="1"/>
          <p:nvPr/>
        </p:nvSpPr>
        <p:spPr>
          <a:xfrm>
            <a:off x="741680" y="928688"/>
            <a:ext cx="4043680" cy="369332"/>
          </a:xfrm>
          <a:prstGeom prst="rect">
            <a:avLst/>
          </a:prstGeom>
          <a:noFill/>
        </p:spPr>
        <p:txBody>
          <a:bodyPr wrap="square" rtlCol="0">
            <a:spAutoFit/>
          </a:bodyPr>
          <a:lstStyle/>
          <a:p>
            <a:r>
              <a:rPr lang="en-US" dirty="0">
                <a:solidFill>
                  <a:schemeClr val="accent6"/>
                </a:solidFill>
                <a:latin typeface="+mj-lt"/>
              </a:rPr>
              <a:t>1. CORRELEATION HEATMAP</a:t>
            </a:r>
          </a:p>
        </p:txBody>
      </p:sp>
    </p:spTree>
    <p:extLst>
      <p:ext uri="{BB962C8B-B14F-4D97-AF65-F5344CB8AC3E}">
        <p14:creationId xmlns:p14="http://schemas.microsoft.com/office/powerpoint/2010/main" val="2854785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79B33-D05F-E02A-7B9F-1FD49345DCB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1D7F7A1-EACC-0EFC-839C-09BAA53B78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12</a:t>
            </a:fld>
            <a:endParaRPr lang="en-US" dirty="0"/>
          </a:p>
        </p:txBody>
      </p:sp>
      <p:sp>
        <p:nvSpPr>
          <p:cNvPr id="10" name="TextBox 9">
            <a:extLst>
              <a:ext uri="{FF2B5EF4-FFF2-40B4-BE49-F238E27FC236}">
                <a16:creationId xmlns:a16="http://schemas.microsoft.com/office/drawing/2014/main" id="{5D630E3A-A737-B0F1-C82B-F419A3B6145A}"/>
              </a:ext>
            </a:extLst>
          </p:cNvPr>
          <p:cNvSpPr txBox="1"/>
          <p:nvPr/>
        </p:nvSpPr>
        <p:spPr>
          <a:xfrm>
            <a:off x="887128" y="278448"/>
            <a:ext cx="4043680" cy="369332"/>
          </a:xfrm>
          <a:prstGeom prst="rect">
            <a:avLst/>
          </a:prstGeom>
          <a:noFill/>
        </p:spPr>
        <p:txBody>
          <a:bodyPr wrap="square" rtlCol="0">
            <a:spAutoFit/>
          </a:bodyPr>
          <a:lstStyle/>
          <a:p>
            <a:r>
              <a:rPr lang="en-US" dirty="0">
                <a:solidFill>
                  <a:schemeClr val="accent6"/>
                </a:solidFill>
                <a:latin typeface="+mj-lt"/>
              </a:rPr>
              <a:t>2. FEATURE IMPORTANCE</a:t>
            </a:r>
          </a:p>
        </p:txBody>
      </p:sp>
      <p:pic>
        <p:nvPicPr>
          <p:cNvPr id="7" name="Content Placeholder 6">
            <a:extLst>
              <a:ext uri="{FF2B5EF4-FFF2-40B4-BE49-F238E27FC236}">
                <a16:creationId xmlns:a16="http://schemas.microsoft.com/office/drawing/2014/main" id="{100CFFA4-BC96-F828-4D0E-8F191A53FADA}"/>
              </a:ext>
            </a:extLst>
          </p:cNvPr>
          <p:cNvPicPr>
            <a:picLocks noGrp="1" noChangeAspect="1"/>
          </p:cNvPicPr>
          <p:nvPr>
            <p:ph sz="half" idx="2"/>
          </p:nvPr>
        </p:nvPicPr>
        <p:blipFill>
          <a:blip r:embed="rId3"/>
          <a:stretch>
            <a:fillRect/>
          </a:stretch>
        </p:blipFill>
        <p:spPr>
          <a:xfrm>
            <a:off x="887128" y="772160"/>
            <a:ext cx="7982552" cy="3921760"/>
          </a:xfrm>
        </p:spPr>
      </p:pic>
      <p:sp>
        <p:nvSpPr>
          <p:cNvPr id="8" name="TextBox 7">
            <a:extLst>
              <a:ext uri="{FF2B5EF4-FFF2-40B4-BE49-F238E27FC236}">
                <a16:creationId xmlns:a16="http://schemas.microsoft.com/office/drawing/2014/main" id="{6D91BF19-132F-0B2E-042F-A5DBDEBD29C6}"/>
              </a:ext>
            </a:extLst>
          </p:cNvPr>
          <p:cNvSpPr txBox="1"/>
          <p:nvPr/>
        </p:nvSpPr>
        <p:spPr>
          <a:xfrm>
            <a:off x="890336" y="5380682"/>
            <a:ext cx="7979344" cy="923330"/>
          </a:xfrm>
          <a:prstGeom prst="rect">
            <a:avLst/>
          </a:prstGeom>
          <a:noFill/>
        </p:spPr>
        <p:txBody>
          <a:bodyPr wrap="square" rtlCol="0">
            <a:spAutoFit/>
          </a:bodyPr>
          <a:lstStyle/>
          <a:p>
            <a:r>
              <a:rPr lang="en-US" dirty="0">
                <a:solidFill>
                  <a:schemeClr val="accent6"/>
                </a:solidFill>
                <a:latin typeface="+mj-lt"/>
              </a:rPr>
              <a:t>Take Aways</a:t>
            </a:r>
          </a:p>
          <a:p>
            <a:r>
              <a:rPr lang="en-US" sz="1200" b="1" dirty="0">
                <a:solidFill>
                  <a:schemeClr val="accent6"/>
                </a:solidFill>
                <a:latin typeface="Arial" panose="020B0604020202020204" pitchFamily="34" charset="0"/>
                <a:cs typeface="Arial" panose="020B0604020202020204" pitchFamily="34" charset="0"/>
              </a:rPr>
              <a:t>Revenue (USD), Revenue per ASK, and Operating Cost (USD) are the most important features, while others contribute little to no impact .This suggests that focusing on the top-ranked features could enhance model performance and interpretability.</a:t>
            </a:r>
          </a:p>
        </p:txBody>
      </p:sp>
    </p:spTree>
    <p:extLst>
      <p:ext uri="{BB962C8B-B14F-4D97-AF65-F5344CB8AC3E}">
        <p14:creationId xmlns:p14="http://schemas.microsoft.com/office/powerpoint/2010/main" val="3907193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BCC8DD-A3AF-EC3B-71B1-33A810FFF4A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A4733C6-E531-2943-BAF5-A078088F86CD}"/>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13</a:t>
            </a:fld>
            <a:endParaRPr lang="en-US" dirty="0"/>
          </a:p>
        </p:txBody>
      </p:sp>
      <p:sp>
        <p:nvSpPr>
          <p:cNvPr id="10" name="TextBox 9">
            <a:extLst>
              <a:ext uri="{FF2B5EF4-FFF2-40B4-BE49-F238E27FC236}">
                <a16:creationId xmlns:a16="http://schemas.microsoft.com/office/drawing/2014/main" id="{1887390F-1DB7-ABCE-FC9B-0F78BF4AF681}"/>
              </a:ext>
            </a:extLst>
          </p:cNvPr>
          <p:cNvSpPr txBox="1"/>
          <p:nvPr/>
        </p:nvSpPr>
        <p:spPr>
          <a:xfrm>
            <a:off x="887128" y="278448"/>
            <a:ext cx="6417912" cy="369332"/>
          </a:xfrm>
          <a:prstGeom prst="rect">
            <a:avLst/>
          </a:prstGeom>
          <a:noFill/>
        </p:spPr>
        <p:txBody>
          <a:bodyPr wrap="square" rtlCol="0">
            <a:spAutoFit/>
          </a:bodyPr>
          <a:lstStyle/>
          <a:p>
            <a:r>
              <a:rPr lang="en-US" dirty="0">
                <a:solidFill>
                  <a:schemeClr val="accent6"/>
                </a:solidFill>
                <a:latin typeface="+mj-lt"/>
              </a:rPr>
              <a:t>3. PROFITABILITY VS OPERATIONAL METRICS</a:t>
            </a:r>
          </a:p>
        </p:txBody>
      </p:sp>
      <p:sp>
        <p:nvSpPr>
          <p:cNvPr id="8" name="TextBox 7">
            <a:extLst>
              <a:ext uri="{FF2B5EF4-FFF2-40B4-BE49-F238E27FC236}">
                <a16:creationId xmlns:a16="http://schemas.microsoft.com/office/drawing/2014/main" id="{EFD98ECD-F69E-9664-F2E6-9A5544664E72}"/>
              </a:ext>
            </a:extLst>
          </p:cNvPr>
          <p:cNvSpPr txBox="1"/>
          <p:nvPr/>
        </p:nvSpPr>
        <p:spPr>
          <a:xfrm>
            <a:off x="890336" y="5337983"/>
            <a:ext cx="7979344" cy="738664"/>
          </a:xfrm>
          <a:prstGeom prst="rect">
            <a:avLst/>
          </a:prstGeom>
          <a:noFill/>
        </p:spPr>
        <p:txBody>
          <a:bodyPr wrap="square" rtlCol="0">
            <a:spAutoFit/>
          </a:bodyPr>
          <a:lstStyle/>
          <a:p>
            <a:r>
              <a:rPr lang="en-US" dirty="0">
                <a:solidFill>
                  <a:schemeClr val="accent6"/>
                </a:solidFill>
                <a:latin typeface="+mj-lt"/>
              </a:rPr>
              <a:t>Take Aways</a:t>
            </a:r>
          </a:p>
          <a:p>
            <a:pPr marL="171450" indent="-171450">
              <a:buFont typeface="Arial" panose="020B0604020202020204" pitchFamily="34" charset="0"/>
              <a:buChar char="•"/>
            </a:pPr>
            <a:r>
              <a:rPr lang="en-US" sz="1200" b="1" dirty="0">
                <a:solidFill>
                  <a:schemeClr val="accent6"/>
                </a:solidFill>
                <a:latin typeface="Arial" panose="020B0604020202020204" pitchFamily="34" charset="0"/>
                <a:cs typeface="Arial" panose="020B0604020202020204" pitchFamily="34" charset="0"/>
              </a:rPr>
              <a:t>Revenue positively impacts profitability, while operating costs negatively affect it, with other operational metrics showing minimal direct influence.</a:t>
            </a:r>
          </a:p>
        </p:txBody>
      </p:sp>
      <p:pic>
        <p:nvPicPr>
          <p:cNvPr id="13" name="Content Placeholder 12">
            <a:extLst>
              <a:ext uri="{FF2B5EF4-FFF2-40B4-BE49-F238E27FC236}">
                <a16:creationId xmlns:a16="http://schemas.microsoft.com/office/drawing/2014/main" id="{EB82DC57-4525-79F8-67F4-05B6194BDC0C}"/>
              </a:ext>
            </a:extLst>
          </p:cNvPr>
          <p:cNvPicPr>
            <a:picLocks noGrp="1" noChangeAspect="1"/>
          </p:cNvPicPr>
          <p:nvPr>
            <p:ph sz="half" idx="2"/>
          </p:nvPr>
        </p:nvPicPr>
        <p:blipFill>
          <a:blip r:embed="rId3"/>
          <a:stretch>
            <a:fillRect/>
          </a:stretch>
        </p:blipFill>
        <p:spPr>
          <a:xfrm>
            <a:off x="208344" y="647780"/>
            <a:ext cx="8685400" cy="4557769"/>
          </a:xfrm>
        </p:spPr>
      </p:pic>
    </p:spTree>
    <p:extLst>
      <p:ext uri="{BB962C8B-B14F-4D97-AF65-F5344CB8AC3E}">
        <p14:creationId xmlns:p14="http://schemas.microsoft.com/office/powerpoint/2010/main" val="2360882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9B2CB4-D1E1-8CFF-90CA-92167ADEEB6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324CFCC-3E27-FEB5-09D1-292D707D7060}"/>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14</a:t>
            </a:fld>
            <a:endParaRPr lang="en-US" dirty="0"/>
          </a:p>
        </p:txBody>
      </p:sp>
      <p:sp>
        <p:nvSpPr>
          <p:cNvPr id="10" name="TextBox 9">
            <a:extLst>
              <a:ext uri="{FF2B5EF4-FFF2-40B4-BE49-F238E27FC236}">
                <a16:creationId xmlns:a16="http://schemas.microsoft.com/office/drawing/2014/main" id="{940917F9-45B0-0831-584C-356DEB5BF74E}"/>
              </a:ext>
            </a:extLst>
          </p:cNvPr>
          <p:cNvSpPr txBox="1"/>
          <p:nvPr/>
        </p:nvSpPr>
        <p:spPr>
          <a:xfrm>
            <a:off x="887128" y="278448"/>
            <a:ext cx="6417912" cy="307777"/>
          </a:xfrm>
          <a:prstGeom prst="rect">
            <a:avLst/>
          </a:prstGeom>
          <a:noFill/>
        </p:spPr>
        <p:txBody>
          <a:bodyPr wrap="square" rtlCol="0">
            <a:spAutoFit/>
          </a:bodyPr>
          <a:lstStyle/>
          <a:p>
            <a:r>
              <a:rPr lang="en-US" sz="1400" dirty="0">
                <a:solidFill>
                  <a:schemeClr val="accent6"/>
                </a:solidFill>
                <a:latin typeface="+mj-lt"/>
              </a:rPr>
              <a:t>PROFIT VS REVENUE OPERATING COST</a:t>
            </a:r>
          </a:p>
        </p:txBody>
      </p:sp>
      <p:sp>
        <p:nvSpPr>
          <p:cNvPr id="8" name="TextBox 7">
            <a:extLst>
              <a:ext uri="{FF2B5EF4-FFF2-40B4-BE49-F238E27FC236}">
                <a16:creationId xmlns:a16="http://schemas.microsoft.com/office/drawing/2014/main" id="{A7C18519-BB61-A4EC-2F53-5070F1F0F084}"/>
              </a:ext>
            </a:extLst>
          </p:cNvPr>
          <p:cNvSpPr txBox="1"/>
          <p:nvPr/>
        </p:nvSpPr>
        <p:spPr>
          <a:xfrm>
            <a:off x="890336" y="5337983"/>
            <a:ext cx="7979344" cy="923330"/>
          </a:xfrm>
          <a:prstGeom prst="rect">
            <a:avLst/>
          </a:prstGeom>
          <a:noFill/>
        </p:spPr>
        <p:txBody>
          <a:bodyPr wrap="square" rtlCol="0">
            <a:spAutoFit/>
          </a:bodyPr>
          <a:lstStyle/>
          <a:p>
            <a:r>
              <a:rPr lang="en-US" dirty="0">
                <a:solidFill>
                  <a:schemeClr val="accent6"/>
                </a:solidFill>
                <a:latin typeface="+mj-lt"/>
              </a:rPr>
              <a:t>Take Aways</a:t>
            </a:r>
          </a:p>
          <a:p>
            <a:pPr marL="171450" indent="-171450">
              <a:buFont typeface="Arial" panose="020B0604020202020204" pitchFamily="34" charset="0"/>
              <a:buChar char="•"/>
            </a:pPr>
            <a:r>
              <a:rPr lang="en-US" sz="1200" b="1" i="0" dirty="0">
                <a:solidFill>
                  <a:schemeClr val="accent6"/>
                </a:solidFill>
                <a:effectLst/>
                <a:latin typeface="Arial" panose="020B0604020202020204" pitchFamily="34" charset="0"/>
                <a:cs typeface="Arial" panose="020B0604020202020204" pitchFamily="34" charset="0"/>
              </a:rPr>
              <a:t>Potential Operational Issues: High operating costs could be reducing profits significantly, even when the airline is generating a lot of revenue. This insight may be useful in optimizing costs and improving profitability</a:t>
            </a:r>
            <a:endParaRPr lang="en-US" sz="1200" b="1" dirty="0">
              <a:solidFill>
                <a:schemeClr val="accent6"/>
              </a:solidFill>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699917E2-1DA7-0170-7A4D-6CCA891BBAD9}"/>
              </a:ext>
            </a:extLst>
          </p:cNvPr>
          <p:cNvPicPr>
            <a:picLocks noGrp="1" noChangeAspect="1"/>
          </p:cNvPicPr>
          <p:nvPr>
            <p:ph sz="half" idx="2"/>
          </p:nvPr>
        </p:nvPicPr>
        <p:blipFill>
          <a:blip r:embed="rId3"/>
          <a:stretch>
            <a:fillRect/>
          </a:stretch>
        </p:blipFill>
        <p:spPr>
          <a:xfrm>
            <a:off x="914400" y="738200"/>
            <a:ext cx="7955280" cy="4470412"/>
          </a:xfrm>
        </p:spPr>
      </p:pic>
    </p:spTree>
    <p:extLst>
      <p:ext uri="{BB962C8B-B14F-4D97-AF65-F5344CB8AC3E}">
        <p14:creationId xmlns:p14="http://schemas.microsoft.com/office/powerpoint/2010/main" val="351471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020DBD-616F-7C9C-359D-DE675683689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13749EE-3DCD-6C19-5407-C3E374C67B5A}"/>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15</a:t>
            </a:fld>
            <a:endParaRPr lang="en-US" dirty="0"/>
          </a:p>
        </p:txBody>
      </p:sp>
      <p:sp>
        <p:nvSpPr>
          <p:cNvPr id="10" name="TextBox 9">
            <a:extLst>
              <a:ext uri="{FF2B5EF4-FFF2-40B4-BE49-F238E27FC236}">
                <a16:creationId xmlns:a16="http://schemas.microsoft.com/office/drawing/2014/main" id="{D8D85A9D-14FF-8C34-B123-C28D268998D6}"/>
              </a:ext>
            </a:extLst>
          </p:cNvPr>
          <p:cNvSpPr txBox="1"/>
          <p:nvPr/>
        </p:nvSpPr>
        <p:spPr>
          <a:xfrm>
            <a:off x="887128" y="278448"/>
            <a:ext cx="6417912" cy="369332"/>
          </a:xfrm>
          <a:prstGeom prst="rect">
            <a:avLst/>
          </a:prstGeom>
          <a:noFill/>
        </p:spPr>
        <p:txBody>
          <a:bodyPr wrap="square" rtlCol="0">
            <a:spAutoFit/>
          </a:bodyPr>
          <a:lstStyle/>
          <a:p>
            <a:r>
              <a:rPr lang="en-US" dirty="0">
                <a:solidFill>
                  <a:schemeClr val="accent6"/>
                </a:solidFill>
                <a:latin typeface="+mj-lt"/>
              </a:rPr>
              <a:t>4. SEASONAL TRENDS</a:t>
            </a:r>
          </a:p>
        </p:txBody>
      </p:sp>
      <p:sp>
        <p:nvSpPr>
          <p:cNvPr id="8" name="TextBox 7">
            <a:extLst>
              <a:ext uri="{FF2B5EF4-FFF2-40B4-BE49-F238E27FC236}">
                <a16:creationId xmlns:a16="http://schemas.microsoft.com/office/drawing/2014/main" id="{685E427A-A717-A4B7-97EC-71D68A2B469E}"/>
              </a:ext>
            </a:extLst>
          </p:cNvPr>
          <p:cNvSpPr txBox="1"/>
          <p:nvPr/>
        </p:nvSpPr>
        <p:spPr>
          <a:xfrm>
            <a:off x="890336" y="5337983"/>
            <a:ext cx="7979344" cy="738664"/>
          </a:xfrm>
          <a:prstGeom prst="rect">
            <a:avLst/>
          </a:prstGeom>
          <a:noFill/>
        </p:spPr>
        <p:txBody>
          <a:bodyPr wrap="square" rtlCol="0">
            <a:spAutoFit/>
          </a:bodyPr>
          <a:lstStyle/>
          <a:p>
            <a:r>
              <a:rPr lang="en-US" dirty="0">
                <a:solidFill>
                  <a:schemeClr val="accent6"/>
                </a:solidFill>
                <a:latin typeface="+mj-lt"/>
              </a:rPr>
              <a:t>Take Aways</a:t>
            </a:r>
          </a:p>
          <a:p>
            <a:pPr marL="171450" indent="-171450">
              <a:buFont typeface="Arial" panose="020B0604020202020204" pitchFamily="34" charset="0"/>
              <a:buChar char="•"/>
            </a:pPr>
            <a:r>
              <a:rPr lang="en-US" sz="1200" b="1" dirty="0">
                <a:solidFill>
                  <a:schemeClr val="accent6"/>
                </a:solidFill>
                <a:latin typeface="Arial" panose="020B0604020202020204" pitchFamily="34" charset="0"/>
                <a:cs typeface="Arial" panose="020B0604020202020204" pitchFamily="34" charset="0"/>
              </a:rPr>
              <a:t>The average profit trend shows significant fluctuations throughout the year, with notable peaks in July and dips in May and December, highlighting seasonal and operational influences on profitability.</a:t>
            </a:r>
          </a:p>
        </p:txBody>
      </p:sp>
      <p:pic>
        <p:nvPicPr>
          <p:cNvPr id="6" name="Content Placeholder 5">
            <a:extLst>
              <a:ext uri="{FF2B5EF4-FFF2-40B4-BE49-F238E27FC236}">
                <a16:creationId xmlns:a16="http://schemas.microsoft.com/office/drawing/2014/main" id="{2A9E7564-152B-64FD-4AC5-1B99C6D47A8D}"/>
              </a:ext>
            </a:extLst>
          </p:cNvPr>
          <p:cNvPicPr>
            <a:picLocks noGrp="1" noChangeAspect="1"/>
          </p:cNvPicPr>
          <p:nvPr>
            <p:ph sz="half" idx="2"/>
          </p:nvPr>
        </p:nvPicPr>
        <p:blipFill>
          <a:blip r:embed="rId3"/>
          <a:stretch>
            <a:fillRect/>
          </a:stretch>
        </p:blipFill>
        <p:spPr>
          <a:xfrm>
            <a:off x="897775" y="781353"/>
            <a:ext cx="7979344" cy="4190857"/>
          </a:xfrm>
        </p:spPr>
      </p:pic>
    </p:spTree>
    <p:extLst>
      <p:ext uri="{BB962C8B-B14F-4D97-AF65-F5344CB8AC3E}">
        <p14:creationId xmlns:p14="http://schemas.microsoft.com/office/powerpoint/2010/main" val="2851293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965393"/>
            <a:ext cx="7631709" cy="1091627"/>
          </a:xfrm>
        </p:spPr>
        <p:txBody>
          <a:bodyPr/>
          <a:lstStyle/>
          <a:p>
            <a:r>
              <a:rPr lang="en-US" dirty="0"/>
              <a:t>Evaluation Metrics and Model Performance</a:t>
            </a:r>
          </a:p>
        </p:txBody>
      </p:sp>
      <p:pic>
        <p:nvPicPr>
          <p:cNvPr id="10" name="Picture Placeholder 9" descr="A person wearing a blue suit and headphones pointing at a computer">
            <a:extLst>
              <a:ext uri="{FF2B5EF4-FFF2-40B4-BE49-F238E27FC236}">
                <a16:creationId xmlns:a16="http://schemas.microsoft.com/office/drawing/2014/main" id="{DD0A0899-5B02-CEB5-E5DD-448B169C2377}"/>
              </a:ext>
            </a:extLst>
          </p:cNvPr>
          <p:cNvPicPr>
            <a:picLocks noGrp="1" noChangeAspect="1"/>
          </p:cNvPicPr>
          <p:nvPr>
            <p:ph type="pic" sz="quarter" idx="14"/>
          </p:nvPr>
        </p:nvPicPr>
        <p:blipFill rotWithShape="1">
          <a:blip r:embed="rId3">
            <a:duotone>
              <a:prstClr val="black"/>
              <a:schemeClr val="accent1">
                <a:tint val="45000"/>
                <a:satMod val="400000"/>
              </a:schemeClr>
            </a:duotone>
          </a:blip>
          <a:srcRect l="31888" r="31888"/>
          <a:stretch/>
        </p:blipFill>
        <p:spPr>
          <a:xfrm>
            <a:off x="8989454" y="965393"/>
            <a:ext cx="3202545" cy="5892607"/>
          </a:xfrm>
        </p:spPr>
      </p:pic>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16</a:t>
            </a:fld>
            <a:endParaRPr lang="en-US" dirty="0"/>
          </a:p>
        </p:txBody>
      </p:sp>
      <p:pic>
        <p:nvPicPr>
          <p:cNvPr id="7" name="Content Placeholder 6">
            <a:extLst>
              <a:ext uri="{FF2B5EF4-FFF2-40B4-BE49-F238E27FC236}">
                <a16:creationId xmlns:a16="http://schemas.microsoft.com/office/drawing/2014/main" id="{2E5DC29F-3B1A-2B41-46A4-F9DB7257A637}"/>
              </a:ext>
            </a:extLst>
          </p:cNvPr>
          <p:cNvPicPr>
            <a:picLocks noChangeAspect="1"/>
          </p:cNvPicPr>
          <p:nvPr/>
        </p:nvPicPr>
        <p:blipFill>
          <a:blip r:embed="rId4"/>
          <a:stretch>
            <a:fillRect/>
          </a:stretch>
        </p:blipFill>
        <p:spPr>
          <a:xfrm>
            <a:off x="774415" y="2376263"/>
            <a:ext cx="7976742" cy="2105474"/>
          </a:xfrm>
          <a:prstGeom prst="rect">
            <a:avLst/>
          </a:prstGeom>
        </p:spPr>
      </p:pic>
      <p:sp>
        <p:nvSpPr>
          <p:cNvPr id="18" name="TextBox 17">
            <a:extLst>
              <a:ext uri="{FF2B5EF4-FFF2-40B4-BE49-F238E27FC236}">
                <a16:creationId xmlns:a16="http://schemas.microsoft.com/office/drawing/2014/main" id="{E32EA37E-A658-2E49-0A91-7A8425950213}"/>
              </a:ext>
            </a:extLst>
          </p:cNvPr>
          <p:cNvSpPr txBox="1"/>
          <p:nvPr/>
        </p:nvSpPr>
        <p:spPr>
          <a:xfrm>
            <a:off x="774415" y="4815389"/>
            <a:ext cx="8528858" cy="1077218"/>
          </a:xfrm>
          <a:prstGeom prst="rect">
            <a:avLst/>
          </a:prstGeom>
          <a:noFill/>
        </p:spPr>
        <p:txBody>
          <a:bodyPr wrap="square" rtlCol="0">
            <a:spAutoFit/>
          </a:bodyPr>
          <a:lstStyle/>
          <a:p>
            <a:pPr marL="171450" indent="-171450">
              <a:buFont typeface="Arial" panose="020B0604020202020204" pitchFamily="34" charset="0"/>
              <a:buChar char="•"/>
            </a:pPr>
            <a:r>
              <a:rPr lang="en-US" sz="1600" b="1" dirty="0">
                <a:solidFill>
                  <a:schemeClr val="accent1">
                    <a:lumMod val="50000"/>
                  </a:schemeClr>
                </a:solidFill>
                <a:latin typeface="Arial" panose="020B0604020202020204" pitchFamily="34" charset="0"/>
                <a:cs typeface="Arial" panose="020B0604020202020204" pitchFamily="34" charset="0"/>
              </a:rPr>
              <a:t>After parameter tuning and optimization using </a:t>
            </a:r>
            <a:r>
              <a:rPr lang="en-US" sz="1600" b="1" dirty="0" err="1">
                <a:solidFill>
                  <a:schemeClr val="accent1">
                    <a:lumMod val="50000"/>
                  </a:schemeClr>
                </a:solidFill>
                <a:latin typeface="Arial" panose="020B0604020202020204" pitchFamily="34" charset="0"/>
                <a:cs typeface="Arial" panose="020B0604020202020204" pitchFamily="34" charset="0"/>
              </a:rPr>
              <a:t>XGBoost</a:t>
            </a:r>
            <a:r>
              <a:rPr lang="en-US" sz="1600" b="1" dirty="0">
                <a:solidFill>
                  <a:schemeClr val="accent1">
                    <a:lumMod val="50000"/>
                  </a:schemeClr>
                </a:solidFill>
                <a:latin typeface="Arial" panose="020B0604020202020204" pitchFamily="34" charset="0"/>
                <a:cs typeface="Arial" panose="020B0604020202020204" pitchFamily="34" charset="0"/>
              </a:rPr>
              <a:t>, the model achieved high accuracy with an R-squared value of 0.9996 for both training and test data, indicating excellent fit and predictive power. </a:t>
            </a:r>
          </a:p>
          <a:p>
            <a:pPr marL="171450" indent="-171450">
              <a:buFont typeface="Arial" panose="020B0604020202020204" pitchFamily="34" charset="0"/>
              <a:buChar char="•"/>
            </a:pPr>
            <a:r>
              <a:rPr lang="en-US" sz="1600" b="1" dirty="0">
                <a:solidFill>
                  <a:schemeClr val="accent1">
                    <a:lumMod val="50000"/>
                  </a:schemeClr>
                </a:solidFill>
                <a:latin typeface="Arial" panose="020B0604020202020204" pitchFamily="34" charset="0"/>
                <a:cs typeface="Arial" panose="020B0604020202020204" pitchFamily="34" charset="0"/>
              </a:rPr>
              <a:t>RMSE and MAE values are low, confirming strong performance on both datasets.</a:t>
            </a:r>
          </a:p>
        </p:txBody>
      </p:sp>
    </p:spTree>
    <p:extLst>
      <p:ext uri="{BB962C8B-B14F-4D97-AF65-F5344CB8AC3E}">
        <p14:creationId xmlns:p14="http://schemas.microsoft.com/office/powerpoint/2010/main" val="1941619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57C018-9364-044E-E7E0-6E26BC03C1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B2BCC1-3354-EAEC-C47E-8ED39CEDCA24}"/>
              </a:ext>
            </a:extLst>
          </p:cNvPr>
          <p:cNvSpPr>
            <a:spLocks noGrp="1"/>
          </p:cNvSpPr>
          <p:nvPr>
            <p:ph type="title"/>
          </p:nvPr>
        </p:nvSpPr>
        <p:spPr>
          <a:xfrm>
            <a:off x="399008" y="1277547"/>
            <a:ext cx="3424847" cy="646331"/>
          </a:xfrm>
        </p:spPr>
        <p:txBody>
          <a:bodyPr/>
          <a:lstStyle/>
          <a:p>
            <a:r>
              <a:rPr lang="en-US" sz="3200" dirty="0"/>
              <a:t>SUMMARY</a:t>
            </a:r>
          </a:p>
        </p:txBody>
      </p:sp>
      <p:sp>
        <p:nvSpPr>
          <p:cNvPr id="3" name="Slide Number Placeholder 2">
            <a:extLst>
              <a:ext uri="{FF2B5EF4-FFF2-40B4-BE49-F238E27FC236}">
                <a16:creationId xmlns:a16="http://schemas.microsoft.com/office/drawing/2014/main" id="{4DDADFE0-13D4-9A0B-E9A3-2F698B7F94D0}"/>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17</a:t>
            </a:fld>
            <a:endParaRPr lang="en-US" dirty="0"/>
          </a:p>
        </p:txBody>
      </p:sp>
      <p:sp>
        <p:nvSpPr>
          <p:cNvPr id="7" name="TextBox 6">
            <a:extLst>
              <a:ext uri="{FF2B5EF4-FFF2-40B4-BE49-F238E27FC236}">
                <a16:creationId xmlns:a16="http://schemas.microsoft.com/office/drawing/2014/main" id="{B85AB5CF-8038-9504-4D00-CBD8D666FC6A}"/>
              </a:ext>
            </a:extLst>
          </p:cNvPr>
          <p:cNvSpPr txBox="1"/>
          <p:nvPr/>
        </p:nvSpPr>
        <p:spPr>
          <a:xfrm>
            <a:off x="232751" y="2142347"/>
            <a:ext cx="8129850" cy="4093428"/>
          </a:xfrm>
          <a:prstGeom prst="rect">
            <a:avLst/>
          </a:prstGeom>
          <a:noFill/>
        </p:spPr>
        <p:txBody>
          <a:bodyPr wrap="square">
            <a:spAutoFit/>
          </a:bodyPr>
          <a:lstStyle/>
          <a:p>
            <a:pPr marL="285750" indent="-285750">
              <a:buFont typeface="Arial" panose="020B0604020202020204" pitchFamily="34" charset="0"/>
              <a:buChar char="•"/>
            </a:pPr>
            <a:r>
              <a:rPr lang="en-US" sz="2000" dirty="0" err="1">
                <a:solidFill>
                  <a:schemeClr val="accent6"/>
                </a:solidFill>
                <a:latin typeface="Arial" panose="020B0604020202020204" pitchFamily="34" charset="0"/>
                <a:cs typeface="Arial" panose="020B0604020202020204" pitchFamily="34" charset="0"/>
              </a:rPr>
              <a:t>XGBoost</a:t>
            </a:r>
            <a:r>
              <a:rPr lang="en-US" sz="2000" dirty="0">
                <a:solidFill>
                  <a:schemeClr val="accent6"/>
                </a:solidFill>
                <a:latin typeface="Arial" panose="020B0604020202020204" pitchFamily="34" charset="0"/>
                <a:cs typeface="Arial" panose="020B0604020202020204" pitchFamily="34" charset="0"/>
              </a:rPr>
              <a:t> has performed exceptionally well, with the </a:t>
            </a:r>
            <a:r>
              <a:rPr lang="en-US" sz="2000" b="1" dirty="0">
                <a:solidFill>
                  <a:schemeClr val="accent6"/>
                </a:solidFill>
                <a:latin typeface="Arial" panose="020B0604020202020204" pitchFamily="34" charset="0"/>
                <a:cs typeface="Arial" panose="020B0604020202020204" pitchFamily="34" charset="0"/>
              </a:rPr>
              <a:t>Actual vs. Predicted</a:t>
            </a:r>
            <a:r>
              <a:rPr lang="en-US" sz="2000" dirty="0">
                <a:solidFill>
                  <a:schemeClr val="accent6"/>
                </a:solidFill>
                <a:latin typeface="Arial" panose="020B0604020202020204" pitchFamily="34" charset="0"/>
                <a:cs typeface="Arial" panose="020B0604020202020204" pitchFamily="34" charset="0"/>
              </a:rPr>
              <a:t> plot demonstrating that predictions closely align with the true values. </a:t>
            </a:r>
          </a:p>
          <a:p>
            <a:pPr marL="285750" indent="-285750">
              <a:buFont typeface="Arial" panose="020B0604020202020204" pitchFamily="34" charset="0"/>
              <a:buChar char="•"/>
            </a:pPr>
            <a:endParaRPr lang="en-US" sz="2000" dirty="0">
              <a:solidFill>
                <a:schemeClr val="accent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solidFill>
                  <a:schemeClr val="accent6"/>
                </a:solidFill>
                <a:latin typeface="Arial" panose="020B0604020202020204" pitchFamily="34" charset="0"/>
                <a:cs typeface="Arial" panose="020B0604020202020204" pitchFamily="34" charset="0"/>
              </a:rPr>
              <a:t>The </a:t>
            </a:r>
            <a:r>
              <a:rPr lang="en-US" sz="2000" b="1" dirty="0">
                <a:solidFill>
                  <a:schemeClr val="accent6"/>
                </a:solidFill>
                <a:latin typeface="Arial" panose="020B0604020202020204" pitchFamily="34" charset="0"/>
                <a:cs typeface="Arial" panose="020B0604020202020204" pitchFamily="34" charset="0"/>
              </a:rPr>
              <a:t>Residual Distribution</a:t>
            </a:r>
            <a:r>
              <a:rPr lang="en-US" sz="2000" dirty="0">
                <a:solidFill>
                  <a:schemeClr val="accent6"/>
                </a:solidFill>
                <a:latin typeface="Arial" panose="020B0604020202020204" pitchFamily="34" charset="0"/>
                <a:cs typeface="Arial" panose="020B0604020202020204" pitchFamily="34" charset="0"/>
              </a:rPr>
              <a:t> indicates that the errors are evenly distributed, suggesting good model performance. </a:t>
            </a:r>
          </a:p>
          <a:p>
            <a:pPr marL="285750" indent="-285750">
              <a:buFont typeface="Arial" panose="020B0604020202020204" pitchFamily="34" charset="0"/>
              <a:buChar char="•"/>
            </a:pPr>
            <a:endParaRPr lang="en-US" sz="2000" dirty="0">
              <a:solidFill>
                <a:schemeClr val="accent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solidFill>
                  <a:schemeClr val="accent6"/>
                </a:solidFill>
                <a:latin typeface="Arial" panose="020B0604020202020204" pitchFamily="34" charset="0"/>
                <a:cs typeface="Arial" panose="020B0604020202020204" pitchFamily="34" charset="0"/>
              </a:rPr>
              <a:t>Additionally, the </a:t>
            </a:r>
            <a:r>
              <a:rPr lang="en-US" sz="2000" b="1" dirty="0">
                <a:solidFill>
                  <a:schemeClr val="accent6"/>
                </a:solidFill>
                <a:latin typeface="Arial" panose="020B0604020202020204" pitchFamily="34" charset="0"/>
                <a:cs typeface="Arial" panose="020B0604020202020204" pitchFamily="34" charset="0"/>
              </a:rPr>
              <a:t>RMSE</a:t>
            </a:r>
            <a:r>
              <a:rPr lang="en-US" sz="2000" dirty="0">
                <a:solidFill>
                  <a:schemeClr val="accent6"/>
                </a:solidFill>
                <a:latin typeface="Arial" panose="020B0604020202020204" pitchFamily="34" charset="0"/>
                <a:cs typeface="Arial" panose="020B0604020202020204" pitchFamily="34" charset="0"/>
              </a:rPr>
              <a:t> and </a:t>
            </a:r>
            <a:r>
              <a:rPr lang="en-US" sz="2000" b="1" dirty="0">
                <a:solidFill>
                  <a:schemeClr val="accent6"/>
                </a:solidFill>
                <a:latin typeface="Arial" panose="020B0604020202020204" pitchFamily="34" charset="0"/>
                <a:cs typeface="Arial" panose="020B0604020202020204" pitchFamily="34" charset="0"/>
              </a:rPr>
              <a:t>MAE</a:t>
            </a:r>
            <a:r>
              <a:rPr lang="en-US" sz="2000" dirty="0">
                <a:solidFill>
                  <a:schemeClr val="accent6"/>
                </a:solidFill>
                <a:latin typeface="Arial" panose="020B0604020202020204" pitchFamily="34" charset="0"/>
                <a:cs typeface="Arial" panose="020B0604020202020204" pitchFamily="34" charset="0"/>
              </a:rPr>
              <a:t> values steadily decrease over epochs, showing that the model is effectively learning and minimizing prediction errors. </a:t>
            </a:r>
          </a:p>
          <a:p>
            <a:pPr marL="285750" indent="-285750">
              <a:buFont typeface="Arial" panose="020B0604020202020204" pitchFamily="34" charset="0"/>
              <a:buChar char="•"/>
            </a:pPr>
            <a:endParaRPr lang="en-US" sz="2000" dirty="0">
              <a:solidFill>
                <a:schemeClr val="accent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solidFill>
                  <a:schemeClr val="accent6"/>
                </a:solidFill>
                <a:latin typeface="Arial" panose="020B0604020202020204" pitchFamily="34" charset="0"/>
                <a:cs typeface="Arial" panose="020B0604020202020204" pitchFamily="34" charset="0"/>
              </a:rPr>
              <a:t>These results reflect the power and efficiency of </a:t>
            </a:r>
            <a:r>
              <a:rPr lang="en-US" sz="2000" dirty="0" err="1">
                <a:solidFill>
                  <a:schemeClr val="accent6"/>
                </a:solidFill>
                <a:latin typeface="Arial" panose="020B0604020202020204" pitchFamily="34" charset="0"/>
                <a:cs typeface="Arial" panose="020B0604020202020204" pitchFamily="34" charset="0"/>
              </a:rPr>
              <a:t>XGBoost</a:t>
            </a:r>
            <a:r>
              <a:rPr lang="en-US" sz="2000" dirty="0">
                <a:solidFill>
                  <a:schemeClr val="accent6"/>
                </a:solidFill>
                <a:latin typeface="Arial" panose="020B0604020202020204" pitchFamily="34" charset="0"/>
                <a:cs typeface="Arial" panose="020B0604020202020204" pitchFamily="34" charset="0"/>
              </a:rPr>
              <a:t> in accurately predicting profitability.</a:t>
            </a:r>
          </a:p>
        </p:txBody>
      </p:sp>
    </p:spTree>
    <p:extLst>
      <p:ext uri="{BB962C8B-B14F-4D97-AF65-F5344CB8AC3E}">
        <p14:creationId xmlns:p14="http://schemas.microsoft.com/office/powerpoint/2010/main" val="322963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914400" y="500884"/>
            <a:ext cx="7843837" cy="607016"/>
          </a:xfrm>
        </p:spPr>
        <p:txBody>
          <a:bodyPr/>
          <a:lstStyle/>
          <a:p>
            <a:r>
              <a:rPr lang="en-US" dirty="0"/>
              <a:t>Actionable Insights </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951163" y="1568091"/>
            <a:ext cx="6903076" cy="3721817"/>
          </a:xfrm>
        </p:spPr>
        <p:txBody>
          <a:bodyPr>
            <a:normAutofit lnSpcReduction="10000"/>
          </a:bodyPr>
          <a:lstStyle/>
          <a:p>
            <a:pPr marL="457200" indent="-457200">
              <a:buFont typeface="+mj-lt"/>
              <a:buAutoNum type="arabicPeriod"/>
            </a:pPr>
            <a:r>
              <a:rPr lang="en-US" b="1" dirty="0"/>
              <a:t> Optimize Aircraft Utilization</a:t>
            </a:r>
            <a:r>
              <a:rPr lang="en-US" dirty="0"/>
              <a:t>: </a:t>
            </a:r>
          </a:p>
          <a:p>
            <a:r>
              <a:rPr lang="en-US" dirty="0"/>
              <a:t>Higher aircraft utilization can improve profitability. By minimizing downtime and maximizing flight hours, airlines can reduce fixed costs and increase revenue.</a:t>
            </a:r>
          </a:p>
          <a:p>
            <a:endParaRPr lang="en-US" dirty="0"/>
          </a:p>
          <a:p>
            <a:pPr marL="457200" indent="-457200">
              <a:buAutoNum type="arabicPeriod" startAt="2"/>
            </a:pPr>
            <a:r>
              <a:rPr lang="en-US" b="1" dirty="0"/>
              <a:t>Reduce Turnaround Time</a:t>
            </a:r>
            <a:r>
              <a:rPr lang="en-US" dirty="0"/>
              <a:t>:</a:t>
            </a:r>
          </a:p>
          <a:p>
            <a:r>
              <a:rPr lang="en-US" dirty="0"/>
              <a:t>Efficient turnaround times allow for quicker transitions between flights, improving fleet utilization and reducing idle time, which directly impacts profitability.</a:t>
            </a:r>
          </a:p>
        </p:txBody>
      </p:sp>
      <p:pic>
        <p:nvPicPr>
          <p:cNvPr id="7" name="Picture Placeholder 6" descr="A person wearing glasses and a blue shirt">
            <a:extLst>
              <a:ext uri="{FF2B5EF4-FFF2-40B4-BE49-F238E27FC236}">
                <a16:creationId xmlns:a16="http://schemas.microsoft.com/office/drawing/2014/main" id="{C570EB79-053B-0283-9D2D-6266701EEDDD}"/>
              </a:ext>
            </a:extLst>
          </p:cNvPr>
          <p:cNvPicPr>
            <a:picLocks noGrp="1" noChangeAspect="1"/>
          </p:cNvPicPr>
          <p:nvPr>
            <p:ph type="pic" sz="quarter" idx="14"/>
          </p:nvPr>
        </p:nvPicPr>
        <p:blipFill rotWithShape="1">
          <a:blip r:embed="rId3">
            <a:duotone>
              <a:prstClr val="black"/>
              <a:schemeClr val="accent4">
                <a:tint val="45000"/>
                <a:satMod val="400000"/>
              </a:schemeClr>
            </a:duotone>
          </a:blip>
          <a:srcRect l="19088" r="19088"/>
          <a:stretch/>
        </p:blipFill>
        <p:spPr>
          <a:xfrm>
            <a:off x="8989454" y="3405189"/>
            <a:ext cx="3202546" cy="3452811"/>
          </a:xfrm>
        </p:spPr>
      </p:pic>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18</a:t>
            </a:fld>
            <a:endParaRPr lang="en-US" dirty="0"/>
          </a:p>
        </p:txBody>
      </p:sp>
    </p:spTree>
    <p:extLst>
      <p:ext uri="{BB962C8B-B14F-4D97-AF65-F5344CB8AC3E}">
        <p14:creationId xmlns:p14="http://schemas.microsoft.com/office/powerpoint/2010/main" val="4072101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1550564" y="802427"/>
            <a:ext cx="9505363" cy="4401339"/>
          </a:xfrm>
        </p:spPr>
        <p:txBody>
          <a:bodyPr/>
          <a:lstStyle/>
          <a:p>
            <a:pPr marL="342900" indent="-342900">
              <a:buAutoNum type="arabicPeriod" startAt="3"/>
            </a:pPr>
            <a:r>
              <a:rPr lang="en-US" sz="2400" b="1" dirty="0"/>
              <a:t>Manage Flight Delays</a:t>
            </a:r>
            <a:r>
              <a:rPr lang="en-US" sz="2400" dirty="0"/>
              <a:t>: </a:t>
            </a:r>
          </a:p>
          <a:p>
            <a:r>
              <a:rPr lang="en-US" dirty="0"/>
              <a:t>Minimizing delays helps reduce operational costs and improves customer satisfaction. Timely departures and arrivals also optimize scheduling and resource allocation.</a:t>
            </a:r>
          </a:p>
          <a:p>
            <a:endParaRPr lang="en-US" dirty="0"/>
          </a:p>
          <a:p>
            <a:r>
              <a:rPr lang="en-US" sz="2400" b="1" dirty="0"/>
              <a:t>4. Focus on Fuel Efficiency</a:t>
            </a:r>
            <a:r>
              <a:rPr lang="en-US" sz="2400" dirty="0"/>
              <a:t>: </a:t>
            </a:r>
          </a:p>
          <a:p>
            <a:r>
              <a:rPr lang="en-US" dirty="0"/>
              <a:t>Enhancing fuel efficiency per available seat kilometer (ASK) can significantly lower costs, as fuel is one of the highest expenses for airlines.</a:t>
            </a:r>
          </a:p>
          <a:p>
            <a:endParaRPr lang="en-US" dirty="0"/>
          </a:p>
          <a:p>
            <a:r>
              <a:rPr lang="en-US" sz="2400" b="1" dirty="0"/>
              <a:t>5. Control Operating Costs</a:t>
            </a:r>
            <a:r>
              <a:rPr lang="en-US" sz="2400" dirty="0"/>
              <a:t>: </a:t>
            </a:r>
          </a:p>
          <a:p>
            <a:r>
              <a:rPr lang="en-US" dirty="0"/>
              <a:t>Close monitoring of maintenance downtime, fleet availability, and operating costs can help identify areas for cost reduction without compromising service quality.</a:t>
            </a:r>
          </a:p>
          <a:p>
            <a:endParaRPr lang="en-US" dirty="0"/>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19</a:t>
            </a:fld>
            <a:endParaRPr lang="en-US" dirty="0"/>
          </a:p>
        </p:txBody>
      </p:sp>
      <p:sp>
        <p:nvSpPr>
          <p:cNvPr id="10" name="Rectangle 1">
            <a:extLst>
              <a:ext uri="{FF2B5EF4-FFF2-40B4-BE49-F238E27FC236}">
                <a16:creationId xmlns:a16="http://schemas.microsoft.com/office/drawing/2014/main" id="{A463DF05-B854-3F65-B49E-B8434C12FA5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Focus on Fuel Efficiency</a:t>
            </a:r>
            <a:r>
              <a:rPr kumimoji="0" lang="en-US" altLang="en-US" sz="1800" b="0" i="0" u="none" strike="noStrike" cap="none" normalizeH="0" baseline="0">
                <a:ln>
                  <a:noFill/>
                </a:ln>
                <a:solidFill>
                  <a:schemeClr val="tx1"/>
                </a:solidFill>
                <a:effectLst/>
                <a:latin typeface="Arial" panose="020B0604020202020204" pitchFamily="34" charset="0"/>
              </a:rPr>
              <a:t>: Enhancing fuel efficiency per available seat kilometer (ASK) can significantly lower costs, as fuel is one of the highest expenses for airlines.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69996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399" y="2834639"/>
            <a:ext cx="8578735" cy="3732415"/>
          </a:xfrm>
        </p:spPr>
        <p:txBody>
          <a:bodyPr>
            <a:normAutofit/>
          </a:bodyPr>
          <a:lstStyle/>
          <a:p>
            <a:pPr marL="342900" indent="-342900">
              <a:buFont typeface="Arial" panose="020B0604020202020204" pitchFamily="34" charset="0"/>
              <a:buChar char="•"/>
            </a:pPr>
            <a:r>
              <a:rPr lang="en-US" dirty="0"/>
              <a:t>Solve Airline Profitability Challenge</a:t>
            </a:r>
          </a:p>
          <a:p>
            <a:pPr marL="342900" indent="-342900">
              <a:buFont typeface="Arial" panose="020B0604020202020204" pitchFamily="34" charset="0"/>
              <a:buChar char="•"/>
            </a:pPr>
            <a:r>
              <a:rPr lang="en-US" dirty="0"/>
              <a:t>Understanding the Key Features Impacting Profitability</a:t>
            </a:r>
          </a:p>
          <a:p>
            <a:pPr marL="342900" indent="-342900">
              <a:buFont typeface="Arial" panose="020B0604020202020204" pitchFamily="34" charset="0"/>
              <a:buChar char="•"/>
            </a:pPr>
            <a:r>
              <a:rPr lang="en-US" dirty="0"/>
              <a:t>Visualize Data Insights &amp; Key Drivers</a:t>
            </a:r>
          </a:p>
          <a:p>
            <a:pPr marL="342900" indent="-342900">
              <a:buFont typeface="Arial" panose="020B0604020202020204" pitchFamily="34" charset="0"/>
              <a:buChar char="•"/>
            </a:pPr>
            <a:r>
              <a:rPr lang="en-US" dirty="0"/>
              <a:t>Evaluation Metrics and Model Performance</a:t>
            </a:r>
          </a:p>
          <a:p>
            <a:pPr marL="342900" indent="-342900">
              <a:buFont typeface="Arial" panose="020B0604020202020204" pitchFamily="34" charset="0"/>
              <a:buChar char="•"/>
            </a:pPr>
            <a:r>
              <a:rPr lang="en-US" dirty="0"/>
              <a:t>Actionable Insights for Operational Optimization</a:t>
            </a:r>
          </a:p>
          <a:p>
            <a:pPr marL="342900" indent="-342900">
              <a:buFont typeface="Arial" panose="020B0604020202020204" pitchFamily="34" charset="0"/>
              <a:buChar char="•"/>
            </a:pPr>
            <a:r>
              <a:rPr lang="en-US" dirty="0"/>
              <a:t>Conclusion and Key Takeaways</a:t>
            </a:r>
          </a:p>
          <a:p>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a:lstStyle/>
          <a:p>
            <a:r>
              <a:rPr lang="en-US" dirty="0"/>
              <a:t>Conclusion and Key Takeaways</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50564" y="2303028"/>
            <a:ext cx="10103880" cy="3961593"/>
          </a:xfrm>
        </p:spPr>
        <p:txBody>
          <a:bodyPr>
            <a:normAutofit/>
          </a:bodyPr>
          <a:lstStyle/>
          <a:p>
            <a:r>
              <a:rPr lang="en-US" sz="2000" b="1" dirty="0"/>
              <a:t>Operational Efficiency Matters:</a:t>
            </a:r>
            <a:r>
              <a:rPr lang="en-US" sz="2000" dirty="0"/>
              <a:t> Optimizing aircraft utilization, turnaround times, and minimizing delays can significantly improve profitability.</a:t>
            </a:r>
          </a:p>
          <a:p>
            <a:r>
              <a:rPr lang="en-US" sz="2000" b="1" dirty="0"/>
              <a:t>Cost Control is Critical:</a:t>
            </a:r>
            <a:r>
              <a:rPr lang="en-US" sz="2000" dirty="0"/>
              <a:t> Managing fuel efficiency and reducing maintenance downtime are crucial for maintaining lower operating costs.</a:t>
            </a:r>
          </a:p>
          <a:p>
            <a:r>
              <a:rPr lang="en-US" sz="2000" b="1" dirty="0"/>
              <a:t>Data-Driven Decisions:</a:t>
            </a:r>
            <a:r>
              <a:rPr lang="en-US" sz="2000" dirty="0"/>
              <a:t> The model empowers airlines to make informed, actionable decisions that enhance operational efficiency and profitability.</a:t>
            </a:r>
          </a:p>
          <a:p>
            <a:r>
              <a:rPr lang="en-US" sz="2000" b="1" dirty="0"/>
              <a:t>Seasonal Factors Impact Profitability:</a:t>
            </a:r>
            <a:r>
              <a:rPr lang="en-US" sz="2000" dirty="0"/>
              <a:t> Identifying and understanding seasonal trends helps airlines prepare for fluctuations in demand and optimize resources accordingly.</a:t>
            </a:r>
          </a:p>
          <a:p>
            <a:pPr marL="338328" lvl="1" indent="0">
              <a:buNone/>
            </a:pPr>
            <a:endParaRPr lang="en-US" dirty="0"/>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20</a:t>
            </a:fld>
            <a:endParaRPr lang="en-US" dirty="0"/>
          </a:p>
        </p:txBody>
      </p:sp>
    </p:spTree>
    <p:extLst>
      <p:ext uri="{BB962C8B-B14F-4D97-AF65-F5344CB8AC3E}">
        <p14:creationId xmlns:p14="http://schemas.microsoft.com/office/powerpoint/2010/main" val="2498021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914400" y="1992456"/>
            <a:ext cx="10511627" cy="1436544"/>
          </a:xfrm>
        </p:spPr>
        <p:txBody>
          <a:bodyPr/>
          <a:lstStyle/>
          <a:p>
            <a:r>
              <a:rPr lang="en-US" sz="2000" dirty="0"/>
              <a:t>This model serves as a powerful tool to not only predict profitability but also offer strategic insights for optimizing operations and driving long-term growth in the airline industry.</a:t>
            </a:r>
            <a:endParaRPr lang="en-US" sz="2000" b="0"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21</a:t>
            </a:fld>
            <a:endParaRPr lang="en-US" dirty="0"/>
          </a:p>
        </p:txBody>
      </p:sp>
      <p:pic>
        <p:nvPicPr>
          <p:cNvPr id="5122" name="Picture 2" descr="Exploring the airline industry's great unsolved problem: airline scheduling">
            <a:extLst>
              <a:ext uri="{FF2B5EF4-FFF2-40B4-BE49-F238E27FC236}">
                <a16:creationId xmlns:a16="http://schemas.microsoft.com/office/drawing/2014/main" id="{384F47B3-5DF5-648D-724F-BCB4D302813C}"/>
              </a:ext>
            </a:extLst>
          </p:cNvPr>
          <p:cNvPicPr>
            <a:picLocks noChangeAspect="1" noChangeArrowheads="1"/>
          </p:cNvPicPr>
          <p:nvPr/>
        </p:nvPicPr>
        <p:blipFill>
          <a:blip r:embed="rId3">
            <a:alphaModFix amt="23000"/>
            <a:extLst>
              <a:ext uri="{28A0092B-C50C-407E-A947-70E740481C1C}">
                <a14:useLocalDpi xmlns:a14="http://schemas.microsoft.com/office/drawing/2010/main" val="0"/>
              </a:ext>
            </a:extLst>
          </a:blip>
          <a:srcRect/>
          <a:stretch>
            <a:fillRect/>
          </a:stretch>
        </p:blipFill>
        <p:spPr bwMode="auto">
          <a:xfrm>
            <a:off x="-1111137" y="-168855"/>
            <a:ext cx="13452766" cy="7567181"/>
          </a:xfrm>
          <a:prstGeom prst="rect">
            <a:avLst/>
          </a:prstGeom>
          <a:noFill/>
          <a:effectLst>
            <a:outerShdw blurRad="50800" dist="50800" dir="540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213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r>
              <a:rPr lang="en-US" dirty="0"/>
              <a:t>TEAM : NEURAL NINJAS</a:t>
            </a:r>
          </a:p>
          <a:p>
            <a:endParaRPr lang="en-US" dirty="0"/>
          </a:p>
        </p:txBody>
      </p:sp>
    </p:spTree>
    <p:extLst>
      <p:ext uri="{BB962C8B-B14F-4D97-AF65-F5344CB8AC3E}">
        <p14:creationId xmlns:p14="http://schemas.microsoft.com/office/powerpoint/2010/main" val="1973173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5752318" y="1291256"/>
            <a:ext cx="5723586" cy="1349068"/>
          </a:xfrm>
        </p:spPr>
        <p:txBody>
          <a:bodyPr/>
          <a:lstStyle/>
          <a:p>
            <a:r>
              <a:rPr lang="en-US" dirty="0"/>
              <a:t>Introduction</a:t>
            </a:r>
            <a:br>
              <a:rPr lang="en-US" dirty="0"/>
            </a:br>
            <a:endParaRPr lang="en-US" dirty="0"/>
          </a:p>
        </p:txBody>
      </p:sp>
      <p:sp>
        <p:nvSpPr>
          <p:cNvPr id="3" name="TextBox 2">
            <a:extLst>
              <a:ext uri="{FF2B5EF4-FFF2-40B4-BE49-F238E27FC236}">
                <a16:creationId xmlns:a16="http://schemas.microsoft.com/office/drawing/2014/main" id="{0A56C68A-F778-799F-8A8F-A1627E0163EF}"/>
              </a:ext>
            </a:extLst>
          </p:cNvPr>
          <p:cNvSpPr txBox="1"/>
          <p:nvPr/>
        </p:nvSpPr>
        <p:spPr>
          <a:xfrm>
            <a:off x="5752318" y="2302599"/>
            <a:ext cx="3890356" cy="1754326"/>
          </a:xfrm>
          <a:prstGeom prst="rect">
            <a:avLst/>
          </a:prstGeom>
          <a:noFill/>
        </p:spPr>
        <p:txBody>
          <a:bodyPr wrap="square" rtlCol="0">
            <a:spAutoFit/>
          </a:bodyPr>
          <a:lstStyle/>
          <a:p>
            <a:r>
              <a:rPr lang="en-US" sz="1800" dirty="0">
                <a:solidFill>
                  <a:schemeClr val="accent6"/>
                </a:solidFill>
              </a:rPr>
              <a:t>The airline industry operates in a highly competitive environment, where profitability is influenced by a range of operational and financial factors.</a:t>
            </a:r>
          </a:p>
          <a:p>
            <a:endParaRPr lang="en-US" dirty="0">
              <a:solidFill>
                <a:schemeClr val="accent6"/>
              </a:solidFill>
            </a:endParaRPr>
          </a:p>
        </p:txBody>
      </p:sp>
      <p:pic>
        <p:nvPicPr>
          <p:cNvPr id="8" name="Picture Placeholder 7">
            <a:extLst>
              <a:ext uri="{FF2B5EF4-FFF2-40B4-BE49-F238E27FC236}">
                <a16:creationId xmlns:a16="http://schemas.microsoft.com/office/drawing/2014/main" id="{2DE0761E-5A62-47B6-D884-DBEC7B728ECF}"/>
              </a:ext>
            </a:extLst>
          </p:cNvPr>
          <p:cNvPicPr>
            <a:picLocks noGrp="1" noChangeAspect="1"/>
          </p:cNvPicPr>
          <p:nvPr>
            <p:ph type="pic" sz="quarter" idx="11"/>
          </p:nvPr>
        </p:nvPicPr>
        <p:blipFill>
          <a:blip r:embed="rId3">
            <a:alphaModFix amt="70000"/>
          </a:blip>
          <a:srcRect l="31367" r="31367"/>
          <a:stretch>
            <a:fillRect/>
          </a:stretch>
        </p:blipFill>
        <p:spPr/>
      </p:pic>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979117" y="1299768"/>
            <a:ext cx="6746530" cy="994164"/>
          </a:xfrm>
        </p:spPr>
        <p:txBody>
          <a:bodyPr/>
          <a:lstStyle/>
          <a:p>
            <a:r>
              <a:rPr lang="en-US" dirty="0"/>
              <a:t>Airline profitability </a:t>
            </a:r>
            <a:br>
              <a:rPr lang="en-US" dirty="0"/>
            </a:br>
            <a:r>
              <a:rPr lang="en-US" dirty="0"/>
              <a:t>challenge</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2979117" y="2665011"/>
            <a:ext cx="8326191" cy="4168041"/>
          </a:xfrm>
        </p:spPr>
        <p:txBody>
          <a:bodyPr>
            <a:noAutofit/>
          </a:bodyPr>
          <a:lstStyle/>
          <a:p>
            <a:r>
              <a:rPr lang="en-US" sz="2400" dirty="0"/>
              <a:t>Maximizing profitability requires understanding the complexities of various variables that directly impact both costs and revenue generation.</a:t>
            </a:r>
          </a:p>
          <a:p>
            <a:r>
              <a:rPr lang="en-US" sz="2400" dirty="0"/>
              <a:t>With a dataset that captures a wide range of operational metrics and financial figures, the goal is to build a model that can predict airline profitability accurately and provide actionable insights for decision-making</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914400" y="2062928"/>
            <a:ext cx="5259554" cy="1291241"/>
          </a:xfrm>
        </p:spPr>
        <p:txBody>
          <a:bodyPr/>
          <a:lstStyle/>
          <a:p>
            <a:r>
              <a:rPr lang="en-US" dirty="0"/>
              <a:t>Problem statement </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14400" y="3648041"/>
            <a:ext cx="5259554" cy="2569879"/>
          </a:xfrm>
        </p:spPr>
        <p:txBody>
          <a:bodyPr>
            <a:normAutofit fontScale="92500" lnSpcReduction="10000"/>
          </a:bodyPr>
          <a:lstStyle/>
          <a:p>
            <a:r>
              <a:rPr lang="en-US" dirty="0"/>
              <a:t>The airline industry faces challenges in maximizing profitability, influenced by factors like flight delays, aircraft utilization, turnaround time, and fuel efficiency. By predicting profitability based on these factors, airlines can make informed decisions to improve operational efficiency, reduce costs, and boost revenue.</a:t>
            </a:r>
          </a:p>
        </p:txBody>
      </p:sp>
      <p:pic>
        <p:nvPicPr>
          <p:cNvPr id="8" name="Picture Placeholder 7">
            <a:extLst>
              <a:ext uri="{FF2B5EF4-FFF2-40B4-BE49-F238E27FC236}">
                <a16:creationId xmlns:a16="http://schemas.microsoft.com/office/drawing/2014/main" id="{F20DD6C4-B652-0222-391C-3EA901E2443B}"/>
              </a:ext>
            </a:extLst>
          </p:cNvPr>
          <p:cNvPicPr>
            <a:picLocks noGrp="1" noChangeAspect="1"/>
          </p:cNvPicPr>
          <p:nvPr>
            <p:ph type="pic" sz="quarter" idx="11"/>
          </p:nvPr>
        </p:nvPicPr>
        <p:blipFill>
          <a:blip r:embed="rId3"/>
          <a:srcRect l="16301" r="16301"/>
          <a:stretch>
            <a:fillRect/>
          </a:stretch>
        </p:blipFill>
        <p:spPr/>
      </p:pic>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2AE719-E494-E581-2DC0-9D399298F9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50599B-C5E5-E565-CB7F-180CB95E2F63}"/>
              </a:ext>
            </a:extLst>
          </p:cNvPr>
          <p:cNvSpPr>
            <a:spLocks noGrp="1"/>
          </p:cNvSpPr>
          <p:nvPr>
            <p:ph type="title"/>
          </p:nvPr>
        </p:nvSpPr>
        <p:spPr>
          <a:xfrm>
            <a:off x="3460565" y="1057274"/>
            <a:ext cx="7965461" cy="994164"/>
          </a:xfrm>
        </p:spPr>
        <p:txBody>
          <a:bodyPr/>
          <a:lstStyle/>
          <a:p>
            <a:r>
              <a:rPr lang="en-US" dirty="0"/>
              <a:t>OBJECTIVES</a:t>
            </a:r>
          </a:p>
        </p:txBody>
      </p:sp>
      <p:sp>
        <p:nvSpPr>
          <p:cNvPr id="3" name="Content Placeholder 2">
            <a:extLst>
              <a:ext uri="{FF2B5EF4-FFF2-40B4-BE49-F238E27FC236}">
                <a16:creationId xmlns:a16="http://schemas.microsoft.com/office/drawing/2014/main" id="{8503B365-3F02-ECF8-FB3D-26D1CE7362E6}"/>
              </a:ext>
            </a:extLst>
          </p:cNvPr>
          <p:cNvSpPr>
            <a:spLocks noGrp="1"/>
          </p:cNvSpPr>
          <p:nvPr>
            <p:ph sz="half" idx="2"/>
          </p:nvPr>
        </p:nvSpPr>
        <p:spPr>
          <a:xfrm>
            <a:off x="3460565" y="2303029"/>
            <a:ext cx="7965460" cy="3497698"/>
          </a:xfrm>
        </p:spPr>
        <p:txBody>
          <a:bodyPr/>
          <a:lstStyle/>
          <a:p>
            <a:r>
              <a:rPr lang="en-US" dirty="0"/>
              <a:t>Develop a Predictive Model</a:t>
            </a:r>
          </a:p>
          <a:p>
            <a:r>
              <a:rPr lang="en-US" dirty="0"/>
              <a:t>Ensure High Predictive Accuracy</a:t>
            </a:r>
          </a:p>
          <a:p>
            <a:r>
              <a:rPr lang="en-US" dirty="0"/>
              <a:t>Provide Interpretability:</a:t>
            </a:r>
          </a:p>
          <a:p>
            <a:r>
              <a:rPr lang="en-US" dirty="0"/>
              <a:t>Handle Real-World Uncertainties</a:t>
            </a:r>
          </a:p>
          <a:p>
            <a:r>
              <a:rPr lang="en-US" dirty="0"/>
              <a:t>Optimization and Parameter Tuning</a:t>
            </a:r>
          </a:p>
        </p:txBody>
      </p:sp>
      <p:sp>
        <p:nvSpPr>
          <p:cNvPr id="23" name="Slide Number Placeholder 22">
            <a:extLst>
              <a:ext uri="{FF2B5EF4-FFF2-40B4-BE49-F238E27FC236}">
                <a16:creationId xmlns:a16="http://schemas.microsoft.com/office/drawing/2014/main" id="{0ED914AF-5159-9AEB-3D79-C7BEEAF53DD8}"/>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3939385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888634" y="457199"/>
            <a:ext cx="7043617" cy="1155470"/>
          </a:xfrm>
        </p:spPr>
        <p:txBody>
          <a:bodyPr/>
          <a:lstStyle/>
          <a:p>
            <a:r>
              <a:rPr lang="en-US" dirty="0"/>
              <a:t>machine learning model </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3888633" y="2047006"/>
            <a:ext cx="7537393" cy="4353795"/>
          </a:xfrm>
        </p:spPr>
        <p:txBody>
          <a:bodyPr/>
          <a:lstStyle/>
          <a:p>
            <a:r>
              <a:rPr lang="en-US" u="sng" dirty="0" err="1">
                <a:solidFill>
                  <a:schemeClr val="accent1">
                    <a:lumMod val="50000"/>
                  </a:schemeClr>
                </a:solidFill>
                <a:latin typeface="+mj-lt"/>
              </a:rPr>
              <a:t>XGBoost</a:t>
            </a:r>
            <a:r>
              <a:rPr lang="en-US" u="sng" dirty="0">
                <a:solidFill>
                  <a:schemeClr val="accent1">
                    <a:lumMod val="50000"/>
                  </a:schemeClr>
                </a:solidFill>
                <a:latin typeface="+mj-lt"/>
              </a:rPr>
              <a:t> Model</a:t>
            </a:r>
          </a:p>
          <a:p>
            <a:pPr marL="690372" lvl="1" indent="-342900"/>
            <a:r>
              <a:rPr lang="en-US" dirty="0" err="1"/>
              <a:t>XGBoost</a:t>
            </a:r>
            <a:r>
              <a:rPr lang="en-US" dirty="0"/>
              <a:t> (Extreme Gradient Boosting) is a powerful machine learning algorithm</a:t>
            </a:r>
          </a:p>
          <a:p>
            <a:pPr marL="690372" lvl="1" indent="-342900"/>
            <a:endParaRPr lang="en-US" u="sng" dirty="0">
              <a:solidFill>
                <a:schemeClr val="accent1">
                  <a:lumMod val="50000"/>
                </a:schemeClr>
              </a:solidFill>
              <a:latin typeface="+mj-lt"/>
            </a:endParaRPr>
          </a:p>
          <a:p>
            <a:pPr marL="690372" lvl="1" indent="-342900"/>
            <a:r>
              <a:rPr lang="en-US" dirty="0" err="1"/>
              <a:t>XGBoost</a:t>
            </a:r>
            <a:r>
              <a:rPr lang="en-US" dirty="0"/>
              <a:t> works by combining the outputs of several weak models (typically decision trees) to form a strong predictive model.</a:t>
            </a:r>
          </a:p>
          <a:p>
            <a:pPr marL="690372" lvl="1" indent="-342900"/>
            <a:endParaRPr lang="en-US" dirty="0"/>
          </a:p>
          <a:p>
            <a:pPr marL="690372" lvl="1" indent="-342900"/>
            <a:r>
              <a:rPr lang="en-US" dirty="0"/>
              <a:t>By utilizing techniques like regularization, pruning, and feature selection, </a:t>
            </a:r>
            <a:r>
              <a:rPr lang="en-US" dirty="0" err="1"/>
              <a:t>XGBoost</a:t>
            </a:r>
            <a:r>
              <a:rPr lang="en-US" dirty="0"/>
              <a:t> effectively minimizes overfitting and enhances performance.</a:t>
            </a:r>
            <a:endParaRPr lang="en-US" u="sng" dirty="0">
              <a:solidFill>
                <a:schemeClr val="accent1">
                  <a:lumMod val="50000"/>
                </a:schemeClr>
              </a:solidFill>
              <a:latin typeface="+mj-lt"/>
            </a:endParaRPr>
          </a:p>
        </p:txBody>
      </p:sp>
    </p:spTree>
    <p:extLst>
      <p:ext uri="{BB962C8B-B14F-4D97-AF65-F5344CB8AC3E}">
        <p14:creationId xmlns:p14="http://schemas.microsoft.com/office/powerpoint/2010/main" val="1131718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76199"/>
            <a:ext cx="7796464" cy="696507"/>
          </a:xfrm>
        </p:spPr>
        <p:txBody>
          <a:bodyPr/>
          <a:lstStyle/>
          <a:p>
            <a:r>
              <a:rPr lang="en-US" sz="3200" dirty="0"/>
              <a:t>Actual vs predicted values</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pic>
        <p:nvPicPr>
          <p:cNvPr id="15" name="Content Placeholder 14">
            <a:extLst>
              <a:ext uri="{FF2B5EF4-FFF2-40B4-BE49-F238E27FC236}">
                <a16:creationId xmlns:a16="http://schemas.microsoft.com/office/drawing/2014/main" id="{CA5C9904-B88D-FA33-B6DD-68E1FD6F69D9}"/>
              </a:ext>
            </a:extLst>
          </p:cNvPr>
          <p:cNvPicPr>
            <a:picLocks noGrp="1" noChangeAspect="1"/>
          </p:cNvPicPr>
          <p:nvPr>
            <p:ph sz="half" idx="2"/>
          </p:nvPr>
        </p:nvPicPr>
        <p:blipFill>
          <a:blip r:embed="rId3"/>
          <a:stretch>
            <a:fillRect/>
          </a:stretch>
        </p:blipFill>
        <p:spPr>
          <a:xfrm>
            <a:off x="914399" y="762438"/>
            <a:ext cx="7314328" cy="4989426"/>
          </a:xfrm>
        </p:spPr>
      </p:pic>
      <p:sp>
        <p:nvSpPr>
          <p:cNvPr id="18" name="TextBox 17">
            <a:extLst>
              <a:ext uri="{FF2B5EF4-FFF2-40B4-BE49-F238E27FC236}">
                <a16:creationId xmlns:a16="http://schemas.microsoft.com/office/drawing/2014/main" id="{14E3479F-6E2F-959C-3A41-E9E859174253}"/>
              </a:ext>
            </a:extLst>
          </p:cNvPr>
          <p:cNvSpPr txBox="1"/>
          <p:nvPr/>
        </p:nvSpPr>
        <p:spPr>
          <a:xfrm>
            <a:off x="1096842" y="5857793"/>
            <a:ext cx="7431578" cy="646331"/>
          </a:xfrm>
          <a:prstGeom prst="rect">
            <a:avLst/>
          </a:prstGeom>
          <a:noFill/>
        </p:spPr>
        <p:txBody>
          <a:bodyPr wrap="square" rtlCol="0">
            <a:spAutoFit/>
          </a:bodyPr>
          <a:lstStyle/>
          <a:p>
            <a:r>
              <a:rPr lang="en-US" sz="1200" b="1" dirty="0">
                <a:solidFill>
                  <a:schemeClr val="accent1">
                    <a:lumMod val="50000"/>
                  </a:schemeClr>
                </a:solidFill>
                <a:latin typeface="Arial" panose="020B0604020202020204" pitchFamily="34" charset="0"/>
                <a:cs typeface="Arial" panose="020B0604020202020204" pitchFamily="34" charset="0"/>
              </a:rPr>
              <a:t>Ideally, the points should align closely with the diagonal red dashed line, representing perfect predictions. The close alignment in this plot indicates that the model's predictions are highly accurate and closely match the actual values, suggesting a good model fit.</a:t>
            </a:r>
          </a:p>
        </p:txBody>
      </p:sp>
    </p:spTree>
    <p:extLst>
      <p:ext uri="{BB962C8B-B14F-4D97-AF65-F5344CB8AC3E}">
        <p14:creationId xmlns:p14="http://schemas.microsoft.com/office/powerpoint/2010/main" val="2468595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A7D574-F7D4-6B5C-4538-265440516A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FC2CB7-C10E-2FFA-A6D0-5B65728F19EA}"/>
              </a:ext>
            </a:extLst>
          </p:cNvPr>
          <p:cNvSpPr>
            <a:spLocks noGrp="1"/>
          </p:cNvSpPr>
          <p:nvPr>
            <p:ph type="title"/>
          </p:nvPr>
        </p:nvSpPr>
        <p:spPr>
          <a:xfrm>
            <a:off x="2327560" y="76199"/>
            <a:ext cx="5968539" cy="646331"/>
          </a:xfrm>
        </p:spPr>
        <p:txBody>
          <a:bodyPr/>
          <a:lstStyle/>
          <a:p>
            <a:r>
              <a:rPr lang="en-US" sz="3200" dirty="0"/>
              <a:t>RESIDUAL DISTRIBUTION</a:t>
            </a:r>
          </a:p>
        </p:txBody>
      </p:sp>
      <p:sp>
        <p:nvSpPr>
          <p:cNvPr id="3" name="Slide Number Placeholder 2">
            <a:extLst>
              <a:ext uri="{FF2B5EF4-FFF2-40B4-BE49-F238E27FC236}">
                <a16:creationId xmlns:a16="http://schemas.microsoft.com/office/drawing/2014/main" id="{5C93ED90-19D4-2FF6-7636-E71AEF9A9D2B}"/>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dirty="0"/>
          </a:p>
        </p:txBody>
      </p:sp>
      <p:sp>
        <p:nvSpPr>
          <p:cNvPr id="18" name="TextBox 17">
            <a:extLst>
              <a:ext uri="{FF2B5EF4-FFF2-40B4-BE49-F238E27FC236}">
                <a16:creationId xmlns:a16="http://schemas.microsoft.com/office/drawing/2014/main" id="{22E4C286-B64C-99DC-432D-5282A749ED26}"/>
              </a:ext>
            </a:extLst>
          </p:cNvPr>
          <p:cNvSpPr txBox="1"/>
          <p:nvPr/>
        </p:nvSpPr>
        <p:spPr>
          <a:xfrm>
            <a:off x="432262" y="5326798"/>
            <a:ext cx="8528858" cy="830997"/>
          </a:xfrm>
          <a:prstGeom prst="rect">
            <a:avLst/>
          </a:prstGeom>
          <a:noFill/>
        </p:spPr>
        <p:txBody>
          <a:bodyPr wrap="square" rtlCol="0">
            <a:spAutoFit/>
          </a:bodyPr>
          <a:lstStyle/>
          <a:p>
            <a:r>
              <a:rPr lang="en-US" sz="1200" b="1" dirty="0">
                <a:solidFill>
                  <a:schemeClr val="accent1">
                    <a:lumMod val="50000"/>
                  </a:schemeClr>
                </a:solidFill>
                <a:latin typeface="Arial" panose="020B0604020202020204" pitchFamily="34" charset="0"/>
                <a:cs typeface="Arial" panose="020B0604020202020204" pitchFamily="34" charset="0"/>
              </a:rPr>
              <a:t>This histogram displays the distribution of the residuals (the differences between actual and predicted values). A symmetric, bell-shaped curve around zero indicates that the residuals are normally distributed, suggesting that the model's errors are random and there is no obvious pattern. This is a good sign, as it indicates the model does not have significant biases.</a:t>
            </a:r>
          </a:p>
        </p:txBody>
      </p:sp>
      <p:pic>
        <p:nvPicPr>
          <p:cNvPr id="7" name="Content Placeholder 6">
            <a:extLst>
              <a:ext uri="{FF2B5EF4-FFF2-40B4-BE49-F238E27FC236}">
                <a16:creationId xmlns:a16="http://schemas.microsoft.com/office/drawing/2014/main" id="{19E81256-0E71-631A-B18D-7C07B71AC546}"/>
              </a:ext>
            </a:extLst>
          </p:cNvPr>
          <p:cNvPicPr>
            <a:picLocks noGrp="1" noChangeAspect="1"/>
          </p:cNvPicPr>
          <p:nvPr>
            <p:ph sz="half" idx="2"/>
          </p:nvPr>
        </p:nvPicPr>
        <p:blipFill>
          <a:blip r:embed="rId3"/>
          <a:stretch>
            <a:fillRect/>
          </a:stretch>
        </p:blipFill>
        <p:spPr>
          <a:xfrm>
            <a:off x="0" y="928688"/>
            <a:ext cx="5416452" cy="4191952"/>
          </a:xfrm>
        </p:spPr>
      </p:pic>
      <p:pic>
        <p:nvPicPr>
          <p:cNvPr id="10" name="Picture 9">
            <a:extLst>
              <a:ext uri="{FF2B5EF4-FFF2-40B4-BE49-F238E27FC236}">
                <a16:creationId xmlns:a16="http://schemas.microsoft.com/office/drawing/2014/main" id="{56D0F02D-ADB6-FEC5-DEF3-76F8A927EF99}"/>
              </a:ext>
            </a:extLst>
          </p:cNvPr>
          <p:cNvPicPr>
            <a:picLocks noChangeAspect="1"/>
          </p:cNvPicPr>
          <p:nvPr/>
        </p:nvPicPr>
        <p:blipFill>
          <a:blip r:embed="rId4"/>
          <a:stretch>
            <a:fillRect/>
          </a:stretch>
        </p:blipFill>
        <p:spPr>
          <a:xfrm>
            <a:off x="5381087" y="1019269"/>
            <a:ext cx="6583952" cy="4101371"/>
          </a:xfrm>
          <a:prstGeom prst="rect">
            <a:avLst/>
          </a:prstGeom>
        </p:spPr>
      </p:pic>
    </p:spTree>
    <p:extLst>
      <p:ext uri="{BB962C8B-B14F-4D97-AF65-F5344CB8AC3E}">
        <p14:creationId xmlns:p14="http://schemas.microsoft.com/office/powerpoint/2010/main" val="943086723"/>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{5DF88396-9738-490F-8219-836A1B0699C2}tf78438558_win32</Template>
  <TotalTime>302</TotalTime>
  <Words>1071</Words>
  <Application>Microsoft Office PowerPoint</Application>
  <PresentationFormat>Widescreen</PresentationFormat>
  <Paragraphs>102</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Arial Black</vt:lpstr>
      <vt:lpstr>Calibri</vt:lpstr>
      <vt:lpstr>Sabon Next LT</vt:lpstr>
      <vt:lpstr>Custom</vt:lpstr>
      <vt:lpstr>Airline Profitability model</vt:lpstr>
      <vt:lpstr>agenda</vt:lpstr>
      <vt:lpstr>Introduction </vt:lpstr>
      <vt:lpstr>Airline profitability  challenge</vt:lpstr>
      <vt:lpstr>Problem statement </vt:lpstr>
      <vt:lpstr>OBJECTIVES</vt:lpstr>
      <vt:lpstr>machine learning model </vt:lpstr>
      <vt:lpstr>Actual vs predicted values</vt:lpstr>
      <vt:lpstr>RESIDUAL DISTRIBUTION</vt:lpstr>
      <vt:lpstr>RMSE &amp; MAE OVER EPOCHS</vt:lpstr>
      <vt:lpstr>Key visualizations</vt:lpstr>
      <vt:lpstr>PowerPoint Presentation</vt:lpstr>
      <vt:lpstr>PowerPoint Presentation</vt:lpstr>
      <vt:lpstr>PowerPoint Presentation</vt:lpstr>
      <vt:lpstr>PowerPoint Presentation</vt:lpstr>
      <vt:lpstr>Evaluation Metrics and Model Performance</vt:lpstr>
      <vt:lpstr>SUMMARY</vt:lpstr>
      <vt:lpstr>Actionable Insights </vt:lpstr>
      <vt:lpstr>PowerPoint Presentation</vt:lpstr>
      <vt:lpstr>Conclusion and Key Takeaways</vt:lpstr>
      <vt:lpstr>This model serves as a powerful tool to not only predict profitability but also offer strategic insights for optimizing operations and driving long-term growth in the airline industry.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Nandini Kumari</dc:creator>
  <cp:lastModifiedBy>Nandini Kumari</cp:lastModifiedBy>
  <cp:revision>2</cp:revision>
  <dcterms:created xsi:type="dcterms:W3CDTF">2025-03-01T13:16:47Z</dcterms:created>
  <dcterms:modified xsi:type="dcterms:W3CDTF">2025-03-01T18:18:49Z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