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106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mc/articles/pmc7346000/" TargetMode="External"/><Relationship Id="rId7" Type="http://schemas.openxmlformats.org/officeDocument/2006/relationships/hyperlink" Target="https://pubmed.ncbi.nlm.nih.gov/32876694/" TargetMode="External"/><Relationship Id="rId2" Type="http://schemas.openxmlformats.org/officeDocument/2006/relationships/hyperlink" Target="https://doi.org/10.3390/jof602009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cbi.nlm.nih.gov/pmc/articles/pmc7489434/" TargetMode="External"/><Relationship Id="rId5" Type="http://schemas.openxmlformats.org/officeDocument/2006/relationships/hyperlink" Target="https://doi.org/10.1001/jama.2020.17023" TargetMode="External"/><Relationship Id="rId4" Type="http://schemas.openxmlformats.org/officeDocument/2006/relationships/hyperlink" Target="https://pubmed.ncbi.nlm.nih.gov/32599813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633" y="-1138209"/>
            <a:ext cx="8995469" cy="1636244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Coronavirus Disease(covid-19)Associated </a:t>
            </a:r>
            <a:r>
              <a:rPr lang="en-US" sz="2800" dirty="0" err="1" smtClean="0">
                <a:solidFill>
                  <a:schemeClr val="tx1"/>
                </a:solidFill>
              </a:rPr>
              <a:t>Mucormycosis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909885" y="3377177"/>
            <a:ext cx="14107181" cy="2057292"/>
          </a:xfrm>
        </p:spPr>
        <p:txBody>
          <a:bodyPr>
            <a:norm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.</a:t>
            </a:r>
            <a:endParaRPr lang="en-IN" sz="10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8" y="728935"/>
            <a:ext cx="1378539" cy="13785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30295" y="18127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Submitted by-</a:t>
            </a:r>
            <a:r>
              <a:rPr lang="en-US" b="1" dirty="0" err="1">
                <a:solidFill>
                  <a:schemeClr val="accent3"/>
                </a:solidFill>
              </a:rPr>
              <a:t>Sonal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err="1">
                <a:solidFill>
                  <a:schemeClr val="accent3"/>
                </a:solidFill>
              </a:rPr>
              <a:t>Saubhya</a:t>
            </a:r>
            <a:endParaRPr lang="en-US" b="1" dirty="0">
              <a:solidFill>
                <a:schemeClr val="accent3"/>
              </a:solidFill>
            </a:endParaRPr>
          </a:p>
          <a:p>
            <a:r>
              <a:rPr lang="en-US" b="1" dirty="0"/>
              <a:t>Admission No.-</a:t>
            </a:r>
            <a:r>
              <a:rPr lang="en-US" b="1" dirty="0">
                <a:solidFill>
                  <a:schemeClr val="accent3"/>
                </a:solidFill>
              </a:rPr>
              <a:t>19SBAS1060020</a:t>
            </a:r>
          </a:p>
          <a:p>
            <a:r>
              <a:rPr lang="en-US" b="1" dirty="0"/>
              <a:t>B.Sc. </a:t>
            </a:r>
            <a:r>
              <a:rPr lang="en-US" b="1" dirty="0" smtClean="0"/>
              <a:t>Microbiology(semester5)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379617" y="337717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/>
              <a:t>Under the supervision of</a:t>
            </a:r>
          </a:p>
          <a:p>
            <a:r>
              <a:rPr lang="en-US" b="1" dirty="0" err="1"/>
              <a:t>Dr.Rajesh</a:t>
            </a:r>
            <a:r>
              <a:rPr lang="en-US" b="1" dirty="0"/>
              <a:t> Yadav</a:t>
            </a:r>
          </a:p>
          <a:p>
            <a:r>
              <a:rPr lang="en-US" b="1" dirty="0"/>
              <a:t>Assistant Professor</a:t>
            </a:r>
          </a:p>
          <a:p>
            <a:r>
              <a:rPr lang="en-US" b="1" dirty="0"/>
              <a:t>Department of Life Sciences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145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8175" y="2168436"/>
            <a:ext cx="8596668" cy="1320800"/>
          </a:xfrm>
        </p:spPr>
        <p:txBody>
          <a:bodyPr>
            <a:normAutofit/>
          </a:bodyPr>
          <a:lstStyle/>
          <a:p>
            <a:r>
              <a:rPr lang="en-US" sz="1200" dirty="0" smtClean="0"/>
              <a:t>FIG:- </a:t>
            </a:r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Lactophenol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 cotton Blue(LCB) Mount from the growth revealed </a:t>
            </a:r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aseptate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 hyphae with nodal rhizoids and short </a:t>
            </a:r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sporangiophores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 with terminal spherical sporangia filled with brownish </a:t>
            </a:r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sporangiospores,suggestive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 of </a:t>
            </a:r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Rhizopus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 microspores.</a:t>
            </a:r>
            <a:endParaRPr lang="en-IN" sz="1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8" y="181578"/>
            <a:ext cx="1770888" cy="1743456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8" y="3428276"/>
            <a:ext cx="2121408" cy="93268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431212"/>
            <a:ext cx="76050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BlinkMacSystemFont"/>
              </a:rPr>
              <a:t>FIG:- 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BlinkMacSystemFont"/>
              </a:rPr>
              <a:t>Chest radiograph performed at discharge A and after completing amphotericin therapy B showed significant resolution of the right upper zone </a:t>
            </a:r>
            <a:r>
              <a:rPr lang="en-US" sz="1200" b="1" dirty="0" err="1" smtClean="0">
                <a:solidFill>
                  <a:schemeClr val="accent4">
                    <a:lumMod val="75000"/>
                  </a:schemeClr>
                </a:solidFill>
                <a:latin typeface="BlinkMacSystemFont"/>
              </a:rPr>
              <a:t>cavity</a:t>
            </a:r>
            <a:r>
              <a:rPr lang="en-US" sz="1200" b="1" dirty="0" err="1" smtClean="0">
                <a:solidFill>
                  <a:srgbClr val="FFFFFF"/>
                </a:solidFill>
                <a:latin typeface="BlinkMacSystemFont"/>
              </a:rPr>
              <a:t>g</a:t>
            </a:r>
            <a:r>
              <a:rPr lang="en-US" b="1" dirty="0">
                <a:solidFill>
                  <a:srgbClr val="FFFFFF"/>
                </a:solidFill>
                <a:latin typeface="BlinkMacSystemFont"/>
              </a:rPr>
              <a:t>. 1 </a:t>
            </a:r>
            <a:r>
              <a:rPr lang="en-US" dirty="0">
                <a:solidFill>
                  <a:srgbClr val="FFFFFF"/>
                </a:solidFill>
                <a:latin typeface="BlinkMacSystemFont"/>
              </a:rPr>
              <a:t>Chest radiograph at admission </a:t>
            </a:r>
            <a:r>
              <a:rPr lang="en-US" b="1" dirty="0">
                <a:solidFill>
                  <a:srgbClr val="FFFFFF"/>
                </a:solidFill>
                <a:latin typeface="BlinkMacSystemFont"/>
              </a:rPr>
              <a:t>a</a:t>
            </a:r>
            <a:r>
              <a:rPr lang="en-US" dirty="0">
                <a:solidFill>
                  <a:srgbClr val="FFFFFF"/>
                </a:solidFill>
                <a:latin typeface="BlinkMacSystemFont"/>
              </a:rPr>
              <a:t> showing bilateral diffuse infiltrates and cardiomegaly. In the third week of hospitalization, a cavity with </a:t>
            </a:r>
            <a:r>
              <a:rPr lang="en-US" dirty="0" err="1">
                <a:solidFill>
                  <a:srgbClr val="FFFFFF"/>
                </a:solidFill>
                <a:latin typeface="BlinkMacSystemFont"/>
              </a:rPr>
              <a:t>intracavitary</a:t>
            </a:r>
            <a:r>
              <a:rPr lang="en-US" dirty="0">
                <a:solidFill>
                  <a:srgbClr val="FFFFFF"/>
                </a:solidFill>
                <a:latin typeface="BlinkMacSystemFont"/>
              </a:rPr>
              <a:t> content </a:t>
            </a:r>
            <a:r>
              <a:rPr lang="en-US" b="1" dirty="0">
                <a:solidFill>
                  <a:srgbClr val="FFFFFF"/>
                </a:solidFill>
                <a:latin typeface="BlinkMacSystemFont"/>
              </a:rPr>
              <a:t>b</a:t>
            </a:r>
            <a:r>
              <a:rPr lang="en-US" dirty="0">
                <a:solidFill>
                  <a:srgbClr val="FFFFFF"/>
                </a:solidFill>
                <a:latin typeface="BlinkMacSystemFont"/>
              </a:rPr>
              <a:t> can be seen in the right upper zone</a:t>
            </a:r>
            <a:endParaRPr lang="en-US" b="0" i="0" dirty="0">
              <a:solidFill>
                <a:srgbClr val="FFFFFF"/>
              </a:solidFill>
              <a:effectLst/>
              <a:latin typeface="BlinkMacSystemFont"/>
            </a:endParaRPr>
          </a:p>
        </p:txBody>
      </p:sp>
    </p:spTree>
    <p:extLst>
      <p:ext uri="{BB962C8B-B14F-4D97-AF65-F5344CB8AC3E}">
        <p14:creationId xmlns:p14="http://schemas.microsoft.com/office/powerpoint/2010/main" val="555132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Discussion:-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614" y="1350692"/>
            <a:ext cx="8596668" cy="3880773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One alarming observation was the absence of traditional risk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factors,such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as diabetes mellitus ,transplantation ,or hematological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malignancies,in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three person with CAM.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 development of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mucormycosis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can probably be attributed to the use of Glucocorticoids and suggests a need for their use .</a:t>
            </a:r>
          </a:p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Thus,the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use of Glucocorticoids in mild COVID-19 cases (without Hypoxemia-a low level of oxygen in blood ) or the utilization of higher doses of Glucocorticoids should be avoided .</a:t>
            </a:r>
          </a:p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Further,in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the absence of a clear benefit ,drugs targeting immune pathways such as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tocilizumab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should be discouraged.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30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-1320800"/>
            <a:ext cx="8596668" cy="13208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63" y="375332"/>
            <a:ext cx="8596668" cy="3880773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 summary ,physicians caring for critically ill COVID-19 patients must be aware of serious infections that can complicate the course of COVID-19.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 higher degree of clinical suspicion is required to diagnose pulmonary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mucormycosis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Early diagnosis and timely management are necessary to improve outcomes in pulmonary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mucormycosis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73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65" y="418012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Reference:-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26" y="1105401"/>
            <a:ext cx="8596668" cy="3880773"/>
          </a:xfrm>
        </p:spPr>
        <p:txBody>
          <a:bodyPr/>
          <a:lstStyle/>
          <a:p>
            <a:endParaRPr lang="en-IN" dirty="0"/>
          </a:p>
          <a:p>
            <a:pPr lvl="1"/>
            <a:r>
              <a:rPr lang="en-IN" dirty="0" err="1"/>
              <a:t>Arastehfar</a:t>
            </a:r>
            <a:r>
              <a:rPr lang="en-IN" dirty="0"/>
              <a:t> A, </a:t>
            </a:r>
            <a:r>
              <a:rPr lang="en-IN" dirty="0" err="1"/>
              <a:t>Carvalho</a:t>
            </a:r>
            <a:r>
              <a:rPr lang="en-IN" dirty="0"/>
              <a:t> A, van de </a:t>
            </a:r>
            <a:r>
              <a:rPr lang="en-IN" dirty="0" err="1"/>
              <a:t>Veerdonk</a:t>
            </a:r>
            <a:r>
              <a:rPr lang="en-IN" dirty="0"/>
              <a:t> FL, Jenks JD, Koehler P, Krause R, et al. COVID-19 associated pulmonary </a:t>
            </a:r>
            <a:r>
              <a:rPr lang="en-IN" dirty="0" err="1"/>
              <a:t>aspergillosis</a:t>
            </a:r>
            <a:r>
              <a:rPr lang="en-IN" dirty="0"/>
              <a:t> (CAPA)-from immunology to treatment. J Fungi (Basel). 2020;6(2):91. </a:t>
            </a:r>
            <a:r>
              <a:rPr lang="en-IN" dirty="0" err="1"/>
              <a:t>doi</a:t>
            </a:r>
            <a:r>
              <a:rPr lang="en-IN" dirty="0"/>
              <a:t>: 10.3390/jof6020091. - </a:t>
            </a:r>
            <a:r>
              <a:rPr lang="en-IN" dirty="0">
                <a:hlinkClick r:id="rId2"/>
              </a:rPr>
              <a:t>DOI </a:t>
            </a:r>
            <a:r>
              <a:rPr lang="en-IN" dirty="0"/>
              <a:t>- </a:t>
            </a:r>
            <a:r>
              <a:rPr lang="en-IN" dirty="0">
                <a:hlinkClick r:id="rId3"/>
              </a:rPr>
              <a:t>PMC </a:t>
            </a:r>
            <a:r>
              <a:rPr lang="en-IN" dirty="0"/>
              <a:t>- </a:t>
            </a:r>
            <a:r>
              <a:rPr lang="en-IN" dirty="0">
                <a:hlinkClick r:id="rId4"/>
              </a:rPr>
              <a:t>PubMed</a:t>
            </a:r>
            <a:endParaRPr lang="en-IN" dirty="0"/>
          </a:p>
          <a:p>
            <a:pPr lvl="1"/>
            <a:r>
              <a:rPr lang="en-IN" dirty="0"/>
              <a:t>Reference method for broth dilution antifungal susceptibility testing of filamentous fungi: approved standard-second edition. CLSI document M38-A2. Clinical and Laboratory Standards Institute, Wayne, PA: CLSI, 2008.</a:t>
            </a:r>
          </a:p>
          <a:p>
            <a:pPr lvl="1"/>
            <a:r>
              <a:rPr lang="en-IN" dirty="0"/>
              <a:t>Group </a:t>
            </a:r>
            <a:r>
              <a:rPr lang="en-IN" dirty="0" err="1"/>
              <a:t>WHOREAfC</a:t>
            </a:r>
            <a:r>
              <a:rPr lang="en-IN" dirty="0"/>
              <a:t>-TW. Sterne JAC, Murthy S, Diaz JV, </a:t>
            </a:r>
            <a:r>
              <a:rPr lang="en-IN" dirty="0" err="1"/>
              <a:t>Slutsky</a:t>
            </a:r>
            <a:r>
              <a:rPr lang="en-IN" dirty="0"/>
              <a:t> AS, </a:t>
            </a:r>
            <a:r>
              <a:rPr lang="en-IN" dirty="0" err="1"/>
              <a:t>Villar</a:t>
            </a:r>
            <a:r>
              <a:rPr lang="en-IN" dirty="0"/>
              <a:t> J, et al. Association between administration of systemic corticosteroids and mortality among critically Ill patients with COVID-19 a meta-analysis. JAMA. 2020;324(13):1330–13341. </a:t>
            </a:r>
            <a:r>
              <a:rPr lang="en-IN" dirty="0" err="1"/>
              <a:t>doi</a:t>
            </a:r>
            <a:r>
              <a:rPr lang="en-IN" dirty="0"/>
              <a:t>: 10.1001/jama.2020.17023. - </a:t>
            </a:r>
            <a:r>
              <a:rPr lang="en-IN" dirty="0">
                <a:hlinkClick r:id="rId5"/>
              </a:rPr>
              <a:t>DOI </a:t>
            </a:r>
            <a:r>
              <a:rPr lang="en-IN" dirty="0"/>
              <a:t>- </a:t>
            </a:r>
            <a:r>
              <a:rPr lang="en-IN" dirty="0">
                <a:hlinkClick r:id="rId6"/>
              </a:rPr>
              <a:t>PMC </a:t>
            </a:r>
            <a:r>
              <a:rPr lang="en-IN" dirty="0"/>
              <a:t>- </a:t>
            </a:r>
            <a:r>
              <a:rPr lang="en-IN" dirty="0">
                <a:hlinkClick r:id="rId7"/>
              </a:rPr>
              <a:t>PubMed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453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31176" y="3135085"/>
            <a:ext cx="6121499" cy="1320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Thank you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38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087" y="421778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Insight About </a:t>
            </a:r>
            <a:r>
              <a:rPr lang="en-US" sz="2400" dirty="0" err="1" smtClean="0">
                <a:solidFill>
                  <a:schemeClr val="tx1"/>
                </a:solidFill>
              </a:rPr>
              <a:t>Mucormycosis</a:t>
            </a:r>
            <a:r>
              <a:rPr lang="en-US" sz="2400" dirty="0" smtClean="0">
                <a:solidFill>
                  <a:schemeClr val="tx1"/>
                </a:solidFill>
              </a:rPr>
              <a:t> Disease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511" y="1281024"/>
            <a:ext cx="8596668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Mucormycosis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previously called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zygomycosis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is a serious but rare fungal infections caused by a group of molds called </a:t>
            </a:r>
            <a:r>
              <a:rPr lang="en-US" u="sng" dirty="0" smtClean="0">
                <a:solidFill>
                  <a:schemeClr val="accent4">
                    <a:lumMod val="75000"/>
                  </a:schemeClr>
                </a:solidFill>
              </a:rPr>
              <a:t>MUCORMYCETES.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These infections are usually acquired when spores from the mold are breathed in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inhaled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or less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commonly,enter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the body through a cut in the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skin.These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mold live throughout the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Mucormycosis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mainly affects people who have health problems or take medicine that lower the body’s ability to fight germs and sickness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Immunocompromised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It most commonly affects the sinuses or the lungs after inhaling fungal spores from the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air.It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can also occur on the skin after a cut ,burn or other type of skin injury.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71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47894" y="3041469"/>
            <a:ext cx="8596667" cy="566738"/>
          </a:xfrm>
        </p:spPr>
        <p:txBody>
          <a:bodyPr>
            <a:normAutofit/>
          </a:bodyPr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Mucormycosis</a:t>
            </a:r>
            <a:r>
              <a:rPr lang="en-US" sz="1200" dirty="0" smtClean="0">
                <a:solidFill>
                  <a:schemeClr val="tx1"/>
                </a:solidFill>
              </a:rPr>
              <a:t>-fungal disease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4" b="16454"/>
          <a:stretch>
            <a:fillRect/>
          </a:stretch>
        </p:blipFill>
        <p:spPr>
          <a:xfrm>
            <a:off x="294184" y="226423"/>
            <a:ext cx="6539392" cy="30305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35430" y="4087178"/>
            <a:ext cx="8742778" cy="225266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Small outbreaks or clusters of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mucormycosis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can occur in certain group of people ,such as those who have had an organ transplant .CDC</a:t>
            </a:r>
            <a:r>
              <a:rPr lang="en-US" sz="1800" dirty="0" smtClean="0">
                <a:solidFill>
                  <a:schemeClr val="tx1"/>
                </a:solidFill>
              </a:rPr>
              <a:t>(Centers for Disease Control and Prevention)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usually investigates one to three of these clusters each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Rhizopus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species,Mucor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species,Rhizomucor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species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etc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are types of fungi that most commonly cause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mucormycosis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4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360" y="496388"/>
            <a:ext cx="8596668" cy="61830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Insight About Coronavirus Disease (COVID-19)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17" y="1359400"/>
            <a:ext cx="8596668" cy="3880773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Coronavirus (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CoV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) are a large family of viruses that cause illness ranging from the common cold to more severe disease.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 novel coronavirus (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nCoV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) is a new strain that has not been previously identified in humans.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It is caused by infection with the </a:t>
            </a:r>
            <a:r>
              <a:rPr lang="en-US" u="sng" dirty="0" smtClean="0">
                <a:solidFill>
                  <a:schemeClr val="accent4">
                    <a:lumMod val="75000"/>
                  </a:schemeClr>
                </a:solidFill>
              </a:rPr>
              <a:t>Severe acute respiratory syndrome coronavirus 2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(SARS-CoV-2) virus strain. </a:t>
            </a:r>
          </a:p>
          <a:p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40" y="3141407"/>
            <a:ext cx="3727269" cy="419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1332411"/>
            <a:ext cx="8596668" cy="1320800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911" y="915263"/>
            <a:ext cx="8596668" cy="3880773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 outbreak of Novel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oronavirus Disease (COVID-19) was initially noticed in a seafood market in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uhan city in Hubei province of china in mid-December ,2019,has now spread to 215 countries/territories/areas worldwide.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133599"/>
            <a:ext cx="6286500" cy="318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6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51" y="130629"/>
            <a:ext cx="8596668" cy="68797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Introduction about CAM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1784"/>
            <a:ext cx="8596668" cy="3866606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 pandemic coronavirus disease 2019(COVID-19) continues to be a significant problem worldwide.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While several treatment options have been evaluated ,none except systemic </a:t>
            </a:r>
            <a:r>
              <a:rPr lang="en-US" u="sng" dirty="0" smtClean="0">
                <a:solidFill>
                  <a:schemeClr val="accent4">
                    <a:lumMod val="75000"/>
                  </a:schemeClr>
                </a:solidFill>
              </a:rPr>
              <a:t>GLUCOCORTICOIDS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(medicine that fight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imflammation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and work with your immune system to treat wide range of health problem)have been shown to improve survival in COVID-19.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Unfortunately , the widespread use of Glucocorticoids can lead to secondary bacterial or fungal infections.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Invasive Pulmonary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Aspergillosis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complicating the course of COVID-19 is widely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recognized;however,Mucormycosis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is uncommonly suspected or diagnosed.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65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14698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 case study of Pulmonary </a:t>
            </a:r>
            <a:r>
              <a:rPr lang="en-US" sz="2400" dirty="0" err="1" smtClean="0">
                <a:solidFill>
                  <a:schemeClr val="tx1"/>
                </a:solidFill>
              </a:rPr>
              <a:t>Mucormycosis</a:t>
            </a:r>
            <a:r>
              <a:rPr lang="en-US" sz="2400" dirty="0" smtClean="0">
                <a:solidFill>
                  <a:schemeClr val="tx1"/>
                </a:solidFill>
              </a:rPr>
              <a:t> in a patient with severe COVID-19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029720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 case of probable pulmonary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mucormycosis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in a 55-year –old man with Diabetes ,end stage kidney disease ,and COVID-19.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 case was diagnosed with pulmonary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mucormycosis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21 days following admission for severe COVID-19.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He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recieved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5g of liposomal amphotericin B and was discharged after 54 days from the hospital.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They also performed a systematic review and identified seven additional cases of COVID-19 associated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mucormycosis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(CAM).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46" y="-1320800"/>
            <a:ext cx="8596668" cy="13208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65" y="575629"/>
            <a:ext cx="8596668" cy="3880773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Of the eight cases included in their review, Diabetes Mellitus was the most common risk factor.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Three of them had no risk factor other than Glucocorticoids for COVID-19.</a:t>
            </a:r>
          </a:p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Mucormycosis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usually developed 10-14 days after hospitalization .All except the above case died.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 two person ,CAM was diagnosed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postmortem.Mucormycosis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is an uncommon but serious infection that complicates the course of severe COVID-19.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Person with diabetes mellitus and multiple risk factors may be at a higher risk for developing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mucormycosis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Concurrent Glucocorticoids therapy probably heightens the risk of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mucormycosis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82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9985" y="2963092"/>
            <a:ext cx="8596667" cy="5667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Fig:- </a:t>
            </a:r>
            <a:r>
              <a:rPr lang="en-US" sz="1400" dirty="0" smtClean="0">
                <a:solidFill>
                  <a:schemeClr val="accent4"/>
                </a:solidFill>
              </a:rPr>
              <a:t>Chest radiograph at admission a showing bilateral diffuse infiltrates and cardiomegaly .In the third week of hospitalization ,a cavity with </a:t>
            </a:r>
            <a:r>
              <a:rPr lang="en-US" sz="1400" dirty="0" err="1" smtClean="0">
                <a:solidFill>
                  <a:schemeClr val="accent4"/>
                </a:solidFill>
              </a:rPr>
              <a:t>intracavitary</a:t>
            </a:r>
            <a:r>
              <a:rPr lang="en-US" sz="1400" dirty="0" smtClean="0">
                <a:solidFill>
                  <a:schemeClr val="accent4"/>
                </a:solidFill>
              </a:rPr>
              <a:t>  content b can be seen in the right upper zone .</a:t>
            </a:r>
            <a:endParaRPr lang="en-IN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2" b="5272"/>
          <a:stretch>
            <a:fillRect/>
          </a:stretch>
        </p:blipFill>
        <p:spPr>
          <a:xfrm>
            <a:off x="215780" y="134542"/>
            <a:ext cx="8596668" cy="2608658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19985" y="4940831"/>
            <a:ext cx="8596667" cy="674024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Fig:-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Computed tomography showing thick-walled cavity in the night upper lobe in the corresponding mediastinal A and lung window B sections.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BlinkMacSystemFont"/>
              </a:rPr>
              <a:t>Fig. 1 </a:t>
            </a:r>
            <a:r>
              <a:rPr lang="en-US" dirty="0">
                <a:solidFill>
                  <a:srgbClr val="FFFFFF"/>
                </a:solidFill>
                <a:latin typeface="BlinkMacSystemFont"/>
              </a:rPr>
              <a:t>Chest radiograph at admission </a:t>
            </a:r>
            <a:r>
              <a:rPr lang="en-US" b="1" dirty="0">
                <a:solidFill>
                  <a:srgbClr val="FFFFFF"/>
                </a:solidFill>
                <a:latin typeface="BlinkMacSystemFont"/>
              </a:rPr>
              <a:t>a</a:t>
            </a:r>
            <a:r>
              <a:rPr lang="en-US" dirty="0">
                <a:solidFill>
                  <a:srgbClr val="FFFFFF"/>
                </a:solidFill>
                <a:latin typeface="BlinkMacSystemFont"/>
              </a:rPr>
              <a:t> showing bilateral diffuse infiltrates and cardiomegaly. In the third week of hospitalization, a cavity with </a:t>
            </a:r>
            <a:r>
              <a:rPr lang="en-US" dirty="0" err="1">
                <a:solidFill>
                  <a:srgbClr val="FFFFFF"/>
                </a:solidFill>
                <a:latin typeface="BlinkMacSystemFont"/>
              </a:rPr>
              <a:t>intracavitary</a:t>
            </a:r>
            <a:r>
              <a:rPr lang="en-US" dirty="0">
                <a:solidFill>
                  <a:srgbClr val="FFFFFF"/>
                </a:solidFill>
                <a:latin typeface="BlinkMacSystemFont"/>
              </a:rPr>
              <a:t> content </a:t>
            </a:r>
            <a:r>
              <a:rPr lang="en-US" b="1" dirty="0">
                <a:solidFill>
                  <a:srgbClr val="FFFFFF"/>
                </a:solidFill>
                <a:latin typeface="BlinkMacSystemFont"/>
              </a:rPr>
              <a:t>b</a:t>
            </a:r>
            <a:r>
              <a:rPr lang="en-US" dirty="0">
                <a:solidFill>
                  <a:srgbClr val="FFFFFF"/>
                </a:solidFill>
                <a:latin typeface="BlinkMacSystemFont"/>
              </a:rPr>
              <a:t> can be seen in the right upper zone</a:t>
            </a:r>
            <a:endParaRPr lang="en-US" b="0" i="0" dirty="0">
              <a:solidFill>
                <a:srgbClr val="FFFFFF"/>
              </a:solidFill>
              <a:effectLst/>
              <a:latin typeface="BlinkMacSystemFon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BlinkMacSystemFont"/>
              </a:rPr>
              <a:t>Fig. 1 </a:t>
            </a:r>
            <a:r>
              <a:rPr lang="en-US" dirty="0">
                <a:solidFill>
                  <a:srgbClr val="FFFFFF"/>
                </a:solidFill>
                <a:latin typeface="BlinkMacSystemFont"/>
              </a:rPr>
              <a:t>Chest radiograph at admission </a:t>
            </a:r>
            <a:r>
              <a:rPr lang="en-US" b="1" dirty="0">
                <a:solidFill>
                  <a:srgbClr val="FFFFFF"/>
                </a:solidFill>
                <a:latin typeface="BlinkMacSystemFont"/>
              </a:rPr>
              <a:t>a</a:t>
            </a:r>
            <a:r>
              <a:rPr lang="en-US" dirty="0">
                <a:solidFill>
                  <a:srgbClr val="FFFFFF"/>
                </a:solidFill>
                <a:latin typeface="BlinkMacSystemFont"/>
              </a:rPr>
              <a:t> showing bilateral diffuse infiltrates and cardiomegaly. In the third week of hospitalization, a cavity with </a:t>
            </a:r>
            <a:r>
              <a:rPr lang="en-US" dirty="0" err="1" smtClean="0">
                <a:solidFill>
                  <a:srgbClr val="FFFFFF"/>
                </a:solidFill>
                <a:latin typeface="BlinkMacSystemFont"/>
              </a:rPr>
              <a:t>intrcontent</a:t>
            </a:r>
            <a:r>
              <a:rPr lang="en-US" dirty="0">
                <a:solidFill>
                  <a:srgbClr val="FFFFFF"/>
                </a:solidFill>
                <a:latin typeface="BlinkMacSystemFont"/>
              </a:rPr>
              <a:t> </a:t>
            </a:r>
            <a:r>
              <a:rPr lang="en-US" b="1" dirty="0">
                <a:solidFill>
                  <a:srgbClr val="FFFFFF"/>
                </a:solidFill>
                <a:latin typeface="BlinkMacSystemFont"/>
              </a:rPr>
              <a:t>b</a:t>
            </a:r>
            <a:r>
              <a:rPr lang="en-US" dirty="0">
                <a:solidFill>
                  <a:srgbClr val="FFFFFF"/>
                </a:solidFill>
                <a:latin typeface="BlinkMacSystemFont"/>
              </a:rPr>
              <a:t> can be seen in the right upper zone</a:t>
            </a:r>
            <a:endParaRPr lang="en-US" b="0" i="0" dirty="0">
              <a:solidFill>
                <a:srgbClr val="FFFFFF"/>
              </a:solidFill>
              <a:effectLst/>
              <a:latin typeface="BlinkMacSystemFon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60" y="3989744"/>
            <a:ext cx="2200065" cy="82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397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</TotalTime>
  <Words>1103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BlinkMacSystemFont</vt:lpstr>
      <vt:lpstr>Trebuchet MS</vt:lpstr>
      <vt:lpstr>Wingdings 3</vt:lpstr>
      <vt:lpstr>Facet</vt:lpstr>
      <vt:lpstr>Coronavirus Disease(covid-19)Associated Mucormycosis</vt:lpstr>
      <vt:lpstr>Insight About Mucormycosis Disease</vt:lpstr>
      <vt:lpstr>Mucormycosis-fungal disease</vt:lpstr>
      <vt:lpstr>Insight About Coronavirus Disease (COVID-19)</vt:lpstr>
      <vt:lpstr>PowerPoint Presentation</vt:lpstr>
      <vt:lpstr>Introduction about CAM</vt:lpstr>
      <vt:lpstr>A case study of Pulmonary Mucormycosis in a patient with severe COVID-19</vt:lpstr>
      <vt:lpstr>PowerPoint Presentation</vt:lpstr>
      <vt:lpstr>Fig:- Chest radiograph at admission a showing bilateral diffuse infiltrates and cardiomegaly .In the third week of hospitalization ,a cavity with intracavitary  content b can be seen in the right upper zone .</vt:lpstr>
      <vt:lpstr>FIG:- Lactophenol cotton Blue(LCB) Mount from the growth revealed aseptate hyphae with nodal rhizoids and short sporangiophores with terminal spherical sporangia filled with brownish sporangiospores,suggestive of Rhizopus microspores.</vt:lpstr>
      <vt:lpstr>Discussion:-</vt:lpstr>
      <vt:lpstr>PowerPoint Presentation</vt:lpstr>
      <vt:lpstr>Reference:-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Coronavirus Disease(covid-19)Associated Mucormycosis</dc:title>
  <dc:creator>Bhawesh Deepak</dc:creator>
  <cp:lastModifiedBy>Bhawesh Deepak</cp:lastModifiedBy>
  <cp:revision>24</cp:revision>
  <dcterms:created xsi:type="dcterms:W3CDTF">2021-10-03T02:53:30Z</dcterms:created>
  <dcterms:modified xsi:type="dcterms:W3CDTF">2021-10-03T10:20:08Z</dcterms:modified>
</cp:coreProperties>
</file>