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9CFF77-04EF-42CE-9904-D9BC7AA8156F}">
          <p14:sldIdLst>
            <p14:sldId id="256"/>
            <p14:sldId id="257"/>
            <p14:sldId id="258"/>
            <p14:sldId id="259"/>
            <p14:sldId id="260"/>
            <p14:sldId id="261"/>
            <p14:sldId id="262"/>
            <p14:sldId id="26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wesh Kumar Singh" initials="BS" lastIdx="1" clrIdx="0">
    <p:extLst>
      <p:ext uri="{19B8F6BF-5375-455C-9EA6-DF929625EA0E}">
        <p15:presenceInfo xmlns:p15="http://schemas.microsoft.com/office/powerpoint/2012/main" userId="79928d8b833e71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95" d="100"/>
          <a:sy n="95" d="100"/>
        </p:scale>
        <p:origin x="67"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3ADBF-1C05-48FE-AB3A-F2D9B67BE4F7}"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101885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E3ADBF-1C05-48FE-AB3A-F2D9B67BE4F7}"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129736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E3ADBF-1C05-48FE-AB3A-F2D9B67BE4F7}"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1211535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E3ADBF-1C05-48FE-AB3A-F2D9B67BE4F7}"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BAF2F-4514-42AF-BE77-21FD8D584F0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1895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E3ADBF-1C05-48FE-AB3A-F2D9B67BE4F7}"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4106998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E3ADBF-1C05-48FE-AB3A-F2D9B67BE4F7}"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4232537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E3ADBF-1C05-48FE-AB3A-F2D9B67BE4F7}"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532259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3ADBF-1C05-48FE-AB3A-F2D9B67BE4F7}"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2881384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3ADBF-1C05-48FE-AB3A-F2D9B67BE4F7}"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156494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3ADBF-1C05-48FE-AB3A-F2D9B67BE4F7}"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258631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E3ADBF-1C05-48FE-AB3A-F2D9B67BE4F7}"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35363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3ADBF-1C05-48FE-AB3A-F2D9B67BE4F7}"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428820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3ADBF-1C05-48FE-AB3A-F2D9B67BE4F7}"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58481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3ADBF-1C05-48FE-AB3A-F2D9B67BE4F7}"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9577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3ADBF-1C05-48FE-AB3A-F2D9B67BE4F7}"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789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E3ADBF-1C05-48FE-AB3A-F2D9B67BE4F7}"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1463613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E3ADBF-1C05-48FE-AB3A-F2D9B67BE4F7}"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BAF2F-4514-42AF-BE77-21FD8D584F01}" type="slidenum">
              <a:rPr lang="en-IN" smtClean="0"/>
              <a:t>‹#›</a:t>
            </a:fld>
            <a:endParaRPr lang="en-IN"/>
          </a:p>
        </p:txBody>
      </p:sp>
    </p:spTree>
    <p:extLst>
      <p:ext uri="{BB962C8B-B14F-4D97-AF65-F5344CB8AC3E}">
        <p14:creationId xmlns:p14="http://schemas.microsoft.com/office/powerpoint/2010/main" val="318421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E3ADBF-1C05-48FE-AB3A-F2D9B67BE4F7}" type="datetimeFigureOut">
              <a:rPr lang="en-IN" smtClean="0"/>
              <a:t>02-05-2024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F2BAF2F-4514-42AF-BE77-21FD8D584F01}" type="slidenum">
              <a:rPr lang="en-IN" smtClean="0"/>
              <a:t>‹#›</a:t>
            </a:fld>
            <a:endParaRPr lang="en-IN"/>
          </a:p>
        </p:txBody>
      </p:sp>
    </p:spTree>
    <p:extLst>
      <p:ext uri="{BB962C8B-B14F-4D97-AF65-F5344CB8AC3E}">
        <p14:creationId xmlns:p14="http://schemas.microsoft.com/office/powerpoint/2010/main" val="8084102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47F3B92-AB30-DA6D-6649-B295C74358F8}"/>
              </a:ext>
            </a:extLst>
          </p:cNvPr>
          <p:cNvSpPr>
            <a:spLocks noGrp="1" noChangeArrowheads="1"/>
          </p:cNvSpPr>
          <p:nvPr>
            <p:ph type="ctrTitle"/>
          </p:nvPr>
        </p:nvSpPr>
        <p:spPr bwMode="auto">
          <a:xfrm>
            <a:off x="680895" y="2882696"/>
            <a:ext cx="10830209"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Unicode MS"/>
              </a:rPr>
              <a:t>RAG-based Query Suggestion Chatbot with Chain-of-Thought </a:t>
            </a:r>
            <a:br>
              <a:rPr kumimoji="0" lang="en-US" altLang="en-US" sz="2800" b="1" i="0" u="none" strike="noStrike" cap="none" normalizeH="0" baseline="0" dirty="0">
                <a:ln>
                  <a:noFill/>
                </a:ln>
                <a:solidFill>
                  <a:schemeClr val="tx1"/>
                </a:solidFill>
                <a:effectLst/>
                <a:latin typeface="Arial Unicode MS"/>
              </a:rPr>
            </a:br>
            <a:r>
              <a:rPr kumimoji="0" lang="en-US" altLang="en-US" sz="2800" b="1" i="0" u="none" strike="noStrike" cap="none" normalizeH="0" baseline="0" dirty="0">
                <a:ln>
                  <a:noFill/>
                </a:ln>
                <a:solidFill>
                  <a:schemeClr val="tx1"/>
                </a:solidFill>
                <a:effectLst/>
                <a:latin typeface="Arial Unicode MS"/>
              </a:rPr>
              <a:t>				for WordPress Sites</a:t>
            </a:r>
            <a:endParaRPr kumimoji="0" lang="en-US" altLang="en-US" sz="4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E4CD0C1-2A9A-EB3A-4182-F29EF2DAD4B6}"/>
              </a:ext>
            </a:extLst>
          </p:cNvPr>
          <p:cNvSpPr txBox="1"/>
          <p:nvPr/>
        </p:nvSpPr>
        <p:spPr>
          <a:xfrm>
            <a:off x="7724274" y="4583851"/>
            <a:ext cx="4136389" cy="830997"/>
          </a:xfrm>
          <a:prstGeom prst="rect">
            <a:avLst/>
          </a:prstGeom>
          <a:noFill/>
        </p:spPr>
        <p:txBody>
          <a:bodyPr wrap="none" rtlCol="0">
            <a:spAutoFit/>
          </a:bodyPr>
          <a:lstStyle/>
          <a:p>
            <a:r>
              <a:rPr lang="en-IN" sz="2400" dirty="0"/>
              <a:t>Name: Bhawesh Kumar Singh</a:t>
            </a:r>
          </a:p>
          <a:p>
            <a:endParaRPr lang="en-IN" sz="2400" dirty="0"/>
          </a:p>
        </p:txBody>
      </p:sp>
    </p:spTree>
    <p:extLst>
      <p:ext uri="{BB962C8B-B14F-4D97-AF65-F5344CB8AC3E}">
        <p14:creationId xmlns:p14="http://schemas.microsoft.com/office/powerpoint/2010/main" val="11553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5DC1-147D-875D-598B-47D2C804BEC2}"/>
              </a:ext>
            </a:extLst>
          </p:cNvPr>
          <p:cNvSpPr>
            <a:spLocks noGrp="1"/>
          </p:cNvSpPr>
          <p:nvPr>
            <p:ph type="title"/>
          </p:nvPr>
        </p:nvSpPr>
        <p:spPr>
          <a:xfrm>
            <a:off x="248047" y="2458550"/>
            <a:ext cx="7307784" cy="970450"/>
          </a:xfrm>
        </p:spPr>
        <p:txBody>
          <a:bodyPr>
            <a:noAutofit/>
          </a:bodyPr>
          <a:lstStyle/>
          <a:p>
            <a:r>
              <a:rPr lang="en-IN" sz="2000" b="1" dirty="0"/>
              <a:t>Slide 1: </a:t>
            </a:r>
            <a:r>
              <a:rPr lang="en-IN" sz="2000" b="1" u="sng" dirty="0"/>
              <a:t>Introducing RAG: A Powerful NLP Approach</a:t>
            </a:r>
            <a:br>
              <a:rPr lang="en-IN" sz="2000" dirty="0"/>
            </a:br>
            <a:r>
              <a:rPr lang="en-IN" sz="2000" dirty="0"/>
              <a:t>﻿</a:t>
            </a:r>
            <a:br>
              <a:rPr lang="en-IN" sz="2000" dirty="0"/>
            </a:br>
            <a:r>
              <a:rPr lang="en-IN" sz="2000" dirty="0"/>
              <a:t>Unveiling RAG: A Novel Approach to Natural Language Processing.</a:t>
            </a:r>
            <a:br>
              <a:rPr lang="en-IN" sz="2000" dirty="0"/>
            </a:br>
            <a:r>
              <a:rPr lang="en-IN" sz="2000" dirty="0"/>
              <a:t>﻿</a:t>
            </a:r>
            <a:br>
              <a:rPr lang="en-IN" sz="2000" dirty="0"/>
            </a:br>
            <a:br>
              <a:rPr lang="en-IN" sz="2000" dirty="0"/>
            </a:br>
            <a:r>
              <a:rPr lang="en-IN" sz="2000" dirty="0"/>
              <a:t>Combines strengths of retrieval &amp; generation models.</a:t>
            </a:r>
            <a:br>
              <a:rPr lang="en-IN" sz="2000" dirty="0"/>
            </a:br>
            <a:r>
              <a:rPr lang="en-IN" sz="2000" dirty="0"/>
              <a:t>﻿</a:t>
            </a:r>
            <a:br>
              <a:rPr lang="en-IN" sz="2000" dirty="0"/>
            </a:br>
            <a:br>
              <a:rPr lang="en-IN" sz="2000" dirty="0"/>
            </a:br>
            <a:r>
              <a:rPr lang="en-IN" sz="2000" dirty="0"/>
              <a:t>Leverages pre-trained language models for:</a:t>
            </a:r>
            <a:br>
              <a:rPr lang="en-IN" sz="2000" dirty="0"/>
            </a:br>
            <a:r>
              <a:rPr lang="en-IN" sz="2000" dirty="0"/>
              <a:t>Information retrieval.</a:t>
            </a:r>
            <a:br>
              <a:rPr lang="en-IN" sz="2000" dirty="0"/>
            </a:br>
            <a:r>
              <a:rPr lang="en-IN" sz="2000" dirty="0"/>
              <a:t>﻿</a:t>
            </a:r>
            <a:br>
              <a:rPr lang="en-IN" sz="2000" dirty="0"/>
            </a:br>
            <a:r>
              <a:rPr lang="en-IN" sz="2000" dirty="0"/>
              <a:t>Enables informative &amp; contextually relevant responses</a:t>
            </a:r>
          </a:p>
        </p:txBody>
      </p:sp>
      <p:pic>
        <p:nvPicPr>
          <p:cNvPr id="5" name="Picture 4">
            <a:extLst>
              <a:ext uri="{FF2B5EF4-FFF2-40B4-BE49-F238E27FC236}">
                <a16:creationId xmlns:a16="http://schemas.microsoft.com/office/drawing/2014/main" id="{BB5D529A-3D2B-246D-1CF0-9CC2DB4AD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105" y="4050129"/>
            <a:ext cx="4307305" cy="2422859"/>
          </a:xfrm>
          <a:prstGeom prst="rect">
            <a:avLst/>
          </a:prstGeom>
        </p:spPr>
      </p:pic>
    </p:spTree>
    <p:extLst>
      <p:ext uri="{BB962C8B-B14F-4D97-AF65-F5344CB8AC3E}">
        <p14:creationId xmlns:p14="http://schemas.microsoft.com/office/powerpoint/2010/main" val="162112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9CC-FC59-ABEC-9AC6-0FAA10BED6EE}"/>
              </a:ext>
            </a:extLst>
          </p:cNvPr>
          <p:cNvSpPr>
            <a:spLocks noGrp="1"/>
          </p:cNvSpPr>
          <p:nvPr>
            <p:ph type="title"/>
          </p:nvPr>
        </p:nvSpPr>
        <p:spPr>
          <a:xfrm>
            <a:off x="801500" y="2943775"/>
            <a:ext cx="5294500" cy="970450"/>
          </a:xfrm>
        </p:spPr>
        <p:txBody>
          <a:bodyPr>
            <a:noAutofit/>
          </a:bodyPr>
          <a:lstStyle/>
          <a:p>
            <a:r>
              <a:rPr lang="en-US" sz="1600" b="1" dirty="0"/>
              <a:t>Slide 2: </a:t>
            </a:r>
            <a:r>
              <a:rPr lang="en-US" sz="1600" b="1" u="sng" dirty="0"/>
              <a:t>Unveiling the Building Blocks of RAG</a:t>
            </a:r>
            <a:br>
              <a:rPr lang="en-US" sz="1600" dirty="0"/>
            </a:br>
            <a:br>
              <a:rPr lang="en-US" sz="1600" dirty="0"/>
            </a:br>
            <a:r>
              <a:rPr lang="en-US" sz="1600" dirty="0"/>
              <a:t>RAG: A Model Composed of Powerful Components</a:t>
            </a:r>
            <a:br>
              <a:rPr lang="en-US" sz="1600" dirty="0"/>
            </a:br>
            <a:br>
              <a:rPr lang="en-US" sz="1600" dirty="0"/>
            </a:br>
            <a:r>
              <a:rPr lang="en-US" sz="1600" dirty="0"/>
              <a:t>Tokenizer: Transforms text into processable units (tokens)</a:t>
            </a:r>
            <a:br>
              <a:rPr lang="en-US" sz="1600" dirty="0"/>
            </a:br>
            <a:br>
              <a:rPr lang="en-US" sz="1600" dirty="0"/>
            </a:br>
            <a:r>
              <a:rPr lang="en-US" sz="1600" dirty="0"/>
              <a:t>Example: "The cat sat on the mat" becomes ["The", "cat", "sat", "on", "the", "mat"]</a:t>
            </a:r>
            <a:br>
              <a:rPr lang="en-US" sz="1600" dirty="0"/>
            </a:br>
            <a:r>
              <a:rPr lang="en-US" sz="1600" dirty="0"/>
              <a:t>Retriever: Finds relevant information based on the query</a:t>
            </a:r>
            <a:br>
              <a:rPr lang="en-US" sz="1600" dirty="0"/>
            </a:br>
            <a:br>
              <a:rPr lang="en-US" sz="1600" dirty="0"/>
            </a:br>
            <a:r>
              <a:rPr lang="en-US" sz="1600" dirty="0"/>
              <a:t>Think of it as a super librarian searching a vast knowledge base</a:t>
            </a:r>
            <a:br>
              <a:rPr lang="en-US" sz="1600" dirty="0"/>
            </a:br>
            <a:r>
              <a:rPr lang="en-US" sz="1600" dirty="0"/>
              <a:t>Generator: Crafts the response using retrieved info and the query</a:t>
            </a:r>
            <a:br>
              <a:rPr lang="en-US" sz="1600" dirty="0"/>
            </a:br>
            <a:r>
              <a:rPr lang="en-US" sz="1600" dirty="0"/>
              <a:t>Like a writer using research to create a compelling text</a:t>
            </a:r>
            <a:br>
              <a:rPr lang="en-US" sz="1600" dirty="0"/>
            </a:br>
            <a:br>
              <a:rPr lang="en-US" sz="1600" dirty="0"/>
            </a:br>
            <a:r>
              <a:rPr lang="en-US" sz="1600" dirty="0"/>
              <a:t>Summary:</a:t>
            </a:r>
            <a:br>
              <a:rPr lang="en-US" sz="1600" dirty="0"/>
            </a:br>
            <a:r>
              <a:rPr lang="en-US" sz="1600" dirty="0"/>
              <a:t>The RAG model is like a well-oiled machine with three crucial components. The tokenizer acts as the prep chef, breaking down the input text into manageable pieces. The retriever then takes center stage, searching for relevant information from a vast knowledge source like a skilled librarian. Finally, the generator steps in as the writer, using the retrieved information and the query to craft a comprehensive response.</a:t>
            </a:r>
            <a:endParaRPr lang="en-IN" sz="1600" dirty="0"/>
          </a:p>
        </p:txBody>
      </p:sp>
      <p:pic>
        <p:nvPicPr>
          <p:cNvPr id="2050" name="Picture 2" descr="Retrieval Augmented Generation (RAG ...">
            <a:extLst>
              <a:ext uri="{FF2B5EF4-FFF2-40B4-BE49-F238E27FC236}">
                <a16:creationId xmlns:a16="http://schemas.microsoft.com/office/drawing/2014/main" id="{D25AF032-474A-4432-E9C2-10A924E98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802" y="3707482"/>
            <a:ext cx="4190283" cy="2669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14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D67-A382-6380-18C8-DACE10BD5ECC}"/>
              </a:ext>
            </a:extLst>
          </p:cNvPr>
          <p:cNvSpPr>
            <a:spLocks noGrp="1"/>
          </p:cNvSpPr>
          <p:nvPr>
            <p:ph type="title"/>
          </p:nvPr>
        </p:nvSpPr>
        <p:spPr>
          <a:xfrm>
            <a:off x="63564" y="3144253"/>
            <a:ext cx="5270437" cy="970450"/>
          </a:xfrm>
        </p:spPr>
        <p:txBody>
          <a:bodyPr>
            <a:noAutofit/>
          </a:bodyPr>
          <a:lstStyle/>
          <a:p>
            <a:r>
              <a:rPr lang="en-US" sz="1800" b="1" i="0" dirty="0">
                <a:solidFill>
                  <a:schemeClr val="tx1"/>
                </a:solidFill>
                <a:effectLst/>
                <a:latin typeface="clduoc8qg002yobvdo16lnp1y"/>
              </a:rPr>
              <a:t>3. </a:t>
            </a:r>
            <a:r>
              <a:rPr lang="en-US" sz="1800" b="1" i="0" u="sng" dirty="0">
                <a:solidFill>
                  <a:schemeClr val="tx1"/>
                </a:solidFill>
                <a:effectLst/>
                <a:latin typeface="clduoc8qg002yobvdo16lnp1y"/>
              </a:rPr>
              <a:t>Process Overview:</a:t>
            </a:r>
            <a:br>
              <a:rPr lang="en-US" sz="1800" b="1" i="0" u="sng" dirty="0">
                <a:solidFill>
                  <a:schemeClr val="tx1"/>
                </a:solidFill>
                <a:effectLst/>
                <a:latin typeface="clduoc8qg002yobvdo16lnp1y"/>
              </a:rPr>
            </a:br>
            <a:r>
              <a:rPr lang="en-US" sz="1800" b="0" i="0" dirty="0">
                <a:solidFill>
                  <a:schemeClr val="tx1"/>
                </a:solidFill>
                <a:effectLst/>
                <a:latin typeface="clduoc8oh001pobvdomvbp5sz"/>
              </a:rPr>
              <a:t>Slide 3: Step-by-Step: How RAG Generates Responses</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Unleashing RAG's Power: The Response Generation Process</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Tokenization: Break down the user's question into building blocks</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Context Retrieval:</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Find relevant information from the knowledge base</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Like searching a library with a super librarian!</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Response Generation:</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Craft an answer using the query &amp; retrieved info</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Imagine a writer using research to create a response</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Summary:</a:t>
            </a:r>
            <a:br>
              <a:rPr lang="en-US" sz="1800" b="0" i="0" dirty="0">
                <a:solidFill>
                  <a:schemeClr val="tx1"/>
                </a:solidFill>
                <a:effectLst/>
                <a:latin typeface="clduoc8oh001pobvdomvbp5sz"/>
              </a:rPr>
            </a:br>
            <a:r>
              <a:rPr lang="en-US" sz="1800" b="0" i="0" dirty="0">
                <a:solidFill>
                  <a:schemeClr val="tx1"/>
                </a:solidFill>
                <a:effectLst/>
                <a:latin typeface="clduoc8oh001pobvdomvbp5sz"/>
              </a:rPr>
              <a:t>The RAG model follows a clear-cut process to generate informative responses. First, the tokenizer tackles the user's query, chopping it up into smaller units called tokens. These tokens are then fed to the retriever, which acts like a super librarian, scouring a vast knowledge base for relevant context. Finally, the generator steps in, using both the processed query and the retrieved information to craft a comprehensive and contextually relevant response.</a:t>
            </a:r>
            <a:br>
              <a:rPr lang="en-US" sz="1800" b="0" i="0" dirty="0">
                <a:solidFill>
                  <a:schemeClr val="tx1"/>
                </a:solidFill>
                <a:effectLst/>
                <a:latin typeface="clduoc8oh001pobvdomvbp5sz"/>
              </a:rPr>
            </a:br>
            <a:endParaRPr lang="en-IN" sz="1800" dirty="0">
              <a:solidFill>
                <a:schemeClr val="tx1"/>
              </a:solidFill>
            </a:endParaRPr>
          </a:p>
        </p:txBody>
      </p:sp>
      <p:pic>
        <p:nvPicPr>
          <p:cNvPr id="3074" name="Picture 2" descr="Information Retrieval For Retrieval Augmented Generation – Towards AI">
            <a:extLst>
              <a:ext uri="{FF2B5EF4-FFF2-40B4-BE49-F238E27FC236}">
                <a16:creationId xmlns:a16="http://schemas.microsoft.com/office/drawing/2014/main" id="{9C7C08A0-A445-0508-CD5D-3161DCE89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329" y="4019989"/>
            <a:ext cx="6472075" cy="267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03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743A-9538-9520-109F-C50544D37E0B}"/>
              </a:ext>
            </a:extLst>
          </p:cNvPr>
          <p:cNvSpPr>
            <a:spLocks noGrp="1"/>
          </p:cNvSpPr>
          <p:nvPr>
            <p:ph type="title"/>
          </p:nvPr>
        </p:nvSpPr>
        <p:spPr>
          <a:xfrm>
            <a:off x="95647" y="433137"/>
            <a:ext cx="6441511" cy="5991726"/>
          </a:xfrm>
        </p:spPr>
        <p:txBody>
          <a:bodyPr>
            <a:normAutofit/>
          </a:bodyPr>
          <a:lstStyle/>
          <a:p>
            <a:r>
              <a:rPr lang="en-US" sz="1600" dirty="0"/>
              <a:t>4. </a:t>
            </a:r>
            <a:r>
              <a:rPr lang="en-US" sz="1600" b="1" u="sng" dirty="0"/>
              <a:t>Integration with </a:t>
            </a:r>
            <a:r>
              <a:rPr lang="en-US" sz="1600" b="1" u="sng" dirty="0" err="1"/>
              <a:t>CoT</a:t>
            </a:r>
            <a:r>
              <a:rPr lang="en-US" sz="1600" b="1" u="sng" dirty="0"/>
              <a:t> (Chain of Thought) Logic:</a:t>
            </a:r>
            <a:br>
              <a:rPr lang="en-US" sz="1600" b="1" u="sng" dirty="0"/>
            </a:br>
            <a:br>
              <a:rPr lang="en-US" sz="1600" b="1" u="sng" dirty="0"/>
            </a:br>
            <a:r>
              <a:rPr lang="en-US" sz="1400" dirty="0">
                <a:effectLst/>
              </a:rPr>
              <a:t>Slide 4: Beyond the Basics: RAG with Chain of Thought (</a:t>
            </a:r>
            <a:r>
              <a:rPr lang="en-US" sz="1400" dirty="0" err="1">
                <a:effectLst/>
              </a:rPr>
              <a:t>CoT</a:t>
            </a:r>
            <a:r>
              <a:rPr lang="en-US" sz="1400" dirty="0">
                <a:effectLst/>
              </a:rPr>
              <a:t>)</a:t>
            </a:r>
            <a:br>
              <a:rPr lang="en-US" sz="1400" dirty="0"/>
            </a:br>
            <a:r>
              <a:rPr lang="en-US" sz="1400" dirty="0">
                <a:effectLst/>
              </a:rPr>
              <a:t>Unveiling RAG's Secret Weapon: Chain of Thought (</a:t>
            </a:r>
            <a:r>
              <a:rPr lang="en-US" sz="1400" dirty="0" err="1">
                <a:effectLst/>
              </a:rPr>
              <a:t>CoT</a:t>
            </a:r>
            <a:r>
              <a:rPr lang="en-US" sz="1400" dirty="0">
                <a:effectLst/>
              </a:rPr>
              <a:t>) Logic</a:t>
            </a:r>
            <a:br>
              <a:rPr lang="en-US" sz="1400" dirty="0">
                <a:effectLst/>
              </a:rPr>
            </a:br>
            <a:br>
              <a:rPr lang="en-US" sz="1400" dirty="0"/>
            </a:br>
            <a:r>
              <a:rPr lang="en-US" sz="1400" dirty="0" err="1">
                <a:effectLst/>
              </a:rPr>
              <a:t>CoT</a:t>
            </a:r>
            <a:r>
              <a:rPr lang="en-US" sz="1400" dirty="0">
                <a:effectLst/>
              </a:rPr>
              <a:t>: Refines the initial response for enhanced accuracy</a:t>
            </a:r>
            <a:br>
              <a:rPr lang="en-US" sz="1400" dirty="0"/>
            </a:br>
            <a:r>
              <a:rPr lang="en-US" sz="1400" dirty="0">
                <a:effectLst/>
              </a:rPr>
              <a:t>Analyzes initial response &amp; context for further reasoning</a:t>
            </a:r>
            <a:br>
              <a:rPr lang="en-US" sz="1400" dirty="0"/>
            </a:br>
            <a:r>
              <a:rPr lang="en-US" sz="1400" dirty="0">
                <a:effectLst/>
              </a:rPr>
              <a:t>May involve multiple logical steps for a more informative answer</a:t>
            </a:r>
            <a:br>
              <a:rPr lang="en-US" sz="1400" dirty="0"/>
            </a:br>
            <a:r>
              <a:rPr lang="en-US" sz="1400" dirty="0">
                <a:effectLst/>
              </a:rPr>
              <a:t>﻿</a:t>
            </a:r>
            <a:br>
              <a:rPr lang="en-US" sz="1400" dirty="0">
                <a:effectLst/>
              </a:rPr>
            </a:br>
            <a:br>
              <a:rPr lang="en-US" sz="1400" dirty="0"/>
            </a:br>
            <a:r>
              <a:rPr lang="en-US" sz="1400" dirty="0">
                <a:effectLst/>
              </a:rPr>
              <a:t>Summary:</a:t>
            </a:r>
            <a:br>
              <a:rPr lang="en-US" sz="1400" dirty="0"/>
            </a:br>
            <a:r>
              <a:rPr lang="en-US" sz="1400" dirty="0">
                <a:effectLst/>
              </a:rPr>
              <a:t>The RAG model we've explored so far is already powerful. But the provided code unlocks an even more advanced capability: Chain of Thought (</a:t>
            </a:r>
            <a:r>
              <a:rPr lang="en-US" sz="1400" dirty="0" err="1">
                <a:effectLst/>
              </a:rPr>
              <a:t>CoT</a:t>
            </a:r>
            <a:r>
              <a:rPr lang="en-US" sz="1400" dirty="0">
                <a:effectLst/>
              </a:rPr>
              <a:t>) logic. Think of </a:t>
            </a:r>
            <a:r>
              <a:rPr lang="en-US" sz="1400" dirty="0" err="1">
                <a:effectLst/>
              </a:rPr>
              <a:t>CoT</a:t>
            </a:r>
            <a:r>
              <a:rPr lang="en-US" sz="1400" dirty="0">
                <a:effectLst/>
              </a:rPr>
              <a:t> as a built-in editor for the RAG model. It analyzes the initial response generated by RAG and the previous context to identify areas for improvement. </a:t>
            </a:r>
            <a:r>
              <a:rPr lang="en-US" sz="1400" dirty="0" err="1">
                <a:effectLst/>
              </a:rPr>
              <a:t>CoT</a:t>
            </a:r>
            <a:r>
              <a:rPr lang="en-US" sz="1400" dirty="0">
                <a:effectLst/>
              </a:rPr>
              <a:t> can then refine the response through a series of logical steps, potentially involving multiple passes to arrive at a more accurate and informative final response</a:t>
            </a:r>
            <a:br>
              <a:rPr lang="en-US" sz="1400" dirty="0"/>
            </a:br>
            <a:endParaRPr lang="en-IN" sz="1600" b="1" u="sng" dirty="0"/>
          </a:p>
        </p:txBody>
      </p:sp>
      <p:pic>
        <p:nvPicPr>
          <p:cNvPr id="4098" name="Picture 2" descr="Retrieval-Augmented Generation (RAG): A Short Introduction | Artificial  Corner">
            <a:extLst>
              <a:ext uri="{FF2B5EF4-FFF2-40B4-BE49-F238E27FC236}">
                <a16:creationId xmlns:a16="http://schemas.microsoft.com/office/drawing/2014/main" id="{8BA35247-BAC2-6E75-C1FE-5599FC16E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158" y="3970421"/>
            <a:ext cx="5486032" cy="2735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79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3B77-5B52-9704-D5F0-27AEA9C663A1}"/>
              </a:ext>
            </a:extLst>
          </p:cNvPr>
          <p:cNvSpPr>
            <a:spLocks noGrp="1"/>
          </p:cNvSpPr>
          <p:nvPr>
            <p:ph type="title"/>
          </p:nvPr>
        </p:nvSpPr>
        <p:spPr>
          <a:xfrm>
            <a:off x="665143" y="2662989"/>
            <a:ext cx="5511068" cy="970450"/>
          </a:xfrm>
        </p:spPr>
        <p:txBody>
          <a:bodyPr>
            <a:noAutofit/>
          </a:bodyPr>
          <a:lstStyle/>
          <a:p>
            <a:r>
              <a:rPr lang="en-IN" sz="1600" dirty="0"/>
              <a:t>5. </a:t>
            </a:r>
            <a:r>
              <a:rPr lang="en-IN" sz="1600" b="1" u="sng" dirty="0"/>
              <a:t>Conclusion:</a:t>
            </a:r>
            <a:br>
              <a:rPr lang="en-IN" sz="1600" dirty="0"/>
            </a:br>
            <a:r>
              <a:rPr lang="en-US" sz="1400" dirty="0">
                <a:effectLst/>
              </a:rPr>
              <a:t>Slide 5: The Power of RAG: Conclusion</a:t>
            </a:r>
            <a:br>
              <a:rPr lang="en-US" sz="1400" dirty="0"/>
            </a:br>
            <a:r>
              <a:rPr lang="en-US" sz="1400" dirty="0">
                <a:effectLst/>
              </a:rPr>
              <a:t>RAG: A Game-Changer in Natural Language Processing</a:t>
            </a:r>
            <a:br>
              <a:rPr lang="en-US" sz="1400" dirty="0"/>
            </a:br>
            <a:r>
              <a:rPr lang="en-US" sz="1400" dirty="0">
                <a:effectLst/>
              </a:rPr>
              <a:t>Merges retrieval &amp; generation for powerful NLP</a:t>
            </a:r>
            <a:br>
              <a:rPr lang="en-US" sz="1400" dirty="0"/>
            </a:br>
            <a:r>
              <a:rPr lang="en-US" sz="1400" dirty="0">
                <a:effectLst/>
              </a:rPr>
              <a:t>Retrieves relevant context for informative responses</a:t>
            </a:r>
            <a:br>
              <a:rPr lang="en-US" sz="1400" dirty="0"/>
            </a:br>
            <a:r>
              <a:rPr lang="en-US" sz="1400" dirty="0">
                <a:effectLst/>
              </a:rPr>
              <a:t>Ideal for applications like:</a:t>
            </a:r>
            <a:br>
              <a:rPr lang="en-US" sz="1400" dirty="0"/>
            </a:br>
            <a:r>
              <a:rPr lang="en-US" sz="1400" dirty="0">
                <a:effectLst/>
              </a:rPr>
              <a:t>Question answering</a:t>
            </a:r>
            <a:br>
              <a:rPr lang="en-US" sz="1400" dirty="0"/>
            </a:br>
            <a:r>
              <a:rPr lang="en-US" sz="1400" dirty="0">
                <a:effectLst/>
              </a:rPr>
              <a:t>Dialogue systems</a:t>
            </a:r>
            <a:br>
              <a:rPr lang="en-US" sz="1400" dirty="0"/>
            </a:br>
            <a:r>
              <a:rPr lang="en-US" sz="1400" dirty="0" err="1">
                <a:effectLst/>
              </a:rPr>
              <a:t>CoT</a:t>
            </a:r>
            <a:r>
              <a:rPr lang="en-US" sz="1400" dirty="0">
                <a:effectLst/>
              </a:rPr>
              <a:t> integration boosts capabilities through logical reasoning</a:t>
            </a:r>
            <a:br>
              <a:rPr lang="en-US" sz="1400" dirty="0"/>
            </a:br>
            <a:r>
              <a:rPr lang="en-US" sz="1400" dirty="0">
                <a:effectLst/>
              </a:rPr>
              <a:t>﻿</a:t>
            </a:r>
            <a:br>
              <a:rPr lang="en-US" sz="1400" dirty="0">
                <a:effectLst/>
              </a:rPr>
            </a:br>
            <a:br>
              <a:rPr lang="en-US" sz="1400" dirty="0"/>
            </a:br>
            <a:r>
              <a:rPr lang="en-US" sz="1400" dirty="0">
                <a:effectLst/>
              </a:rPr>
              <a:t>Summary:</a:t>
            </a:r>
            <a:br>
              <a:rPr lang="en-US" sz="1400" dirty="0"/>
            </a:br>
            <a:r>
              <a:rPr lang="en-US" sz="1400" dirty="0">
                <a:effectLst/>
              </a:rPr>
              <a:t>The RAG model represents a significant leap forward in natural language processing. By combining the strengths of retrieval and generation techniques, RAG can access and leverage relevant information to craft informative and contextually appropriate responses. This makes it a perfect fit for various NLP applications, including question answering systems and dialogue systems. Furthermore, the integration of Chain of Thought (</a:t>
            </a:r>
            <a:r>
              <a:rPr lang="en-US" sz="1400" dirty="0" err="1">
                <a:effectLst/>
              </a:rPr>
              <a:t>CoT</a:t>
            </a:r>
            <a:r>
              <a:rPr lang="en-US" sz="1400" dirty="0">
                <a:effectLst/>
              </a:rPr>
              <a:t>) logic empowers RAG with the ability to reason logically and refine its responses, leading to even more accurate and insightful results.</a:t>
            </a:r>
            <a:br>
              <a:rPr lang="en-US" sz="1400" dirty="0"/>
            </a:br>
            <a:endParaRPr lang="en-IN" sz="1600" dirty="0"/>
          </a:p>
        </p:txBody>
      </p:sp>
      <p:pic>
        <p:nvPicPr>
          <p:cNvPr id="5122" name="Picture 2" descr="What is Retrieval-Augmented Generation (RAG)? Definition - Techopedia">
            <a:extLst>
              <a:ext uri="{FF2B5EF4-FFF2-40B4-BE49-F238E27FC236}">
                <a16:creationId xmlns:a16="http://schemas.microsoft.com/office/drawing/2014/main" id="{2EC9D6BA-9C82-1FBD-2257-74CDDFEE1A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313" r="1153"/>
          <a:stretch/>
        </p:blipFill>
        <p:spPr bwMode="auto">
          <a:xfrm>
            <a:off x="8021053" y="2834289"/>
            <a:ext cx="3930315" cy="3847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4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9F63-64A3-304C-C0E2-3728FC00B6B8}"/>
              </a:ext>
            </a:extLst>
          </p:cNvPr>
          <p:cNvSpPr>
            <a:spLocks noGrp="1"/>
          </p:cNvSpPr>
          <p:nvPr>
            <p:ph type="title"/>
          </p:nvPr>
        </p:nvSpPr>
        <p:spPr>
          <a:xfrm>
            <a:off x="0" y="1844451"/>
            <a:ext cx="6388061" cy="3080085"/>
          </a:xfrm>
        </p:spPr>
        <p:txBody>
          <a:bodyPr>
            <a:noAutofit/>
          </a:bodyPr>
          <a:lstStyle/>
          <a:p>
            <a:r>
              <a:rPr lang="en-IN" sz="1600" dirty="0"/>
              <a:t>6. </a:t>
            </a:r>
            <a:r>
              <a:rPr lang="en-IN" sz="1600" b="1" u="sng" dirty="0"/>
              <a:t>Future Directions:</a:t>
            </a:r>
            <a:br>
              <a:rPr lang="en-IN" sz="1600" dirty="0"/>
            </a:br>
            <a:r>
              <a:rPr lang="en-US" sz="1600" dirty="0">
                <a:effectLst/>
              </a:rPr>
              <a:t>Slide 6: The Future of RAG: A World of Possibilities</a:t>
            </a:r>
            <a:br>
              <a:rPr lang="en-US" sz="1600" dirty="0"/>
            </a:br>
            <a:r>
              <a:rPr lang="en-US" sz="1600" dirty="0">
                <a:effectLst/>
              </a:rPr>
              <a:t>RAG: Paving the Way for NLP Advancements</a:t>
            </a:r>
            <a:br>
              <a:rPr lang="en-US" sz="1600" dirty="0"/>
            </a:br>
            <a:r>
              <a:rPr lang="en-US" sz="1600" dirty="0">
                <a:effectLst/>
              </a:rPr>
              <a:t>Optimizing retrieval &amp; generation for even better performance</a:t>
            </a:r>
            <a:br>
              <a:rPr lang="en-US" sz="1600" dirty="0"/>
            </a:br>
            <a:r>
              <a:rPr lang="en-US" sz="1600" dirty="0">
                <a:effectLst/>
              </a:rPr>
              <a:t>Exploring diverse knowledge sources for broader understanding</a:t>
            </a:r>
            <a:br>
              <a:rPr lang="en-US" sz="1600" dirty="0"/>
            </a:br>
            <a:r>
              <a:rPr lang="en-US" sz="1600" dirty="0">
                <a:effectLst/>
              </a:rPr>
              <a:t>Enhancing </a:t>
            </a:r>
            <a:r>
              <a:rPr lang="en-US" sz="1600" dirty="0" err="1">
                <a:effectLst/>
              </a:rPr>
              <a:t>CoT</a:t>
            </a:r>
            <a:r>
              <a:rPr lang="en-US" sz="1600" dirty="0">
                <a:effectLst/>
              </a:rPr>
              <a:t> for advanced reasoning capabilities</a:t>
            </a:r>
            <a:br>
              <a:rPr lang="en-US" sz="1600" dirty="0"/>
            </a:br>
            <a:r>
              <a:rPr lang="en-US" sz="1600" dirty="0">
                <a:effectLst/>
              </a:rPr>
              <a:t>Real-world applications:</a:t>
            </a:r>
            <a:br>
              <a:rPr lang="en-US" sz="1600" dirty="0"/>
            </a:br>
            <a:r>
              <a:rPr lang="en-US" sz="1600" dirty="0">
                <a:effectLst/>
              </a:rPr>
              <a:t>Education: Personalized learning experiences</a:t>
            </a:r>
            <a:br>
              <a:rPr lang="en-US" sz="1600" dirty="0"/>
            </a:br>
            <a:r>
              <a:rPr lang="en-US" sz="1600" dirty="0">
                <a:effectLst/>
              </a:rPr>
              <a:t>Healthcare: Improved patient communication and support</a:t>
            </a:r>
            <a:br>
              <a:rPr lang="en-US" sz="1600" dirty="0"/>
            </a:br>
            <a:r>
              <a:rPr lang="en-US" sz="1600" dirty="0">
                <a:effectLst/>
              </a:rPr>
              <a:t>Customer Service: Efficient and informative interactions</a:t>
            </a:r>
            <a:br>
              <a:rPr lang="en-US" sz="1600" dirty="0"/>
            </a:br>
            <a:r>
              <a:rPr lang="en-US" sz="1600" dirty="0">
                <a:effectLst/>
              </a:rPr>
              <a:t>﻿</a:t>
            </a:r>
            <a:br>
              <a:rPr lang="en-US" sz="1600" dirty="0"/>
            </a:br>
            <a:r>
              <a:rPr lang="en-US" sz="1600" dirty="0">
                <a:effectLst/>
              </a:rPr>
              <a:t>Summary:</a:t>
            </a:r>
            <a:br>
              <a:rPr lang="en-US" sz="1600" dirty="0"/>
            </a:br>
            <a:r>
              <a:rPr lang="en-US" sz="1600" dirty="0">
                <a:effectLst/>
              </a:rPr>
              <a:t>The RAG model is not just a powerful tool; it's a springboard for future advancements in NLP. Researchers are actively exploring ways to optimize the retrieval and generation components, pushing the boundaries of RAG's capabilities. Additionally, integrating different knowledge sources will broaden its understanding of the world. Perhaps the most exciting frontier lies in enhancing the </a:t>
            </a:r>
            <a:r>
              <a:rPr lang="en-US" sz="1600" dirty="0" err="1">
                <a:effectLst/>
              </a:rPr>
              <a:t>CoT</a:t>
            </a:r>
            <a:r>
              <a:rPr lang="en-US" sz="1600" dirty="0">
                <a:effectLst/>
              </a:rPr>
              <a:t> logic with advanced reasoning frameworks, enabling RAG to tackle even more complex tasks. Beyond the research lab, RAG holds immense potential to revolutionize real-world applications. Imagine personalized learning experiences in education, improved patient communication in healthcare, and efficient, informative customer service interactions. The future of NLP with RAG is bright, filled with possibilities for innovation and positive impact.</a:t>
            </a:r>
            <a:br>
              <a:rPr lang="en-US" sz="1600" dirty="0"/>
            </a:br>
            <a:endParaRPr lang="en-IN" sz="1600" dirty="0"/>
          </a:p>
        </p:txBody>
      </p:sp>
      <p:pic>
        <p:nvPicPr>
          <p:cNvPr id="6146" name="Picture 2" descr="What is Retrieval-Augmented Generation (RAG)? Definition - Techopedia">
            <a:extLst>
              <a:ext uri="{FF2B5EF4-FFF2-40B4-BE49-F238E27FC236}">
                <a16:creationId xmlns:a16="http://schemas.microsoft.com/office/drawing/2014/main" id="{90732DA6-E479-40B9-761E-7D89BFC54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427" y="3544913"/>
            <a:ext cx="5217109" cy="31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59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445,540 Thank You Images, Stock Photos ...">
            <a:extLst>
              <a:ext uri="{FF2B5EF4-FFF2-40B4-BE49-F238E27FC236}">
                <a16:creationId xmlns:a16="http://schemas.microsoft.com/office/drawing/2014/main" id="{C714EC45-0F3B-31BE-77B9-E3A63D341B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0" b="21238"/>
          <a:stretch/>
        </p:blipFill>
        <p:spPr bwMode="auto">
          <a:xfrm>
            <a:off x="2039037" y="2142372"/>
            <a:ext cx="8113926" cy="257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320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333</TotalTime>
  <Words>975</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Unicode MS</vt:lpstr>
      <vt:lpstr>Calisto MT</vt:lpstr>
      <vt:lpstr>clduoc8oh001pobvdomvbp5sz</vt:lpstr>
      <vt:lpstr>clduoc8qg002yobvdo16lnp1y</vt:lpstr>
      <vt:lpstr>Wingdings 2</vt:lpstr>
      <vt:lpstr>Slate</vt:lpstr>
      <vt:lpstr>RAG-based Query Suggestion Chatbot with Chain-of-Thought      for WordPress Sites ﻿</vt:lpstr>
      <vt:lpstr>Slide 1: Introducing RAG: A Powerful NLP Approach ﻿ Unveiling RAG: A Novel Approach to Natural Language Processing. ﻿  Combines strengths of retrieval &amp; generation models. ﻿  Leverages pre-trained language models for: Information retrieval. ﻿ Enables informative &amp; contextually relevant responses</vt:lpstr>
      <vt:lpstr>Slide 2: Unveiling the Building Blocks of RAG  RAG: A Model Composed of Powerful Components  Tokenizer: Transforms text into processable units (tokens)  Example: "The cat sat on the mat" becomes ["The", "cat", "sat", "on", "the", "mat"] Retriever: Finds relevant information based on the query  Think of it as a super librarian searching a vast knowledge base Generator: Crafts the response using retrieved info and the query Like a writer using research to create a compelling text  Summary: The RAG model is like a well-oiled machine with three crucial components. The tokenizer acts as the prep chef, breaking down the input text into manageable pieces. The retriever then takes center stage, searching for relevant information from a vast knowledge source like a skilled librarian. Finally, the generator steps in as the writer, using the retrieved information and the query to craft a comprehensive response.</vt:lpstr>
      <vt:lpstr>3. Process Overview: Slide 3: Step-by-Step: How RAG Generates Responses Unleashing RAG's Power: The Response Generation Process Tokenization: Break down the user's question into building blocks Context Retrieval: Find relevant information from the knowledge base Like searching a library with a super librarian! Response Generation: Craft an answer using the query &amp; retrieved info Imagine a writer using research to create a response ﻿ Summary: The RAG model follows a clear-cut process to generate informative responses. First, the tokenizer tackles the user's query, chopping it up into smaller units called tokens. These tokens are then fed to the retriever, which acts like a super librarian, scouring a vast knowledge base for relevant context. Finally, the generator steps in, using both the processed query and the retrieved information to craft a comprehensive and contextually relevant response. </vt:lpstr>
      <vt:lpstr>4. Integration with CoT (Chain of Thought) Logic:  Slide 4: Beyond the Basics: RAG with Chain of Thought (CoT) Unveiling RAG's Secret Weapon: Chain of Thought (CoT) Logic  CoT: Refines the initial response for enhanced accuracy Analyzes initial response &amp; context for further reasoning May involve multiple logical steps for a more informative answer ﻿  Summary: The RAG model we've explored so far is already powerful. But the provided code unlocks an even more advanced capability: Chain of Thought (CoT) logic. Think of CoT as a built-in editor for the RAG model. It analyzes the initial response generated by RAG and the previous context to identify areas for improvement. CoT can then refine the response through a series of logical steps, potentially involving multiple passes to arrive at a more accurate and informative final response </vt:lpstr>
      <vt:lpstr>5. Conclusion: Slide 5: The Power of RAG: Conclusion RAG: A Game-Changer in Natural Language Processing Merges retrieval &amp; generation for powerful NLP Retrieves relevant context for informative responses Ideal for applications like: Question answering Dialogue systems CoT integration boosts capabilities through logical reasoning ﻿  Summary: The RAG model represents a significant leap forward in natural language processing. By combining the strengths of retrieval and generation techniques, RAG can access and leverage relevant information to craft informative and contextually appropriate responses. This makes it a perfect fit for various NLP applications, including question answering systems and dialogue systems. Furthermore, the integration of Chain of Thought (CoT) logic empowers RAG with the ability to reason logically and refine its responses, leading to even more accurate and insightful results. </vt:lpstr>
      <vt:lpstr>6. Future Directions: Slide 6: The Future of RAG: A World of Possibilities RAG: Paving the Way for NLP Advancements Optimizing retrieval &amp; generation for even better performance Exploring diverse knowledge sources for broader understanding Enhancing CoT for advanced reasoning capabilities Real-world applications: Education: Personalized learning experiences Healthcare: Improved patient communication and support Customer Service: Efficient and informative interactions ﻿ Summary: The RAG model is not just a powerful tool; it's a springboard for future advancements in NLP. Researchers are actively exploring ways to optimize the retrieval and generation components, pushing the boundaries of RAG's capabilities. Additionally, integrating different knowledge sources will broaden its understanding of the world. Perhaps the most exciting frontier lies in enhancing the CoT logic with advanced reasoning frameworks, enabling RAG to tackle even more complex tasks. Beyond the research lab, RAG holds immense potential to revolutionize real-world applications. Imagine personalized learning experiences in education, improved patient communication in healthcare, and efficient, informative customer service interactions. The future of NLP with RAG is bright, filled with possibilities for innovation and positive impact.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RAG-based Query Suggestion Chatbot with Chain-of-Thought      for WordPress Sites ﻿</dc:title>
  <dc:creator>Bhawesh Kumar Singh</dc:creator>
  <cp:lastModifiedBy>Bhawesh Kumar Singh</cp:lastModifiedBy>
  <cp:revision>1</cp:revision>
  <dcterms:created xsi:type="dcterms:W3CDTF">2024-05-02T14:58:20Z</dcterms:created>
  <dcterms:modified xsi:type="dcterms:W3CDTF">2024-05-02T20:32:15Z</dcterms:modified>
</cp:coreProperties>
</file>