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29" y="7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8EB0-2A82-E1B0-A248-8AC811232C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E018B5-1EB3-FA86-9C0D-14288E5C12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9F20AB-CDAC-0A1E-D5FD-444708EA0CA9}"/>
              </a:ext>
            </a:extLst>
          </p:cNvPr>
          <p:cNvSpPr>
            <a:spLocks noGrp="1"/>
          </p:cNvSpPr>
          <p:nvPr>
            <p:ph type="dt" sz="half" idx="10"/>
          </p:nvPr>
        </p:nvSpPr>
        <p:spPr/>
        <p:txBody>
          <a:bodyPr/>
          <a:lstStyle/>
          <a:p>
            <a:fld id="{F09AEBCA-E9C9-4E8C-BCC9-44B5895CB0C0}" type="datetimeFigureOut">
              <a:rPr lang="en-US" smtClean="0"/>
              <a:t>3/31/2024</a:t>
            </a:fld>
            <a:endParaRPr lang="en-US"/>
          </a:p>
        </p:txBody>
      </p:sp>
      <p:sp>
        <p:nvSpPr>
          <p:cNvPr id="5" name="Footer Placeholder 4">
            <a:extLst>
              <a:ext uri="{FF2B5EF4-FFF2-40B4-BE49-F238E27FC236}">
                <a16:creationId xmlns:a16="http://schemas.microsoft.com/office/drawing/2014/main" id="{8A785ECA-8942-376A-F2AA-A0A6C50BD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CFA87-99A7-1235-5ECD-CEC6BE5DED24}"/>
              </a:ext>
            </a:extLst>
          </p:cNvPr>
          <p:cNvSpPr>
            <a:spLocks noGrp="1"/>
          </p:cNvSpPr>
          <p:nvPr>
            <p:ph type="sldNum" sz="quarter" idx="12"/>
          </p:nvPr>
        </p:nvSpPr>
        <p:spPr/>
        <p:txBody>
          <a:bodyPr/>
          <a:lstStyle/>
          <a:p>
            <a:fld id="{0572C07A-53E8-4820-8153-81CB902A55C6}" type="slidenum">
              <a:rPr lang="en-US" smtClean="0"/>
              <a:t>‹#›</a:t>
            </a:fld>
            <a:endParaRPr lang="en-US"/>
          </a:p>
        </p:txBody>
      </p:sp>
    </p:spTree>
    <p:extLst>
      <p:ext uri="{BB962C8B-B14F-4D97-AF65-F5344CB8AC3E}">
        <p14:creationId xmlns:p14="http://schemas.microsoft.com/office/powerpoint/2010/main" val="68979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D2307-A138-5DCE-9F9F-0817CECC18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2B8FB7-3C15-D943-D96E-615ECAEFF4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7B2DD-2852-B0DA-2785-484508F6C42C}"/>
              </a:ext>
            </a:extLst>
          </p:cNvPr>
          <p:cNvSpPr>
            <a:spLocks noGrp="1"/>
          </p:cNvSpPr>
          <p:nvPr>
            <p:ph type="dt" sz="half" idx="10"/>
          </p:nvPr>
        </p:nvSpPr>
        <p:spPr/>
        <p:txBody>
          <a:bodyPr/>
          <a:lstStyle/>
          <a:p>
            <a:fld id="{F09AEBCA-E9C9-4E8C-BCC9-44B5895CB0C0}" type="datetimeFigureOut">
              <a:rPr lang="en-US" smtClean="0"/>
              <a:t>3/31/2024</a:t>
            </a:fld>
            <a:endParaRPr lang="en-US"/>
          </a:p>
        </p:txBody>
      </p:sp>
      <p:sp>
        <p:nvSpPr>
          <p:cNvPr id="5" name="Footer Placeholder 4">
            <a:extLst>
              <a:ext uri="{FF2B5EF4-FFF2-40B4-BE49-F238E27FC236}">
                <a16:creationId xmlns:a16="http://schemas.microsoft.com/office/drawing/2014/main" id="{C8D157A3-74DB-4F5B-8846-67A6F5BE6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4F5C0-D089-383D-B7B3-FE4E21B2DCA2}"/>
              </a:ext>
            </a:extLst>
          </p:cNvPr>
          <p:cNvSpPr>
            <a:spLocks noGrp="1"/>
          </p:cNvSpPr>
          <p:nvPr>
            <p:ph type="sldNum" sz="quarter" idx="12"/>
          </p:nvPr>
        </p:nvSpPr>
        <p:spPr/>
        <p:txBody>
          <a:bodyPr/>
          <a:lstStyle/>
          <a:p>
            <a:fld id="{0572C07A-53E8-4820-8153-81CB902A55C6}" type="slidenum">
              <a:rPr lang="en-US" smtClean="0"/>
              <a:t>‹#›</a:t>
            </a:fld>
            <a:endParaRPr lang="en-US"/>
          </a:p>
        </p:txBody>
      </p:sp>
    </p:spTree>
    <p:extLst>
      <p:ext uri="{BB962C8B-B14F-4D97-AF65-F5344CB8AC3E}">
        <p14:creationId xmlns:p14="http://schemas.microsoft.com/office/powerpoint/2010/main" val="476208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A11BAF-C1F0-47BD-244F-A98FB58B2D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9E55F5-D097-DBE9-8C33-2C50D22895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AFB83-2B9A-7561-2263-AE5565C34BAF}"/>
              </a:ext>
            </a:extLst>
          </p:cNvPr>
          <p:cNvSpPr>
            <a:spLocks noGrp="1"/>
          </p:cNvSpPr>
          <p:nvPr>
            <p:ph type="dt" sz="half" idx="10"/>
          </p:nvPr>
        </p:nvSpPr>
        <p:spPr/>
        <p:txBody>
          <a:bodyPr/>
          <a:lstStyle/>
          <a:p>
            <a:fld id="{F09AEBCA-E9C9-4E8C-BCC9-44B5895CB0C0}" type="datetimeFigureOut">
              <a:rPr lang="en-US" smtClean="0"/>
              <a:t>3/31/2024</a:t>
            </a:fld>
            <a:endParaRPr lang="en-US"/>
          </a:p>
        </p:txBody>
      </p:sp>
      <p:sp>
        <p:nvSpPr>
          <p:cNvPr id="5" name="Footer Placeholder 4">
            <a:extLst>
              <a:ext uri="{FF2B5EF4-FFF2-40B4-BE49-F238E27FC236}">
                <a16:creationId xmlns:a16="http://schemas.microsoft.com/office/drawing/2014/main" id="{B54C914B-EFF8-9E16-AC99-661E0B2D4B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F6767-B1AE-A5EE-BB28-2E876F5D91F8}"/>
              </a:ext>
            </a:extLst>
          </p:cNvPr>
          <p:cNvSpPr>
            <a:spLocks noGrp="1"/>
          </p:cNvSpPr>
          <p:nvPr>
            <p:ph type="sldNum" sz="quarter" idx="12"/>
          </p:nvPr>
        </p:nvSpPr>
        <p:spPr/>
        <p:txBody>
          <a:bodyPr/>
          <a:lstStyle/>
          <a:p>
            <a:fld id="{0572C07A-53E8-4820-8153-81CB902A55C6}" type="slidenum">
              <a:rPr lang="en-US" smtClean="0"/>
              <a:t>‹#›</a:t>
            </a:fld>
            <a:endParaRPr lang="en-US"/>
          </a:p>
        </p:txBody>
      </p:sp>
    </p:spTree>
    <p:extLst>
      <p:ext uri="{BB962C8B-B14F-4D97-AF65-F5344CB8AC3E}">
        <p14:creationId xmlns:p14="http://schemas.microsoft.com/office/powerpoint/2010/main" val="290214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9539-11E7-EDBD-0604-2F05DAFCF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C138BD-8145-5A70-768B-FC1B5F6108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2AD25-6606-2919-5333-623891160944}"/>
              </a:ext>
            </a:extLst>
          </p:cNvPr>
          <p:cNvSpPr>
            <a:spLocks noGrp="1"/>
          </p:cNvSpPr>
          <p:nvPr>
            <p:ph type="dt" sz="half" idx="10"/>
          </p:nvPr>
        </p:nvSpPr>
        <p:spPr/>
        <p:txBody>
          <a:bodyPr/>
          <a:lstStyle/>
          <a:p>
            <a:fld id="{F09AEBCA-E9C9-4E8C-BCC9-44B5895CB0C0}" type="datetimeFigureOut">
              <a:rPr lang="en-US" smtClean="0"/>
              <a:t>3/31/2024</a:t>
            </a:fld>
            <a:endParaRPr lang="en-US"/>
          </a:p>
        </p:txBody>
      </p:sp>
      <p:sp>
        <p:nvSpPr>
          <p:cNvPr id="5" name="Footer Placeholder 4">
            <a:extLst>
              <a:ext uri="{FF2B5EF4-FFF2-40B4-BE49-F238E27FC236}">
                <a16:creationId xmlns:a16="http://schemas.microsoft.com/office/drawing/2014/main" id="{DE6044B7-0751-C30F-A546-5BEC1481A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9CD40-C296-F4B0-87EE-8EEFF804B37A}"/>
              </a:ext>
            </a:extLst>
          </p:cNvPr>
          <p:cNvSpPr>
            <a:spLocks noGrp="1"/>
          </p:cNvSpPr>
          <p:nvPr>
            <p:ph type="sldNum" sz="quarter" idx="12"/>
          </p:nvPr>
        </p:nvSpPr>
        <p:spPr/>
        <p:txBody>
          <a:bodyPr/>
          <a:lstStyle/>
          <a:p>
            <a:fld id="{0572C07A-53E8-4820-8153-81CB902A55C6}" type="slidenum">
              <a:rPr lang="en-US" smtClean="0"/>
              <a:t>‹#›</a:t>
            </a:fld>
            <a:endParaRPr lang="en-US"/>
          </a:p>
        </p:txBody>
      </p:sp>
    </p:spTree>
    <p:extLst>
      <p:ext uri="{BB962C8B-B14F-4D97-AF65-F5344CB8AC3E}">
        <p14:creationId xmlns:p14="http://schemas.microsoft.com/office/powerpoint/2010/main" val="225665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EDCE-246C-C95C-B3C8-01AB4E5BD8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EFA007-42A7-7AA5-1978-31E87072B8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6B470A-D6D1-237C-3B8D-1BD91C3F18DD}"/>
              </a:ext>
            </a:extLst>
          </p:cNvPr>
          <p:cNvSpPr>
            <a:spLocks noGrp="1"/>
          </p:cNvSpPr>
          <p:nvPr>
            <p:ph type="dt" sz="half" idx="10"/>
          </p:nvPr>
        </p:nvSpPr>
        <p:spPr/>
        <p:txBody>
          <a:bodyPr/>
          <a:lstStyle/>
          <a:p>
            <a:fld id="{F09AEBCA-E9C9-4E8C-BCC9-44B5895CB0C0}" type="datetimeFigureOut">
              <a:rPr lang="en-US" smtClean="0"/>
              <a:t>3/31/2024</a:t>
            </a:fld>
            <a:endParaRPr lang="en-US"/>
          </a:p>
        </p:txBody>
      </p:sp>
      <p:sp>
        <p:nvSpPr>
          <p:cNvPr id="5" name="Footer Placeholder 4">
            <a:extLst>
              <a:ext uri="{FF2B5EF4-FFF2-40B4-BE49-F238E27FC236}">
                <a16:creationId xmlns:a16="http://schemas.microsoft.com/office/drawing/2014/main" id="{F739EAE7-1293-02C8-F2FF-680F943A78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28D85-F22E-7AE2-F301-676C4A2DF145}"/>
              </a:ext>
            </a:extLst>
          </p:cNvPr>
          <p:cNvSpPr>
            <a:spLocks noGrp="1"/>
          </p:cNvSpPr>
          <p:nvPr>
            <p:ph type="sldNum" sz="quarter" idx="12"/>
          </p:nvPr>
        </p:nvSpPr>
        <p:spPr/>
        <p:txBody>
          <a:bodyPr/>
          <a:lstStyle/>
          <a:p>
            <a:fld id="{0572C07A-53E8-4820-8153-81CB902A55C6}" type="slidenum">
              <a:rPr lang="en-US" smtClean="0"/>
              <a:t>‹#›</a:t>
            </a:fld>
            <a:endParaRPr lang="en-US"/>
          </a:p>
        </p:txBody>
      </p:sp>
    </p:spTree>
    <p:extLst>
      <p:ext uri="{BB962C8B-B14F-4D97-AF65-F5344CB8AC3E}">
        <p14:creationId xmlns:p14="http://schemas.microsoft.com/office/powerpoint/2010/main" val="709967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C711C-A88D-2333-F276-73949B4C5F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42FD28-D2B4-D469-F736-9E35650498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AD2CF0-9C5D-2F65-6804-3493F8BBBF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84CC1-BEF2-AE79-0F77-D795FEFF9D55}"/>
              </a:ext>
            </a:extLst>
          </p:cNvPr>
          <p:cNvSpPr>
            <a:spLocks noGrp="1"/>
          </p:cNvSpPr>
          <p:nvPr>
            <p:ph type="dt" sz="half" idx="10"/>
          </p:nvPr>
        </p:nvSpPr>
        <p:spPr/>
        <p:txBody>
          <a:bodyPr/>
          <a:lstStyle/>
          <a:p>
            <a:fld id="{F09AEBCA-E9C9-4E8C-BCC9-44B5895CB0C0}" type="datetimeFigureOut">
              <a:rPr lang="en-US" smtClean="0"/>
              <a:t>3/31/2024</a:t>
            </a:fld>
            <a:endParaRPr lang="en-US"/>
          </a:p>
        </p:txBody>
      </p:sp>
      <p:sp>
        <p:nvSpPr>
          <p:cNvPr id="6" name="Footer Placeholder 5">
            <a:extLst>
              <a:ext uri="{FF2B5EF4-FFF2-40B4-BE49-F238E27FC236}">
                <a16:creationId xmlns:a16="http://schemas.microsoft.com/office/drawing/2014/main" id="{DFC909E7-77B3-1051-BC71-4C370BB324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7449EF-83A5-31D7-963E-0DCDCD8C3FCB}"/>
              </a:ext>
            </a:extLst>
          </p:cNvPr>
          <p:cNvSpPr>
            <a:spLocks noGrp="1"/>
          </p:cNvSpPr>
          <p:nvPr>
            <p:ph type="sldNum" sz="quarter" idx="12"/>
          </p:nvPr>
        </p:nvSpPr>
        <p:spPr/>
        <p:txBody>
          <a:bodyPr/>
          <a:lstStyle/>
          <a:p>
            <a:fld id="{0572C07A-53E8-4820-8153-81CB902A55C6}" type="slidenum">
              <a:rPr lang="en-US" smtClean="0"/>
              <a:t>‹#›</a:t>
            </a:fld>
            <a:endParaRPr lang="en-US"/>
          </a:p>
        </p:txBody>
      </p:sp>
    </p:spTree>
    <p:extLst>
      <p:ext uri="{BB962C8B-B14F-4D97-AF65-F5344CB8AC3E}">
        <p14:creationId xmlns:p14="http://schemas.microsoft.com/office/powerpoint/2010/main" val="649516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A557-E40D-AF61-4C5D-3BE154934D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9FD791-BFCE-B3DB-A7F6-BB72A73B3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956935-FC62-257E-78BB-C34D0FF51F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58771-9E49-7088-BB46-EE83285F5F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D8A6E3-64C4-8F13-F606-8997114787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93EEB5-3022-087A-78D8-BDFBC917F7BF}"/>
              </a:ext>
            </a:extLst>
          </p:cNvPr>
          <p:cNvSpPr>
            <a:spLocks noGrp="1"/>
          </p:cNvSpPr>
          <p:nvPr>
            <p:ph type="dt" sz="half" idx="10"/>
          </p:nvPr>
        </p:nvSpPr>
        <p:spPr/>
        <p:txBody>
          <a:bodyPr/>
          <a:lstStyle/>
          <a:p>
            <a:fld id="{F09AEBCA-E9C9-4E8C-BCC9-44B5895CB0C0}" type="datetimeFigureOut">
              <a:rPr lang="en-US" smtClean="0"/>
              <a:t>3/31/2024</a:t>
            </a:fld>
            <a:endParaRPr lang="en-US"/>
          </a:p>
        </p:txBody>
      </p:sp>
      <p:sp>
        <p:nvSpPr>
          <p:cNvPr id="8" name="Footer Placeholder 7">
            <a:extLst>
              <a:ext uri="{FF2B5EF4-FFF2-40B4-BE49-F238E27FC236}">
                <a16:creationId xmlns:a16="http://schemas.microsoft.com/office/drawing/2014/main" id="{8AB1463E-31FF-654F-96B6-2176E6A8D7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4723F8-85AE-9985-FF7D-2B72F720F70F}"/>
              </a:ext>
            </a:extLst>
          </p:cNvPr>
          <p:cNvSpPr>
            <a:spLocks noGrp="1"/>
          </p:cNvSpPr>
          <p:nvPr>
            <p:ph type="sldNum" sz="quarter" idx="12"/>
          </p:nvPr>
        </p:nvSpPr>
        <p:spPr/>
        <p:txBody>
          <a:bodyPr/>
          <a:lstStyle/>
          <a:p>
            <a:fld id="{0572C07A-53E8-4820-8153-81CB902A55C6}" type="slidenum">
              <a:rPr lang="en-US" smtClean="0"/>
              <a:t>‹#›</a:t>
            </a:fld>
            <a:endParaRPr lang="en-US"/>
          </a:p>
        </p:txBody>
      </p:sp>
    </p:spTree>
    <p:extLst>
      <p:ext uri="{BB962C8B-B14F-4D97-AF65-F5344CB8AC3E}">
        <p14:creationId xmlns:p14="http://schemas.microsoft.com/office/powerpoint/2010/main" val="7499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F91BF-6C4E-7663-E764-7B3751B958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A29AC2-02DF-0FB8-1088-C6313A59F1C4}"/>
              </a:ext>
            </a:extLst>
          </p:cNvPr>
          <p:cNvSpPr>
            <a:spLocks noGrp="1"/>
          </p:cNvSpPr>
          <p:nvPr>
            <p:ph type="dt" sz="half" idx="10"/>
          </p:nvPr>
        </p:nvSpPr>
        <p:spPr/>
        <p:txBody>
          <a:bodyPr/>
          <a:lstStyle/>
          <a:p>
            <a:fld id="{F09AEBCA-E9C9-4E8C-BCC9-44B5895CB0C0}" type="datetimeFigureOut">
              <a:rPr lang="en-US" smtClean="0"/>
              <a:t>3/31/2024</a:t>
            </a:fld>
            <a:endParaRPr lang="en-US"/>
          </a:p>
        </p:txBody>
      </p:sp>
      <p:sp>
        <p:nvSpPr>
          <p:cNvPr id="4" name="Footer Placeholder 3">
            <a:extLst>
              <a:ext uri="{FF2B5EF4-FFF2-40B4-BE49-F238E27FC236}">
                <a16:creationId xmlns:a16="http://schemas.microsoft.com/office/drawing/2014/main" id="{10C354FD-2D64-18C5-E801-CB2D8699C3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7CFF64-2173-0693-DE7E-CB380F0091DA}"/>
              </a:ext>
            </a:extLst>
          </p:cNvPr>
          <p:cNvSpPr>
            <a:spLocks noGrp="1"/>
          </p:cNvSpPr>
          <p:nvPr>
            <p:ph type="sldNum" sz="quarter" idx="12"/>
          </p:nvPr>
        </p:nvSpPr>
        <p:spPr/>
        <p:txBody>
          <a:bodyPr/>
          <a:lstStyle/>
          <a:p>
            <a:fld id="{0572C07A-53E8-4820-8153-81CB902A55C6}" type="slidenum">
              <a:rPr lang="en-US" smtClean="0"/>
              <a:t>‹#›</a:t>
            </a:fld>
            <a:endParaRPr lang="en-US"/>
          </a:p>
        </p:txBody>
      </p:sp>
    </p:spTree>
    <p:extLst>
      <p:ext uri="{BB962C8B-B14F-4D97-AF65-F5344CB8AC3E}">
        <p14:creationId xmlns:p14="http://schemas.microsoft.com/office/powerpoint/2010/main" val="269644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C3DD94-2C83-F650-3F21-7141FB8942EE}"/>
              </a:ext>
            </a:extLst>
          </p:cNvPr>
          <p:cNvSpPr>
            <a:spLocks noGrp="1"/>
          </p:cNvSpPr>
          <p:nvPr>
            <p:ph type="dt" sz="half" idx="10"/>
          </p:nvPr>
        </p:nvSpPr>
        <p:spPr/>
        <p:txBody>
          <a:bodyPr/>
          <a:lstStyle/>
          <a:p>
            <a:fld id="{F09AEBCA-E9C9-4E8C-BCC9-44B5895CB0C0}" type="datetimeFigureOut">
              <a:rPr lang="en-US" smtClean="0"/>
              <a:t>3/31/2024</a:t>
            </a:fld>
            <a:endParaRPr lang="en-US"/>
          </a:p>
        </p:txBody>
      </p:sp>
      <p:sp>
        <p:nvSpPr>
          <p:cNvPr id="3" name="Footer Placeholder 2">
            <a:extLst>
              <a:ext uri="{FF2B5EF4-FFF2-40B4-BE49-F238E27FC236}">
                <a16:creationId xmlns:a16="http://schemas.microsoft.com/office/drawing/2014/main" id="{17206BB1-C18F-7AED-51EF-2E81486697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345305-281B-21F3-87B4-A71AA20E3DEB}"/>
              </a:ext>
            </a:extLst>
          </p:cNvPr>
          <p:cNvSpPr>
            <a:spLocks noGrp="1"/>
          </p:cNvSpPr>
          <p:nvPr>
            <p:ph type="sldNum" sz="quarter" idx="12"/>
          </p:nvPr>
        </p:nvSpPr>
        <p:spPr/>
        <p:txBody>
          <a:bodyPr/>
          <a:lstStyle/>
          <a:p>
            <a:fld id="{0572C07A-53E8-4820-8153-81CB902A55C6}" type="slidenum">
              <a:rPr lang="en-US" smtClean="0"/>
              <a:t>‹#›</a:t>
            </a:fld>
            <a:endParaRPr lang="en-US"/>
          </a:p>
        </p:txBody>
      </p:sp>
    </p:spTree>
    <p:extLst>
      <p:ext uri="{BB962C8B-B14F-4D97-AF65-F5344CB8AC3E}">
        <p14:creationId xmlns:p14="http://schemas.microsoft.com/office/powerpoint/2010/main" val="1672188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397C6-681A-9D31-402D-4566F21C97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EC3E4C-4475-0957-0E0E-FA67FEC55D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C7BECC-9EB6-88C4-520D-4A8921F01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4065D-9CFA-7985-F208-31858511277F}"/>
              </a:ext>
            </a:extLst>
          </p:cNvPr>
          <p:cNvSpPr>
            <a:spLocks noGrp="1"/>
          </p:cNvSpPr>
          <p:nvPr>
            <p:ph type="dt" sz="half" idx="10"/>
          </p:nvPr>
        </p:nvSpPr>
        <p:spPr/>
        <p:txBody>
          <a:bodyPr/>
          <a:lstStyle/>
          <a:p>
            <a:fld id="{F09AEBCA-E9C9-4E8C-BCC9-44B5895CB0C0}" type="datetimeFigureOut">
              <a:rPr lang="en-US" smtClean="0"/>
              <a:t>3/31/2024</a:t>
            </a:fld>
            <a:endParaRPr lang="en-US"/>
          </a:p>
        </p:txBody>
      </p:sp>
      <p:sp>
        <p:nvSpPr>
          <p:cNvPr id="6" name="Footer Placeholder 5">
            <a:extLst>
              <a:ext uri="{FF2B5EF4-FFF2-40B4-BE49-F238E27FC236}">
                <a16:creationId xmlns:a16="http://schemas.microsoft.com/office/drawing/2014/main" id="{EBAF7129-F758-812B-15AE-AF13E798C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F796F3-E790-E7A7-1B9A-D03F57EC0476}"/>
              </a:ext>
            </a:extLst>
          </p:cNvPr>
          <p:cNvSpPr>
            <a:spLocks noGrp="1"/>
          </p:cNvSpPr>
          <p:nvPr>
            <p:ph type="sldNum" sz="quarter" idx="12"/>
          </p:nvPr>
        </p:nvSpPr>
        <p:spPr/>
        <p:txBody>
          <a:bodyPr/>
          <a:lstStyle/>
          <a:p>
            <a:fld id="{0572C07A-53E8-4820-8153-81CB902A55C6}" type="slidenum">
              <a:rPr lang="en-US" smtClean="0"/>
              <a:t>‹#›</a:t>
            </a:fld>
            <a:endParaRPr lang="en-US"/>
          </a:p>
        </p:txBody>
      </p:sp>
    </p:spTree>
    <p:extLst>
      <p:ext uri="{BB962C8B-B14F-4D97-AF65-F5344CB8AC3E}">
        <p14:creationId xmlns:p14="http://schemas.microsoft.com/office/powerpoint/2010/main" val="407086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F8B33-FFE8-947D-7E75-F0B80E37A0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5CA6DC-C939-A774-B18A-12EEFA86BE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0D4E4E-DDBB-59E0-C1D8-E3A1D1BE8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6776D-8F4D-C9FC-814D-442FC6D79394}"/>
              </a:ext>
            </a:extLst>
          </p:cNvPr>
          <p:cNvSpPr>
            <a:spLocks noGrp="1"/>
          </p:cNvSpPr>
          <p:nvPr>
            <p:ph type="dt" sz="half" idx="10"/>
          </p:nvPr>
        </p:nvSpPr>
        <p:spPr/>
        <p:txBody>
          <a:bodyPr/>
          <a:lstStyle/>
          <a:p>
            <a:fld id="{F09AEBCA-E9C9-4E8C-BCC9-44B5895CB0C0}" type="datetimeFigureOut">
              <a:rPr lang="en-US" smtClean="0"/>
              <a:t>3/31/2024</a:t>
            </a:fld>
            <a:endParaRPr lang="en-US"/>
          </a:p>
        </p:txBody>
      </p:sp>
      <p:sp>
        <p:nvSpPr>
          <p:cNvPr id="6" name="Footer Placeholder 5">
            <a:extLst>
              <a:ext uri="{FF2B5EF4-FFF2-40B4-BE49-F238E27FC236}">
                <a16:creationId xmlns:a16="http://schemas.microsoft.com/office/drawing/2014/main" id="{7A79467F-AF8F-FDB1-606B-E1CE90C142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0608E-751B-7E16-430C-7CE901920BAF}"/>
              </a:ext>
            </a:extLst>
          </p:cNvPr>
          <p:cNvSpPr>
            <a:spLocks noGrp="1"/>
          </p:cNvSpPr>
          <p:nvPr>
            <p:ph type="sldNum" sz="quarter" idx="12"/>
          </p:nvPr>
        </p:nvSpPr>
        <p:spPr/>
        <p:txBody>
          <a:bodyPr/>
          <a:lstStyle/>
          <a:p>
            <a:fld id="{0572C07A-53E8-4820-8153-81CB902A55C6}" type="slidenum">
              <a:rPr lang="en-US" smtClean="0"/>
              <a:t>‹#›</a:t>
            </a:fld>
            <a:endParaRPr lang="en-US"/>
          </a:p>
        </p:txBody>
      </p:sp>
    </p:spTree>
    <p:extLst>
      <p:ext uri="{BB962C8B-B14F-4D97-AF65-F5344CB8AC3E}">
        <p14:creationId xmlns:p14="http://schemas.microsoft.com/office/powerpoint/2010/main" val="572093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70F68E-38CE-D4CF-394A-78B3E797D6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BEF793-69B0-74C4-5F5B-5F3447A8B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09EE3-64E5-DAE4-E091-113BAEB2D7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AEBCA-E9C9-4E8C-BCC9-44B5895CB0C0}" type="datetimeFigureOut">
              <a:rPr lang="en-US" smtClean="0"/>
              <a:t>3/31/2024</a:t>
            </a:fld>
            <a:endParaRPr lang="en-US"/>
          </a:p>
        </p:txBody>
      </p:sp>
      <p:sp>
        <p:nvSpPr>
          <p:cNvPr id="5" name="Footer Placeholder 4">
            <a:extLst>
              <a:ext uri="{FF2B5EF4-FFF2-40B4-BE49-F238E27FC236}">
                <a16:creationId xmlns:a16="http://schemas.microsoft.com/office/drawing/2014/main" id="{9DF84BC4-4C28-7823-0107-A6CEFEDF7F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2C6899-0012-4E28-CD60-D9D597783B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2C07A-53E8-4820-8153-81CB902A55C6}" type="slidenum">
              <a:rPr lang="en-US" smtClean="0"/>
              <a:t>‹#›</a:t>
            </a:fld>
            <a:endParaRPr lang="en-US"/>
          </a:p>
        </p:txBody>
      </p:sp>
    </p:spTree>
    <p:extLst>
      <p:ext uri="{BB962C8B-B14F-4D97-AF65-F5344CB8AC3E}">
        <p14:creationId xmlns:p14="http://schemas.microsoft.com/office/powerpoint/2010/main" val="4081032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C586-A76C-9EDF-B9F9-C67A19117676}"/>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60BE20F4-1EC8-9B0D-8FB5-AAC47907807E}"/>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7F7E0CBB-77A0-186C-0B2E-AD0F7AACE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19DBC5FB-E3A0-CB0B-6E51-B34B6504A227}"/>
              </a:ext>
            </a:extLst>
          </p:cNvPr>
          <p:cNvSpPr txBox="1"/>
          <p:nvPr/>
        </p:nvSpPr>
        <p:spPr>
          <a:xfrm>
            <a:off x="275253" y="377171"/>
            <a:ext cx="9605865" cy="1323439"/>
          </a:xfrm>
          <a:prstGeom prst="rect">
            <a:avLst/>
          </a:prstGeom>
          <a:noFill/>
        </p:spPr>
        <p:txBody>
          <a:bodyPr wrap="square" rtlCol="0">
            <a:spAutoFit/>
          </a:bodyPr>
          <a:lstStyle/>
          <a:p>
            <a:r>
              <a:rPr lang="en-US" sz="4000" dirty="0">
                <a:solidFill>
                  <a:schemeClr val="bg1"/>
                </a:solidFill>
                <a:latin typeface="Arial Black" panose="020B0A04020102020204" pitchFamily="34" charset="0"/>
              </a:rPr>
              <a:t>Heart Disease Exploratory Data </a:t>
            </a:r>
          </a:p>
          <a:p>
            <a:r>
              <a:rPr lang="en-US" sz="4000" dirty="0">
                <a:solidFill>
                  <a:schemeClr val="bg1"/>
                </a:solidFill>
                <a:latin typeface="Arial Black" panose="020B0A04020102020204" pitchFamily="34" charset="0"/>
              </a:rPr>
              <a:t>Analysis</a:t>
            </a:r>
          </a:p>
        </p:txBody>
      </p:sp>
      <p:sp>
        <p:nvSpPr>
          <p:cNvPr id="4" name="TextBox 3">
            <a:extLst>
              <a:ext uri="{FF2B5EF4-FFF2-40B4-BE49-F238E27FC236}">
                <a16:creationId xmlns:a16="http://schemas.microsoft.com/office/drawing/2014/main" id="{C7184BA5-4BAE-499F-E1F9-FCF29EC35DA3}"/>
              </a:ext>
            </a:extLst>
          </p:cNvPr>
          <p:cNvSpPr txBox="1"/>
          <p:nvPr/>
        </p:nvSpPr>
        <p:spPr>
          <a:xfrm>
            <a:off x="275253" y="1958955"/>
            <a:ext cx="3410339" cy="646331"/>
          </a:xfrm>
          <a:prstGeom prst="rect">
            <a:avLst/>
          </a:prstGeom>
          <a:noFill/>
        </p:spPr>
        <p:txBody>
          <a:bodyPr wrap="square" rtlCol="0">
            <a:spAutoFit/>
          </a:bodyPr>
          <a:lstStyle/>
          <a:p>
            <a:r>
              <a:rPr lang="en-US" dirty="0">
                <a:solidFill>
                  <a:schemeClr val="bg1">
                    <a:lumMod val="95000"/>
                  </a:schemeClr>
                </a:solidFill>
                <a:latin typeface="Arial Black" panose="020B0A04020102020204" pitchFamily="34" charset="0"/>
              </a:rPr>
              <a:t>By – Bhawesh Sinha</a:t>
            </a:r>
          </a:p>
          <a:p>
            <a:r>
              <a:rPr lang="en-US" dirty="0">
                <a:solidFill>
                  <a:schemeClr val="bg1">
                    <a:lumMod val="95000"/>
                  </a:schemeClr>
                </a:solidFill>
                <a:latin typeface="Arial Black" panose="020B0A04020102020204" pitchFamily="34" charset="0"/>
              </a:rPr>
              <a:t>        (Data Scientist)</a:t>
            </a:r>
          </a:p>
        </p:txBody>
      </p:sp>
    </p:spTree>
    <p:extLst>
      <p:ext uri="{BB962C8B-B14F-4D97-AF65-F5344CB8AC3E}">
        <p14:creationId xmlns:p14="http://schemas.microsoft.com/office/powerpoint/2010/main" val="242532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6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C5245-4463-406C-D181-9557E6A7F7DD}"/>
              </a:ext>
            </a:extLst>
          </p:cNvPr>
          <p:cNvSpPr>
            <a:spLocks noGrp="1"/>
          </p:cNvSpPr>
          <p:nvPr>
            <p:ph type="title"/>
          </p:nvPr>
        </p:nvSpPr>
        <p:spPr/>
        <p:txBody>
          <a:bodyPr/>
          <a:lstStyle/>
          <a:p>
            <a:r>
              <a:rPr lang="en-US" b="1" u="sng" dirty="0">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88F47DBD-D17C-1461-798E-69EF42EE7AC5}"/>
              </a:ext>
            </a:extLst>
          </p:cNvPr>
          <p:cNvSpPr>
            <a:spLocks noGrp="1"/>
          </p:cNvSpPr>
          <p:nvPr>
            <p:ph idx="1"/>
          </p:nvPr>
        </p:nvSpPr>
        <p:spPr>
          <a:xfrm>
            <a:off x="576942" y="1690688"/>
            <a:ext cx="10515600" cy="4290234"/>
          </a:xfrm>
        </p:spPr>
        <p:txBody>
          <a:bodyPr>
            <a:noAutofit/>
          </a:bodyPr>
          <a:lstStyle/>
          <a:p>
            <a:pPr marL="0" indent="0">
              <a:buNone/>
            </a:pPr>
            <a:r>
              <a:rPr lang="en-US" sz="2400" b="1" i="0" dirty="0">
                <a:effectLst/>
              </a:rPr>
              <a:t>Heart disease remains one of the leading causes of mortality worldwide, imposing a significant burden on public health systems and individuals alike. With its multifaceted nature and diverse risk factors, understanding the epidemiology and patterns of heart disease is crucial for effective prevention, diagnosis, and management strategies. In this exploratory data analysis (EDA) project, we delve into a comprehensive dataset to uncover insights into various aspects of heart disease. By leveraging statistical techniques and data visualization, we aim to elucidate patterns, correlations, and potential predictive factors associated with heart disease. Through this endeavor, we seek to contribute valuable insights that could inform healthcare professionals, policymakers, and individuals in their efforts to combat this pervasive and debilitating condition.</a:t>
            </a:r>
            <a:endParaRPr lang="en-US" sz="2400" b="1" dirty="0"/>
          </a:p>
        </p:txBody>
      </p:sp>
    </p:spTree>
    <p:extLst>
      <p:ext uri="{BB962C8B-B14F-4D97-AF65-F5344CB8AC3E}">
        <p14:creationId xmlns:p14="http://schemas.microsoft.com/office/powerpoint/2010/main" val="619518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5BFA-A7F7-3549-E9F1-E042847ACD7B}"/>
              </a:ext>
            </a:extLst>
          </p:cNvPr>
          <p:cNvSpPr>
            <a:spLocks noGrp="1"/>
          </p:cNvSpPr>
          <p:nvPr>
            <p:ph type="title"/>
          </p:nvPr>
        </p:nvSpPr>
        <p:spPr/>
        <p:txBody>
          <a:bodyPr/>
          <a:lstStyle/>
          <a:p>
            <a:r>
              <a:rPr lang="en-US" u="sng" dirty="0">
                <a:latin typeface="Arial Black" panose="020B0A04020102020204" pitchFamily="34" charset="0"/>
              </a:rPr>
              <a:t>Details about the Data.</a:t>
            </a:r>
          </a:p>
        </p:txBody>
      </p:sp>
      <p:sp>
        <p:nvSpPr>
          <p:cNvPr id="3" name="Content Placeholder 2">
            <a:extLst>
              <a:ext uri="{FF2B5EF4-FFF2-40B4-BE49-F238E27FC236}">
                <a16:creationId xmlns:a16="http://schemas.microsoft.com/office/drawing/2014/main" id="{378E545E-D5BD-3486-EBD5-FC07BB22A3D8}"/>
              </a:ext>
            </a:extLst>
          </p:cNvPr>
          <p:cNvSpPr>
            <a:spLocks noGrp="1"/>
          </p:cNvSpPr>
          <p:nvPr>
            <p:ph idx="1"/>
          </p:nvPr>
        </p:nvSpPr>
        <p:spPr/>
        <p:txBody>
          <a:bodyPr>
            <a:normAutofit fontScale="92500" lnSpcReduction="20000"/>
          </a:bodyPr>
          <a:lstStyle/>
          <a:p>
            <a:pPr marL="342900" indent="-342900">
              <a:buAutoNum type="arabicPeriod"/>
            </a:pPr>
            <a:r>
              <a:rPr lang="en-US" sz="1600" dirty="0"/>
              <a:t>Age</a:t>
            </a:r>
          </a:p>
          <a:p>
            <a:pPr marL="342900" indent="-342900">
              <a:buAutoNum type="arabicPeriod"/>
            </a:pPr>
            <a:r>
              <a:rPr lang="en-US" sz="1600" dirty="0"/>
              <a:t>Sex (1= Male, 0=Female)</a:t>
            </a:r>
          </a:p>
          <a:p>
            <a:pPr marL="342900" indent="-342900">
              <a:buAutoNum type="arabicPeriod"/>
            </a:pPr>
            <a:r>
              <a:rPr lang="en-US" sz="1600" dirty="0"/>
              <a:t>Cp = Chest pain type:    Type 0 Angina - Stable Angina    Type 1 Angina - </a:t>
            </a:r>
            <a:r>
              <a:rPr lang="en-US" sz="1600" dirty="0" err="1"/>
              <a:t>Ustable</a:t>
            </a:r>
            <a:r>
              <a:rPr lang="en-US" sz="1600" dirty="0"/>
              <a:t> Angina    Type 2 Angina - Variant Angina    Type 3 Angina - Refractory angina</a:t>
            </a:r>
          </a:p>
          <a:p>
            <a:pPr marL="342900" indent="-342900">
              <a:buAutoNum type="arabicPeriod"/>
            </a:pPr>
            <a:r>
              <a:rPr lang="en-US" sz="1600" dirty="0" err="1"/>
              <a:t>Trestbps</a:t>
            </a:r>
            <a:r>
              <a:rPr lang="en-US" sz="1600" dirty="0"/>
              <a:t> = Resting blood pressure</a:t>
            </a:r>
          </a:p>
          <a:p>
            <a:pPr marL="342900" indent="-342900">
              <a:buAutoNum type="arabicPeriod"/>
            </a:pPr>
            <a:r>
              <a:rPr lang="en-US" sz="1600" dirty="0"/>
              <a:t>Chol = Serum </a:t>
            </a:r>
            <a:r>
              <a:rPr lang="en-US" sz="1600" dirty="0" err="1"/>
              <a:t>Cholestoral</a:t>
            </a:r>
            <a:r>
              <a:rPr lang="en-US" sz="1600" dirty="0"/>
              <a:t> in mg/dl</a:t>
            </a:r>
          </a:p>
          <a:p>
            <a:pPr marL="342900" indent="-342900">
              <a:buAutoNum type="arabicPeriod"/>
            </a:pPr>
            <a:r>
              <a:rPr lang="en-US" sz="1600" dirty="0" err="1"/>
              <a:t>Fbs</a:t>
            </a:r>
            <a:r>
              <a:rPr lang="en-US" sz="1600" dirty="0"/>
              <a:t> = fasting blood sugar &gt; 120 mg/dl</a:t>
            </a:r>
          </a:p>
          <a:p>
            <a:pPr marL="342900" indent="-342900">
              <a:buAutoNum type="arabicPeriod"/>
            </a:pPr>
            <a:r>
              <a:rPr lang="en-US" sz="1600" dirty="0" err="1"/>
              <a:t>Restecg</a:t>
            </a:r>
            <a:r>
              <a:rPr lang="en-US" sz="1600" dirty="0"/>
              <a:t> = Resting Electrocardiographic Results:    Class 0 - Normal    Class 1 - Slightly Abnormal    Class 2 - </a:t>
            </a:r>
            <a:r>
              <a:rPr lang="en-US" sz="1600" dirty="0" err="1"/>
              <a:t>Abnomal</a:t>
            </a:r>
            <a:endParaRPr lang="en-US" sz="1600" dirty="0"/>
          </a:p>
          <a:p>
            <a:pPr marL="342900" indent="-342900">
              <a:buAutoNum type="arabicPeriod"/>
            </a:pPr>
            <a:r>
              <a:rPr lang="en-US" sz="1600" dirty="0" err="1"/>
              <a:t>Thalach</a:t>
            </a:r>
            <a:r>
              <a:rPr lang="en-US" sz="1600" dirty="0"/>
              <a:t> = Maximum Heart Rate Achieved</a:t>
            </a:r>
          </a:p>
          <a:p>
            <a:pPr marL="342900" indent="-342900">
              <a:buAutoNum type="arabicPeriod"/>
            </a:pPr>
            <a:r>
              <a:rPr lang="en-US" sz="1600" dirty="0" err="1"/>
              <a:t>Exang</a:t>
            </a:r>
            <a:r>
              <a:rPr lang="en-US" sz="1600" dirty="0"/>
              <a:t> = exercise induced angina</a:t>
            </a:r>
          </a:p>
          <a:p>
            <a:pPr marL="342900" indent="-342900">
              <a:buAutoNum type="arabicPeriod"/>
            </a:pPr>
            <a:r>
              <a:rPr lang="en-US" sz="1600" dirty="0" err="1"/>
              <a:t>Oldpeak</a:t>
            </a:r>
            <a:r>
              <a:rPr lang="en-US" sz="1600" dirty="0"/>
              <a:t> =  ST depression caused by activity in comparison to rest.</a:t>
            </a:r>
          </a:p>
          <a:p>
            <a:pPr marL="342900" indent="-342900">
              <a:buAutoNum type="arabicPeriod"/>
            </a:pPr>
            <a:r>
              <a:rPr lang="en-US" sz="1600" dirty="0"/>
              <a:t>Slope = Slope of the peak exercise ST Segment.</a:t>
            </a:r>
          </a:p>
          <a:p>
            <a:pPr marL="342900" indent="-342900">
              <a:buAutoNum type="arabicPeriod"/>
            </a:pPr>
            <a:r>
              <a:rPr lang="en-US" sz="1600" dirty="0"/>
              <a:t>Ca = Calcium Score.</a:t>
            </a:r>
          </a:p>
          <a:p>
            <a:pPr marL="342900" indent="-342900">
              <a:buAutoNum type="arabicPeriod"/>
            </a:pPr>
            <a:r>
              <a:rPr lang="en-US" sz="1600" dirty="0" err="1"/>
              <a:t>Thal</a:t>
            </a:r>
            <a:r>
              <a:rPr lang="en-US" sz="1600" dirty="0"/>
              <a:t> = Thalassemia:    Value 0 - Normal    Value 1 - Fixed Defect    Value 2 - Reversable Defect</a:t>
            </a:r>
          </a:p>
          <a:p>
            <a:pPr marL="342900" indent="-342900">
              <a:buAutoNum type="arabicPeriod"/>
            </a:pPr>
            <a:r>
              <a:rPr lang="en-US" sz="1600" dirty="0"/>
              <a:t>Target = Having Disease or Not:    Value 0 - Not Having Heart Disease    Value 1 - Having Heart Disease</a:t>
            </a:r>
          </a:p>
        </p:txBody>
      </p:sp>
    </p:spTree>
    <p:extLst>
      <p:ext uri="{BB962C8B-B14F-4D97-AF65-F5344CB8AC3E}">
        <p14:creationId xmlns:p14="http://schemas.microsoft.com/office/powerpoint/2010/main" val="1189184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7E2E-618C-BE51-82C7-6D2DF3C217B8}"/>
              </a:ext>
            </a:extLst>
          </p:cNvPr>
          <p:cNvSpPr>
            <a:spLocks noGrp="1"/>
          </p:cNvSpPr>
          <p:nvPr>
            <p:ph type="title"/>
          </p:nvPr>
        </p:nvSpPr>
        <p:spPr/>
        <p:txBody>
          <a:bodyPr/>
          <a:lstStyle/>
          <a:p>
            <a:r>
              <a:rPr lang="en-US" u="sng" dirty="0">
                <a:latin typeface="Arial Black" panose="020B0A04020102020204" pitchFamily="34" charset="0"/>
              </a:rPr>
              <a:t>Main KPIs</a:t>
            </a:r>
          </a:p>
        </p:txBody>
      </p:sp>
      <p:sp>
        <p:nvSpPr>
          <p:cNvPr id="3" name="Content Placeholder 2">
            <a:extLst>
              <a:ext uri="{FF2B5EF4-FFF2-40B4-BE49-F238E27FC236}">
                <a16:creationId xmlns:a16="http://schemas.microsoft.com/office/drawing/2014/main" id="{32589FCC-3AFC-5ABD-2B83-1EE3A909E090}"/>
              </a:ext>
            </a:extLst>
          </p:cNvPr>
          <p:cNvSpPr>
            <a:spLocks noGrp="1"/>
          </p:cNvSpPr>
          <p:nvPr>
            <p:ph idx="1"/>
          </p:nvPr>
        </p:nvSpPr>
        <p:spPr/>
        <p:txBody>
          <a:bodyPr>
            <a:normAutofit/>
          </a:bodyPr>
          <a:lstStyle/>
          <a:p>
            <a:r>
              <a:rPr lang="en-US" sz="4000" dirty="0"/>
              <a:t>Age – Average age group having the heart disease.</a:t>
            </a:r>
          </a:p>
          <a:p>
            <a:r>
              <a:rPr lang="en-US" sz="4000" dirty="0"/>
              <a:t>Sex – Gender distribution in terms of heart disease.</a:t>
            </a:r>
          </a:p>
          <a:p>
            <a:r>
              <a:rPr lang="en-US" sz="4000" dirty="0"/>
              <a:t>Chest pain type – Type of pain they have suffered.</a:t>
            </a:r>
          </a:p>
          <a:p>
            <a:r>
              <a:rPr lang="en-US" sz="4000" dirty="0"/>
              <a:t>Target – Are they having the disease or not.</a:t>
            </a:r>
          </a:p>
          <a:p>
            <a:endParaRPr lang="en-US" sz="4000" dirty="0"/>
          </a:p>
          <a:p>
            <a:endParaRPr lang="en-US" sz="4000" dirty="0"/>
          </a:p>
        </p:txBody>
      </p:sp>
    </p:spTree>
    <p:extLst>
      <p:ext uri="{BB962C8B-B14F-4D97-AF65-F5344CB8AC3E}">
        <p14:creationId xmlns:p14="http://schemas.microsoft.com/office/powerpoint/2010/main" val="120250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9F233-9A45-9525-E120-266D6AE99812}"/>
              </a:ext>
            </a:extLst>
          </p:cNvPr>
          <p:cNvSpPr>
            <a:spLocks noGrp="1"/>
          </p:cNvSpPr>
          <p:nvPr>
            <p:ph type="title"/>
          </p:nvPr>
        </p:nvSpPr>
        <p:spPr/>
        <p:txBody>
          <a:bodyPr/>
          <a:lstStyle/>
          <a:p>
            <a:r>
              <a:rPr lang="en-US" u="sng" dirty="0">
                <a:latin typeface="Arial Black" panose="020B0A04020102020204" pitchFamily="34" charset="0"/>
              </a:rPr>
              <a:t>Mock up dashboard</a:t>
            </a:r>
          </a:p>
        </p:txBody>
      </p:sp>
      <p:pic>
        <p:nvPicPr>
          <p:cNvPr id="5" name="Content Placeholder 4">
            <a:extLst>
              <a:ext uri="{FF2B5EF4-FFF2-40B4-BE49-F238E27FC236}">
                <a16:creationId xmlns:a16="http://schemas.microsoft.com/office/drawing/2014/main" id="{3C5DFDE9-D320-1D92-6304-14288D2C10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23954"/>
            <a:ext cx="4528937" cy="4142748"/>
          </a:xfrm>
        </p:spPr>
      </p:pic>
      <p:sp>
        <p:nvSpPr>
          <p:cNvPr id="6" name="TextBox 5">
            <a:extLst>
              <a:ext uri="{FF2B5EF4-FFF2-40B4-BE49-F238E27FC236}">
                <a16:creationId xmlns:a16="http://schemas.microsoft.com/office/drawing/2014/main" id="{F21D82A3-488F-C199-966B-4E982FE50E54}"/>
              </a:ext>
            </a:extLst>
          </p:cNvPr>
          <p:cNvSpPr txBox="1"/>
          <p:nvPr/>
        </p:nvSpPr>
        <p:spPr>
          <a:xfrm>
            <a:off x="4870579" y="2635898"/>
            <a:ext cx="6483221" cy="3170099"/>
          </a:xfrm>
          <a:prstGeom prst="rect">
            <a:avLst/>
          </a:prstGeom>
          <a:noFill/>
        </p:spPr>
        <p:txBody>
          <a:bodyPr wrap="square" rtlCol="0">
            <a:spAutoFit/>
          </a:bodyPr>
          <a:lstStyle/>
          <a:p>
            <a:pPr marL="285750" indent="-285750">
              <a:buFont typeface="Arial" panose="020B0604020202020204" pitchFamily="34" charset="0"/>
              <a:buChar char="•"/>
            </a:pPr>
            <a:r>
              <a:rPr lang="en-US" sz="4000" dirty="0"/>
              <a:t>70% of the entire survey are Male.</a:t>
            </a:r>
          </a:p>
          <a:p>
            <a:pPr marL="285750" indent="-285750">
              <a:buFont typeface="Arial" panose="020B0604020202020204" pitchFamily="34" charset="0"/>
              <a:buChar char="•"/>
            </a:pPr>
            <a:endParaRPr lang="en-US" sz="4000" dirty="0"/>
          </a:p>
          <a:p>
            <a:pPr marL="285750" indent="-285750">
              <a:buFont typeface="Arial" panose="020B0604020202020204" pitchFamily="34" charset="0"/>
              <a:buChar char="•"/>
            </a:pPr>
            <a:r>
              <a:rPr lang="en-US" sz="4000" dirty="0"/>
              <a:t>30% of the entire survey are Female.</a:t>
            </a:r>
          </a:p>
        </p:txBody>
      </p:sp>
    </p:spTree>
    <p:extLst>
      <p:ext uri="{BB962C8B-B14F-4D97-AF65-F5344CB8AC3E}">
        <p14:creationId xmlns:p14="http://schemas.microsoft.com/office/powerpoint/2010/main" val="122487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3F5C-145D-642B-5EDC-17F6A2E18F16}"/>
              </a:ext>
            </a:extLst>
          </p:cNvPr>
          <p:cNvSpPr>
            <a:spLocks noGrp="1"/>
          </p:cNvSpPr>
          <p:nvPr>
            <p:ph type="title"/>
          </p:nvPr>
        </p:nvSpPr>
        <p:spPr/>
        <p:txBody>
          <a:bodyPr/>
          <a:lstStyle/>
          <a:p>
            <a:r>
              <a:rPr lang="en-US" b="1" u="sng" dirty="0">
                <a:latin typeface="Arial Black" panose="020B0A04020102020204" pitchFamily="34" charset="0"/>
              </a:rPr>
              <a:t>Age Wise Count among the population.</a:t>
            </a:r>
          </a:p>
        </p:txBody>
      </p:sp>
      <p:pic>
        <p:nvPicPr>
          <p:cNvPr id="5" name="Content Placeholder 4">
            <a:extLst>
              <a:ext uri="{FF2B5EF4-FFF2-40B4-BE49-F238E27FC236}">
                <a16:creationId xmlns:a16="http://schemas.microsoft.com/office/drawing/2014/main" id="{FC3B1F46-40BF-B6F2-83EF-679716C5885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89" r="1406"/>
          <a:stretch/>
        </p:blipFill>
        <p:spPr>
          <a:xfrm>
            <a:off x="838200" y="2791561"/>
            <a:ext cx="6337041" cy="3301329"/>
          </a:xfrm>
        </p:spPr>
      </p:pic>
      <p:sp>
        <p:nvSpPr>
          <p:cNvPr id="6" name="TextBox 5">
            <a:extLst>
              <a:ext uri="{FF2B5EF4-FFF2-40B4-BE49-F238E27FC236}">
                <a16:creationId xmlns:a16="http://schemas.microsoft.com/office/drawing/2014/main" id="{F029A4B5-A0CB-4FCF-0629-F3C87D4BB7D8}"/>
              </a:ext>
            </a:extLst>
          </p:cNvPr>
          <p:cNvSpPr txBox="1"/>
          <p:nvPr/>
        </p:nvSpPr>
        <p:spPr>
          <a:xfrm>
            <a:off x="7828384" y="2995127"/>
            <a:ext cx="310709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Maximum people are suffering from the heart disease are falls between age of 50 to 60 years.</a:t>
            </a:r>
          </a:p>
          <a:p>
            <a:pPr marL="285750" indent="-285750">
              <a:buFont typeface="Arial" panose="020B0604020202020204" pitchFamily="34" charset="0"/>
              <a:buChar char="•"/>
            </a:pPr>
            <a:r>
              <a:rPr lang="en-US" dirty="0"/>
              <a:t>Disease also got captured among the youngster of age less than 30. </a:t>
            </a:r>
          </a:p>
        </p:txBody>
      </p:sp>
    </p:spTree>
    <p:extLst>
      <p:ext uri="{BB962C8B-B14F-4D97-AF65-F5344CB8AC3E}">
        <p14:creationId xmlns:p14="http://schemas.microsoft.com/office/powerpoint/2010/main" val="3349211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0EE4-2E18-215A-FFF3-A50394BFCC93}"/>
              </a:ext>
            </a:extLst>
          </p:cNvPr>
          <p:cNvSpPr>
            <a:spLocks noGrp="1"/>
          </p:cNvSpPr>
          <p:nvPr>
            <p:ph type="title"/>
          </p:nvPr>
        </p:nvSpPr>
        <p:spPr/>
        <p:txBody>
          <a:bodyPr/>
          <a:lstStyle/>
          <a:p>
            <a:r>
              <a:rPr lang="en-US" u="sng" dirty="0">
                <a:latin typeface="Arial Black" panose="020B0A04020102020204" pitchFamily="34" charset="0"/>
              </a:rPr>
              <a:t>My Design </a:t>
            </a:r>
          </a:p>
        </p:txBody>
      </p:sp>
      <p:pic>
        <p:nvPicPr>
          <p:cNvPr id="7" name="Content Placeholder 6">
            <a:extLst>
              <a:ext uri="{FF2B5EF4-FFF2-40B4-BE49-F238E27FC236}">
                <a16:creationId xmlns:a16="http://schemas.microsoft.com/office/drawing/2014/main" id="{603DB1ED-83DB-A27F-4093-CDC56781CB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45" y="1558212"/>
            <a:ext cx="10086392" cy="4618751"/>
          </a:xfrm>
        </p:spPr>
      </p:pic>
    </p:spTree>
    <p:extLst>
      <p:ext uri="{BB962C8B-B14F-4D97-AF65-F5344CB8AC3E}">
        <p14:creationId xmlns:p14="http://schemas.microsoft.com/office/powerpoint/2010/main" val="264381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ACC43-F2E6-C4CC-D590-2636027174B6}"/>
              </a:ext>
            </a:extLst>
          </p:cNvPr>
          <p:cNvSpPr>
            <a:spLocks noGrp="1"/>
          </p:cNvSpPr>
          <p:nvPr>
            <p:ph type="title"/>
          </p:nvPr>
        </p:nvSpPr>
        <p:spPr>
          <a:xfrm>
            <a:off x="2817845" y="1450602"/>
            <a:ext cx="12809375" cy="2813488"/>
          </a:xfrm>
        </p:spPr>
        <p:txBody>
          <a:bodyPr>
            <a:normAutofit/>
          </a:bodyPr>
          <a:lstStyle/>
          <a:p>
            <a:r>
              <a:rPr lang="en-US" sz="9600" dirty="0">
                <a:latin typeface="Arial Black" panose="020B0A04020102020204" pitchFamily="34" charset="0"/>
              </a:rPr>
              <a:t>Thank you</a:t>
            </a:r>
          </a:p>
        </p:txBody>
      </p:sp>
    </p:spTree>
    <p:extLst>
      <p:ext uri="{BB962C8B-B14F-4D97-AF65-F5344CB8AC3E}">
        <p14:creationId xmlns:p14="http://schemas.microsoft.com/office/powerpoint/2010/main" val="2376432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420</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Calibri Light</vt:lpstr>
      <vt:lpstr>Office Theme</vt:lpstr>
      <vt:lpstr>PowerPoint Presentation</vt:lpstr>
      <vt:lpstr>Introduction</vt:lpstr>
      <vt:lpstr>Details about the Data.</vt:lpstr>
      <vt:lpstr>Main KPIs</vt:lpstr>
      <vt:lpstr>Mock up dashboard</vt:lpstr>
      <vt:lpstr>Age Wise Count among the population.</vt:lpstr>
      <vt:lpstr>My Design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Bhawesh Sinha</dc:creator>
  <cp:lastModifiedBy>Bhawesh Sinha</cp:lastModifiedBy>
  <cp:revision>17</cp:revision>
  <dcterms:created xsi:type="dcterms:W3CDTF">2024-02-14T14:24:48Z</dcterms:created>
  <dcterms:modified xsi:type="dcterms:W3CDTF">2024-03-31T05:44:26Z</dcterms:modified>
</cp:coreProperties>
</file>