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59" r:id="rId8"/>
    <p:sldId id="271" r:id="rId9"/>
    <p:sldId id="266" r:id="rId10"/>
    <p:sldId id="272" r:id="rId11"/>
    <p:sldId id="273" r:id="rId12"/>
    <p:sldId id="274" r:id="rId13"/>
    <p:sldId id="275" r:id="rId14"/>
    <p:sldId id="260" r:id="rId15"/>
    <p:sldId id="264" r:id="rId16"/>
    <p:sldId id="265"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D191-0C56-E0FD-4746-8DB1D8FAD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864AD0-27DE-7F56-9D7F-1A18E2644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00771-3A45-FD88-2903-C7DC23437C78}"/>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5" name="Footer Placeholder 4">
            <a:extLst>
              <a:ext uri="{FF2B5EF4-FFF2-40B4-BE49-F238E27FC236}">
                <a16:creationId xmlns:a16="http://schemas.microsoft.com/office/drawing/2014/main" id="{E64E9D97-D908-4FA2-B91A-7A93EC07C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B2640-46EB-0E9E-6B04-FA429D439C00}"/>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85673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25E0-21F2-6679-F7E7-F0262FF51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F82E35-BD28-A1AD-672C-ECA6C30F8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E141D-2F04-DD71-8AF1-7EB3A3C665D6}"/>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5" name="Footer Placeholder 4">
            <a:extLst>
              <a:ext uri="{FF2B5EF4-FFF2-40B4-BE49-F238E27FC236}">
                <a16:creationId xmlns:a16="http://schemas.microsoft.com/office/drawing/2014/main" id="{FCAC28B5-C1F1-967A-AB5A-057B61152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F0D3B-0627-EEF7-F7B2-A4A86F64A525}"/>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66143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832A-6BE4-A969-4744-5F2C9D724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E41F19-297A-E987-4E18-15FE59033D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14975-709E-8258-FFEA-A5165D0BDC3F}"/>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5" name="Footer Placeholder 4">
            <a:extLst>
              <a:ext uri="{FF2B5EF4-FFF2-40B4-BE49-F238E27FC236}">
                <a16:creationId xmlns:a16="http://schemas.microsoft.com/office/drawing/2014/main" id="{2406AFAC-500B-B04A-27F8-80DEF3DD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E642A-295E-EB6D-FA13-7264D33AF37F}"/>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94062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3B95-AB03-B89F-625E-A2D097ACB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04BA0-4EA4-C1D8-5AD8-C3259503E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67378-C66A-460D-5321-08B06A633551}"/>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5" name="Footer Placeholder 4">
            <a:extLst>
              <a:ext uri="{FF2B5EF4-FFF2-40B4-BE49-F238E27FC236}">
                <a16:creationId xmlns:a16="http://schemas.microsoft.com/office/drawing/2014/main" id="{C7F9D2CB-3421-46E5-058F-B87EE6AE1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DD5F6-9CB9-382B-7899-0D8387DF4085}"/>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152524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4586-E4C6-8AA9-E205-3E208A28E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713AA8-3CB5-9BF8-007E-30DF5B704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1B57D-8B92-7A1D-5DAA-20D75CAED9FC}"/>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5" name="Footer Placeholder 4">
            <a:extLst>
              <a:ext uri="{FF2B5EF4-FFF2-40B4-BE49-F238E27FC236}">
                <a16:creationId xmlns:a16="http://schemas.microsoft.com/office/drawing/2014/main" id="{9D93509F-E43A-5FFA-2AC9-7C7F304D0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B3AFD-E4C8-8D27-32EB-9ED861573776}"/>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23640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5A35-0921-3F8F-A3CC-A183FC5F1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1FC26-9EA1-4427-25EB-E97B6EF1D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0BA6B-7F6C-382A-7CD9-C84A6D122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592759-07CB-4C76-E227-2B08F42B301A}"/>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6" name="Footer Placeholder 5">
            <a:extLst>
              <a:ext uri="{FF2B5EF4-FFF2-40B4-BE49-F238E27FC236}">
                <a16:creationId xmlns:a16="http://schemas.microsoft.com/office/drawing/2014/main" id="{8205196D-6159-BCB6-6A55-976279D11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BE3B1-AB94-57FE-4358-F18F7A4E5837}"/>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16469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3BEB-2375-CF1C-C175-25F638203E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3DC562-C6CD-CE9E-D9F9-C8B592669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B1F189-86B7-DBB6-A872-90B3F3BFE6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602A3-AC94-BF1F-36B6-01C23B79F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7DBF6E-6AB7-E807-59E2-7E3DCF39B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F26E7-A0A9-2882-2837-C9E77E3D5779}"/>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8" name="Footer Placeholder 7">
            <a:extLst>
              <a:ext uri="{FF2B5EF4-FFF2-40B4-BE49-F238E27FC236}">
                <a16:creationId xmlns:a16="http://schemas.microsoft.com/office/drawing/2014/main" id="{B42E53DF-5751-BC20-2355-0BFFD1EB80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64E43-E51C-C6C4-155E-5E3E4315032D}"/>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201582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CAF9-1C3C-7F3C-2F12-5766D635D9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95202-879E-0715-B4BB-93F0CFEA081F}"/>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4" name="Footer Placeholder 3">
            <a:extLst>
              <a:ext uri="{FF2B5EF4-FFF2-40B4-BE49-F238E27FC236}">
                <a16:creationId xmlns:a16="http://schemas.microsoft.com/office/drawing/2014/main" id="{54EB71F3-D1F5-0362-DE49-E830DA94B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9D2AB2-0FE5-8832-8B50-A31830392D45}"/>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93311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E8BF9C-B87B-1438-CB0B-DA60399C8035}"/>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3" name="Footer Placeholder 2">
            <a:extLst>
              <a:ext uri="{FF2B5EF4-FFF2-40B4-BE49-F238E27FC236}">
                <a16:creationId xmlns:a16="http://schemas.microsoft.com/office/drawing/2014/main" id="{D7DC961D-12BC-3B1C-DE0D-909B36FAD0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6F16DE-53E3-0CF0-4581-52B93A26B03E}"/>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409369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3A20-C381-BC23-1744-4F7A15D8C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CECAA-2E36-4D91-86C1-43D9DAAC5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E8D00-8A43-CB30-6EFC-0FFA1B51A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40FCD-BCA7-0723-9F49-B4CB3752385F}"/>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6" name="Footer Placeholder 5">
            <a:extLst>
              <a:ext uri="{FF2B5EF4-FFF2-40B4-BE49-F238E27FC236}">
                <a16:creationId xmlns:a16="http://schemas.microsoft.com/office/drawing/2014/main" id="{DFF48AC0-39A8-7B4A-CAEB-92176FB1D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61906-B0A5-32F6-C89C-59F3A2A632F1}"/>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70835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D644-483D-9F24-9E3B-1E635538C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11A7B9-22A1-E5BD-F449-8B5006562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C10063-387B-6525-3731-E2316F96E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6EDB0-4A11-EAD6-59EF-4BDB43F76EEE}"/>
              </a:ext>
            </a:extLst>
          </p:cNvPr>
          <p:cNvSpPr>
            <a:spLocks noGrp="1"/>
          </p:cNvSpPr>
          <p:nvPr>
            <p:ph type="dt" sz="half" idx="10"/>
          </p:nvPr>
        </p:nvSpPr>
        <p:spPr/>
        <p:txBody>
          <a:bodyPr/>
          <a:lstStyle/>
          <a:p>
            <a:fld id="{99714D71-11E0-4626-BDED-C8FF4F45E303}" type="datetimeFigureOut">
              <a:rPr lang="en-US" smtClean="0"/>
              <a:t>4/3/2024</a:t>
            </a:fld>
            <a:endParaRPr lang="en-US"/>
          </a:p>
        </p:txBody>
      </p:sp>
      <p:sp>
        <p:nvSpPr>
          <p:cNvPr id="6" name="Footer Placeholder 5">
            <a:extLst>
              <a:ext uri="{FF2B5EF4-FFF2-40B4-BE49-F238E27FC236}">
                <a16:creationId xmlns:a16="http://schemas.microsoft.com/office/drawing/2014/main" id="{2B29AB18-9725-8148-143D-FF99D4B35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C9A25-51D7-0996-659D-00FB20541EC5}"/>
              </a:ext>
            </a:extLst>
          </p:cNvPr>
          <p:cNvSpPr>
            <a:spLocks noGrp="1"/>
          </p:cNvSpPr>
          <p:nvPr>
            <p:ph type="sldNum" sz="quarter" idx="12"/>
          </p:nvPr>
        </p:nvSpPr>
        <p:spPr/>
        <p:txBody>
          <a:bodyPr/>
          <a:lstStyle/>
          <a:p>
            <a:fld id="{1B70C458-752B-4023-82DD-808EA6908EF4}" type="slidenum">
              <a:rPr lang="en-US" smtClean="0"/>
              <a:t>‹#›</a:t>
            </a:fld>
            <a:endParaRPr lang="en-US"/>
          </a:p>
        </p:txBody>
      </p:sp>
    </p:spTree>
    <p:extLst>
      <p:ext uri="{BB962C8B-B14F-4D97-AF65-F5344CB8AC3E}">
        <p14:creationId xmlns:p14="http://schemas.microsoft.com/office/powerpoint/2010/main" val="388647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D4A56-96C7-DC06-6F27-7DD4D7051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3ED82B-3474-DA36-9082-094C52205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A8AF6-D859-9340-81FA-13326372D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14D71-11E0-4626-BDED-C8FF4F45E303}" type="datetimeFigureOut">
              <a:rPr lang="en-US" smtClean="0"/>
              <a:t>4/3/2024</a:t>
            </a:fld>
            <a:endParaRPr lang="en-US"/>
          </a:p>
        </p:txBody>
      </p:sp>
      <p:sp>
        <p:nvSpPr>
          <p:cNvPr id="5" name="Footer Placeholder 4">
            <a:extLst>
              <a:ext uri="{FF2B5EF4-FFF2-40B4-BE49-F238E27FC236}">
                <a16:creationId xmlns:a16="http://schemas.microsoft.com/office/drawing/2014/main" id="{53EFECB5-1D8D-4F85-E240-131E60914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B2E1F4-64AC-F3FE-EDA9-79E159849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0C458-752B-4023-82DD-808EA6908EF4}" type="slidenum">
              <a:rPr lang="en-US" smtClean="0"/>
              <a:t>‹#›</a:t>
            </a:fld>
            <a:endParaRPr lang="en-US"/>
          </a:p>
        </p:txBody>
      </p:sp>
    </p:spTree>
    <p:extLst>
      <p:ext uri="{BB962C8B-B14F-4D97-AF65-F5344CB8AC3E}">
        <p14:creationId xmlns:p14="http://schemas.microsoft.com/office/powerpoint/2010/main" val="333317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372A6A-DB46-3E7A-58C3-71B67D663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23314"/>
          </a:xfrm>
          <a:prstGeom prst="rect">
            <a:avLst/>
          </a:prstGeom>
        </p:spPr>
      </p:pic>
      <p:sp>
        <p:nvSpPr>
          <p:cNvPr id="6" name="TextBox 5">
            <a:extLst>
              <a:ext uri="{FF2B5EF4-FFF2-40B4-BE49-F238E27FC236}">
                <a16:creationId xmlns:a16="http://schemas.microsoft.com/office/drawing/2014/main" id="{1760E553-2A80-C10D-6555-3482A4CF2EAE}"/>
              </a:ext>
            </a:extLst>
          </p:cNvPr>
          <p:cNvSpPr txBox="1"/>
          <p:nvPr/>
        </p:nvSpPr>
        <p:spPr>
          <a:xfrm>
            <a:off x="0" y="765110"/>
            <a:ext cx="5850295" cy="861774"/>
          </a:xfrm>
          <a:prstGeom prst="rect">
            <a:avLst/>
          </a:prstGeom>
          <a:noFill/>
        </p:spPr>
        <p:txBody>
          <a:bodyPr wrap="square" rtlCol="0">
            <a:spAutoFit/>
          </a:bodyPr>
          <a:lstStyle/>
          <a:p>
            <a:r>
              <a:rPr lang="en-US" sz="3200" dirty="0">
                <a:solidFill>
                  <a:schemeClr val="bg1"/>
                </a:solidFill>
                <a:latin typeface="Arial Black" panose="020B0A04020102020204" pitchFamily="34" charset="0"/>
              </a:rPr>
              <a:t>Budget sales Analysis</a:t>
            </a:r>
          </a:p>
          <a:p>
            <a:r>
              <a:rPr lang="en-US" dirty="0">
                <a:solidFill>
                  <a:schemeClr val="bg1"/>
                </a:solidFill>
                <a:latin typeface="Arial Black" panose="020B0A04020102020204" pitchFamily="34" charset="0"/>
              </a:rPr>
              <a:t>By :- Bhawesh Sinha</a:t>
            </a:r>
          </a:p>
        </p:txBody>
      </p:sp>
    </p:spTree>
    <p:extLst>
      <p:ext uri="{BB962C8B-B14F-4D97-AF65-F5344CB8AC3E}">
        <p14:creationId xmlns:p14="http://schemas.microsoft.com/office/powerpoint/2010/main" val="205002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ADB41FD5-3B73-413F-64F3-6D33FCE8F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6" y="186610"/>
            <a:ext cx="4778735" cy="2781811"/>
          </a:xfrm>
          <a:prstGeom prst="rect">
            <a:avLst/>
          </a:prstGeom>
        </p:spPr>
      </p:pic>
      <p:pic>
        <p:nvPicPr>
          <p:cNvPr id="17" name="Picture 16">
            <a:extLst>
              <a:ext uri="{FF2B5EF4-FFF2-40B4-BE49-F238E27FC236}">
                <a16:creationId xmlns:a16="http://schemas.microsoft.com/office/drawing/2014/main" id="{48CAA83E-62EC-BEE2-BB2F-CDA4B89E3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48" y="3889580"/>
            <a:ext cx="3952450" cy="2466100"/>
          </a:xfrm>
          <a:prstGeom prst="rect">
            <a:avLst/>
          </a:prstGeom>
        </p:spPr>
      </p:pic>
      <p:pic>
        <p:nvPicPr>
          <p:cNvPr id="19" name="Picture 18">
            <a:extLst>
              <a:ext uri="{FF2B5EF4-FFF2-40B4-BE49-F238E27FC236}">
                <a16:creationId xmlns:a16="http://schemas.microsoft.com/office/drawing/2014/main" id="{8E893789-E23D-CB27-5C3B-78521DBB1C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755" y="2391101"/>
            <a:ext cx="2434107" cy="2227437"/>
          </a:xfrm>
          <a:prstGeom prst="rect">
            <a:avLst/>
          </a:prstGeom>
        </p:spPr>
      </p:pic>
      <p:pic>
        <p:nvPicPr>
          <p:cNvPr id="7" name="Picture 6">
            <a:extLst>
              <a:ext uri="{FF2B5EF4-FFF2-40B4-BE49-F238E27FC236}">
                <a16:creationId xmlns:a16="http://schemas.microsoft.com/office/drawing/2014/main" id="{14C21D89-C0FE-0DAC-4BB5-62E2A0F92F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2755" y="77949"/>
            <a:ext cx="2076652" cy="2118001"/>
          </a:xfrm>
          <a:prstGeom prst="rect">
            <a:avLst/>
          </a:prstGeom>
        </p:spPr>
      </p:pic>
      <p:pic>
        <p:nvPicPr>
          <p:cNvPr id="15" name="Picture 14">
            <a:extLst>
              <a:ext uri="{FF2B5EF4-FFF2-40B4-BE49-F238E27FC236}">
                <a16:creationId xmlns:a16="http://schemas.microsoft.com/office/drawing/2014/main" id="{E58C4A32-53BC-B8AC-FE1F-B7C5E44E86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6753" y="4684104"/>
            <a:ext cx="2434106" cy="1987286"/>
          </a:xfrm>
          <a:prstGeom prst="rect">
            <a:avLst/>
          </a:prstGeom>
        </p:spPr>
      </p:pic>
      <p:sp>
        <p:nvSpPr>
          <p:cNvPr id="4" name="TextBox 3">
            <a:extLst>
              <a:ext uri="{FF2B5EF4-FFF2-40B4-BE49-F238E27FC236}">
                <a16:creationId xmlns:a16="http://schemas.microsoft.com/office/drawing/2014/main" id="{81444B28-A460-C52A-BA4D-B7C9D81FDD35}"/>
              </a:ext>
            </a:extLst>
          </p:cNvPr>
          <p:cNvSpPr txBox="1"/>
          <p:nvPr/>
        </p:nvSpPr>
        <p:spPr>
          <a:xfrm>
            <a:off x="8956609" y="540419"/>
            <a:ext cx="2817845" cy="646331"/>
          </a:xfrm>
          <a:prstGeom prst="rect">
            <a:avLst/>
          </a:prstGeom>
          <a:noFill/>
        </p:spPr>
        <p:txBody>
          <a:bodyPr wrap="square" rtlCol="0">
            <a:spAutoFit/>
          </a:bodyPr>
          <a:lstStyle/>
          <a:p>
            <a:r>
              <a:rPr lang="en-US" dirty="0"/>
              <a:t>Majority of them have their own house.</a:t>
            </a:r>
          </a:p>
        </p:txBody>
      </p:sp>
      <p:sp>
        <p:nvSpPr>
          <p:cNvPr id="5" name="TextBox 4">
            <a:extLst>
              <a:ext uri="{FF2B5EF4-FFF2-40B4-BE49-F238E27FC236}">
                <a16:creationId xmlns:a16="http://schemas.microsoft.com/office/drawing/2014/main" id="{47D8B002-4973-B62B-920D-65E846172CE3}"/>
              </a:ext>
            </a:extLst>
          </p:cNvPr>
          <p:cNvSpPr txBox="1"/>
          <p:nvPr/>
        </p:nvSpPr>
        <p:spPr>
          <a:xfrm>
            <a:off x="9069407" y="4932586"/>
            <a:ext cx="2817845" cy="923330"/>
          </a:xfrm>
          <a:prstGeom prst="rect">
            <a:avLst/>
          </a:prstGeom>
          <a:noFill/>
        </p:spPr>
        <p:txBody>
          <a:bodyPr wrap="square" rtlCol="0">
            <a:spAutoFit/>
          </a:bodyPr>
          <a:lstStyle/>
          <a:p>
            <a:r>
              <a:rPr lang="en-US" dirty="0"/>
              <a:t>Majority of them do not have child and few of them have five child.</a:t>
            </a:r>
          </a:p>
        </p:txBody>
      </p:sp>
      <p:sp>
        <p:nvSpPr>
          <p:cNvPr id="6" name="TextBox 5">
            <a:extLst>
              <a:ext uri="{FF2B5EF4-FFF2-40B4-BE49-F238E27FC236}">
                <a16:creationId xmlns:a16="http://schemas.microsoft.com/office/drawing/2014/main" id="{0FDF8C91-78EF-D50B-6085-74040CA1C454}"/>
              </a:ext>
            </a:extLst>
          </p:cNvPr>
          <p:cNvSpPr txBox="1"/>
          <p:nvPr/>
        </p:nvSpPr>
        <p:spPr>
          <a:xfrm>
            <a:off x="4020360" y="4609420"/>
            <a:ext cx="2817845" cy="646331"/>
          </a:xfrm>
          <a:prstGeom prst="rect">
            <a:avLst/>
          </a:prstGeom>
          <a:noFill/>
        </p:spPr>
        <p:txBody>
          <a:bodyPr wrap="square" rtlCol="0">
            <a:spAutoFit/>
          </a:bodyPr>
          <a:lstStyle/>
          <a:p>
            <a:r>
              <a:rPr lang="en-US" dirty="0"/>
              <a:t>Majority of them are professional</a:t>
            </a:r>
          </a:p>
        </p:txBody>
      </p:sp>
      <p:sp>
        <p:nvSpPr>
          <p:cNvPr id="8" name="TextBox 7">
            <a:extLst>
              <a:ext uri="{FF2B5EF4-FFF2-40B4-BE49-F238E27FC236}">
                <a16:creationId xmlns:a16="http://schemas.microsoft.com/office/drawing/2014/main" id="{5A2C9F0F-461B-D358-30E8-6AF32D7B8E35}"/>
              </a:ext>
            </a:extLst>
          </p:cNvPr>
          <p:cNvSpPr txBox="1"/>
          <p:nvPr/>
        </p:nvSpPr>
        <p:spPr>
          <a:xfrm>
            <a:off x="4341066" y="540419"/>
            <a:ext cx="2817845" cy="646331"/>
          </a:xfrm>
          <a:prstGeom prst="rect">
            <a:avLst/>
          </a:prstGeom>
          <a:noFill/>
        </p:spPr>
        <p:txBody>
          <a:bodyPr wrap="square" rtlCol="0">
            <a:spAutoFit/>
          </a:bodyPr>
          <a:lstStyle/>
          <a:p>
            <a:r>
              <a:rPr lang="en-US" dirty="0"/>
              <a:t>Maximum of the customers are bachelor in qualification</a:t>
            </a:r>
          </a:p>
        </p:txBody>
      </p:sp>
      <p:sp>
        <p:nvSpPr>
          <p:cNvPr id="9" name="TextBox 8">
            <a:extLst>
              <a:ext uri="{FF2B5EF4-FFF2-40B4-BE49-F238E27FC236}">
                <a16:creationId xmlns:a16="http://schemas.microsoft.com/office/drawing/2014/main" id="{254F4350-3D1F-E6C3-08BE-6DA46BB27B1B}"/>
              </a:ext>
            </a:extLst>
          </p:cNvPr>
          <p:cNvSpPr txBox="1"/>
          <p:nvPr/>
        </p:nvSpPr>
        <p:spPr>
          <a:xfrm>
            <a:off x="9069406" y="2858488"/>
            <a:ext cx="2817845" cy="646331"/>
          </a:xfrm>
          <a:prstGeom prst="rect">
            <a:avLst/>
          </a:prstGeom>
          <a:noFill/>
        </p:spPr>
        <p:txBody>
          <a:bodyPr wrap="square" rtlCol="0">
            <a:spAutoFit/>
          </a:bodyPr>
          <a:lstStyle/>
          <a:p>
            <a:r>
              <a:rPr lang="en-US" dirty="0"/>
              <a:t>On an average their salary falls between 60K to 80K</a:t>
            </a:r>
          </a:p>
        </p:txBody>
      </p:sp>
    </p:spTree>
    <p:extLst>
      <p:ext uri="{BB962C8B-B14F-4D97-AF65-F5344CB8AC3E}">
        <p14:creationId xmlns:p14="http://schemas.microsoft.com/office/powerpoint/2010/main" val="29664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7BD794-94DC-2EE3-46F8-81568C613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167" y="225118"/>
            <a:ext cx="3653879" cy="2611388"/>
          </a:xfrm>
        </p:spPr>
      </p:pic>
      <p:pic>
        <p:nvPicPr>
          <p:cNvPr id="7" name="Picture 6">
            <a:extLst>
              <a:ext uri="{FF2B5EF4-FFF2-40B4-BE49-F238E27FC236}">
                <a16:creationId xmlns:a16="http://schemas.microsoft.com/office/drawing/2014/main" id="{46A65950-ACA9-3456-B297-B5ABB0699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55" y="346415"/>
            <a:ext cx="3588165" cy="2559391"/>
          </a:xfrm>
          <a:prstGeom prst="rect">
            <a:avLst/>
          </a:prstGeom>
        </p:spPr>
      </p:pic>
      <p:pic>
        <p:nvPicPr>
          <p:cNvPr id="11" name="Picture 10">
            <a:extLst>
              <a:ext uri="{FF2B5EF4-FFF2-40B4-BE49-F238E27FC236}">
                <a16:creationId xmlns:a16="http://schemas.microsoft.com/office/drawing/2014/main" id="{62210B8B-4FAE-642E-FEEE-478BE1B72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3" y="3428999"/>
            <a:ext cx="3532467" cy="2559391"/>
          </a:xfrm>
          <a:prstGeom prst="rect">
            <a:avLst/>
          </a:prstGeom>
        </p:spPr>
      </p:pic>
      <p:pic>
        <p:nvPicPr>
          <p:cNvPr id="15" name="Picture 14">
            <a:extLst>
              <a:ext uri="{FF2B5EF4-FFF2-40B4-BE49-F238E27FC236}">
                <a16:creationId xmlns:a16="http://schemas.microsoft.com/office/drawing/2014/main" id="{FC4C0860-E616-8353-8EB9-CACDE48503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67" y="3429000"/>
            <a:ext cx="4066418" cy="2559391"/>
          </a:xfrm>
          <a:prstGeom prst="rect">
            <a:avLst/>
          </a:prstGeom>
        </p:spPr>
      </p:pic>
      <p:sp>
        <p:nvSpPr>
          <p:cNvPr id="16" name="TextBox 15">
            <a:extLst>
              <a:ext uri="{FF2B5EF4-FFF2-40B4-BE49-F238E27FC236}">
                <a16:creationId xmlns:a16="http://schemas.microsoft.com/office/drawing/2014/main" id="{44F644C7-CF04-FA5A-DF1D-28814FFA6B5F}"/>
              </a:ext>
            </a:extLst>
          </p:cNvPr>
          <p:cNvSpPr txBox="1"/>
          <p:nvPr/>
        </p:nvSpPr>
        <p:spPr>
          <a:xfrm>
            <a:off x="4235315" y="1207646"/>
            <a:ext cx="1846370" cy="646331"/>
          </a:xfrm>
          <a:prstGeom prst="rect">
            <a:avLst/>
          </a:prstGeom>
          <a:noFill/>
        </p:spPr>
        <p:txBody>
          <a:bodyPr wrap="square" rtlCol="0">
            <a:spAutoFit/>
          </a:bodyPr>
          <a:lstStyle/>
          <a:p>
            <a:r>
              <a:rPr lang="en-US" dirty="0"/>
              <a:t>Most Sales were of Components.</a:t>
            </a:r>
          </a:p>
        </p:txBody>
      </p:sp>
      <p:sp>
        <p:nvSpPr>
          <p:cNvPr id="17" name="TextBox 16">
            <a:extLst>
              <a:ext uri="{FF2B5EF4-FFF2-40B4-BE49-F238E27FC236}">
                <a16:creationId xmlns:a16="http://schemas.microsoft.com/office/drawing/2014/main" id="{E447D594-3111-319C-4A97-B7A817690A47}"/>
              </a:ext>
            </a:extLst>
          </p:cNvPr>
          <p:cNvSpPr txBox="1"/>
          <p:nvPr/>
        </p:nvSpPr>
        <p:spPr>
          <a:xfrm>
            <a:off x="9929990" y="4504462"/>
            <a:ext cx="1846370" cy="923330"/>
          </a:xfrm>
          <a:prstGeom prst="rect">
            <a:avLst/>
          </a:prstGeom>
          <a:noFill/>
        </p:spPr>
        <p:txBody>
          <a:bodyPr wrap="square" rtlCol="0">
            <a:spAutoFit/>
          </a:bodyPr>
          <a:lstStyle/>
          <a:p>
            <a:r>
              <a:rPr lang="en-US" dirty="0"/>
              <a:t>Most sold color is Black in all of them.</a:t>
            </a:r>
          </a:p>
        </p:txBody>
      </p:sp>
      <p:sp>
        <p:nvSpPr>
          <p:cNvPr id="18" name="TextBox 17">
            <a:extLst>
              <a:ext uri="{FF2B5EF4-FFF2-40B4-BE49-F238E27FC236}">
                <a16:creationId xmlns:a16="http://schemas.microsoft.com/office/drawing/2014/main" id="{A5370646-FB11-7A67-E82A-143AE46E8D6A}"/>
              </a:ext>
            </a:extLst>
          </p:cNvPr>
          <p:cNvSpPr txBox="1"/>
          <p:nvPr/>
        </p:nvSpPr>
        <p:spPr>
          <a:xfrm>
            <a:off x="9929990" y="979779"/>
            <a:ext cx="1846370" cy="923330"/>
          </a:xfrm>
          <a:prstGeom prst="rect">
            <a:avLst/>
          </a:prstGeom>
          <a:noFill/>
        </p:spPr>
        <p:txBody>
          <a:bodyPr wrap="square" rtlCol="0">
            <a:spAutoFit/>
          </a:bodyPr>
          <a:lstStyle/>
          <a:p>
            <a:r>
              <a:rPr lang="en-US" dirty="0"/>
              <a:t>Majority of them are related to Road line.</a:t>
            </a:r>
          </a:p>
        </p:txBody>
      </p:sp>
      <p:sp>
        <p:nvSpPr>
          <p:cNvPr id="19" name="TextBox 18">
            <a:extLst>
              <a:ext uri="{FF2B5EF4-FFF2-40B4-BE49-F238E27FC236}">
                <a16:creationId xmlns:a16="http://schemas.microsoft.com/office/drawing/2014/main" id="{9956C289-BBF4-85E2-BCEA-091206469A12}"/>
              </a:ext>
            </a:extLst>
          </p:cNvPr>
          <p:cNvSpPr txBox="1"/>
          <p:nvPr/>
        </p:nvSpPr>
        <p:spPr>
          <a:xfrm>
            <a:off x="4385841" y="4376058"/>
            <a:ext cx="1846370" cy="923330"/>
          </a:xfrm>
          <a:prstGeom prst="rect">
            <a:avLst/>
          </a:prstGeom>
          <a:noFill/>
        </p:spPr>
        <p:txBody>
          <a:bodyPr wrap="square" rtlCol="0">
            <a:spAutoFit/>
          </a:bodyPr>
          <a:lstStyle/>
          <a:p>
            <a:r>
              <a:rPr lang="en-US" dirty="0"/>
              <a:t>Most of them were road frames.</a:t>
            </a:r>
          </a:p>
        </p:txBody>
      </p:sp>
    </p:spTree>
    <p:extLst>
      <p:ext uri="{BB962C8B-B14F-4D97-AF65-F5344CB8AC3E}">
        <p14:creationId xmlns:p14="http://schemas.microsoft.com/office/powerpoint/2010/main" val="410618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9C4882-C731-7A1E-6666-EF3C4DDAB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715" y="391997"/>
            <a:ext cx="3452116" cy="3187002"/>
          </a:xfrm>
          <a:prstGeom prst="rect">
            <a:avLst/>
          </a:prstGeom>
        </p:spPr>
      </p:pic>
      <p:pic>
        <p:nvPicPr>
          <p:cNvPr id="13" name="Picture 12">
            <a:extLst>
              <a:ext uri="{FF2B5EF4-FFF2-40B4-BE49-F238E27FC236}">
                <a16:creationId xmlns:a16="http://schemas.microsoft.com/office/drawing/2014/main" id="{35657B14-C621-0222-0778-F80ECF9B5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67" y="389808"/>
            <a:ext cx="3304762" cy="3189479"/>
          </a:xfrm>
          <a:prstGeom prst="rect">
            <a:avLst/>
          </a:prstGeom>
        </p:spPr>
      </p:pic>
      <p:sp>
        <p:nvSpPr>
          <p:cNvPr id="4" name="TextBox 3">
            <a:extLst>
              <a:ext uri="{FF2B5EF4-FFF2-40B4-BE49-F238E27FC236}">
                <a16:creationId xmlns:a16="http://schemas.microsoft.com/office/drawing/2014/main" id="{5B99F2D2-BF53-247C-F30B-CF8AE0EF567A}"/>
              </a:ext>
            </a:extLst>
          </p:cNvPr>
          <p:cNvSpPr txBox="1"/>
          <p:nvPr/>
        </p:nvSpPr>
        <p:spPr>
          <a:xfrm>
            <a:off x="830425" y="3862873"/>
            <a:ext cx="3172409" cy="646331"/>
          </a:xfrm>
          <a:prstGeom prst="rect">
            <a:avLst/>
          </a:prstGeom>
          <a:noFill/>
        </p:spPr>
        <p:txBody>
          <a:bodyPr wrap="square" rtlCol="0">
            <a:spAutoFit/>
          </a:bodyPr>
          <a:lstStyle/>
          <a:p>
            <a:r>
              <a:rPr lang="en-US" dirty="0"/>
              <a:t>On an average the standard cost is from 0 to 500.</a:t>
            </a:r>
          </a:p>
        </p:txBody>
      </p:sp>
      <p:sp>
        <p:nvSpPr>
          <p:cNvPr id="5" name="TextBox 4">
            <a:extLst>
              <a:ext uri="{FF2B5EF4-FFF2-40B4-BE49-F238E27FC236}">
                <a16:creationId xmlns:a16="http://schemas.microsoft.com/office/drawing/2014/main" id="{4CF672DC-A6B8-38E9-21A5-C95C90A7B694}"/>
              </a:ext>
            </a:extLst>
          </p:cNvPr>
          <p:cNvSpPr txBox="1"/>
          <p:nvPr/>
        </p:nvSpPr>
        <p:spPr>
          <a:xfrm>
            <a:off x="7047723" y="3862872"/>
            <a:ext cx="3172409" cy="646331"/>
          </a:xfrm>
          <a:prstGeom prst="rect">
            <a:avLst/>
          </a:prstGeom>
          <a:noFill/>
        </p:spPr>
        <p:txBody>
          <a:bodyPr wrap="square" rtlCol="0">
            <a:spAutoFit/>
          </a:bodyPr>
          <a:lstStyle/>
          <a:p>
            <a:r>
              <a:rPr lang="en-US" dirty="0"/>
              <a:t>On an average the List cost is from 0 to 550.</a:t>
            </a:r>
          </a:p>
        </p:txBody>
      </p:sp>
    </p:spTree>
    <p:extLst>
      <p:ext uri="{BB962C8B-B14F-4D97-AF65-F5344CB8AC3E}">
        <p14:creationId xmlns:p14="http://schemas.microsoft.com/office/powerpoint/2010/main" val="189578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4733BD-4623-376F-DEEF-53CD37E8D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498" y="1245575"/>
            <a:ext cx="4547506" cy="4411178"/>
          </a:xfrm>
        </p:spPr>
      </p:pic>
      <p:sp>
        <p:nvSpPr>
          <p:cNvPr id="6" name="TextBox 5">
            <a:extLst>
              <a:ext uri="{FF2B5EF4-FFF2-40B4-BE49-F238E27FC236}">
                <a16:creationId xmlns:a16="http://schemas.microsoft.com/office/drawing/2014/main" id="{BDE718F3-8970-3CD8-4354-7965FDCE0365}"/>
              </a:ext>
            </a:extLst>
          </p:cNvPr>
          <p:cNvSpPr txBox="1"/>
          <p:nvPr/>
        </p:nvSpPr>
        <p:spPr>
          <a:xfrm>
            <a:off x="6096000" y="2808514"/>
            <a:ext cx="3666931" cy="2062103"/>
          </a:xfrm>
          <a:prstGeom prst="rect">
            <a:avLst/>
          </a:prstGeom>
          <a:noFill/>
        </p:spPr>
        <p:txBody>
          <a:bodyPr wrap="square" rtlCol="0">
            <a:spAutoFit/>
          </a:bodyPr>
          <a:lstStyle/>
          <a:p>
            <a:r>
              <a:rPr lang="en-US" sz="3200" dirty="0"/>
              <a:t>Majority of the customers orders only 1 unit of the product overall.</a:t>
            </a:r>
          </a:p>
        </p:txBody>
      </p:sp>
    </p:spTree>
    <p:extLst>
      <p:ext uri="{BB962C8B-B14F-4D97-AF65-F5344CB8AC3E}">
        <p14:creationId xmlns:p14="http://schemas.microsoft.com/office/powerpoint/2010/main" val="246518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9578-1C97-7CE1-A2DA-2C5C24A70346}"/>
              </a:ext>
            </a:extLst>
          </p:cNvPr>
          <p:cNvSpPr>
            <a:spLocks noGrp="1"/>
          </p:cNvSpPr>
          <p:nvPr>
            <p:ph type="title"/>
          </p:nvPr>
        </p:nvSpPr>
        <p:spPr/>
        <p:txBody>
          <a:bodyPr/>
          <a:lstStyle/>
          <a:p>
            <a:r>
              <a:rPr lang="en-US" u="sng" dirty="0">
                <a:latin typeface="Arial Black" panose="020B0A04020102020204" pitchFamily="34" charset="0"/>
              </a:rPr>
              <a:t>My Design</a:t>
            </a:r>
            <a:endParaRPr lang="en-US" dirty="0"/>
          </a:p>
        </p:txBody>
      </p:sp>
      <p:pic>
        <p:nvPicPr>
          <p:cNvPr id="5" name="Content Placeholder 4">
            <a:extLst>
              <a:ext uri="{FF2B5EF4-FFF2-40B4-BE49-F238E27FC236}">
                <a16:creationId xmlns:a16="http://schemas.microsoft.com/office/drawing/2014/main" id="{B6099582-9FBE-A601-A5BE-397EF7267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192" y="2164701"/>
            <a:ext cx="11467322" cy="4493161"/>
          </a:xfrm>
        </p:spPr>
      </p:pic>
      <p:sp>
        <p:nvSpPr>
          <p:cNvPr id="6" name="TextBox 5">
            <a:extLst>
              <a:ext uri="{FF2B5EF4-FFF2-40B4-BE49-F238E27FC236}">
                <a16:creationId xmlns:a16="http://schemas.microsoft.com/office/drawing/2014/main" id="{00C7B51B-7217-78E2-C400-F535ADF0EBD7}"/>
              </a:ext>
            </a:extLst>
          </p:cNvPr>
          <p:cNvSpPr txBox="1"/>
          <p:nvPr/>
        </p:nvSpPr>
        <p:spPr>
          <a:xfrm>
            <a:off x="485192" y="1743028"/>
            <a:ext cx="3359021" cy="369332"/>
          </a:xfrm>
          <a:prstGeom prst="rect">
            <a:avLst/>
          </a:prstGeom>
          <a:noFill/>
        </p:spPr>
        <p:txBody>
          <a:bodyPr wrap="square" rtlCol="0">
            <a:spAutoFit/>
          </a:bodyPr>
          <a:lstStyle/>
          <a:p>
            <a:r>
              <a:rPr lang="en-US" b="1" u="sng" dirty="0"/>
              <a:t>Customers Dashboard</a:t>
            </a:r>
          </a:p>
        </p:txBody>
      </p:sp>
    </p:spTree>
    <p:extLst>
      <p:ext uri="{BB962C8B-B14F-4D97-AF65-F5344CB8AC3E}">
        <p14:creationId xmlns:p14="http://schemas.microsoft.com/office/powerpoint/2010/main" val="373567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80E22A-8097-3DFB-C8F5-DC698CF36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825625"/>
            <a:ext cx="11457992" cy="4351338"/>
          </a:xfrm>
        </p:spPr>
      </p:pic>
      <p:sp>
        <p:nvSpPr>
          <p:cNvPr id="6" name="TextBox 5">
            <a:extLst>
              <a:ext uri="{FF2B5EF4-FFF2-40B4-BE49-F238E27FC236}">
                <a16:creationId xmlns:a16="http://schemas.microsoft.com/office/drawing/2014/main" id="{FA0DC457-6688-2810-34ED-AB84A1AC4DC7}"/>
              </a:ext>
            </a:extLst>
          </p:cNvPr>
          <p:cNvSpPr txBox="1"/>
          <p:nvPr/>
        </p:nvSpPr>
        <p:spPr>
          <a:xfrm>
            <a:off x="391886" y="1360473"/>
            <a:ext cx="3359021" cy="369332"/>
          </a:xfrm>
          <a:prstGeom prst="rect">
            <a:avLst/>
          </a:prstGeom>
          <a:noFill/>
        </p:spPr>
        <p:txBody>
          <a:bodyPr wrap="square" rtlCol="0">
            <a:spAutoFit/>
          </a:bodyPr>
          <a:lstStyle/>
          <a:p>
            <a:r>
              <a:rPr lang="en-US" b="1" u="sng" dirty="0"/>
              <a:t>Product Dashboard</a:t>
            </a:r>
          </a:p>
        </p:txBody>
      </p:sp>
    </p:spTree>
    <p:extLst>
      <p:ext uri="{BB962C8B-B14F-4D97-AF65-F5344CB8AC3E}">
        <p14:creationId xmlns:p14="http://schemas.microsoft.com/office/powerpoint/2010/main" val="294145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4766EB-FFAC-9FCD-9B72-28D4DFB85A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869" y="1825625"/>
            <a:ext cx="11448662" cy="4351338"/>
          </a:xfrm>
        </p:spPr>
      </p:pic>
      <p:sp>
        <p:nvSpPr>
          <p:cNvPr id="6" name="TextBox 5">
            <a:extLst>
              <a:ext uri="{FF2B5EF4-FFF2-40B4-BE49-F238E27FC236}">
                <a16:creationId xmlns:a16="http://schemas.microsoft.com/office/drawing/2014/main" id="{6946A985-0F4D-FE42-33F3-A4450A120A53}"/>
              </a:ext>
            </a:extLst>
          </p:cNvPr>
          <p:cNvSpPr txBox="1"/>
          <p:nvPr/>
        </p:nvSpPr>
        <p:spPr>
          <a:xfrm>
            <a:off x="391886" y="1360473"/>
            <a:ext cx="3359021" cy="369332"/>
          </a:xfrm>
          <a:prstGeom prst="rect">
            <a:avLst/>
          </a:prstGeom>
          <a:noFill/>
        </p:spPr>
        <p:txBody>
          <a:bodyPr wrap="square" rtlCol="0">
            <a:spAutoFit/>
          </a:bodyPr>
          <a:lstStyle/>
          <a:p>
            <a:r>
              <a:rPr lang="en-US" b="1" u="sng" dirty="0"/>
              <a:t>Sales Dashboard</a:t>
            </a:r>
          </a:p>
        </p:txBody>
      </p:sp>
    </p:spTree>
    <p:extLst>
      <p:ext uri="{BB962C8B-B14F-4D97-AF65-F5344CB8AC3E}">
        <p14:creationId xmlns:p14="http://schemas.microsoft.com/office/powerpoint/2010/main" val="351042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CC43-F2E6-C4CC-D590-2636027174B6}"/>
              </a:ext>
            </a:extLst>
          </p:cNvPr>
          <p:cNvSpPr>
            <a:spLocks noGrp="1"/>
          </p:cNvSpPr>
          <p:nvPr>
            <p:ph type="title"/>
          </p:nvPr>
        </p:nvSpPr>
        <p:spPr>
          <a:xfrm>
            <a:off x="2817845" y="1450602"/>
            <a:ext cx="12809375" cy="2813488"/>
          </a:xfrm>
        </p:spPr>
        <p:txBody>
          <a:bodyPr>
            <a:normAutofit/>
          </a:bodyPr>
          <a:lstStyle/>
          <a:p>
            <a:r>
              <a:rPr lang="en-US" sz="9600" dirty="0">
                <a:latin typeface="Arial Black" panose="020B0A04020102020204" pitchFamily="34" charset="0"/>
              </a:rPr>
              <a:t>Thank you</a:t>
            </a:r>
          </a:p>
        </p:txBody>
      </p:sp>
    </p:spTree>
    <p:extLst>
      <p:ext uri="{BB962C8B-B14F-4D97-AF65-F5344CB8AC3E}">
        <p14:creationId xmlns:p14="http://schemas.microsoft.com/office/powerpoint/2010/main" val="237643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476D-19F6-26BC-C9E9-60CB9EB2C1EE}"/>
              </a:ext>
            </a:extLst>
          </p:cNvPr>
          <p:cNvSpPr>
            <a:spLocks noGrp="1"/>
          </p:cNvSpPr>
          <p:nvPr>
            <p:ph type="title"/>
          </p:nvPr>
        </p:nvSpPr>
        <p:spPr/>
        <p:txBody>
          <a:bodyPr>
            <a:normAutofit/>
          </a:bodyPr>
          <a:lstStyle/>
          <a:p>
            <a:r>
              <a:rPr lang="en-US" sz="4800" u="sng"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65E61538-67F3-E1DF-1BC0-636E41D0AA68}"/>
              </a:ext>
            </a:extLst>
          </p:cNvPr>
          <p:cNvSpPr>
            <a:spLocks noGrp="1"/>
          </p:cNvSpPr>
          <p:nvPr>
            <p:ph idx="1"/>
          </p:nvPr>
        </p:nvSpPr>
        <p:spPr>
          <a:xfrm>
            <a:off x="838199" y="1545706"/>
            <a:ext cx="10787743" cy="4705803"/>
          </a:xfrm>
        </p:spPr>
        <p:txBody>
          <a:bodyPr>
            <a:normAutofit fontScale="92500" lnSpcReduction="10000"/>
          </a:bodyPr>
          <a:lstStyle/>
          <a:p>
            <a:pPr marL="0" indent="0">
              <a:buNone/>
            </a:pPr>
            <a:r>
              <a:rPr lang="en-US" b="1" dirty="0"/>
              <a:t>Ladies and gentlemen, esteemed colleagues, and stakeholders, today marks a pivotal moment as we delve into the comprehensive analysis of our sales budget data. In this presentation, we will embark on a journey to dissect the intricate layers of our sales projections, revealing insights that will not only illuminate our past performance but also pave the way for strategic decisions that will shape our future success. The sales budget serves as the bedrock of our financial planning, offering a roadmap that guides our actions and aspirations. Through meticulous examination and thoughtful interpretation, we aim to uncover trends, identify opportunities, and address challenges that lie ahead. Our collective understanding of this data will empower us to optimize resource allocation, enhance operational efficiency, and ultimately drive sustainable growth. So, let us embark on this journey together, armed with data-driven insights that will propel us towards our organizational objectives.</a:t>
            </a:r>
          </a:p>
        </p:txBody>
      </p:sp>
    </p:spTree>
    <p:extLst>
      <p:ext uri="{BB962C8B-B14F-4D97-AF65-F5344CB8AC3E}">
        <p14:creationId xmlns:p14="http://schemas.microsoft.com/office/powerpoint/2010/main" val="100757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58F5-6FDB-7D63-0824-25B248BF3875}"/>
              </a:ext>
            </a:extLst>
          </p:cNvPr>
          <p:cNvSpPr>
            <a:spLocks noGrp="1"/>
          </p:cNvSpPr>
          <p:nvPr>
            <p:ph type="title"/>
          </p:nvPr>
        </p:nvSpPr>
        <p:spPr/>
        <p:txBody>
          <a:bodyPr/>
          <a:lstStyle/>
          <a:p>
            <a:r>
              <a:rPr lang="en-US" u="sng" dirty="0">
                <a:latin typeface="Arial Black" panose="020B0A04020102020204" pitchFamily="34" charset="0"/>
              </a:rPr>
              <a:t>Details about the Data.</a:t>
            </a:r>
            <a:endParaRPr lang="en-US" dirty="0"/>
          </a:p>
        </p:txBody>
      </p:sp>
      <p:sp>
        <p:nvSpPr>
          <p:cNvPr id="3" name="Content Placeholder 2">
            <a:extLst>
              <a:ext uri="{FF2B5EF4-FFF2-40B4-BE49-F238E27FC236}">
                <a16:creationId xmlns:a16="http://schemas.microsoft.com/office/drawing/2014/main" id="{B653DE42-5936-9873-BA95-305585DD4A9F}"/>
              </a:ext>
            </a:extLst>
          </p:cNvPr>
          <p:cNvSpPr>
            <a:spLocks noGrp="1"/>
          </p:cNvSpPr>
          <p:nvPr>
            <p:ph idx="1"/>
          </p:nvPr>
        </p:nvSpPr>
        <p:spPr/>
        <p:txBody>
          <a:bodyPr/>
          <a:lstStyle/>
          <a:p>
            <a:r>
              <a:rPr lang="en-US" dirty="0"/>
              <a:t>From Customer’s Data:</a:t>
            </a:r>
          </a:p>
          <a:p>
            <a:pPr marL="514350" indent="-514350">
              <a:buAutoNum type="arabicPeriod"/>
            </a:pPr>
            <a:r>
              <a:rPr lang="en-US" dirty="0"/>
              <a:t>Customer Key – The unique number assigned to the customers</a:t>
            </a:r>
          </a:p>
          <a:p>
            <a:pPr marL="514350" indent="-514350">
              <a:buAutoNum type="arabicPeriod"/>
            </a:pPr>
            <a:r>
              <a:rPr lang="en-US" dirty="0"/>
              <a:t>First Name – Their First name</a:t>
            </a:r>
          </a:p>
          <a:p>
            <a:pPr marL="514350" indent="-514350">
              <a:buAutoNum type="arabicPeriod"/>
            </a:pPr>
            <a:r>
              <a:rPr lang="en-US" dirty="0"/>
              <a:t>Last Name – Their Last name</a:t>
            </a:r>
          </a:p>
          <a:p>
            <a:pPr marL="514350" indent="-514350">
              <a:buAutoNum type="arabicPeriod"/>
            </a:pPr>
            <a:r>
              <a:rPr lang="en-US" dirty="0"/>
              <a:t>Full Name – First name + Last Name</a:t>
            </a:r>
          </a:p>
          <a:p>
            <a:pPr marL="514350" indent="-514350">
              <a:buAutoNum type="arabicPeriod"/>
            </a:pPr>
            <a:r>
              <a:rPr lang="en-US" dirty="0"/>
              <a:t>Birth Date – Their Date of Birth(YYYY/MM/DD)</a:t>
            </a:r>
          </a:p>
          <a:p>
            <a:pPr marL="514350" indent="-514350">
              <a:buAutoNum type="arabicPeriod"/>
            </a:pPr>
            <a:r>
              <a:rPr lang="en-US" dirty="0"/>
              <a:t>Marital Status – If they are Single or Married (S/M)</a:t>
            </a:r>
          </a:p>
          <a:p>
            <a:pPr marL="514350" indent="-514350">
              <a:buAutoNum type="arabicPeriod"/>
            </a:pPr>
            <a:r>
              <a:rPr lang="en-US" dirty="0"/>
              <a:t>Gender – Their Gender(Male/Female)</a:t>
            </a:r>
          </a:p>
        </p:txBody>
      </p:sp>
    </p:spTree>
    <p:extLst>
      <p:ext uri="{BB962C8B-B14F-4D97-AF65-F5344CB8AC3E}">
        <p14:creationId xmlns:p14="http://schemas.microsoft.com/office/powerpoint/2010/main" val="38995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F63EC-58FF-42B7-D13A-D1F232BDAEEC}"/>
              </a:ext>
            </a:extLst>
          </p:cNvPr>
          <p:cNvSpPr>
            <a:spLocks noGrp="1"/>
          </p:cNvSpPr>
          <p:nvPr>
            <p:ph idx="1"/>
          </p:nvPr>
        </p:nvSpPr>
        <p:spPr>
          <a:xfrm>
            <a:off x="838200" y="413919"/>
            <a:ext cx="10515600" cy="5601869"/>
          </a:xfrm>
        </p:spPr>
        <p:txBody>
          <a:bodyPr/>
          <a:lstStyle/>
          <a:p>
            <a:pPr marL="0" indent="0">
              <a:buNone/>
            </a:pPr>
            <a:r>
              <a:rPr lang="en-US" dirty="0"/>
              <a:t>8. Yearly Income – How much Money they earn per annum</a:t>
            </a:r>
          </a:p>
          <a:p>
            <a:pPr marL="0" indent="0">
              <a:buNone/>
            </a:pPr>
            <a:r>
              <a:rPr lang="en-US" dirty="0"/>
              <a:t>9. Total Children – Number of Children they have</a:t>
            </a:r>
          </a:p>
          <a:p>
            <a:pPr marL="0" indent="0">
              <a:buNone/>
            </a:pPr>
            <a:r>
              <a:rPr lang="en-US" dirty="0"/>
              <a:t>10. Number of Children at Home – Number of Children stays at Home</a:t>
            </a:r>
          </a:p>
          <a:p>
            <a:pPr marL="514350" indent="-514350">
              <a:buAutoNum type="arabicPeriod" startAt="11"/>
            </a:pPr>
            <a:r>
              <a:rPr lang="en-US" dirty="0"/>
              <a:t>Education – Their Educational qualification</a:t>
            </a:r>
          </a:p>
          <a:p>
            <a:pPr marL="514350" indent="-514350">
              <a:buAutoNum type="arabicPeriod" startAt="11"/>
            </a:pPr>
            <a:r>
              <a:rPr lang="en-US" dirty="0"/>
              <a:t>Occupation – Their Profession based on experience </a:t>
            </a:r>
          </a:p>
          <a:p>
            <a:pPr marL="514350" indent="-514350">
              <a:buAutoNum type="arabicPeriod" startAt="11"/>
            </a:pPr>
            <a:r>
              <a:rPr lang="en-US" dirty="0"/>
              <a:t>House Flag – They own a house or not(0/1)</a:t>
            </a:r>
          </a:p>
          <a:p>
            <a:pPr marL="514350" indent="-514350">
              <a:buAutoNum type="arabicPeriod" startAt="11"/>
            </a:pPr>
            <a:r>
              <a:rPr lang="en-US" dirty="0"/>
              <a:t> Number of Cars Owned – Total number of card they have.</a:t>
            </a:r>
          </a:p>
          <a:p>
            <a:pPr marL="514350" indent="-514350">
              <a:buAutoNum type="arabicPeriod" startAt="11"/>
            </a:pPr>
            <a:r>
              <a:rPr lang="en-US" dirty="0"/>
              <a:t>Address Line 1 – Their Address</a:t>
            </a:r>
          </a:p>
          <a:p>
            <a:pPr marL="514350" indent="-514350">
              <a:buAutoNum type="arabicPeriod" startAt="11"/>
            </a:pPr>
            <a:r>
              <a:rPr lang="en-US" dirty="0"/>
              <a:t>Date First Purchase – The first date on which they purchased</a:t>
            </a:r>
          </a:p>
          <a:p>
            <a:pPr marL="514350" indent="-514350">
              <a:buAutoNum type="arabicPeriod" startAt="11"/>
            </a:pPr>
            <a:r>
              <a:rPr lang="en-US" dirty="0"/>
              <a:t>Commute Distance – Distance between their residence and shop</a:t>
            </a:r>
          </a:p>
        </p:txBody>
      </p:sp>
    </p:spTree>
    <p:extLst>
      <p:ext uri="{BB962C8B-B14F-4D97-AF65-F5344CB8AC3E}">
        <p14:creationId xmlns:p14="http://schemas.microsoft.com/office/powerpoint/2010/main" val="191892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B7AA6-432A-288A-F9DF-7A9759C7C76C}"/>
              </a:ext>
            </a:extLst>
          </p:cNvPr>
          <p:cNvSpPr>
            <a:spLocks noGrp="1"/>
          </p:cNvSpPr>
          <p:nvPr>
            <p:ph idx="1"/>
          </p:nvPr>
        </p:nvSpPr>
        <p:spPr>
          <a:xfrm>
            <a:off x="838200" y="288758"/>
            <a:ext cx="10515600" cy="5888205"/>
          </a:xfrm>
        </p:spPr>
        <p:txBody>
          <a:bodyPr/>
          <a:lstStyle/>
          <a:p>
            <a:r>
              <a:rPr lang="en-US" dirty="0"/>
              <a:t>From Product’s Data:</a:t>
            </a:r>
          </a:p>
          <a:p>
            <a:pPr marL="514350" indent="-514350">
              <a:buAutoNum type="arabicPeriod"/>
            </a:pPr>
            <a:r>
              <a:rPr lang="en-US" dirty="0"/>
              <a:t>Product Key – Unique Product identity</a:t>
            </a:r>
          </a:p>
          <a:p>
            <a:pPr marL="514350" indent="-514350">
              <a:buAutoNum type="arabicPeriod"/>
            </a:pPr>
            <a:r>
              <a:rPr lang="en-US" dirty="0"/>
              <a:t>Product name – Name of the sold product</a:t>
            </a:r>
          </a:p>
          <a:p>
            <a:pPr marL="514350" indent="-514350">
              <a:buAutoNum type="arabicPeriod"/>
            </a:pPr>
            <a:r>
              <a:rPr lang="en-US" dirty="0"/>
              <a:t>Sub Category – Lower Hierarchy of Category</a:t>
            </a:r>
          </a:p>
          <a:p>
            <a:pPr marL="514350" indent="-514350">
              <a:buAutoNum type="arabicPeriod"/>
            </a:pPr>
            <a:r>
              <a:rPr lang="en-US" dirty="0"/>
              <a:t>Category – Category or group of which the product belongs to</a:t>
            </a:r>
          </a:p>
          <a:p>
            <a:pPr marL="514350" indent="-514350">
              <a:buAutoNum type="arabicPeriod"/>
            </a:pPr>
            <a:r>
              <a:rPr lang="en-US" dirty="0"/>
              <a:t>Standard Cost – Their manufacturer cost</a:t>
            </a:r>
          </a:p>
          <a:p>
            <a:pPr marL="514350" indent="-514350">
              <a:buAutoNum type="arabicPeriod"/>
            </a:pPr>
            <a:r>
              <a:rPr lang="en-US" dirty="0"/>
              <a:t>Color – Color of Product</a:t>
            </a:r>
          </a:p>
          <a:p>
            <a:pPr marL="514350" indent="-514350">
              <a:buAutoNum type="arabicPeriod"/>
            </a:pPr>
            <a:r>
              <a:rPr lang="en-US" dirty="0"/>
              <a:t>List Price – Selling pricing</a:t>
            </a:r>
          </a:p>
          <a:p>
            <a:pPr marL="514350" indent="-514350">
              <a:buAutoNum type="arabicPeriod"/>
            </a:pPr>
            <a:r>
              <a:rPr lang="en-US" i="0" dirty="0">
                <a:effectLst/>
                <a:latin typeface="system-ui"/>
              </a:rPr>
              <a:t>Days To Manufacture – Number of days taken to manufacture the product</a:t>
            </a:r>
          </a:p>
        </p:txBody>
      </p:sp>
    </p:spTree>
    <p:extLst>
      <p:ext uri="{BB962C8B-B14F-4D97-AF65-F5344CB8AC3E}">
        <p14:creationId xmlns:p14="http://schemas.microsoft.com/office/powerpoint/2010/main" val="118642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BC3F5-38AD-D802-2894-74BCC2A7EA25}"/>
              </a:ext>
            </a:extLst>
          </p:cNvPr>
          <p:cNvSpPr>
            <a:spLocks noGrp="1"/>
          </p:cNvSpPr>
          <p:nvPr>
            <p:ph idx="1"/>
          </p:nvPr>
        </p:nvSpPr>
        <p:spPr>
          <a:xfrm>
            <a:off x="838200" y="288758"/>
            <a:ext cx="10515600" cy="6569242"/>
          </a:xfrm>
        </p:spPr>
        <p:txBody>
          <a:bodyPr>
            <a:normAutofit lnSpcReduction="10000"/>
          </a:bodyPr>
          <a:lstStyle/>
          <a:p>
            <a:r>
              <a:rPr lang="en-US" dirty="0"/>
              <a:t>From Sale’s Data:</a:t>
            </a:r>
          </a:p>
          <a:p>
            <a:pPr marL="514350" indent="-514350">
              <a:buAutoNum type="arabicPeriod"/>
            </a:pPr>
            <a:r>
              <a:rPr lang="en-US" dirty="0"/>
              <a:t>Product Key – The unique product identity</a:t>
            </a:r>
          </a:p>
          <a:p>
            <a:pPr marL="514350" indent="-514350">
              <a:buAutoNum type="arabicPeriod"/>
            </a:pPr>
            <a:r>
              <a:rPr lang="en-US" dirty="0"/>
              <a:t>Order date – Date of Order of product</a:t>
            </a:r>
          </a:p>
          <a:p>
            <a:pPr marL="514350" indent="-514350">
              <a:buAutoNum type="arabicPeriod"/>
            </a:pPr>
            <a:r>
              <a:rPr lang="en-US" dirty="0"/>
              <a:t>Ship date – Date of Dispatchment</a:t>
            </a:r>
          </a:p>
          <a:p>
            <a:pPr marL="514350" indent="-514350">
              <a:buAutoNum type="arabicPeriod"/>
            </a:pPr>
            <a:r>
              <a:rPr lang="en-US" dirty="0"/>
              <a:t>Customer key – Unique customer identity</a:t>
            </a:r>
          </a:p>
          <a:p>
            <a:pPr marL="514350" indent="-514350">
              <a:buAutoNum type="arabicPeriod"/>
            </a:pPr>
            <a:r>
              <a:rPr lang="en-US" dirty="0"/>
              <a:t>Promotion key – Unique promotion ranking</a:t>
            </a:r>
          </a:p>
          <a:p>
            <a:pPr marL="514350" indent="-514350">
              <a:buAutoNum type="arabicPeriod"/>
            </a:pPr>
            <a:r>
              <a:rPr lang="en-US" dirty="0"/>
              <a:t>Sales Territory Key – Unique identity of Sales territory</a:t>
            </a:r>
          </a:p>
          <a:p>
            <a:pPr marL="514350" indent="-514350">
              <a:buAutoNum type="arabicPeriod"/>
            </a:pPr>
            <a:r>
              <a:rPr lang="en-US" dirty="0"/>
              <a:t>Sales order number – Unique number assigned to the order</a:t>
            </a:r>
          </a:p>
          <a:p>
            <a:pPr marL="514350" indent="-514350">
              <a:buAutoNum type="arabicPeriod"/>
            </a:pPr>
            <a:r>
              <a:rPr lang="en-US" dirty="0"/>
              <a:t>Sales order line number – Line of Order</a:t>
            </a:r>
          </a:p>
          <a:p>
            <a:pPr marL="514350" indent="-514350">
              <a:buAutoNum type="arabicPeriod"/>
            </a:pPr>
            <a:r>
              <a:rPr lang="en-US" dirty="0"/>
              <a:t>Order quantity – Number of units orders</a:t>
            </a:r>
          </a:p>
          <a:p>
            <a:pPr marL="514350" indent="-514350">
              <a:buAutoNum type="arabicPeriod"/>
            </a:pPr>
            <a:r>
              <a:rPr lang="en-US" dirty="0"/>
              <a:t>Unit Price – Price of one unit of product</a:t>
            </a:r>
          </a:p>
          <a:p>
            <a:pPr marL="514350" indent="-514350">
              <a:buAutoNum type="arabicPeriod"/>
            </a:pPr>
            <a:r>
              <a:rPr lang="en-US" dirty="0"/>
              <a:t>Standard Cost – Manufacture cost</a:t>
            </a:r>
          </a:p>
          <a:p>
            <a:pPr marL="0" indent="0">
              <a:buNone/>
            </a:pPr>
            <a:r>
              <a:rPr lang="en-US" dirty="0"/>
              <a:t>12. List price – Selling price</a:t>
            </a:r>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410855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75E7-A696-D030-A5F9-10E9994B6444}"/>
              </a:ext>
            </a:extLst>
          </p:cNvPr>
          <p:cNvSpPr>
            <a:spLocks noGrp="1"/>
          </p:cNvSpPr>
          <p:nvPr>
            <p:ph type="title"/>
          </p:nvPr>
        </p:nvSpPr>
        <p:spPr/>
        <p:txBody>
          <a:bodyPr/>
          <a:lstStyle/>
          <a:p>
            <a:r>
              <a:rPr lang="en-US" u="sng" dirty="0">
                <a:latin typeface="Arial Black" panose="020B0A04020102020204" pitchFamily="34" charset="0"/>
              </a:rPr>
              <a:t>Main KPIs</a:t>
            </a:r>
            <a:endParaRPr lang="en-US" dirty="0"/>
          </a:p>
        </p:txBody>
      </p:sp>
      <p:sp>
        <p:nvSpPr>
          <p:cNvPr id="3" name="Content Placeholder 2">
            <a:extLst>
              <a:ext uri="{FF2B5EF4-FFF2-40B4-BE49-F238E27FC236}">
                <a16:creationId xmlns:a16="http://schemas.microsoft.com/office/drawing/2014/main" id="{DEA2E8E2-1460-7D2F-D701-9A80058C3936}"/>
              </a:ext>
            </a:extLst>
          </p:cNvPr>
          <p:cNvSpPr>
            <a:spLocks noGrp="1"/>
          </p:cNvSpPr>
          <p:nvPr>
            <p:ph idx="1"/>
          </p:nvPr>
        </p:nvSpPr>
        <p:spPr/>
        <p:txBody>
          <a:bodyPr>
            <a:normAutofit lnSpcReduction="10000"/>
          </a:bodyPr>
          <a:lstStyle/>
          <a:p>
            <a:r>
              <a:rPr lang="en-US" dirty="0"/>
              <a:t>Customer’s Marital Status</a:t>
            </a:r>
          </a:p>
          <a:p>
            <a:r>
              <a:rPr lang="en-US" dirty="0"/>
              <a:t>Customer’s Gender</a:t>
            </a:r>
          </a:p>
          <a:p>
            <a:r>
              <a:rPr lang="en-US" dirty="0"/>
              <a:t>Customer’s Yearly income</a:t>
            </a:r>
          </a:p>
          <a:p>
            <a:r>
              <a:rPr lang="en-US" dirty="0"/>
              <a:t>Total Children they have and total children stays at home</a:t>
            </a:r>
          </a:p>
          <a:p>
            <a:r>
              <a:rPr lang="en-US" dirty="0"/>
              <a:t>Their educational qualification</a:t>
            </a:r>
          </a:p>
          <a:p>
            <a:r>
              <a:rPr lang="en-US" dirty="0"/>
              <a:t>Their Profession</a:t>
            </a:r>
          </a:p>
          <a:p>
            <a:r>
              <a:rPr lang="en-US" dirty="0"/>
              <a:t>Their House ownership status</a:t>
            </a:r>
          </a:p>
          <a:p>
            <a:r>
              <a:rPr lang="en-US" dirty="0"/>
              <a:t>Their Car Ownership status</a:t>
            </a:r>
          </a:p>
          <a:p>
            <a:r>
              <a:rPr lang="en-US" dirty="0"/>
              <a:t>Category ,Sub-Category and Name of Product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8922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382328-7F17-2838-0E64-E6E006353B6C}"/>
              </a:ext>
            </a:extLst>
          </p:cNvPr>
          <p:cNvSpPr>
            <a:spLocks noGrp="1"/>
          </p:cNvSpPr>
          <p:nvPr>
            <p:ph idx="1"/>
          </p:nvPr>
        </p:nvSpPr>
        <p:spPr>
          <a:xfrm>
            <a:off x="838200" y="251927"/>
            <a:ext cx="10515600" cy="5925036"/>
          </a:xfrm>
        </p:spPr>
        <p:txBody>
          <a:bodyPr/>
          <a:lstStyle/>
          <a:p>
            <a:r>
              <a:rPr lang="en-US" dirty="0"/>
              <a:t>Cost of Manufacturing the product</a:t>
            </a:r>
          </a:p>
          <a:p>
            <a:r>
              <a:rPr lang="en-US" dirty="0"/>
              <a:t>Color of Product</a:t>
            </a:r>
          </a:p>
          <a:p>
            <a:r>
              <a:rPr lang="en-US" dirty="0"/>
              <a:t>Selling price of Product</a:t>
            </a:r>
          </a:p>
          <a:p>
            <a:r>
              <a:rPr lang="en-US" dirty="0"/>
              <a:t>Days Taken to Manufacture</a:t>
            </a:r>
          </a:p>
          <a:p>
            <a:r>
              <a:rPr lang="en-US" dirty="0"/>
              <a:t>Date of order of product</a:t>
            </a:r>
          </a:p>
          <a:p>
            <a:r>
              <a:rPr lang="en-US" dirty="0"/>
              <a:t>Date of Shipment of Product</a:t>
            </a:r>
          </a:p>
          <a:p>
            <a:r>
              <a:rPr lang="en-US" dirty="0"/>
              <a:t>Units of Product Order</a:t>
            </a:r>
          </a:p>
          <a:p>
            <a:r>
              <a:rPr lang="en-US" dirty="0"/>
              <a:t>Units price and selling price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91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015269-B2CA-2FC3-8CDE-062450974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754" y="1566928"/>
            <a:ext cx="2260469" cy="2269583"/>
          </a:xfrm>
        </p:spPr>
      </p:pic>
      <p:sp>
        <p:nvSpPr>
          <p:cNvPr id="4" name="Title 1">
            <a:extLst>
              <a:ext uri="{FF2B5EF4-FFF2-40B4-BE49-F238E27FC236}">
                <a16:creationId xmlns:a16="http://schemas.microsoft.com/office/drawing/2014/main" id="{21292732-AADE-21BA-9CAC-E70ACD026E68}"/>
              </a:ext>
            </a:extLst>
          </p:cNvPr>
          <p:cNvSpPr>
            <a:spLocks noGrp="1"/>
          </p:cNvSpPr>
          <p:nvPr>
            <p:ph type="title"/>
          </p:nvPr>
        </p:nvSpPr>
        <p:spPr>
          <a:xfrm>
            <a:off x="838200" y="365125"/>
            <a:ext cx="10515600" cy="1325563"/>
          </a:xfrm>
        </p:spPr>
        <p:txBody>
          <a:bodyPr/>
          <a:lstStyle/>
          <a:p>
            <a:r>
              <a:rPr lang="en-US" u="sng" dirty="0">
                <a:latin typeface="Arial Black" panose="020B0A04020102020204" pitchFamily="34" charset="0"/>
              </a:rPr>
              <a:t>Mockup Dashboard</a:t>
            </a:r>
            <a:endParaRPr lang="en-US" dirty="0"/>
          </a:p>
        </p:txBody>
      </p:sp>
      <p:pic>
        <p:nvPicPr>
          <p:cNvPr id="9" name="Picture 8">
            <a:extLst>
              <a:ext uri="{FF2B5EF4-FFF2-40B4-BE49-F238E27FC236}">
                <a16:creationId xmlns:a16="http://schemas.microsoft.com/office/drawing/2014/main" id="{95B0D07E-3004-BBA6-6A9F-81B550773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55" y="4228996"/>
            <a:ext cx="2260469" cy="2260469"/>
          </a:xfrm>
          <a:prstGeom prst="rect">
            <a:avLst/>
          </a:prstGeom>
        </p:spPr>
      </p:pic>
      <p:pic>
        <p:nvPicPr>
          <p:cNvPr id="11" name="Picture 10">
            <a:extLst>
              <a:ext uri="{FF2B5EF4-FFF2-40B4-BE49-F238E27FC236}">
                <a16:creationId xmlns:a16="http://schemas.microsoft.com/office/drawing/2014/main" id="{BEF71636-AE2B-0904-D0A1-00528AD47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250" y="1690687"/>
            <a:ext cx="2679956" cy="2145823"/>
          </a:xfrm>
          <a:prstGeom prst="rect">
            <a:avLst/>
          </a:prstGeom>
        </p:spPr>
      </p:pic>
      <p:pic>
        <p:nvPicPr>
          <p:cNvPr id="13" name="Picture 12">
            <a:extLst>
              <a:ext uri="{FF2B5EF4-FFF2-40B4-BE49-F238E27FC236}">
                <a16:creationId xmlns:a16="http://schemas.microsoft.com/office/drawing/2014/main" id="{3F5E056D-4496-0400-DC24-7FDB3ECEB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4250" y="4161453"/>
            <a:ext cx="2679956" cy="2328012"/>
          </a:xfrm>
          <a:prstGeom prst="rect">
            <a:avLst/>
          </a:prstGeom>
        </p:spPr>
      </p:pic>
      <p:sp>
        <p:nvSpPr>
          <p:cNvPr id="22" name="TextBox 21">
            <a:extLst>
              <a:ext uri="{FF2B5EF4-FFF2-40B4-BE49-F238E27FC236}">
                <a16:creationId xmlns:a16="http://schemas.microsoft.com/office/drawing/2014/main" id="{AA7C0BE1-FC59-8CB5-2FFC-0859110F44A2}"/>
              </a:ext>
            </a:extLst>
          </p:cNvPr>
          <p:cNvSpPr txBox="1"/>
          <p:nvPr/>
        </p:nvSpPr>
        <p:spPr>
          <a:xfrm>
            <a:off x="2779744" y="2240054"/>
            <a:ext cx="2817845" cy="923330"/>
          </a:xfrm>
          <a:prstGeom prst="rect">
            <a:avLst/>
          </a:prstGeom>
          <a:noFill/>
        </p:spPr>
        <p:txBody>
          <a:bodyPr wrap="square" rtlCol="0">
            <a:spAutoFit/>
          </a:bodyPr>
          <a:lstStyle/>
          <a:p>
            <a:r>
              <a:rPr lang="en-US" dirty="0"/>
              <a:t>Approximately 50% of the customers are Male and 50% are Female.</a:t>
            </a:r>
          </a:p>
        </p:txBody>
      </p:sp>
      <p:sp>
        <p:nvSpPr>
          <p:cNvPr id="23" name="TextBox 22">
            <a:extLst>
              <a:ext uri="{FF2B5EF4-FFF2-40B4-BE49-F238E27FC236}">
                <a16:creationId xmlns:a16="http://schemas.microsoft.com/office/drawing/2014/main" id="{3425A211-0E52-B5F4-3DC2-8CEB7ADDB6C4}"/>
              </a:ext>
            </a:extLst>
          </p:cNvPr>
          <p:cNvSpPr txBox="1"/>
          <p:nvPr/>
        </p:nvSpPr>
        <p:spPr>
          <a:xfrm>
            <a:off x="9053025" y="4863794"/>
            <a:ext cx="2817845" cy="646331"/>
          </a:xfrm>
          <a:prstGeom prst="rect">
            <a:avLst/>
          </a:prstGeom>
          <a:noFill/>
        </p:spPr>
        <p:txBody>
          <a:bodyPr wrap="square" rtlCol="0">
            <a:spAutoFit/>
          </a:bodyPr>
          <a:lstStyle/>
          <a:p>
            <a:r>
              <a:rPr lang="en-US" dirty="0"/>
              <a:t>Majority of them have no child stays at home.</a:t>
            </a:r>
          </a:p>
        </p:txBody>
      </p:sp>
      <p:sp>
        <p:nvSpPr>
          <p:cNvPr id="24" name="TextBox 23">
            <a:extLst>
              <a:ext uri="{FF2B5EF4-FFF2-40B4-BE49-F238E27FC236}">
                <a16:creationId xmlns:a16="http://schemas.microsoft.com/office/drawing/2014/main" id="{A01AEE36-C83D-99EF-7656-1D5CD9165866}"/>
              </a:ext>
            </a:extLst>
          </p:cNvPr>
          <p:cNvSpPr txBox="1"/>
          <p:nvPr/>
        </p:nvSpPr>
        <p:spPr>
          <a:xfrm>
            <a:off x="9053024" y="2240054"/>
            <a:ext cx="2817845" cy="646331"/>
          </a:xfrm>
          <a:prstGeom prst="rect">
            <a:avLst/>
          </a:prstGeom>
          <a:noFill/>
        </p:spPr>
        <p:txBody>
          <a:bodyPr wrap="square" rtlCol="0">
            <a:spAutoFit/>
          </a:bodyPr>
          <a:lstStyle/>
          <a:p>
            <a:r>
              <a:rPr lang="en-US" dirty="0"/>
              <a:t>Majority of them owns 2 cars.</a:t>
            </a:r>
          </a:p>
        </p:txBody>
      </p:sp>
      <p:sp>
        <p:nvSpPr>
          <p:cNvPr id="25" name="TextBox 24">
            <a:extLst>
              <a:ext uri="{FF2B5EF4-FFF2-40B4-BE49-F238E27FC236}">
                <a16:creationId xmlns:a16="http://schemas.microsoft.com/office/drawing/2014/main" id="{B2870E5E-F25D-3C78-BEDF-5ABE4897C360}"/>
              </a:ext>
            </a:extLst>
          </p:cNvPr>
          <p:cNvSpPr txBox="1"/>
          <p:nvPr/>
        </p:nvSpPr>
        <p:spPr>
          <a:xfrm>
            <a:off x="2774445" y="4863794"/>
            <a:ext cx="2817845" cy="646331"/>
          </a:xfrm>
          <a:prstGeom prst="rect">
            <a:avLst/>
          </a:prstGeom>
          <a:noFill/>
        </p:spPr>
        <p:txBody>
          <a:bodyPr wrap="square" rtlCol="0">
            <a:spAutoFit/>
          </a:bodyPr>
          <a:lstStyle/>
          <a:p>
            <a:r>
              <a:rPr lang="en-US" dirty="0"/>
              <a:t>More than 50% of them are Married.</a:t>
            </a:r>
          </a:p>
        </p:txBody>
      </p:sp>
    </p:spTree>
    <p:extLst>
      <p:ext uri="{BB962C8B-B14F-4D97-AF65-F5344CB8AC3E}">
        <p14:creationId xmlns:p14="http://schemas.microsoft.com/office/powerpoint/2010/main" val="79547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746</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system-ui</vt:lpstr>
      <vt:lpstr>Office Theme</vt:lpstr>
      <vt:lpstr>PowerPoint Presentation</vt:lpstr>
      <vt:lpstr>Introduction</vt:lpstr>
      <vt:lpstr>Details about the Data.</vt:lpstr>
      <vt:lpstr>PowerPoint Presentation</vt:lpstr>
      <vt:lpstr>PowerPoint Presentation</vt:lpstr>
      <vt:lpstr>PowerPoint Presentation</vt:lpstr>
      <vt:lpstr>Main KPIs</vt:lpstr>
      <vt:lpstr>PowerPoint Presentation</vt:lpstr>
      <vt:lpstr>Mockup Dashboard</vt:lpstr>
      <vt:lpstr>PowerPoint Presentation</vt:lpstr>
      <vt:lpstr>PowerPoint Presentation</vt:lpstr>
      <vt:lpstr>PowerPoint Presentation</vt:lpstr>
      <vt:lpstr>PowerPoint Presentation</vt:lpstr>
      <vt:lpstr>My Design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Bhawesh Sinha</dc:creator>
  <cp:lastModifiedBy>Bhawesh Sinha</cp:lastModifiedBy>
  <cp:revision>21</cp:revision>
  <dcterms:created xsi:type="dcterms:W3CDTF">2024-03-23T08:01:41Z</dcterms:created>
  <dcterms:modified xsi:type="dcterms:W3CDTF">2024-04-03T12:43:04Z</dcterms:modified>
</cp:coreProperties>
</file>