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5" r:id="rId4"/>
    <p:sldId id="263" r:id="rId5"/>
    <p:sldId id="258" r:id="rId6"/>
    <p:sldId id="264" r:id="rId7"/>
    <p:sldId id="259" r:id="rId8"/>
    <p:sldId id="260" r:id="rId9"/>
    <p:sldId id="266" r:id="rId10"/>
    <p:sldId id="267"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94660"/>
  </p:normalViewPr>
  <p:slideViewPr>
    <p:cSldViewPr snapToGrid="0">
      <p:cViewPr varScale="1">
        <p:scale>
          <a:sx n="68" d="100"/>
          <a:sy n="68" d="100"/>
        </p:scale>
        <p:origin x="780"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7D549-9087-409D-8E00-355302AB5623}" type="datetimeFigureOut">
              <a:rPr lang="en-US" smtClean="0"/>
              <a:t>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19D33-4ED5-4F1D-B719-5D01BB86A4F0}" type="slidenum">
              <a:rPr lang="en-US" smtClean="0"/>
              <a:t>‹#›</a:t>
            </a:fld>
            <a:endParaRPr lang="en-US"/>
          </a:p>
        </p:txBody>
      </p:sp>
    </p:spTree>
    <p:extLst>
      <p:ext uri="{BB962C8B-B14F-4D97-AF65-F5344CB8AC3E}">
        <p14:creationId xmlns:p14="http://schemas.microsoft.com/office/powerpoint/2010/main" val="348535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OSS</a:t>
            </a:r>
            <a:r>
              <a:rPr lang="en-US" baseline="0" dirty="0"/>
              <a:t> project overview</a:t>
            </a:r>
          </a:p>
          <a:p>
            <a:r>
              <a:rPr lang="en-US" baseline="0" dirty="0"/>
              <a:t>System functions: indexing and searching</a:t>
            </a:r>
          </a:p>
        </p:txBody>
      </p:sp>
      <p:sp>
        <p:nvSpPr>
          <p:cNvPr id="4" name="Slide Number Placeholder 3"/>
          <p:cNvSpPr>
            <a:spLocks noGrp="1"/>
          </p:cNvSpPr>
          <p:nvPr>
            <p:ph type="sldNum" sz="quarter" idx="10"/>
          </p:nvPr>
        </p:nvSpPr>
        <p:spPr/>
        <p:txBody>
          <a:bodyPr/>
          <a:lstStyle/>
          <a:p>
            <a:fld id="{94019D33-4ED5-4F1D-B719-5D01BB86A4F0}" type="slidenum">
              <a:rPr lang="en-US" smtClean="0"/>
              <a:t>2</a:t>
            </a:fld>
            <a:endParaRPr lang="en-US"/>
          </a:p>
        </p:txBody>
      </p:sp>
    </p:spTree>
    <p:extLst>
      <p:ext uri="{BB962C8B-B14F-4D97-AF65-F5344CB8AC3E}">
        <p14:creationId xmlns:p14="http://schemas.microsoft.com/office/powerpoint/2010/main" val="95612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overview of</a:t>
            </a:r>
            <a:r>
              <a:rPr lang="en-US" baseline="0" dirty="0"/>
              <a:t> architecture and how data flows work in the system.</a:t>
            </a:r>
            <a:endParaRPr lang="en-US" dirty="0"/>
          </a:p>
        </p:txBody>
      </p:sp>
      <p:sp>
        <p:nvSpPr>
          <p:cNvPr id="4" name="Slide Number Placeholder 3"/>
          <p:cNvSpPr>
            <a:spLocks noGrp="1"/>
          </p:cNvSpPr>
          <p:nvPr>
            <p:ph type="sldNum" sz="quarter" idx="10"/>
          </p:nvPr>
        </p:nvSpPr>
        <p:spPr/>
        <p:txBody>
          <a:bodyPr/>
          <a:lstStyle/>
          <a:p>
            <a:fld id="{94019D33-4ED5-4F1D-B719-5D01BB86A4F0}" type="slidenum">
              <a:rPr lang="en-US" smtClean="0"/>
              <a:t>3</a:t>
            </a:fld>
            <a:endParaRPr lang="en-US"/>
          </a:p>
        </p:txBody>
      </p:sp>
    </p:spTree>
    <p:extLst>
      <p:ext uri="{BB962C8B-B14F-4D97-AF65-F5344CB8AC3E}">
        <p14:creationId xmlns:p14="http://schemas.microsoft.com/office/powerpoint/2010/main" val="427308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a:t>
            </a:r>
            <a:r>
              <a:rPr lang="en-US" baseline="0" dirty="0"/>
              <a:t> the environment for our project</a:t>
            </a:r>
            <a:endParaRPr lang="en-US" dirty="0"/>
          </a:p>
        </p:txBody>
      </p:sp>
      <p:sp>
        <p:nvSpPr>
          <p:cNvPr id="4" name="Slide Number Placeholder 3"/>
          <p:cNvSpPr>
            <a:spLocks noGrp="1"/>
          </p:cNvSpPr>
          <p:nvPr>
            <p:ph type="sldNum" sz="quarter" idx="10"/>
          </p:nvPr>
        </p:nvSpPr>
        <p:spPr/>
        <p:txBody>
          <a:bodyPr/>
          <a:lstStyle/>
          <a:p>
            <a:fld id="{94019D33-4ED5-4F1D-B719-5D01BB86A4F0}" type="slidenum">
              <a:rPr lang="en-US" smtClean="0"/>
              <a:t>4</a:t>
            </a:fld>
            <a:endParaRPr lang="en-US"/>
          </a:p>
        </p:txBody>
      </p:sp>
    </p:spTree>
    <p:extLst>
      <p:ext uri="{BB962C8B-B14F-4D97-AF65-F5344CB8AC3E}">
        <p14:creationId xmlns:p14="http://schemas.microsoft.com/office/powerpoint/2010/main" val="378792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results of</a:t>
            </a:r>
            <a:r>
              <a:rPr lang="en-US" baseline="0" dirty="0"/>
              <a:t> automated scanning </a:t>
            </a:r>
            <a:endParaRPr lang="en-US" dirty="0"/>
          </a:p>
        </p:txBody>
      </p:sp>
      <p:sp>
        <p:nvSpPr>
          <p:cNvPr id="4" name="Slide Number Placeholder 3"/>
          <p:cNvSpPr>
            <a:spLocks noGrp="1"/>
          </p:cNvSpPr>
          <p:nvPr>
            <p:ph type="sldNum" sz="quarter" idx="10"/>
          </p:nvPr>
        </p:nvSpPr>
        <p:spPr/>
        <p:txBody>
          <a:bodyPr/>
          <a:lstStyle/>
          <a:p>
            <a:fld id="{94019D33-4ED5-4F1D-B719-5D01BB86A4F0}" type="slidenum">
              <a:rPr lang="en-US" smtClean="0"/>
              <a:t>8</a:t>
            </a:fld>
            <a:endParaRPr lang="en-US"/>
          </a:p>
        </p:txBody>
      </p:sp>
    </p:spTree>
    <p:extLst>
      <p:ext uri="{BB962C8B-B14F-4D97-AF65-F5344CB8AC3E}">
        <p14:creationId xmlns:p14="http://schemas.microsoft.com/office/powerpoint/2010/main" val="3262040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results of manual code review</a:t>
            </a:r>
          </a:p>
        </p:txBody>
      </p:sp>
      <p:sp>
        <p:nvSpPr>
          <p:cNvPr id="4" name="Slide Number Placeholder 3"/>
          <p:cNvSpPr>
            <a:spLocks noGrp="1"/>
          </p:cNvSpPr>
          <p:nvPr>
            <p:ph type="sldNum" sz="quarter" idx="10"/>
          </p:nvPr>
        </p:nvSpPr>
        <p:spPr/>
        <p:txBody>
          <a:bodyPr/>
          <a:lstStyle/>
          <a:p>
            <a:fld id="{94019D33-4ED5-4F1D-B719-5D01BB86A4F0}" type="slidenum">
              <a:rPr lang="en-US" smtClean="0"/>
              <a:t>9</a:t>
            </a:fld>
            <a:endParaRPr lang="en-US"/>
          </a:p>
        </p:txBody>
      </p:sp>
    </p:spTree>
    <p:extLst>
      <p:ext uri="{BB962C8B-B14F-4D97-AF65-F5344CB8AC3E}">
        <p14:creationId xmlns:p14="http://schemas.microsoft.com/office/powerpoint/2010/main" val="392095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results of manual code review</a:t>
            </a:r>
          </a:p>
        </p:txBody>
      </p:sp>
      <p:sp>
        <p:nvSpPr>
          <p:cNvPr id="4" name="Slide Number Placeholder 3"/>
          <p:cNvSpPr>
            <a:spLocks noGrp="1"/>
          </p:cNvSpPr>
          <p:nvPr>
            <p:ph type="sldNum" sz="quarter" idx="10"/>
          </p:nvPr>
        </p:nvSpPr>
        <p:spPr/>
        <p:txBody>
          <a:bodyPr/>
          <a:lstStyle/>
          <a:p>
            <a:fld id="{94019D33-4ED5-4F1D-B719-5D01BB86A4F0}" type="slidenum">
              <a:rPr lang="en-US" smtClean="0"/>
              <a:t>10</a:t>
            </a:fld>
            <a:endParaRPr lang="en-US"/>
          </a:p>
        </p:txBody>
      </p:sp>
    </p:spTree>
    <p:extLst>
      <p:ext uri="{BB962C8B-B14F-4D97-AF65-F5344CB8AC3E}">
        <p14:creationId xmlns:p14="http://schemas.microsoft.com/office/powerpoint/2010/main" val="3505750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CD11-AA39-44AD-955D-81C581B399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F944AF-C34C-4A1B-86AC-F381BDA98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7A9513-20A3-47E7-B915-0239D4A1FEBD}"/>
              </a:ext>
            </a:extLst>
          </p:cNvPr>
          <p:cNvSpPr>
            <a:spLocks noGrp="1"/>
          </p:cNvSpPr>
          <p:nvPr>
            <p:ph type="dt" sz="half" idx="10"/>
          </p:nvPr>
        </p:nvSpPr>
        <p:spPr/>
        <p:txBody>
          <a:bodyPr/>
          <a:lstStyle/>
          <a:p>
            <a:fld id="{9098C2F3-3307-4D07-8AEA-353DC077F2E6}" type="datetimeFigureOut">
              <a:rPr lang="en-US" smtClean="0"/>
              <a:t>12/7/2018</a:t>
            </a:fld>
            <a:endParaRPr lang="en-US"/>
          </a:p>
        </p:txBody>
      </p:sp>
      <p:sp>
        <p:nvSpPr>
          <p:cNvPr id="5" name="Footer Placeholder 4">
            <a:extLst>
              <a:ext uri="{FF2B5EF4-FFF2-40B4-BE49-F238E27FC236}">
                <a16:creationId xmlns:a16="http://schemas.microsoft.com/office/drawing/2014/main" id="{8FCDCCDB-30BD-4A49-8711-46B85B4C5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8CBF-F44D-4DAD-94AA-5A7C03DC4A7B}"/>
              </a:ext>
            </a:extLst>
          </p:cNvPr>
          <p:cNvSpPr>
            <a:spLocks noGrp="1"/>
          </p:cNvSpPr>
          <p:nvPr>
            <p:ph type="sldNum" sz="quarter" idx="12"/>
          </p:nvPr>
        </p:nvSpPr>
        <p:spPr/>
        <p:txBody>
          <a:bodyPr/>
          <a:lstStyle/>
          <a:p>
            <a:fld id="{952C65F7-F13F-45D5-AD8E-A4281D917AC9}" type="slidenum">
              <a:rPr lang="en-US" smtClean="0"/>
              <a:t>‹#›</a:t>
            </a:fld>
            <a:endParaRPr lang="en-US"/>
          </a:p>
        </p:txBody>
      </p:sp>
      <p:pic>
        <p:nvPicPr>
          <p:cNvPr id="8" name="Picture 7">
            <a:extLst>
              <a:ext uri="{FF2B5EF4-FFF2-40B4-BE49-F238E27FC236}">
                <a16:creationId xmlns:a16="http://schemas.microsoft.com/office/drawing/2014/main" id="{38AA37AE-9B4A-4EF4-9A1D-DEB8901015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5517" y="5587897"/>
            <a:ext cx="3412639" cy="1040625"/>
          </a:xfrm>
          <a:prstGeom prst="rect">
            <a:avLst/>
          </a:prstGeom>
        </p:spPr>
      </p:pic>
    </p:spTree>
    <p:extLst>
      <p:ext uri="{BB962C8B-B14F-4D97-AF65-F5344CB8AC3E}">
        <p14:creationId xmlns:p14="http://schemas.microsoft.com/office/powerpoint/2010/main" val="190079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EDC9-0AD0-4281-A30B-90D7751E94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B0B5D7-9997-48B1-970A-263EE33F8C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4772B-BA5B-49AE-87B3-47706186A3C4}"/>
              </a:ext>
            </a:extLst>
          </p:cNvPr>
          <p:cNvSpPr>
            <a:spLocks noGrp="1"/>
          </p:cNvSpPr>
          <p:nvPr>
            <p:ph type="dt" sz="half" idx="10"/>
          </p:nvPr>
        </p:nvSpPr>
        <p:spPr/>
        <p:txBody>
          <a:bodyPr/>
          <a:lstStyle/>
          <a:p>
            <a:fld id="{9098C2F3-3307-4D07-8AEA-353DC077F2E6}" type="datetimeFigureOut">
              <a:rPr lang="en-US" smtClean="0"/>
              <a:t>12/7/2018</a:t>
            </a:fld>
            <a:endParaRPr lang="en-US"/>
          </a:p>
        </p:txBody>
      </p:sp>
      <p:sp>
        <p:nvSpPr>
          <p:cNvPr id="5" name="Footer Placeholder 4">
            <a:extLst>
              <a:ext uri="{FF2B5EF4-FFF2-40B4-BE49-F238E27FC236}">
                <a16:creationId xmlns:a16="http://schemas.microsoft.com/office/drawing/2014/main" id="{81326C1B-95E7-4E24-B43D-64AFEB538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8E9E6-F506-4EC6-B851-141FBA8F1141}"/>
              </a:ext>
            </a:extLst>
          </p:cNvPr>
          <p:cNvSpPr>
            <a:spLocks noGrp="1"/>
          </p:cNvSpPr>
          <p:nvPr>
            <p:ph type="sldNum" sz="quarter" idx="12"/>
          </p:nvPr>
        </p:nvSpPr>
        <p:spPr/>
        <p:txBody>
          <a:bodyPr/>
          <a:lstStyle/>
          <a:p>
            <a:fld id="{952C65F7-F13F-45D5-AD8E-A4281D917AC9}" type="slidenum">
              <a:rPr lang="en-US" smtClean="0"/>
              <a:t>‹#›</a:t>
            </a:fld>
            <a:endParaRPr lang="en-US"/>
          </a:p>
        </p:txBody>
      </p:sp>
    </p:spTree>
    <p:extLst>
      <p:ext uri="{BB962C8B-B14F-4D97-AF65-F5344CB8AC3E}">
        <p14:creationId xmlns:p14="http://schemas.microsoft.com/office/powerpoint/2010/main" val="76204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F55083-7984-47EF-8CFB-085765175B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51CDC2-8AB3-4236-A1CF-26372A17192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C622B-6090-4B7A-8937-55109F165BAD}"/>
              </a:ext>
            </a:extLst>
          </p:cNvPr>
          <p:cNvSpPr>
            <a:spLocks noGrp="1"/>
          </p:cNvSpPr>
          <p:nvPr>
            <p:ph type="dt" sz="half" idx="10"/>
          </p:nvPr>
        </p:nvSpPr>
        <p:spPr/>
        <p:txBody>
          <a:bodyPr/>
          <a:lstStyle/>
          <a:p>
            <a:fld id="{9098C2F3-3307-4D07-8AEA-353DC077F2E6}" type="datetimeFigureOut">
              <a:rPr lang="en-US" smtClean="0"/>
              <a:t>12/7/2018</a:t>
            </a:fld>
            <a:endParaRPr lang="en-US"/>
          </a:p>
        </p:txBody>
      </p:sp>
      <p:sp>
        <p:nvSpPr>
          <p:cNvPr id="5" name="Footer Placeholder 4">
            <a:extLst>
              <a:ext uri="{FF2B5EF4-FFF2-40B4-BE49-F238E27FC236}">
                <a16:creationId xmlns:a16="http://schemas.microsoft.com/office/drawing/2014/main" id="{AA6A4AC3-9756-4EC3-A420-1BE4BF13A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31F96-0824-4700-B9FB-FD2E75FE0332}"/>
              </a:ext>
            </a:extLst>
          </p:cNvPr>
          <p:cNvSpPr>
            <a:spLocks noGrp="1"/>
          </p:cNvSpPr>
          <p:nvPr>
            <p:ph type="sldNum" sz="quarter" idx="12"/>
          </p:nvPr>
        </p:nvSpPr>
        <p:spPr/>
        <p:txBody>
          <a:bodyPr/>
          <a:lstStyle/>
          <a:p>
            <a:fld id="{952C65F7-F13F-45D5-AD8E-A4281D917AC9}" type="slidenum">
              <a:rPr lang="en-US" smtClean="0"/>
              <a:t>‹#›</a:t>
            </a:fld>
            <a:endParaRPr lang="en-US"/>
          </a:p>
        </p:txBody>
      </p:sp>
    </p:spTree>
    <p:extLst>
      <p:ext uri="{BB962C8B-B14F-4D97-AF65-F5344CB8AC3E}">
        <p14:creationId xmlns:p14="http://schemas.microsoft.com/office/powerpoint/2010/main" val="150144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CDAA-96DC-47F8-A78C-F8CDC72737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EFA04D-FC0B-4B84-B0D8-9F6A70A396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9BCFA-548F-4CB9-A186-62B7C6B70A80}"/>
              </a:ext>
            </a:extLst>
          </p:cNvPr>
          <p:cNvSpPr>
            <a:spLocks noGrp="1"/>
          </p:cNvSpPr>
          <p:nvPr>
            <p:ph type="dt" sz="half" idx="10"/>
          </p:nvPr>
        </p:nvSpPr>
        <p:spPr/>
        <p:txBody>
          <a:bodyPr/>
          <a:lstStyle/>
          <a:p>
            <a:fld id="{9098C2F3-3307-4D07-8AEA-353DC077F2E6}" type="datetimeFigureOut">
              <a:rPr lang="en-US" smtClean="0"/>
              <a:t>12/7/2018</a:t>
            </a:fld>
            <a:endParaRPr lang="en-US"/>
          </a:p>
        </p:txBody>
      </p:sp>
      <p:sp>
        <p:nvSpPr>
          <p:cNvPr id="5" name="Footer Placeholder 4">
            <a:extLst>
              <a:ext uri="{FF2B5EF4-FFF2-40B4-BE49-F238E27FC236}">
                <a16:creationId xmlns:a16="http://schemas.microsoft.com/office/drawing/2014/main" id="{71AB9564-E7E5-4732-BF40-6973127B2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307C1-AA3C-4DDE-A121-06A93FC74227}"/>
              </a:ext>
            </a:extLst>
          </p:cNvPr>
          <p:cNvSpPr>
            <a:spLocks noGrp="1"/>
          </p:cNvSpPr>
          <p:nvPr>
            <p:ph type="sldNum" sz="quarter" idx="12"/>
          </p:nvPr>
        </p:nvSpPr>
        <p:spPr/>
        <p:txBody>
          <a:bodyPr/>
          <a:lstStyle/>
          <a:p>
            <a:fld id="{952C65F7-F13F-45D5-AD8E-A4281D917AC9}" type="slidenum">
              <a:rPr lang="en-US" smtClean="0"/>
              <a:t>‹#›</a:t>
            </a:fld>
            <a:endParaRPr lang="en-US"/>
          </a:p>
        </p:txBody>
      </p:sp>
      <p:pic>
        <p:nvPicPr>
          <p:cNvPr id="7" name="Picture 6">
            <a:extLst>
              <a:ext uri="{FF2B5EF4-FFF2-40B4-BE49-F238E27FC236}">
                <a16:creationId xmlns:a16="http://schemas.microsoft.com/office/drawing/2014/main" id="{9256B586-07F8-4101-9FA1-6E1382C31F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5517" y="5587897"/>
            <a:ext cx="3412639" cy="1040625"/>
          </a:xfrm>
          <a:prstGeom prst="rect">
            <a:avLst/>
          </a:prstGeom>
        </p:spPr>
      </p:pic>
    </p:spTree>
    <p:extLst>
      <p:ext uri="{BB962C8B-B14F-4D97-AF65-F5344CB8AC3E}">
        <p14:creationId xmlns:p14="http://schemas.microsoft.com/office/powerpoint/2010/main" val="323968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84A9-FA65-4EB1-97FE-68A81284D5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36DB48-10B7-421C-8598-52297155F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C8DEA2-3300-4F8A-9F14-E7E97A587B57}"/>
              </a:ext>
            </a:extLst>
          </p:cNvPr>
          <p:cNvSpPr>
            <a:spLocks noGrp="1"/>
          </p:cNvSpPr>
          <p:nvPr>
            <p:ph type="dt" sz="half" idx="10"/>
          </p:nvPr>
        </p:nvSpPr>
        <p:spPr/>
        <p:txBody>
          <a:bodyPr/>
          <a:lstStyle/>
          <a:p>
            <a:fld id="{9098C2F3-3307-4D07-8AEA-353DC077F2E6}" type="datetimeFigureOut">
              <a:rPr lang="en-US" smtClean="0"/>
              <a:t>12/7/2018</a:t>
            </a:fld>
            <a:endParaRPr lang="en-US"/>
          </a:p>
        </p:txBody>
      </p:sp>
      <p:sp>
        <p:nvSpPr>
          <p:cNvPr id="5" name="Footer Placeholder 4">
            <a:extLst>
              <a:ext uri="{FF2B5EF4-FFF2-40B4-BE49-F238E27FC236}">
                <a16:creationId xmlns:a16="http://schemas.microsoft.com/office/drawing/2014/main" id="{14874CB1-192D-497F-A599-6E5C0435A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5056A-89FE-47B7-ACEB-7668D87550B7}"/>
              </a:ext>
            </a:extLst>
          </p:cNvPr>
          <p:cNvSpPr>
            <a:spLocks noGrp="1"/>
          </p:cNvSpPr>
          <p:nvPr>
            <p:ph type="sldNum" sz="quarter" idx="12"/>
          </p:nvPr>
        </p:nvSpPr>
        <p:spPr/>
        <p:txBody>
          <a:bodyPr/>
          <a:lstStyle/>
          <a:p>
            <a:fld id="{952C65F7-F13F-45D5-AD8E-A4281D917AC9}" type="slidenum">
              <a:rPr lang="en-US" smtClean="0"/>
              <a:t>‹#›</a:t>
            </a:fld>
            <a:endParaRPr lang="en-US"/>
          </a:p>
        </p:txBody>
      </p:sp>
      <p:pic>
        <p:nvPicPr>
          <p:cNvPr id="7" name="Picture 6">
            <a:extLst>
              <a:ext uri="{FF2B5EF4-FFF2-40B4-BE49-F238E27FC236}">
                <a16:creationId xmlns:a16="http://schemas.microsoft.com/office/drawing/2014/main" id="{776F7B55-279E-4D4B-8EAF-76C6145E43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5517" y="5587897"/>
            <a:ext cx="3412639" cy="1040625"/>
          </a:xfrm>
          <a:prstGeom prst="rect">
            <a:avLst/>
          </a:prstGeom>
        </p:spPr>
      </p:pic>
    </p:spTree>
    <p:extLst>
      <p:ext uri="{BB962C8B-B14F-4D97-AF65-F5344CB8AC3E}">
        <p14:creationId xmlns:p14="http://schemas.microsoft.com/office/powerpoint/2010/main" val="74811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C1B0-9E02-4C9B-8B16-E3F8F507C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C28DE9-1236-4E9D-B453-AC37BB2622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2AB353-3E24-4C5D-A8E5-6B39BC7A0F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1FBF7-7318-4639-9DAC-FB90F4AA743D}"/>
              </a:ext>
            </a:extLst>
          </p:cNvPr>
          <p:cNvSpPr>
            <a:spLocks noGrp="1"/>
          </p:cNvSpPr>
          <p:nvPr>
            <p:ph type="dt" sz="half" idx="10"/>
          </p:nvPr>
        </p:nvSpPr>
        <p:spPr/>
        <p:txBody>
          <a:bodyPr/>
          <a:lstStyle/>
          <a:p>
            <a:fld id="{9098C2F3-3307-4D07-8AEA-353DC077F2E6}" type="datetimeFigureOut">
              <a:rPr lang="en-US" smtClean="0"/>
              <a:t>12/7/2018</a:t>
            </a:fld>
            <a:endParaRPr lang="en-US"/>
          </a:p>
        </p:txBody>
      </p:sp>
      <p:sp>
        <p:nvSpPr>
          <p:cNvPr id="6" name="Footer Placeholder 5">
            <a:extLst>
              <a:ext uri="{FF2B5EF4-FFF2-40B4-BE49-F238E27FC236}">
                <a16:creationId xmlns:a16="http://schemas.microsoft.com/office/drawing/2014/main" id="{0E82626F-A1EE-4C3D-B899-F5678A80CB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B271A-E5B9-4215-81EF-DF0FE15DF2F0}"/>
              </a:ext>
            </a:extLst>
          </p:cNvPr>
          <p:cNvSpPr>
            <a:spLocks noGrp="1"/>
          </p:cNvSpPr>
          <p:nvPr>
            <p:ph type="sldNum" sz="quarter" idx="12"/>
          </p:nvPr>
        </p:nvSpPr>
        <p:spPr/>
        <p:txBody>
          <a:bodyPr/>
          <a:lstStyle/>
          <a:p>
            <a:fld id="{952C65F7-F13F-45D5-AD8E-A4281D917AC9}" type="slidenum">
              <a:rPr lang="en-US" smtClean="0"/>
              <a:t>‹#›</a:t>
            </a:fld>
            <a:endParaRPr lang="en-US"/>
          </a:p>
        </p:txBody>
      </p:sp>
      <p:pic>
        <p:nvPicPr>
          <p:cNvPr id="8" name="Picture 7">
            <a:extLst>
              <a:ext uri="{FF2B5EF4-FFF2-40B4-BE49-F238E27FC236}">
                <a16:creationId xmlns:a16="http://schemas.microsoft.com/office/drawing/2014/main" id="{6645D180-490B-4D16-B839-9A67E7B24D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5517" y="5587897"/>
            <a:ext cx="3412639" cy="1040625"/>
          </a:xfrm>
          <a:prstGeom prst="rect">
            <a:avLst/>
          </a:prstGeom>
        </p:spPr>
      </p:pic>
    </p:spTree>
    <p:extLst>
      <p:ext uri="{BB962C8B-B14F-4D97-AF65-F5344CB8AC3E}">
        <p14:creationId xmlns:p14="http://schemas.microsoft.com/office/powerpoint/2010/main" val="47909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B600-0B5C-446E-8FD6-7023FFCFC1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ABC5F1-A899-445E-9AE1-254C68D370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3FEDCE-008F-4CE6-B2A8-C2DD97A90F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485EFB-134B-428B-8DE1-D06A6731BA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340473-8F52-4504-918C-854223DA7C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FF977D-AC46-4E51-B4B6-FCF0E1FECD90}"/>
              </a:ext>
            </a:extLst>
          </p:cNvPr>
          <p:cNvSpPr>
            <a:spLocks noGrp="1"/>
          </p:cNvSpPr>
          <p:nvPr>
            <p:ph type="dt" sz="half" idx="10"/>
          </p:nvPr>
        </p:nvSpPr>
        <p:spPr/>
        <p:txBody>
          <a:bodyPr/>
          <a:lstStyle/>
          <a:p>
            <a:fld id="{9098C2F3-3307-4D07-8AEA-353DC077F2E6}" type="datetimeFigureOut">
              <a:rPr lang="en-US" smtClean="0"/>
              <a:t>12/7/2018</a:t>
            </a:fld>
            <a:endParaRPr lang="en-US"/>
          </a:p>
        </p:txBody>
      </p:sp>
      <p:sp>
        <p:nvSpPr>
          <p:cNvPr id="8" name="Footer Placeholder 7">
            <a:extLst>
              <a:ext uri="{FF2B5EF4-FFF2-40B4-BE49-F238E27FC236}">
                <a16:creationId xmlns:a16="http://schemas.microsoft.com/office/drawing/2014/main" id="{C3C24E70-A956-4D2C-A017-5467A706F9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EBF615-13EC-42DE-B670-01DCE61B440F}"/>
              </a:ext>
            </a:extLst>
          </p:cNvPr>
          <p:cNvSpPr>
            <a:spLocks noGrp="1"/>
          </p:cNvSpPr>
          <p:nvPr>
            <p:ph type="sldNum" sz="quarter" idx="12"/>
          </p:nvPr>
        </p:nvSpPr>
        <p:spPr/>
        <p:txBody>
          <a:bodyPr/>
          <a:lstStyle/>
          <a:p>
            <a:fld id="{952C65F7-F13F-45D5-AD8E-A4281D917AC9}" type="slidenum">
              <a:rPr lang="en-US" smtClean="0"/>
              <a:t>‹#›</a:t>
            </a:fld>
            <a:endParaRPr lang="en-US"/>
          </a:p>
        </p:txBody>
      </p:sp>
      <p:pic>
        <p:nvPicPr>
          <p:cNvPr id="10" name="Picture 9">
            <a:extLst>
              <a:ext uri="{FF2B5EF4-FFF2-40B4-BE49-F238E27FC236}">
                <a16:creationId xmlns:a16="http://schemas.microsoft.com/office/drawing/2014/main" id="{653B8554-ED60-472E-9090-E13AB3AC14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5517" y="5587897"/>
            <a:ext cx="3412639" cy="1040625"/>
          </a:xfrm>
          <a:prstGeom prst="rect">
            <a:avLst/>
          </a:prstGeom>
        </p:spPr>
      </p:pic>
    </p:spTree>
    <p:extLst>
      <p:ext uri="{BB962C8B-B14F-4D97-AF65-F5344CB8AC3E}">
        <p14:creationId xmlns:p14="http://schemas.microsoft.com/office/powerpoint/2010/main" val="294570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09A5-BF7A-4AE3-8F60-E552E32E95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67E615-6DED-4B5A-9729-4B5371A9192D}"/>
              </a:ext>
            </a:extLst>
          </p:cNvPr>
          <p:cNvSpPr>
            <a:spLocks noGrp="1"/>
          </p:cNvSpPr>
          <p:nvPr>
            <p:ph type="dt" sz="half" idx="10"/>
          </p:nvPr>
        </p:nvSpPr>
        <p:spPr/>
        <p:txBody>
          <a:bodyPr/>
          <a:lstStyle/>
          <a:p>
            <a:fld id="{9098C2F3-3307-4D07-8AEA-353DC077F2E6}" type="datetimeFigureOut">
              <a:rPr lang="en-US" smtClean="0"/>
              <a:t>12/7/2018</a:t>
            </a:fld>
            <a:endParaRPr lang="en-US"/>
          </a:p>
        </p:txBody>
      </p:sp>
      <p:sp>
        <p:nvSpPr>
          <p:cNvPr id="4" name="Footer Placeholder 3">
            <a:extLst>
              <a:ext uri="{FF2B5EF4-FFF2-40B4-BE49-F238E27FC236}">
                <a16:creationId xmlns:a16="http://schemas.microsoft.com/office/drawing/2014/main" id="{80ABEC69-E833-478A-9C59-71B80F4FB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3FEBF1-F84C-4094-B04F-0DCDDE1699A4}"/>
              </a:ext>
            </a:extLst>
          </p:cNvPr>
          <p:cNvSpPr>
            <a:spLocks noGrp="1"/>
          </p:cNvSpPr>
          <p:nvPr>
            <p:ph type="sldNum" sz="quarter" idx="12"/>
          </p:nvPr>
        </p:nvSpPr>
        <p:spPr/>
        <p:txBody>
          <a:bodyPr/>
          <a:lstStyle/>
          <a:p>
            <a:fld id="{952C65F7-F13F-45D5-AD8E-A4281D917AC9}" type="slidenum">
              <a:rPr lang="en-US" smtClean="0"/>
              <a:t>‹#›</a:t>
            </a:fld>
            <a:endParaRPr lang="en-US"/>
          </a:p>
        </p:txBody>
      </p:sp>
      <p:pic>
        <p:nvPicPr>
          <p:cNvPr id="6" name="Picture 5">
            <a:extLst>
              <a:ext uri="{FF2B5EF4-FFF2-40B4-BE49-F238E27FC236}">
                <a16:creationId xmlns:a16="http://schemas.microsoft.com/office/drawing/2014/main" id="{6C10C09D-7379-46AB-A348-2D8E6AAC46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5517" y="5587897"/>
            <a:ext cx="3412639" cy="1040625"/>
          </a:xfrm>
          <a:prstGeom prst="rect">
            <a:avLst/>
          </a:prstGeom>
        </p:spPr>
      </p:pic>
    </p:spTree>
    <p:extLst>
      <p:ext uri="{BB962C8B-B14F-4D97-AF65-F5344CB8AC3E}">
        <p14:creationId xmlns:p14="http://schemas.microsoft.com/office/powerpoint/2010/main" val="168388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1F8CAB-3B23-4A34-A0F7-AEBF7D16F8CD}"/>
              </a:ext>
            </a:extLst>
          </p:cNvPr>
          <p:cNvSpPr>
            <a:spLocks noGrp="1"/>
          </p:cNvSpPr>
          <p:nvPr>
            <p:ph type="dt" sz="half" idx="10"/>
          </p:nvPr>
        </p:nvSpPr>
        <p:spPr/>
        <p:txBody>
          <a:bodyPr/>
          <a:lstStyle/>
          <a:p>
            <a:fld id="{9098C2F3-3307-4D07-8AEA-353DC077F2E6}" type="datetimeFigureOut">
              <a:rPr lang="en-US" smtClean="0"/>
              <a:t>12/7/2018</a:t>
            </a:fld>
            <a:endParaRPr lang="en-US"/>
          </a:p>
        </p:txBody>
      </p:sp>
      <p:sp>
        <p:nvSpPr>
          <p:cNvPr id="3" name="Footer Placeholder 2">
            <a:extLst>
              <a:ext uri="{FF2B5EF4-FFF2-40B4-BE49-F238E27FC236}">
                <a16:creationId xmlns:a16="http://schemas.microsoft.com/office/drawing/2014/main" id="{3A13CABF-8666-4C96-9E14-AAF97DF4A8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63BF66-420A-49CB-B63E-0BAF88C409ED}"/>
              </a:ext>
            </a:extLst>
          </p:cNvPr>
          <p:cNvSpPr>
            <a:spLocks noGrp="1"/>
          </p:cNvSpPr>
          <p:nvPr>
            <p:ph type="sldNum" sz="quarter" idx="12"/>
          </p:nvPr>
        </p:nvSpPr>
        <p:spPr/>
        <p:txBody>
          <a:bodyPr/>
          <a:lstStyle/>
          <a:p>
            <a:fld id="{952C65F7-F13F-45D5-AD8E-A4281D917AC9}" type="slidenum">
              <a:rPr lang="en-US" smtClean="0"/>
              <a:t>‹#›</a:t>
            </a:fld>
            <a:endParaRPr lang="en-US"/>
          </a:p>
        </p:txBody>
      </p:sp>
      <p:pic>
        <p:nvPicPr>
          <p:cNvPr id="5" name="Picture 4">
            <a:extLst>
              <a:ext uri="{FF2B5EF4-FFF2-40B4-BE49-F238E27FC236}">
                <a16:creationId xmlns:a16="http://schemas.microsoft.com/office/drawing/2014/main" id="{FAA9A5D6-2B81-4B69-A44A-7A48AB1061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5517" y="5587897"/>
            <a:ext cx="3412639" cy="1040625"/>
          </a:xfrm>
          <a:prstGeom prst="rect">
            <a:avLst/>
          </a:prstGeom>
        </p:spPr>
      </p:pic>
    </p:spTree>
    <p:extLst>
      <p:ext uri="{BB962C8B-B14F-4D97-AF65-F5344CB8AC3E}">
        <p14:creationId xmlns:p14="http://schemas.microsoft.com/office/powerpoint/2010/main" val="212585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24CA-3D47-4C1D-98D1-ADD8BFB32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281912-FD41-44BA-96E3-73B4908FE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D7485-EEE3-4306-8D3F-8A4C6DA45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0F32B1-45FC-4B05-8EFB-6B0C09B1BA5D}"/>
              </a:ext>
            </a:extLst>
          </p:cNvPr>
          <p:cNvSpPr>
            <a:spLocks noGrp="1"/>
          </p:cNvSpPr>
          <p:nvPr>
            <p:ph type="dt" sz="half" idx="10"/>
          </p:nvPr>
        </p:nvSpPr>
        <p:spPr/>
        <p:txBody>
          <a:bodyPr/>
          <a:lstStyle/>
          <a:p>
            <a:fld id="{9098C2F3-3307-4D07-8AEA-353DC077F2E6}" type="datetimeFigureOut">
              <a:rPr lang="en-US" smtClean="0"/>
              <a:t>12/7/2018</a:t>
            </a:fld>
            <a:endParaRPr lang="en-US"/>
          </a:p>
        </p:txBody>
      </p:sp>
      <p:sp>
        <p:nvSpPr>
          <p:cNvPr id="6" name="Footer Placeholder 5">
            <a:extLst>
              <a:ext uri="{FF2B5EF4-FFF2-40B4-BE49-F238E27FC236}">
                <a16:creationId xmlns:a16="http://schemas.microsoft.com/office/drawing/2014/main" id="{17CF83C8-98F4-4D98-BA70-A43410D7D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E306D8-E2D1-41D1-AB47-C2D32ED161C6}"/>
              </a:ext>
            </a:extLst>
          </p:cNvPr>
          <p:cNvSpPr>
            <a:spLocks noGrp="1"/>
          </p:cNvSpPr>
          <p:nvPr>
            <p:ph type="sldNum" sz="quarter" idx="12"/>
          </p:nvPr>
        </p:nvSpPr>
        <p:spPr/>
        <p:txBody>
          <a:bodyPr/>
          <a:lstStyle/>
          <a:p>
            <a:fld id="{952C65F7-F13F-45D5-AD8E-A4281D917AC9}" type="slidenum">
              <a:rPr lang="en-US" smtClean="0"/>
              <a:t>‹#›</a:t>
            </a:fld>
            <a:endParaRPr lang="en-US"/>
          </a:p>
        </p:txBody>
      </p:sp>
      <p:pic>
        <p:nvPicPr>
          <p:cNvPr id="8" name="Picture 7">
            <a:extLst>
              <a:ext uri="{FF2B5EF4-FFF2-40B4-BE49-F238E27FC236}">
                <a16:creationId xmlns:a16="http://schemas.microsoft.com/office/drawing/2014/main" id="{69CFB08F-42C7-43CA-B3E7-510D0C6E33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5517" y="5587897"/>
            <a:ext cx="3412639" cy="1040625"/>
          </a:xfrm>
          <a:prstGeom prst="rect">
            <a:avLst/>
          </a:prstGeom>
        </p:spPr>
      </p:pic>
    </p:spTree>
    <p:extLst>
      <p:ext uri="{BB962C8B-B14F-4D97-AF65-F5344CB8AC3E}">
        <p14:creationId xmlns:p14="http://schemas.microsoft.com/office/powerpoint/2010/main" val="694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DF9F-C085-4062-858F-8D8BA24F1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0A627D-86B0-47E2-839B-54DBCA7E9B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7F116C-0A01-4C90-9B4E-0743F8F81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A5CB8B-D2BD-460E-BF6A-2B75A621EF57}"/>
              </a:ext>
            </a:extLst>
          </p:cNvPr>
          <p:cNvSpPr>
            <a:spLocks noGrp="1"/>
          </p:cNvSpPr>
          <p:nvPr>
            <p:ph type="dt" sz="half" idx="10"/>
          </p:nvPr>
        </p:nvSpPr>
        <p:spPr/>
        <p:txBody>
          <a:bodyPr/>
          <a:lstStyle/>
          <a:p>
            <a:fld id="{9098C2F3-3307-4D07-8AEA-353DC077F2E6}" type="datetimeFigureOut">
              <a:rPr lang="en-US" smtClean="0"/>
              <a:t>12/7/2018</a:t>
            </a:fld>
            <a:endParaRPr lang="en-US"/>
          </a:p>
        </p:txBody>
      </p:sp>
      <p:sp>
        <p:nvSpPr>
          <p:cNvPr id="6" name="Footer Placeholder 5">
            <a:extLst>
              <a:ext uri="{FF2B5EF4-FFF2-40B4-BE49-F238E27FC236}">
                <a16:creationId xmlns:a16="http://schemas.microsoft.com/office/drawing/2014/main" id="{17DA499B-01BD-438A-9674-0054F3472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02218-EC1C-4261-87FC-09F024421648}"/>
              </a:ext>
            </a:extLst>
          </p:cNvPr>
          <p:cNvSpPr>
            <a:spLocks noGrp="1"/>
          </p:cNvSpPr>
          <p:nvPr>
            <p:ph type="sldNum" sz="quarter" idx="12"/>
          </p:nvPr>
        </p:nvSpPr>
        <p:spPr/>
        <p:txBody>
          <a:bodyPr/>
          <a:lstStyle/>
          <a:p>
            <a:fld id="{952C65F7-F13F-45D5-AD8E-A4281D917AC9}" type="slidenum">
              <a:rPr lang="en-US" smtClean="0"/>
              <a:t>‹#›</a:t>
            </a:fld>
            <a:endParaRPr lang="en-US"/>
          </a:p>
        </p:txBody>
      </p:sp>
      <p:pic>
        <p:nvPicPr>
          <p:cNvPr id="8" name="Picture 7">
            <a:extLst>
              <a:ext uri="{FF2B5EF4-FFF2-40B4-BE49-F238E27FC236}">
                <a16:creationId xmlns:a16="http://schemas.microsoft.com/office/drawing/2014/main" id="{704E5CD4-D2A8-4849-A550-F5DCB3C8FF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5517" y="5587897"/>
            <a:ext cx="3412639" cy="1040625"/>
          </a:xfrm>
          <a:prstGeom prst="rect">
            <a:avLst/>
          </a:prstGeom>
        </p:spPr>
      </p:pic>
    </p:spTree>
    <p:extLst>
      <p:ext uri="{BB962C8B-B14F-4D97-AF65-F5344CB8AC3E}">
        <p14:creationId xmlns:p14="http://schemas.microsoft.com/office/powerpoint/2010/main" val="418581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3B9F17-9C9E-43D2-86DE-FB08E3CE2A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1BEECF-79D3-4024-988E-A76B3B12C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EF333-2C72-4FF5-9888-46458F91D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8C2F3-3307-4D07-8AEA-353DC077F2E6}" type="datetimeFigureOut">
              <a:rPr lang="en-US" smtClean="0"/>
              <a:t>12/7/2018</a:t>
            </a:fld>
            <a:endParaRPr lang="en-US"/>
          </a:p>
        </p:txBody>
      </p:sp>
      <p:sp>
        <p:nvSpPr>
          <p:cNvPr id="5" name="Footer Placeholder 4">
            <a:extLst>
              <a:ext uri="{FF2B5EF4-FFF2-40B4-BE49-F238E27FC236}">
                <a16:creationId xmlns:a16="http://schemas.microsoft.com/office/drawing/2014/main" id="{609F60E2-DA12-4C0B-A045-000ECAC16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E3DE-3BC3-4D68-B51E-2C869A5712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C65F7-F13F-45D5-AD8E-A4281D917AC9}" type="slidenum">
              <a:rPr lang="en-US" smtClean="0"/>
              <a:t>‹#›</a:t>
            </a:fld>
            <a:endParaRPr lang="en-US"/>
          </a:p>
        </p:txBody>
      </p:sp>
    </p:spTree>
    <p:extLst>
      <p:ext uri="{BB962C8B-B14F-4D97-AF65-F5344CB8AC3E}">
        <p14:creationId xmlns:p14="http://schemas.microsoft.com/office/powerpoint/2010/main" val="2620346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elastic/elasticsearch/issues/36395#issue-38885862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FD9C-454B-4D89-8AC4-80EDFB5A4B02}"/>
              </a:ext>
            </a:extLst>
          </p:cNvPr>
          <p:cNvSpPr>
            <a:spLocks noGrp="1"/>
          </p:cNvSpPr>
          <p:nvPr>
            <p:ph type="ctrTitle"/>
          </p:nvPr>
        </p:nvSpPr>
        <p:spPr/>
        <p:txBody>
          <a:bodyPr/>
          <a:lstStyle/>
          <a:p>
            <a:r>
              <a:rPr lang="en-US" dirty="0"/>
              <a:t>Elasticsearch Assessment</a:t>
            </a:r>
            <a:br>
              <a:rPr lang="en-US" dirty="0"/>
            </a:br>
            <a:endParaRPr lang="en-US" dirty="0"/>
          </a:p>
        </p:txBody>
      </p:sp>
      <p:sp>
        <p:nvSpPr>
          <p:cNvPr id="3" name="Subtitle 2">
            <a:extLst>
              <a:ext uri="{FF2B5EF4-FFF2-40B4-BE49-F238E27FC236}">
                <a16:creationId xmlns:a16="http://schemas.microsoft.com/office/drawing/2014/main" id="{177A33AC-25DD-4EB7-A097-ED523A646DF1}"/>
              </a:ext>
            </a:extLst>
          </p:cNvPr>
          <p:cNvSpPr>
            <a:spLocks noGrp="1"/>
          </p:cNvSpPr>
          <p:nvPr>
            <p:ph type="subTitle" idx="1"/>
          </p:nvPr>
        </p:nvSpPr>
        <p:spPr>
          <a:xfrm>
            <a:off x="1524000" y="3602038"/>
            <a:ext cx="9144000" cy="1655762"/>
          </a:xfrm>
        </p:spPr>
        <p:txBody>
          <a:bodyPr>
            <a:normAutofit/>
          </a:bodyPr>
          <a:lstStyle/>
          <a:p>
            <a:r>
              <a:rPr lang="en-US" dirty="0"/>
              <a:t>Team: Basis for Belief</a:t>
            </a:r>
          </a:p>
          <a:p>
            <a:r>
              <a:rPr lang="en-US" dirty="0"/>
              <a:t>Members: Mounika, </a:t>
            </a:r>
            <a:r>
              <a:rPr lang="en-US" dirty="0" err="1"/>
              <a:t>Bhawini</a:t>
            </a:r>
            <a:r>
              <a:rPr lang="en-US" dirty="0"/>
              <a:t>, </a:t>
            </a:r>
            <a:r>
              <a:rPr lang="en-US" dirty="0" err="1"/>
              <a:t>Taraka</a:t>
            </a:r>
            <a:r>
              <a:rPr lang="en-US" dirty="0"/>
              <a:t>, Mark</a:t>
            </a:r>
          </a:p>
        </p:txBody>
      </p:sp>
    </p:spTree>
    <p:extLst>
      <p:ext uri="{BB962C8B-B14F-4D97-AF65-F5344CB8AC3E}">
        <p14:creationId xmlns:p14="http://schemas.microsoft.com/office/powerpoint/2010/main" val="423606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 Manual Review</a:t>
            </a:r>
          </a:p>
        </p:txBody>
      </p:sp>
      <p:sp>
        <p:nvSpPr>
          <p:cNvPr id="3" name="Content Placeholder 2"/>
          <p:cNvSpPr>
            <a:spLocks noGrp="1"/>
          </p:cNvSpPr>
          <p:nvPr>
            <p:ph idx="1"/>
          </p:nvPr>
        </p:nvSpPr>
        <p:spPr/>
        <p:txBody>
          <a:bodyPr>
            <a:normAutofit lnSpcReduction="10000"/>
          </a:bodyPr>
          <a:lstStyle/>
          <a:p>
            <a:pPr lvl="1"/>
            <a:r>
              <a:rPr lang="en-US" dirty="0"/>
              <a:t>CWE-300: Channel Accessible by Non-Endpoint</a:t>
            </a:r>
          </a:p>
          <a:p>
            <a:pPr lvl="2"/>
            <a:r>
              <a:rPr lang="en-US" dirty="0"/>
              <a:t>In our analysis, the vulnerability related to the CWE-300 is Mitigated</a:t>
            </a:r>
          </a:p>
          <a:p>
            <a:pPr lvl="2"/>
            <a:r>
              <a:rPr lang="en-US" dirty="0"/>
              <a:t>Elasticsearch verifies the incoming certificates before giving access. </a:t>
            </a:r>
          </a:p>
          <a:p>
            <a:pPr lvl="1"/>
            <a:r>
              <a:rPr lang="en-US" dirty="0"/>
              <a:t>CWE-22: Improper Limitations of a Pathname to a restricted Directory</a:t>
            </a:r>
          </a:p>
          <a:p>
            <a:pPr lvl="2"/>
            <a:r>
              <a:rPr lang="en-US" dirty="0"/>
              <a:t>CWE-22 is one of the SANS top-25 vulnerabilities. This vulnerability could lead to code-execution, data loss and DOS attack</a:t>
            </a:r>
          </a:p>
          <a:p>
            <a:pPr lvl="2"/>
            <a:r>
              <a:rPr lang="en-US" dirty="0"/>
              <a:t>This vulnerability is remediated in Elasticsearch code</a:t>
            </a:r>
          </a:p>
          <a:p>
            <a:pPr lvl="1"/>
            <a:r>
              <a:rPr lang="en-US" dirty="0"/>
              <a:t>CVE-2015-8131</a:t>
            </a:r>
          </a:p>
          <a:p>
            <a:pPr lvl="2"/>
            <a:r>
              <a:rPr lang="en-US" dirty="0"/>
              <a:t>The vulnerability such as CSRF, session hijacking, CORS, etc. related to the above CVE is mitigated in the Elasticsearch</a:t>
            </a:r>
          </a:p>
          <a:p>
            <a:pPr lvl="2"/>
            <a:r>
              <a:rPr lang="en-US" dirty="0"/>
              <a:t>Elasticsearch mitigated this by implementing the tokens which are validated based on time basis</a:t>
            </a:r>
          </a:p>
          <a:p>
            <a:pPr lvl="2"/>
            <a:r>
              <a:rPr lang="en-US" dirty="0"/>
              <a:t>New tokens are created once old token expired</a:t>
            </a:r>
          </a:p>
          <a:p>
            <a:pPr lvl="2"/>
            <a:endParaRPr lang="en-US" dirty="0"/>
          </a:p>
        </p:txBody>
      </p:sp>
    </p:spTree>
    <p:extLst>
      <p:ext uri="{BB962C8B-B14F-4D97-AF65-F5344CB8AC3E}">
        <p14:creationId xmlns:p14="http://schemas.microsoft.com/office/powerpoint/2010/main" val="266339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Contributions</a:t>
            </a:r>
          </a:p>
        </p:txBody>
      </p:sp>
      <p:sp>
        <p:nvSpPr>
          <p:cNvPr id="3" name="Content Placeholder 2"/>
          <p:cNvSpPr>
            <a:spLocks noGrp="1"/>
          </p:cNvSpPr>
          <p:nvPr>
            <p:ph idx="1"/>
          </p:nvPr>
        </p:nvSpPr>
        <p:spPr>
          <a:xfrm>
            <a:off x="838200" y="1098586"/>
            <a:ext cx="10515600" cy="4351338"/>
          </a:xfrm>
        </p:spPr>
        <p:txBody>
          <a:bodyPr/>
          <a:lstStyle/>
          <a:p>
            <a:r>
              <a:rPr lang="en-US" dirty="0"/>
              <a:t>Effort to open an issue and potentially a pull request in progress</a:t>
            </a:r>
          </a:p>
          <a:p>
            <a:pPr lvl="1"/>
            <a:r>
              <a:rPr lang="en-US" dirty="0"/>
              <a:t>CWE-798: Use of Hard-coded Credentials</a:t>
            </a:r>
          </a:p>
          <a:p>
            <a:pPr lvl="2"/>
            <a:r>
              <a:rPr lang="en-US" dirty="0">
                <a:hlinkClick r:id="rId2"/>
              </a:rPr>
              <a:t>https://github.com/elastic/elasticsearch/issues/36395#issue-388858623</a:t>
            </a:r>
            <a:endParaRPr lang="en-US" dirty="0"/>
          </a:p>
          <a:p>
            <a:pPr lvl="1"/>
            <a:r>
              <a:rPr lang="en-US" dirty="0"/>
              <a:t>CWE-502: Deserialization of Untrusted Data</a:t>
            </a:r>
          </a:p>
          <a:p>
            <a:pPr marL="457200" lvl="1" indent="0">
              <a:buNone/>
            </a:pPr>
            <a:r>
              <a:rPr lang="en-US" dirty="0"/>
              <a:t>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b="1" dirty="0"/>
          </a:p>
        </p:txBody>
      </p:sp>
      <p:pic>
        <p:nvPicPr>
          <p:cNvPr id="4" name="Picture 3">
            <a:extLst>
              <a:ext uri="{FF2B5EF4-FFF2-40B4-BE49-F238E27FC236}">
                <a16:creationId xmlns:a16="http://schemas.microsoft.com/office/drawing/2014/main" id="{45B4A671-A8F6-4614-BE2F-E1A7C0215DE9}"/>
              </a:ext>
            </a:extLst>
          </p:cNvPr>
          <p:cNvPicPr>
            <a:picLocks noChangeAspect="1"/>
          </p:cNvPicPr>
          <p:nvPr/>
        </p:nvPicPr>
        <p:blipFill>
          <a:blip r:embed="rId3"/>
          <a:stretch>
            <a:fillRect/>
          </a:stretch>
        </p:blipFill>
        <p:spPr>
          <a:xfrm>
            <a:off x="838200" y="2744810"/>
            <a:ext cx="5022168" cy="3592685"/>
          </a:xfrm>
          <a:prstGeom prst="rect">
            <a:avLst/>
          </a:prstGeom>
        </p:spPr>
      </p:pic>
    </p:spTree>
    <p:extLst>
      <p:ext uri="{BB962C8B-B14F-4D97-AF65-F5344CB8AC3E}">
        <p14:creationId xmlns:p14="http://schemas.microsoft.com/office/powerpoint/2010/main" val="88196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678" y="576263"/>
            <a:ext cx="10515600" cy="2852737"/>
          </a:xfrm>
        </p:spPr>
        <p:txBody>
          <a:bodyPr/>
          <a:lstStyle/>
          <a:p>
            <a:r>
              <a:rPr lang="en-US" dirty="0"/>
              <a:t>        Questions/Comments?</a:t>
            </a:r>
          </a:p>
        </p:txBody>
      </p:sp>
      <p:sp>
        <p:nvSpPr>
          <p:cNvPr id="3" name="Text Placeholder 2"/>
          <p:cNvSpPr>
            <a:spLocks noGrp="1"/>
          </p:cNvSpPr>
          <p:nvPr>
            <p:ph type="body" idx="1"/>
          </p:nvPr>
        </p:nvSpPr>
        <p:spPr>
          <a:xfrm>
            <a:off x="4995887" y="3429000"/>
            <a:ext cx="2811682" cy="1647777"/>
          </a:xfrm>
        </p:spPr>
        <p:txBody>
          <a:bodyPr>
            <a:normAutofit/>
          </a:bodyPr>
          <a:lstStyle/>
          <a:p>
            <a:r>
              <a:rPr lang="en-US" sz="3200" dirty="0"/>
              <a:t>Thank you!</a:t>
            </a:r>
          </a:p>
        </p:txBody>
      </p:sp>
    </p:spTree>
    <p:extLst>
      <p:ext uri="{BB962C8B-B14F-4D97-AF65-F5344CB8AC3E}">
        <p14:creationId xmlns:p14="http://schemas.microsoft.com/office/powerpoint/2010/main" val="380847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a:t>Elasticsearch is an enterprise level distributed RESTful search engine</a:t>
            </a:r>
          </a:p>
          <a:p>
            <a:endParaRPr lang="en-US" dirty="0"/>
          </a:p>
          <a:p>
            <a:r>
              <a:rPr lang="en-US" dirty="0"/>
              <a:t>Provides real time searching on many different document types</a:t>
            </a:r>
          </a:p>
          <a:p>
            <a:endParaRPr lang="en-US" dirty="0"/>
          </a:p>
          <a:p>
            <a:r>
              <a:rPr lang="en-US" dirty="0"/>
              <a:t>Around 2.5 million lines of code from about 2,000 contributors</a:t>
            </a:r>
          </a:p>
          <a:p>
            <a:endParaRPr lang="en-US" dirty="0"/>
          </a:p>
          <a:p>
            <a:r>
              <a:rPr lang="en-US" dirty="0"/>
              <a:t>Java / Apache 2.0 license (mostly)</a:t>
            </a:r>
          </a:p>
          <a:p>
            <a:endParaRPr lang="en-US" dirty="0"/>
          </a:p>
          <a:p>
            <a:endParaRPr lang="en-US" dirty="0"/>
          </a:p>
        </p:txBody>
      </p:sp>
    </p:spTree>
    <p:extLst>
      <p:ext uri="{BB962C8B-B14F-4D97-AF65-F5344CB8AC3E}">
        <p14:creationId xmlns:p14="http://schemas.microsoft.com/office/powerpoint/2010/main" val="293262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pic>
        <p:nvPicPr>
          <p:cNvPr id="4" name="Content Placeholder 3"/>
          <p:cNvPicPr>
            <a:picLocks noGrp="1" noChangeAspect="1"/>
          </p:cNvPicPr>
          <p:nvPr>
            <p:ph idx="1"/>
          </p:nvPr>
        </p:nvPicPr>
        <p:blipFill>
          <a:blip r:embed="rId3"/>
          <a:stretch>
            <a:fillRect/>
          </a:stretch>
        </p:blipFill>
        <p:spPr>
          <a:xfrm>
            <a:off x="1181100" y="2029619"/>
            <a:ext cx="8940362" cy="3586541"/>
          </a:xfrm>
          <a:prstGeom prst="rect">
            <a:avLst/>
          </a:prstGeom>
        </p:spPr>
      </p:pic>
    </p:spTree>
    <p:extLst>
      <p:ext uri="{BB962C8B-B14F-4D97-AF65-F5344CB8AC3E}">
        <p14:creationId xmlns:p14="http://schemas.microsoft.com/office/powerpoint/2010/main" val="306488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normAutofit lnSpcReduction="10000"/>
          </a:bodyPr>
          <a:lstStyle/>
          <a:p>
            <a:r>
              <a:rPr lang="en-US" dirty="0"/>
              <a:t>Environment</a:t>
            </a:r>
          </a:p>
          <a:p>
            <a:pPr lvl="1"/>
            <a:r>
              <a:rPr lang="en-US" dirty="0"/>
              <a:t>Fraud Monitoring Department at a bank or credit card company using Elasticsearch to store customer information, threat data, and transaction metadata</a:t>
            </a:r>
          </a:p>
          <a:p>
            <a:pPr lvl="1"/>
            <a:r>
              <a:rPr lang="en-US" dirty="0"/>
              <a:t>The system is critical to the organization's ability to prevent credit card fraud and protect their cardholders</a:t>
            </a:r>
          </a:p>
          <a:p>
            <a:endParaRPr lang="en-US" dirty="0"/>
          </a:p>
          <a:p>
            <a:r>
              <a:rPr lang="en-US" dirty="0"/>
              <a:t>Critical Security Requirements</a:t>
            </a:r>
          </a:p>
          <a:p>
            <a:pPr lvl="1"/>
            <a:r>
              <a:rPr lang="en-US" dirty="0"/>
              <a:t>Authentication and role based access control</a:t>
            </a:r>
          </a:p>
          <a:p>
            <a:pPr lvl="1"/>
            <a:r>
              <a:rPr lang="en-US" dirty="0"/>
              <a:t>Strong encryption of all communication channels</a:t>
            </a:r>
          </a:p>
          <a:p>
            <a:pPr lvl="1"/>
            <a:r>
              <a:rPr lang="en-US" dirty="0"/>
              <a:t>Detailed audit logging</a:t>
            </a:r>
          </a:p>
          <a:p>
            <a:pPr lvl="1"/>
            <a:endParaRPr lang="en-US" dirty="0"/>
          </a:p>
        </p:txBody>
      </p:sp>
    </p:spTree>
    <p:extLst>
      <p:ext uri="{BB962C8B-B14F-4D97-AF65-F5344CB8AC3E}">
        <p14:creationId xmlns:p14="http://schemas.microsoft.com/office/powerpoint/2010/main" val="338609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Assurance Claims</a:t>
            </a:r>
          </a:p>
        </p:txBody>
      </p:sp>
      <p:sp>
        <p:nvSpPr>
          <p:cNvPr id="3" name="Content Placeholder 2"/>
          <p:cNvSpPr>
            <a:spLocks noGrp="1"/>
          </p:cNvSpPr>
          <p:nvPr>
            <p:ph idx="1"/>
          </p:nvPr>
        </p:nvSpPr>
        <p:spPr/>
        <p:txBody>
          <a:bodyPr/>
          <a:lstStyle/>
          <a:p>
            <a:r>
              <a:rPr lang="en-US" dirty="0"/>
              <a:t>Claim 1: Elasticsearch prevents unauthorized access to the elastic cluster based on user role</a:t>
            </a:r>
          </a:p>
          <a:p>
            <a:r>
              <a:rPr lang="en-US" dirty="0"/>
              <a:t>Claim 2: Elasticsearch is sufficiently protected against resource injection</a:t>
            </a:r>
          </a:p>
          <a:p>
            <a:r>
              <a:rPr lang="en-US" dirty="0"/>
              <a:t>Claim 3: Elasticsearch defends against suspicious login activity</a:t>
            </a:r>
          </a:p>
          <a:p>
            <a:r>
              <a:rPr lang="en-US" dirty="0"/>
              <a:t>Claim 4: Elasticsearch minimizes the possibility of network eavesdropping attacks.</a:t>
            </a:r>
          </a:p>
          <a:p>
            <a:r>
              <a:rPr lang="en-US" dirty="0"/>
              <a:t>Claim 5: Elasticsearch's audit logging functions prevents tampering.</a:t>
            </a:r>
          </a:p>
          <a:p>
            <a:endParaRPr lang="en-US" dirty="0"/>
          </a:p>
        </p:txBody>
      </p:sp>
    </p:spTree>
    <p:extLst>
      <p:ext uri="{BB962C8B-B14F-4D97-AF65-F5344CB8AC3E}">
        <p14:creationId xmlns:p14="http://schemas.microsoft.com/office/powerpoint/2010/main" val="386864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Assurance Claims</a:t>
            </a:r>
          </a:p>
        </p:txBody>
      </p:sp>
      <p:sp>
        <p:nvSpPr>
          <p:cNvPr id="3" name="Content Placeholder 2"/>
          <p:cNvSpPr>
            <a:spLocks noGrp="1"/>
          </p:cNvSpPr>
          <p:nvPr>
            <p:ph idx="1"/>
          </p:nvPr>
        </p:nvSpPr>
        <p:spPr/>
        <p:txBody>
          <a:bodyPr/>
          <a:lstStyle/>
          <a:p>
            <a:r>
              <a:rPr lang="en-US" dirty="0"/>
              <a:t>Elasticsearch has fairly good documentation with a fair amount of detail, which was very useful when writing our claims and citing evidence to support those claims.</a:t>
            </a:r>
          </a:p>
          <a:p>
            <a:endParaRPr lang="en-US" dirty="0"/>
          </a:p>
          <a:p>
            <a:r>
              <a:rPr lang="en-US" dirty="0"/>
              <a:t>We found to project to be quite mature in its offerings of security features.</a:t>
            </a:r>
          </a:p>
        </p:txBody>
      </p:sp>
    </p:spTree>
    <p:extLst>
      <p:ext uri="{BB962C8B-B14F-4D97-AF65-F5344CB8AC3E}">
        <p14:creationId xmlns:p14="http://schemas.microsoft.com/office/powerpoint/2010/main" val="172983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Gaps</a:t>
            </a:r>
          </a:p>
        </p:txBody>
      </p:sp>
      <p:sp>
        <p:nvSpPr>
          <p:cNvPr id="3" name="Content Placeholder 2"/>
          <p:cNvSpPr>
            <a:spLocks noGrp="1"/>
          </p:cNvSpPr>
          <p:nvPr>
            <p:ph idx="1"/>
          </p:nvPr>
        </p:nvSpPr>
        <p:spPr/>
        <p:txBody>
          <a:bodyPr/>
          <a:lstStyle/>
          <a:p>
            <a:r>
              <a:rPr lang="en-US" dirty="0"/>
              <a:t>Owing to the extensible plugin infrastructure there is no control over the third-party code and there is no guarantee of their compliance with X-pack security.</a:t>
            </a:r>
          </a:p>
          <a:p>
            <a:r>
              <a:rPr lang="en-US" dirty="0"/>
              <a:t>Multi get and Multi term vector API throw </a:t>
            </a:r>
            <a:r>
              <a:rPr lang="en-US" dirty="0" err="1"/>
              <a:t>IndexNotFoundException</a:t>
            </a:r>
            <a:r>
              <a:rPr lang="en-US" dirty="0"/>
              <a:t> if the user tries to access not existing indices that he is not authorized for. This reveals information that the index doesn’t exist while the user is not authorized to know anything about those indices.</a:t>
            </a:r>
          </a:p>
          <a:p>
            <a:r>
              <a:rPr lang="en-US" dirty="0"/>
              <a:t>LDAP Realm doesn’t support discovery of nested LDAP groups.</a:t>
            </a:r>
          </a:p>
        </p:txBody>
      </p:sp>
    </p:spTree>
    <p:extLst>
      <p:ext uri="{BB962C8B-B14F-4D97-AF65-F5344CB8AC3E}">
        <p14:creationId xmlns:p14="http://schemas.microsoft.com/office/powerpoint/2010/main" val="172759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 Automated</a:t>
            </a:r>
          </a:p>
        </p:txBody>
      </p:sp>
      <p:sp>
        <p:nvSpPr>
          <p:cNvPr id="3" name="Content Placeholder 2"/>
          <p:cNvSpPr>
            <a:spLocks noGrp="1"/>
          </p:cNvSpPr>
          <p:nvPr>
            <p:ph idx="1"/>
          </p:nvPr>
        </p:nvSpPr>
        <p:spPr/>
        <p:txBody>
          <a:bodyPr/>
          <a:lstStyle/>
          <a:p>
            <a:r>
              <a:rPr lang="en-US" dirty="0"/>
              <a:t>PMD </a:t>
            </a:r>
          </a:p>
          <a:p>
            <a:pPr lvl="1"/>
            <a:r>
              <a:rPr lang="en-US" dirty="0"/>
              <a:t>16,000 findings, but none in the “Security” category</a:t>
            </a:r>
          </a:p>
          <a:p>
            <a:pPr lvl="1"/>
            <a:r>
              <a:rPr lang="en-US" dirty="0"/>
              <a:t>Mostly code style and documentation type findings</a:t>
            </a:r>
          </a:p>
          <a:p>
            <a:endParaRPr lang="en-US" dirty="0"/>
          </a:p>
          <a:p>
            <a:r>
              <a:rPr lang="en-US" dirty="0" err="1"/>
              <a:t>Findbugs</a:t>
            </a:r>
            <a:endParaRPr lang="en-US" dirty="0"/>
          </a:p>
          <a:p>
            <a:pPr lvl="1"/>
            <a:r>
              <a:rPr lang="en-US" dirty="0"/>
              <a:t>Security findings included 40 medium and 558 low severity issues</a:t>
            </a:r>
          </a:p>
          <a:p>
            <a:pPr lvl="1"/>
            <a:r>
              <a:rPr lang="en-US" dirty="0"/>
              <a:t>Included possible cryptographic, credentials management, path traversal, injection, etc. type issues</a:t>
            </a:r>
          </a:p>
        </p:txBody>
      </p:sp>
    </p:spTree>
    <p:extLst>
      <p:ext uri="{BB962C8B-B14F-4D97-AF65-F5344CB8AC3E}">
        <p14:creationId xmlns:p14="http://schemas.microsoft.com/office/powerpoint/2010/main" val="374959642"/>
      </p:ext>
    </p:extLst>
  </p:cSld>
  <p:clrMapOvr>
    <a:masterClrMapping/>
  </p:clrMapOvr>
  <mc:AlternateContent xmlns:mc="http://schemas.openxmlformats.org/markup-compatibility/2006">
    <mc:Choice xmlns:p14="http://schemas.microsoft.com/office/powerpoint/2010/main" Requires="p14">
      <p:transition spd="slow" p14:dur="2000" advTm="1828"/>
    </mc:Choice>
    <mc:Fallback>
      <p:transition spd="slow" advTm="182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 Manual Review</a:t>
            </a:r>
          </a:p>
        </p:txBody>
      </p:sp>
      <p:sp>
        <p:nvSpPr>
          <p:cNvPr id="3" name="Content Placeholder 2"/>
          <p:cNvSpPr>
            <a:spLocks noGrp="1"/>
          </p:cNvSpPr>
          <p:nvPr>
            <p:ph idx="1"/>
          </p:nvPr>
        </p:nvSpPr>
        <p:spPr>
          <a:xfrm>
            <a:off x="711591" y="1361392"/>
            <a:ext cx="10515600" cy="4351338"/>
          </a:xfrm>
        </p:spPr>
        <p:txBody>
          <a:bodyPr>
            <a:normAutofit/>
          </a:bodyPr>
          <a:lstStyle/>
          <a:p>
            <a:pPr marL="0" indent="0">
              <a:buNone/>
            </a:pPr>
            <a:r>
              <a:rPr lang="en-US" dirty="0"/>
              <a:t>Elasticsearch has large code base so we approached our manual code review based on the checklist review strategy:</a:t>
            </a:r>
          </a:p>
          <a:p>
            <a:pPr lvl="1"/>
            <a:r>
              <a:rPr lang="en-US" dirty="0"/>
              <a:t>CWE-284: Improper Access Control</a:t>
            </a:r>
          </a:p>
          <a:p>
            <a:pPr lvl="2"/>
            <a:r>
              <a:rPr lang="en-US" dirty="0"/>
              <a:t>Access Controls based on user role and document level privileges are handled in the code carefully.</a:t>
            </a:r>
          </a:p>
          <a:p>
            <a:pPr lvl="1"/>
            <a:r>
              <a:rPr lang="en-US" dirty="0"/>
              <a:t>CWE-798: Use of Hard-coded Credentials</a:t>
            </a:r>
          </a:p>
          <a:p>
            <a:pPr lvl="2"/>
            <a:r>
              <a:rPr lang="en-US" dirty="0"/>
              <a:t>Hard coded value found in the code is used to decrypt the private key file</a:t>
            </a:r>
          </a:p>
          <a:p>
            <a:pPr lvl="2"/>
            <a:r>
              <a:rPr lang="en-US" dirty="0"/>
              <a:t>Contents in the private key file can be viewed and the algorithm pattern can be cracked.</a:t>
            </a:r>
          </a:p>
          <a:p>
            <a:pPr lvl="1"/>
            <a:r>
              <a:rPr lang="en-US" dirty="0"/>
              <a:t>CWE-502: Deserialization of Untrusted Data</a:t>
            </a:r>
          </a:p>
          <a:p>
            <a:pPr lvl="2"/>
            <a:r>
              <a:rPr lang="en-US" dirty="0"/>
              <a:t>No way of knowing what is being deserialized before it has been decoded. </a:t>
            </a:r>
          </a:p>
          <a:p>
            <a:pPr lvl="2"/>
            <a:r>
              <a:rPr lang="en-US" dirty="0"/>
              <a:t>This flaw could be exploited to effect a complete remote command execution</a:t>
            </a:r>
          </a:p>
          <a:p>
            <a:pPr lvl="1"/>
            <a:endParaRPr lang="en-US" dirty="0"/>
          </a:p>
        </p:txBody>
      </p:sp>
    </p:spTree>
    <p:extLst>
      <p:ext uri="{BB962C8B-B14F-4D97-AF65-F5344CB8AC3E}">
        <p14:creationId xmlns:p14="http://schemas.microsoft.com/office/powerpoint/2010/main" val="1418284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683</Words>
  <Application>Microsoft Office PowerPoint</Application>
  <PresentationFormat>Widescreen</PresentationFormat>
  <Paragraphs>87</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Elasticsearch Assessment </vt:lpstr>
      <vt:lpstr>Project Description</vt:lpstr>
      <vt:lpstr>Project Description</vt:lpstr>
      <vt:lpstr>Project Description</vt:lpstr>
      <vt:lpstr>Assurance Claims</vt:lpstr>
      <vt:lpstr>Assurance Claims</vt:lpstr>
      <vt:lpstr>Gaps</vt:lpstr>
      <vt:lpstr>Findings – Automated</vt:lpstr>
      <vt:lpstr>Findings – Manual Review</vt:lpstr>
      <vt:lpstr>Findings – Manual Review</vt:lpstr>
      <vt:lpstr>Contributions</vt:lpstr>
      <vt:lpstr>        Questions/Comments?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 Assessment</dc:title>
  <dc:creator>Windows User</dc:creator>
  <cp:lastModifiedBy>Bhawini Tripathi</cp:lastModifiedBy>
  <cp:revision>29</cp:revision>
  <dcterms:created xsi:type="dcterms:W3CDTF">2018-12-03T00:10:07Z</dcterms:created>
  <dcterms:modified xsi:type="dcterms:W3CDTF">2018-12-08T04:19:47Z</dcterms:modified>
</cp:coreProperties>
</file>