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95" r:id="rId3"/>
    <p:sldId id="298" r:id="rId4"/>
    <p:sldId id="299" r:id="rId5"/>
    <p:sldId id="300" r:id="rId6"/>
    <p:sldId id="301" r:id="rId7"/>
    <p:sldId id="302" r:id="rId8"/>
    <p:sldId id="296" r:id="rId9"/>
    <p:sldId id="294" r:id="rId10"/>
  </p:sldIdLst>
  <p:sldSz cx="9144000" cy="6858000" type="screen4x3"/>
  <p:notesSz cx="6858000" cy="9144000"/>
  <p:embeddedFontLst>
    <p:embeddedFont>
      <p:font typeface="Candara" panose="020E0502030303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varScale="1">
        <p:scale>
          <a:sx n="95" d="100"/>
          <a:sy n="95" d="100"/>
        </p:scale>
        <p:origin x="113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8"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t>22CS016</a:t>
            </a: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7"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930442" y="624840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lang="en-US"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lang="en-US"/>
          </a:p>
        </p:txBody>
      </p:sp>
      <p:sp>
        <p:nvSpPr>
          <p:cNvPr id="48" name="Google Shape;48;p1"/>
          <p:cNvSpPr txBox="1"/>
          <p:nvPr/>
        </p:nvSpPr>
        <p:spPr>
          <a:xfrm>
            <a:off x="433136" y="228600"/>
            <a:ext cx="8550441"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lang="en-IN" sz="3200" b="1"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endParaRPr lang="en-IN" sz="3200" b="1"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spcBef>
                <a:spcPts val="0"/>
              </a:spcBef>
              <a:spcAft>
                <a:spcPts val="0"/>
              </a:spcAft>
              <a:buNone/>
            </a:pPr>
            <a:r>
              <a:rPr lang="en-IN" sz="3200" b="1" dirty="0">
                <a:solidFill>
                  <a:srgbClr val="FF0000"/>
                </a:solidFill>
                <a:latin typeface="Candara" panose="020E0502030303020204"/>
                <a:ea typeface="Candara" panose="020E0502030303020204"/>
                <a:cs typeface="Candara" panose="020E0502030303020204"/>
                <a:sym typeface="Candara" panose="020E0502030303020204"/>
              </a:rPr>
              <a:t>PYTHON </a:t>
            </a: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algn="ctr"/>
            <a:r>
              <a:rPr lang="en-US"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rPr>
              <a:t>S</a:t>
            </a:r>
            <a:r>
              <a:rPr lang="en-US" sz="3200" b="1" dirty="0">
                <a:solidFill>
                  <a:srgbClr val="FF0000"/>
                </a:solidFill>
                <a:latin typeface="Candara" panose="020E0502030303020204"/>
                <a:ea typeface="Candara" panose="020E0502030303020204"/>
                <a:cs typeface="Candara" panose="020E0502030303020204"/>
                <a:sym typeface="Candara" panose="020E0502030303020204"/>
              </a:rPr>
              <a:t>PEECH RECOGNITION</a:t>
            </a: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rtl="0">
              <a:spcBef>
                <a:spcPts val="0"/>
              </a:spcBef>
              <a:spcAft>
                <a:spcPts val="0"/>
              </a:spcAft>
              <a:buNone/>
            </a:pPr>
            <a:endParaRPr lang="en-IN"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rtl="0">
              <a:spcBef>
                <a:spcPts val="0"/>
              </a:spcBef>
              <a:spcAft>
                <a:spcPts val="0"/>
              </a:spcAft>
              <a:buNone/>
            </a:pPr>
            <a:endParaRPr lang="en-IN" sz="3200" b="1"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rtl="0">
              <a:spcBef>
                <a:spcPts val="0"/>
              </a:spcBef>
              <a:spcAft>
                <a:spcPts val="0"/>
              </a:spcAft>
              <a:buNone/>
            </a:pPr>
            <a:endParaRPr sz="3200" b="1" i="0" u="none" strike="noStrike" cap="none" dirty="0">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rtl="0">
              <a:spcBef>
                <a:spcPts val="0"/>
              </a:spcBef>
              <a:spcAft>
                <a:spcPts val="0"/>
              </a:spcAft>
              <a:buNone/>
            </a:pPr>
            <a:r>
              <a:rPr lang="en-IN" sz="2000" b="1" i="0" u="none" strike="noStrike" cap="none" dirty="0">
                <a:solidFill>
                  <a:schemeClr val="dk1"/>
                </a:solidFill>
                <a:latin typeface="Candara" panose="020E0502030303020204"/>
                <a:ea typeface="Candara" panose="020E0502030303020204"/>
                <a:cs typeface="Candara" panose="020E0502030303020204"/>
                <a:sym typeface="Candara" panose="020E0502030303020204"/>
              </a:rPr>
              <a:t>Bhawna</a:t>
            </a:r>
          </a:p>
          <a:p>
            <a:pPr marL="0" marR="0" lvl="0" indent="0" rtl="0">
              <a:spcBef>
                <a:spcPts val="0"/>
              </a:spcBef>
              <a:spcAft>
                <a:spcPts val="0"/>
              </a:spcAft>
              <a:buNone/>
            </a:pPr>
            <a:r>
              <a:rPr lang="en-IN" sz="2000" b="1" dirty="0">
                <a:solidFill>
                  <a:schemeClr val="dk1"/>
                </a:solidFill>
                <a:latin typeface="Candara" panose="020E0502030303020204"/>
                <a:ea typeface="Candara" panose="020E0502030303020204"/>
                <a:cs typeface="Candara" panose="020E0502030303020204"/>
                <a:sym typeface="Candara" panose="020E0502030303020204"/>
              </a:rPr>
              <a:t>2210990223</a:t>
            </a:r>
          </a:p>
          <a:p>
            <a:pPr marL="0" marR="0" lvl="0" indent="0" rtl="0">
              <a:spcBef>
                <a:spcPts val="0"/>
              </a:spcBef>
              <a:spcAft>
                <a:spcPts val="0"/>
              </a:spcAft>
              <a:buNone/>
            </a:pPr>
            <a:r>
              <a:rPr lang="en-IN" sz="2000" b="1" i="0" u="none" strike="noStrike" cap="none" dirty="0">
                <a:solidFill>
                  <a:schemeClr val="dk1"/>
                </a:solidFill>
                <a:latin typeface="Candara" panose="020E0502030303020204"/>
                <a:ea typeface="Candara" panose="020E0502030303020204"/>
                <a:cs typeface="Candara" panose="020E0502030303020204"/>
                <a:sym typeface="Candara" panose="020E0502030303020204"/>
              </a:rPr>
              <a:t>G(6)</a:t>
            </a:r>
            <a:endParaRPr sz="2000" b="1" i="0" u="none" strike="noStrike" cap="none" dirty="0">
              <a:solidFill>
                <a:schemeClr val="dk1"/>
              </a:solidFill>
              <a:latin typeface="Candara" panose="020E0502030303020204"/>
              <a:ea typeface="Candara" panose="020E0502030303020204"/>
              <a:cs typeface="Candara" panose="020E0502030303020204"/>
              <a:sym typeface="Candara" panose="020E0502030303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p>
        </p:txBody>
      </p:sp>
      <p:sp>
        <p:nvSpPr>
          <p:cNvPr id="3" name="Text Placeholder 2"/>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Methodology, Approach &amp; Techniques</a:t>
            </a:r>
          </a:p>
          <a:p>
            <a:r>
              <a:rPr lang="en-IN" dirty="0"/>
              <a:t>Source Code (screenshots)</a:t>
            </a:r>
          </a:p>
          <a:p>
            <a:r>
              <a:rPr lang="en-IN" dirty="0"/>
              <a:t>Conclusion</a:t>
            </a:r>
          </a:p>
          <a:p>
            <a:endParaRPr lang="en-IN" dirty="0"/>
          </a:p>
          <a:p>
            <a:endParaRPr lang="en-IN"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3" name="Text Placeholder 2"/>
          <p:cNvSpPr>
            <a:spLocks noGrp="1"/>
          </p:cNvSpPr>
          <p:nvPr>
            <p:ph type="body" idx="1"/>
          </p:nvPr>
        </p:nvSpPr>
        <p:spPr/>
        <p:txBody>
          <a:bodyPr/>
          <a:lstStyle/>
          <a:p>
            <a:r>
              <a:rPr lang="en-US" sz="1600" b="1" i="0" dirty="0">
                <a:solidFill>
                  <a:schemeClr val="tx1">
                    <a:lumMod val="95000"/>
                    <a:lumOff val="5000"/>
                  </a:schemeClr>
                </a:solidFill>
                <a:effectLst/>
                <a:latin typeface="Söhne"/>
              </a:rPr>
              <a:t>Developing a Speech-to-Text System:</a:t>
            </a:r>
            <a:r>
              <a:rPr lang="en-US" sz="1600" b="0" i="0" dirty="0">
                <a:solidFill>
                  <a:schemeClr val="tx1">
                    <a:lumMod val="95000"/>
                    <a:lumOff val="5000"/>
                  </a:schemeClr>
                </a:solidFill>
                <a:effectLst/>
                <a:latin typeface="Söhne"/>
              </a:rPr>
              <a:t> The primary objective of many speech recognition projects is to build a system that can accurately convert spoken language into written text. This involves processing audio input and generating corresponding textual output.</a:t>
            </a:r>
          </a:p>
          <a:p>
            <a:r>
              <a:rPr lang="en-US" sz="1600" b="1" i="0" dirty="0">
                <a:solidFill>
                  <a:schemeClr val="tx1"/>
                </a:solidFill>
                <a:effectLst/>
                <a:latin typeface="Söhne"/>
              </a:rPr>
              <a:t>Improving Accuracy:</a:t>
            </a:r>
            <a:r>
              <a:rPr lang="en-US" sz="1600" b="0" i="0" dirty="0">
                <a:solidFill>
                  <a:schemeClr val="tx1"/>
                </a:solidFill>
                <a:effectLst/>
                <a:latin typeface="Söhne"/>
              </a:rPr>
              <a:t> Another objective might be to enhance the accuracy of speech recognition models. This can involve experimenting with different algorithms, architectures, training techniques, and datasets to achieve higher recognition rates.</a:t>
            </a:r>
          </a:p>
          <a:p>
            <a:r>
              <a:rPr lang="en-US" sz="1600" b="1" i="0" dirty="0">
                <a:solidFill>
                  <a:schemeClr val="tx1"/>
                </a:solidFill>
                <a:effectLst/>
                <a:latin typeface="Söhne"/>
              </a:rPr>
              <a:t>Real-Time Recognition:</a:t>
            </a:r>
            <a:r>
              <a:rPr lang="en-US" sz="1600" b="0" i="0" dirty="0">
                <a:solidFill>
                  <a:schemeClr val="tx1"/>
                </a:solidFill>
                <a:effectLst/>
                <a:latin typeface="Söhne"/>
              </a:rPr>
              <a:t> Some projects aim to develop real-time speech recognition systems capable of processing audio input and providing text output instantaneously. This objective often involves optimizing algorithms for speed and efficiency.</a:t>
            </a:r>
          </a:p>
          <a:p>
            <a:r>
              <a:rPr lang="en-US" sz="1600" b="1" i="0" dirty="0">
                <a:solidFill>
                  <a:schemeClr val="tx1"/>
                </a:solidFill>
                <a:effectLst/>
                <a:latin typeface="Söhne"/>
              </a:rPr>
              <a:t>Building Applications:</a:t>
            </a:r>
            <a:r>
              <a:rPr lang="en-US" sz="1600" b="0" i="0" dirty="0">
                <a:solidFill>
                  <a:schemeClr val="tx1"/>
                </a:solidFill>
                <a:effectLst/>
                <a:latin typeface="Söhne"/>
              </a:rPr>
              <a:t> Many speech recognition projects have the objective of creating practical applications that leverage speech recognition technology. This could include voice-controlled assistants, transcription tools, dictation software, or voice-activated commands for devices and applications</a:t>
            </a:r>
            <a:r>
              <a:rPr lang="en-US" sz="1400" b="0" i="0" dirty="0">
                <a:solidFill>
                  <a:schemeClr val="tx1"/>
                </a:solidFill>
                <a:effectLst/>
                <a:latin typeface="Söhne"/>
              </a:rPr>
              <a:t>.</a:t>
            </a:r>
            <a:endParaRPr lang="en-US" sz="1400" dirty="0">
              <a:solidFill>
                <a:schemeClr val="tx1"/>
              </a:solidFill>
            </a:endParaRP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type="body" idx="1"/>
          </p:nvPr>
        </p:nvSpPr>
        <p:spPr/>
        <p:txBody>
          <a:bodyPr/>
          <a:lstStyle/>
          <a:p>
            <a:pPr marL="114300" indent="0">
              <a:buNone/>
            </a:pPr>
            <a:r>
              <a:rPr lang="en-US" sz="1800" b="0" i="0" dirty="0">
                <a:solidFill>
                  <a:schemeClr val="tx1"/>
                </a:solidFill>
                <a:effectLst/>
                <a:latin typeface="Söhne"/>
              </a:rPr>
              <a:t>Speech recognition technology has rapidly evolved in recent years, enabling machines to understand and interpret human speech with increasing accuracy. This advancement has opened up numerous possibilities in various fields such as virtual assistants, automation, accessibility tools, and more. Speech recognition technology holds immense potential in revolutionizing human-computer interaction and improving accessibility for individuals with disabilities. The primary objective of this project is to develop a speech recognition system capable of accurately transcribing spoken words into text. Through this project, we aim to explore the capabilities of speech recognition using Python and empower developers to integrate this technology into their applications. By understanding the fundamentals of speech recognition and leveraging Python's libraries and tools, we can create innovative solutions that enhance productivity, convenience, and accessibility for users worldwide.</a:t>
            </a:r>
          </a:p>
          <a:p>
            <a:pPr marL="114300" indent="0">
              <a:buNone/>
            </a:pPr>
            <a:endParaRPr lang="en-US" sz="1600"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Approach &amp; Techniques</a:t>
            </a:r>
          </a:p>
        </p:txBody>
      </p:sp>
      <p:sp>
        <p:nvSpPr>
          <p:cNvPr id="3" name="Text Placeholder 2"/>
          <p:cNvSpPr>
            <a:spLocks noGrp="1"/>
          </p:cNvSpPr>
          <p:nvPr>
            <p:ph type="body" idx="1"/>
          </p:nvPr>
        </p:nvSpPr>
        <p:spPr>
          <a:xfrm>
            <a:off x="457200" y="1334293"/>
            <a:ext cx="8229600" cy="4525963"/>
          </a:xfrm>
        </p:spPr>
        <p:txBody>
          <a:bodyPr/>
          <a:lstStyle/>
          <a:p>
            <a:pPr algn="l">
              <a:buFont typeface="Courier New" panose="02070309020205020404" pitchFamily="49" charset="0"/>
              <a:buChar char="o"/>
            </a:pPr>
            <a:r>
              <a:rPr lang="en-US" sz="1600" b="1" i="0" dirty="0">
                <a:solidFill>
                  <a:schemeClr val="tx1"/>
                </a:solidFill>
                <a:effectLst/>
                <a:latin typeface="Söhne"/>
              </a:rPr>
              <a:t>Data Collection and Preprocessing</a:t>
            </a:r>
            <a:r>
              <a:rPr lang="en-US" sz="1600" b="0" i="0" dirty="0">
                <a:solidFill>
                  <a:schemeClr val="tx1"/>
                </a:solidFill>
                <a:effectLst/>
                <a:latin typeface="Söhne"/>
              </a:rPr>
              <a:t>:</a:t>
            </a:r>
          </a:p>
          <a:p>
            <a:pPr algn="l">
              <a:buFont typeface="Arial" panose="020B0604020202020204" pitchFamily="34" charset="0"/>
              <a:buChar char="•"/>
            </a:pPr>
            <a:r>
              <a:rPr lang="en-US" sz="1600" b="0" i="0" dirty="0">
                <a:solidFill>
                  <a:schemeClr val="tx1"/>
                </a:solidFill>
                <a:effectLst/>
                <a:latin typeface="Söhne"/>
              </a:rPr>
              <a:t>Gather audio data for training (if applicable) and testing your speech recognition model. This may involve recording your own voice or using existing datasets.</a:t>
            </a:r>
          </a:p>
          <a:p>
            <a:pPr algn="l">
              <a:buFont typeface="Arial" panose="020B0604020202020204" pitchFamily="34" charset="0"/>
              <a:buChar char="•"/>
            </a:pPr>
            <a:r>
              <a:rPr lang="en-US" sz="1600" b="0" i="0" dirty="0">
                <a:solidFill>
                  <a:schemeClr val="tx1"/>
                </a:solidFill>
                <a:effectLst/>
                <a:latin typeface="Söhne"/>
              </a:rPr>
              <a:t>Preprocess the audio data as needed (e.g., noise reduction, normalization) to improve the accuracy of the speech recognition system.</a:t>
            </a:r>
          </a:p>
          <a:p>
            <a:pPr algn="l">
              <a:buFont typeface="Courier New" panose="02070309020205020404" pitchFamily="49" charset="0"/>
              <a:buChar char="o"/>
            </a:pPr>
            <a:r>
              <a:rPr lang="en-US" sz="1600" b="1" i="0" dirty="0">
                <a:solidFill>
                  <a:schemeClr val="tx1"/>
                </a:solidFill>
                <a:effectLst/>
                <a:latin typeface="Söhne"/>
              </a:rPr>
              <a:t>    Research and Select Tools</a:t>
            </a:r>
            <a:r>
              <a:rPr lang="en-US" sz="1600" b="0" i="0" dirty="0">
                <a:solidFill>
                  <a:schemeClr val="tx1"/>
                </a:solidFill>
                <a:effectLst/>
                <a:latin typeface="Söhne"/>
              </a:rPr>
              <a:t>:</a:t>
            </a:r>
          </a:p>
          <a:p>
            <a:pPr marL="742950" lvl="1" indent="-285750" algn="l">
              <a:buFont typeface="Arial" panose="020B0604020202020204" pitchFamily="34" charset="0"/>
              <a:buChar char="•"/>
            </a:pPr>
            <a:r>
              <a:rPr lang="en-US" sz="1600" b="1" i="0" dirty="0" err="1">
                <a:solidFill>
                  <a:schemeClr val="tx1"/>
                </a:solidFill>
                <a:effectLst/>
                <a:latin typeface="Söhne"/>
              </a:rPr>
              <a:t>SpeechRecognition</a:t>
            </a:r>
            <a:r>
              <a:rPr lang="en-US" sz="1600" b="0" i="0" dirty="0">
                <a:solidFill>
                  <a:schemeClr val="tx1"/>
                </a:solidFill>
                <a:effectLst/>
                <a:latin typeface="Söhne"/>
              </a:rPr>
              <a:t>: A Python library for performing speech recognition, which supports several speech recognition engines and APIs.</a:t>
            </a:r>
          </a:p>
          <a:p>
            <a:pPr marL="742950" lvl="1" indent="-285750" algn="l">
              <a:buFont typeface="Arial" panose="020B0604020202020204" pitchFamily="34" charset="0"/>
              <a:buChar char="•"/>
            </a:pPr>
            <a:r>
              <a:rPr lang="en-US" sz="1600" b="1" i="0" dirty="0" err="1">
                <a:solidFill>
                  <a:schemeClr val="tx1"/>
                </a:solidFill>
                <a:effectLst/>
                <a:latin typeface="Söhne"/>
              </a:rPr>
              <a:t>PyAudio</a:t>
            </a:r>
            <a:r>
              <a:rPr lang="en-US" sz="1600" b="0" i="0" dirty="0">
                <a:solidFill>
                  <a:schemeClr val="tx1"/>
                </a:solidFill>
                <a:effectLst/>
                <a:latin typeface="Söhne"/>
              </a:rPr>
              <a:t>: </a:t>
            </a:r>
            <a:r>
              <a:rPr lang="en-US" sz="1600" b="0" i="0" dirty="0" err="1">
                <a:solidFill>
                  <a:schemeClr val="tx1"/>
                </a:solidFill>
                <a:effectLst/>
                <a:latin typeface="Söhne"/>
              </a:rPr>
              <a:t>PyAudio</a:t>
            </a:r>
            <a:r>
              <a:rPr lang="en-US" sz="1600" b="0" i="0" dirty="0">
                <a:solidFill>
                  <a:schemeClr val="tx1"/>
                </a:solidFill>
                <a:effectLst/>
                <a:latin typeface="Söhne"/>
              </a:rPr>
              <a:t> is a Python library that provides bindings for </a:t>
            </a:r>
            <a:r>
              <a:rPr lang="en-US" sz="1600" b="0" i="0" dirty="0" err="1">
                <a:solidFill>
                  <a:schemeClr val="tx1"/>
                </a:solidFill>
                <a:effectLst/>
                <a:latin typeface="Söhne"/>
              </a:rPr>
              <a:t>PortAudio</a:t>
            </a:r>
            <a:r>
              <a:rPr lang="en-US" sz="1600" b="0" i="0" dirty="0">
                <a:solidFill>
                  <a:schemeClr val="tx1"/>
                </a:solidFill>
                <a:effectLst/>
                <a:latin typeface="Söhne"/>
              </a:rPr>
              <a:t>, a cross-platform audio I/O library. We will use </a:t>
            </a:r>
            <a:r>
              <a:rPr lang="en-US" sz="1600" b="0" i="0" dirty="0" err="1">
                <a:solidFill>
                  <a:schemeClr val="tx1"/>
                </a:solidFill>
                <a:effectLst/>
                <a:latin typeface="Söhne"/>
              </a:rPr>
              <a:t>PyAudio</a:t>
            </a:r>
            <a:r>
              <a:rPr lang="en-US" sz="1600" b="0" i="0" dirty="0">
                <a:solidFill>
                  <a:schemeClr val="tx1"/>
                </a:solidFill>
                <a:effectLst/>
                <a:latin typeface="Söhne"/>
              </a:rPr>
              <a:t> to capture audio input from the microphone and process it for speech recognition.</a:t>
            </a:r>
          </a:p>
          <a:p>
            <a:pPr algn="l">
              <a:buFont typeface="Courier New" panose="02070309020205020404" pitchFamily="49" charset="0"/>
              <a:buChar char="o"/>
            </a:pPr>
            <a:r>
              <a:rPr lang="en-US" sz="1600" b="1" i="0" dirty="0">
                <a:solidFill>
                  <a:schemeClr val="tx1"/>
                </a:solidFill>
                <a:effectLst/>
                <a:latin typeface="Söhne"/>
              </a:rPr>
              <a:t>Testing and Evaluation</a:t>
            </a:r>
            <a:r>
              <a:rPr lang="en-US" sz="1600" b="0" i="0" dirty="0">
                <a:solidFill>
                  <a:schemeClr val="tx1"/>
                </a:solidFill>
                <a:effectLst/>
                <a:latin typeface="Söhne"/>
              </a:rPr>
              <a:t>:</a:t>
            </a:r>
          </a:p>
          <a:p>
            <a:r>
              <a:rPr lang="en-US" sz="1600" b="0" i="0" dirty="0">
                <a:solidFill>
                  <a:schemeClr val="tx1"/>
                </a:solidFill>
                <a:effectLst/>
                <a:latin typeface="Söhne"/>
              </a:rPr>
              <a:t>Test your speech recognition system thoroughly to ensure its accuracy and robustness.</a:t>
            </a:r>
          </a:p>
          <a:p>
            <a:pPr algn="l">
              <a:buFont typeface="Arial" panose="020B0604020202020204" pitchFamily="34" charset="0"/>
              <a:buChar char="•"/>
            </a:pPr>
            <a:r>
              <a:rPr lang="en-US" sz="1600" b="0" i="0" dirty="0">
                <a:solidFill>
                  <a:schemeClr val="tx1"/>
                </a:solidFill>
                <a:effectLst/>
                <a:latin typeface="Söhne"/>
              </a:rPr>
              <a:t>Evaluate the performance of the system based on predefined metrics (e.g., accuracy, response time) and make necessary adjustments.</a:t>
            </a:r>
          </a:p>
          <a:p>
            <a:pPr marL="114300" indent="0">
              <a:buNone/>
            </a:pPr>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7" name="Picture 6">
            <a:extLst>
              <a:ext uri="{FF2B5EF4-FFF2-40B4-BE49-F238E27FC236}">
                <a16:creationId xmlns:a16="http://schemas.microsoft.com/office/drawing/2014/main" id="{F6D17F70-35E0-3DBA-1D95-CF5388F6F3C5}"/>
              </a:ext>
            </a:extLst>
          </p:cNvPr>
          <p:cNvPicPr>
            <a:picLocks noChangeAspect="1"/>
          </p:cNvPicPr>
          <p:nvPr/>
        </p:nvPicPr>
        <p:blipFill>
          <a:blip r:embed="rId2"/>
          <a:stretch>
            <a:fillRect/>
          </a:stretch>
        </p:blipFill>
        <p:spPr>
          <a:xfrm>
            <a:off x="368968" y="960437"/>
            <a:ext cx="8317832" cy="5151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7" name="Picture 6">
            <a:extLst>
              <a:ext uri="{FF2B5EF4-FFF2-40B4-BE49-F238E27FC236}">
                <a16:creationId xmlns:a16="http://schemas.microsoft.com/office/drawing/2014/main" id="{214B64C1-3E66-20A0-89F8-E9CC055121E5}"/>
              </a:ext>
            </a:extLst>
          </p:cNvPr>
          <p:cNvPicPr>
            <a:picLocks noChangeAspect="1"/>
          </p:cNvPicPr>
          <p:nvPr/>
        </p:nvPicPr>
        <p:blipFill>
          <a:blip r:embed="rId2"/>
          <a:stretch>
            <a:fillRect/>
          </a:stretch>
        </p:blipFill>
        <p:spPr>
          <a:xfrm>
            <a:off x="96253" y="1107687"/>
            <a:ext cx="8710863" cy="4097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Text Placeholder 2"/>
          <p:cNvSpPr>
            <a:spLocks noGrp="1"/>
          </p:cNvSpPr>
          <p:nvPr>
            <p:ph type="body" idx="1"/>
          </p:nvPr>
        </p:nvSpPr>
        <p:spPr/>
        <p:txBody>
          <a:bodyPr/>
          <a:lstStyle/>
          <a:p>
            <a:pPr marL="114300" indent="0">
              <a:buNone/>
            </a:pPr>
            <a:r>
              <a:rPr lang="en-US" sz="1800" b="0" i="0" dirty="0">
                <a:solidFill>
                  <a:schemeClr val="tx1"/>
                </a:solidFill>
                <a:effectLst/>
                <a:latin typeface="Söhne"/>
              </a:rPr>
              <a:t>In conclusion, developing a speech recognition project in Python involves a multifaceted approach encompassing data collection, preprocessing, feature extraction, model selection, training, evaluation, integration, and continuous improvement. By following these methodologies and techniques, one can create a robust and accurate speech recognition system capable of transcribing spoken language into text with high fidelity.</a:t>
            </a:r>
            <a:r>
              <a:rPr lang="en-US" sz="1100" b="0" i="0" dirty="0">
                <a:solidFill>
                  <a:srgbClr val="ECECEC"/>
                </a:solidFill>
                <a:effectLst/>
                <a:latin typeface="Söhne"/>
              </a:rPr>
              <a:t> </a:t>
            </a:r>
            <a:r>
              <a:rPr lang="en-US" sz="1800" b="0" i="0" dirty="0">
                <a:solidFill>
                  <a:schemeClr val="tx1"/>
                </a:solidFill>
                <a:effectLst/>
                <a:latin typeface="Söhne"/>
              </a:rPr>
              <a:t>Overall, a well-executed speech recognition project in Python can significantly enhance communication and productivity in various domains.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585</Words>
  <Application>Microsoft Office PowerPoint</Application>
  <PresentationFormat>On-screen Show (4:3)</PresentationFormat>
  <Paragraphs>50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Courier New</vt:lpstr>
      <vt:lpstr>Calibri</vt:lpstr>
      <vt:lpstr>Söhne</vt:lpstr>
      <vt:lpstr>Times New Roman</vt:lpstr>
      <vt:lpstr>Candara</vt:lpstr>
      <vt:lpstr>Office Theme</vt:lpstr>
      <vt:lpstr>PowerPoint Presentation</vt:lpstr>
      <vt:lpstr>Index</vt:lpstr>
      <vt:lpstr>Objective</vt:lpstr>
      <vt:lpstr>Introduction</vt:lpstr>
      <vt:lpstr>Methodology , Approach &amp; Techniques</vt:lpstr>
      <vt:lpstr>Source Code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Bhawna Chaudhary</cp:lastModifiedBy>
  <cp:revision>67</cp:revision>
  <dcterms:created xsi:type="dcterms:W3CDTF">2024-03-08T05:51:21Z</dcterms:created>
  <dcterms:modified xsi:type="dcterms:W3CDTF">2024-03-19T18:05:27Z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