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3E326-E040-49A5-A6C8-FC2C2E6D0B1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3E326-E040-49A5-A6C8-FC2C2E6D0B1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3E326-E040-49A5-A6C8-FC2C2E6D0B13}" type="slidenum">
              <a:rPr lang="en-US" smtClean="0"/>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3E326-E040-49A5-A6C8-FC2C2E6D0B13}"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3E326-E040-49A5-A6C8-FC2C2E6D0B1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3E326-E040-49A5-A6C8-FC2C2E6D0B13}" type="slidenum">
              <a:rPr lang="en-US" smtClean="0"/>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93E326-E040-49A5-A6C8-FC2C2E6D0B1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93E326-E040-49A5-A6C8-FC2C2E6D0B1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93E326-E040-49A5-A6C8-FC2C2E6D0B13}"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3E326-E040-49A5-A6C8-FC2C2E6D0B13}" type="slidenum">
              <a:rPr lang="en-US" smtClean="0"/>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91FA4-1AB2-4D36-9BB4-F5A53BE5D539}" type="datetimeFigureOut">
              <a:rPr lang="en-US" smtClean="0"/>
              <a:t>1/1/2007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3E326-E040-49A5-A6C8-FC2C2E6D0B13}" type="slidenum">
              <a:rPr lang="en-US" smtClean="0"/>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EA91FA4-1AB2-4D36-9BB4-F5A53BE5D539}" type="datetimeFigureOut">
              <a:rPr lang="en-US" smtClean="0"/>
              <a:t>1/1/2007</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D93E326-E040-49A5-A6C8-FC2C2E6D0B13}" type="slidenum">
              <a:rPr lang="en-US" smtClean="0"/>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ordpress.org/plugins/google-analytics-for-wordpress/" TargetMode="External"/><Relationship Id="rId2" Type="http://schemas.openxmlformats.org/officeDocument/2006/relationships/hyperlink" Target="https://www.google.com/analy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ordpress.org/plugins/google-pagespeed-insights/" TargetMode="External"/><Relationship Id="rId7" Type="http://schemas.openxmlformats.org/officeDocument/2006/relationships/hyperlink" Target="http://www.smashingmagazine.com/2014/06/25/how-to-speed-up-your-wordpress-website/" TargetMode="External"/><Relationship Id="rId2" Type="http://schemas.openxmlformats.org/officeDocument/2006/relationships/hyperlink" Target="https://developers.google.com/speed/docs/insights/rules" TargetMode="External"/><Relationship Id="rId1" Type="http://schemas.openxmlformats.org/officeDocument/2006/relationships/slideLayout" Target="../slideLayouts/slideLayout2.xml"/><Relationship Id="rId6" Type="http://schemas.openxmlformats.org/officeDocument/2006/relationships/hyperlink" Target="https://moz.com/blog/how-website-speed-actually-impacts-search-ranking" TargetMode="External"/><Relationship Id="rId5" Type="http://schemas.openxmlformats.org/officeDocument/2006/relationships/hyperlink" Target="http://www.akamai.com/4seconds" TargetMode="External"/><Relationship Id="rId4" Type="http://schemas.openxmlformats.org/officeDocument/2006/relationships/hyperlink" Target="https://developers.google.com/speed/pagespeed/insigh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dwords.google.com/KeywordPlann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3048000"/>
          </a:xfrm>
        </p:spPr>
        <p:txBody>
          <a:bodyPr>
            <a:noAutofit/>
          </a:bodyPr>
          <a:lstStyle/>
          <a:p>
            <a:r>
              <a:rPr lang="en-US" sz="5400" b="1" dirty="0" smtClean="0"/>
              <a:t>Presentation on</a:t>
            </a:r>
            <a:br>
              <a:rPr lang="en-US" sz="5400" b="1" dirty="0" smtClean="0"/>
            </a:br>
            <a:r>
              <a:rPr lang="en-US" sz="7200" b="1" i="1" dirty="0" smtClean="0">
                <a:solidFill>
                  <a:schemeClr val="tx2">
                    <a:lumMod val="60000"/>
                    <a:lumOff val="40000"/>
                  </a:schemeClr>
                </a:solidFill>
                <a:effectLst>
                  <a:outerShdw blurRad="38100" dist="38100" dir="2700000" algn="tl">
                    <a:srgbClr val="000000">
                      <a:alpha val="43137"/>
                    </a:srgbClr>
                  </a:outerShdw>
                </a:effectLst>
              </a:rPr>
              <a:t>G</a:t>
            </a:r>
            <a:r>
              <a:rPr lang="en-US" sz="7200" b="1" i="1" dirty="0" smtClean="0">
                <a:solidFill>
                  <a:srgbClr val="FF0000"/>
                </a:solidFill>
                <a:effectLst>
                  <a:outerShdw blurRad="38100" dist="38100" dir="2700000" algn="tl">
                    <a:srgbClr val="000000">
                      <a:alpha val="43137"/>
                    </a:srgbClr>
                  </a:outerShdw>
                </a:effectLst>
              </a:rPr>
              <a:t>o</a:t>
            </a:r>
            <a:r>
              <a:rPr lang="en-US" sz="7200" b="1" i="1" dirty="0" smtClean="0">
                <a:solidFill>
                  <a:srgbClr val="FFFF00"/>
                </a:solidFill>
                <a:effectLst>
                  <a:outerShdw blurRad="38100" dist="38100" dir="2700000" algn="tl">
                    <a:srgbClr val="000000">
                      <a:alpha val="43137"/>
                    </a:srgbClr>
                  </a:outerShdw>
                </a:effectLst>
              </a:rPr>
              <a:t>o</a:t>
            </a:r>
            <a:r>
              <a:rPr lang="en-US" sz="7200" b="1" i="1" dirty="0" smtClean="0">
                <a:solidFill>
                  <a:schemeClr val="tx2">
                    <a:lumMod val="60000"/>
                    <a:lumOff val="40000"/>
                  </a:schemeClr>
                </a:solidFill>
                <a:effectLst>
                  <a:outerShdw blurRad="38100" dist="38100" dir="2700000" algn="tl">
                    <a:srgbClr val="000000">
                      <a:alpha val="43137"/>
                    </a:srgbClr>
                  </a:outerShdw>
                </a:effectLst>
              </a:rPr>
              <a:t>g</a:t>
            </a:r>
            <a:r>
              <a:rPr lang="en-US" sz="7200" b="1" i="1" dirty="0" smtClean="0">
                <a:solidFill>
                  <a:schemeClr val="accent3">
                    <a:lumMod val="75000"/>
                  </a:schemeClr>
                </a:solidFill>
                <a:effectLst>
                  <a:outerShdw blurRad="38100" dist="38100" dir="2700000" algn="tl">
                    <a:srgbClr val="000000">
                      <a:alpha val="43137"/>
                    </a:srgbClr>
                  </a:outerShdw>
                </a:effectLst>
              </a:rPr>
              <a:t>l</a:t>
            </a:r>
            <a:r>
              <a:rPr lang="en-US" sz="7200" b="1" i="1" dirty="0" smtClean="0">
                <a:solidFill>
                  <a:srgbClr val="FF0000"/>
                </a:solidFill>
                <a:effectLst>
                  <a:outerShdw blurRad="38100" dist="38100" dir="2700000" algn="tl">
                    <a:srgbClr val="000000">
                      <a:alpha val="43137"/>
                    </a:srgbClr>
                  </a:outerShdw>
                </a:effectLst>
              </a:rPr>
              <a:t>e</a:t>
            </a:r>
            <a:r>
              <a:rPr lang="en-US" sz="5400" dirty="0" smtClean="0"/>
              <a:t> </a:t>
            </a:r>
            <a:r>
              <a:rPr lang="en-US" sz="5400" b="1" i="1" dirty="0" smtClean="0"/>
              <a:t>Tools</a:t>
            </a:r>
            <a:r>
              <a:rPr lang="en-US" sz="5400" b="1" dirty="0" smtClean="0"/>
              <a:t> </a:t>
            </a:r>
            <a:r>
              <a:rPr lang="en-US" sz="5400" dirty="0" smtClean="0"/>
              <a:t/>
            </a:r>
            <a:br>
              <a:rPr lang="en-US" sz="5400" dirty="0" smtClean="0"/>
            </a:br>
            <a:r>
              <a:rPr lang="en-US" sz="5400" b="1" dirty="0" smtClean="0"/>
              <a:t>For Creating Websites</a:t>
            </a:r>
            <a:endParaRPr lang="en-US" sz="5400" b="1" dirty="0"/>
          </a:p>
        </p:txBody>
      </p:sp>
      <p:sp>
        <p:nvSpPr>
          <p:cNvPr id="3" name="Subtitle 2"/>
          <p:cNvSpPr>
            <a:spLocks noGrp="1"/>
          </p:cNvSpPr>
          <p:nvPr>
            <p:ph type="subTitle" idx="1"/>
          </p:nvPr>
        </p:nvSpPr>
        <p:spPr>
          <a:xfrm>
            <a:off x="1371600" y="3733799"/>
            <a:ext cx="6400800" cy="1752601"/>
          </a:xfrm>
        </p:spPr>
        <p:txBody>
          <a:bodyPr anchor="ctr">
            <a:normAutofit/>
          </a:bodyPr>
          <a:lstStyle/>
          <a:p>
            <a:r>
              <a:rPr lang="en-US" sz="4000" i="1" dirty="0" smtClean="0">
                <a:latin typeface="Bookman Old Style" pitchFamily="18" charset="0"/>
              </a:rPr>
              <a:t>Presented By:-</a:t>
            </a:r>
          </a:p>
          <a:p>
            <a:r>
              <a:rPr lang="en-US" sz="3200" b="1" u="sng" dirty="0" smtClean="0">
                <a:latin typeface="Bookman Old Style" pitchFamily="18" charset="0"/>
              </a:rPr>
              <a:t>Bhawna Sain</a:t>
            </a:r>
            <a:endParaRPr lang="en-US" sz="3200" b="1" u="sng" dirty="0">
              <a:latin typeface="Bookman Old Style" pitchFamily="18" charset="0"/>
            </a:endParaRPr>
          </a:p>
        </p:txBody>
      </p:sp>
    </p:spTree>
    <p:extLst>
      <p:ext uri="{BB962C8B-B14F-4D97-AF65-F5344CB8AC3E}">
        <p14:creationId xmlns:p14="http://schemas.microsoft.com/office/powerpoint/2010/main" val="746344108"/>
      </p:ext>
    </p:extLst>
  </p:cSld>
  <p:clrMapOvr>
    <a:masterClrMapping/>
  </p:clrMapOvr>
  <mc:AlternateContent xmlns:mc="http://schemas.openxmlformats.org/markup-compatibility/2006" xmlns:p14="http://schemas.microsoft.com/office/powerpoint/2010/main">
    <mc:Choice Requires="p14">
      <p:transition spd="slow" p14:dur="1750" advClick="0" advTm="50">
        <p14:reveal/>
      </p:transition>
    </mc:Choice>
    <mc:Fallback xmlns="">
      <p:transition spd="slow" advClick="0" advTm="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31"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5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500"/>
                                        <p:tgtEl>
                                          <p:spTgt spid="3">
                                            <p:txEl>
                                              <p:pRg st="0" end="0"/>
                                            </p:txEl>
                                          </p:spTgt>
                                        </p:tgtEl>
                                      </p:cBhvr>
                                    </p:animEffect>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itchFamily="2" charset="2"/>
              <a:buChar char="Ø"/>
            </a:pPr>
            <a:r>
              <a:rPr lang="en-US" dirty="0" smtClean="0"/>
              <a:t>Raw Data and Numbers Presented in Tabular form are so boring, and can also be more difficult to gain information from . Google Chart Tools allows its users to add Charts, graphs and other data visualization types for embedding on web pages.</a:t>
            </a:r>
          </a:p>
          <a:p>
            <a:pPr>
              <a:buFont typeface="Wingdings" pitchFamily="2" charset="2"/>
              <a:buChar char="Ø"/>
            </a:pPr>
            <a:r>
              <a:rPr lang="en-US" dirty="0" smtClean="0"/>
              <a:t>Google chart tools can have interactivity features that lets your users interface with the charts  you present them , such as hovering over data points to reveal more information about them, as well as animation options to captivate your audience.</a:t>
            </a:r>
            <a:endParaRPr lang="en-US" dirty="0"/>
          </a:p>
        </p:txBody>
      </p:sp>
      <p:sp>
        <p:nvSpPr>
          <p:cNvPr id="3" name="Title 2"/>
          <p:cNvSpPr>
            <a:spLocks noGrp="1"/>
          </p:cNvSpPr>
          <p:nvPr>
            <p:ph type="title"/>
          </p:nvPr>
        </p:nvSpPr>
        <p:spPr/>
        <p:txBody>
          <a:bodyPr>
            <a:noAutofit/>
          </a:bodyPr>
          <a:lstStyle/>
          <a:p>
            <a:r>
              <a:rPr lang="en-US" sz="4000" dirty="0">
                <a:solidFill>
                  <a:schemeClr val="bg2">
                    <a:lumMod val="25000"/>
                  </a:schemeClr>
                </a:solidFill>
              </a:rPr>
              <a:t>7</a:t>
            </a:r>
            <a:r>
              <a:rPr lang="en-US" sz="4000" u="sng" dirty="0" smtClean="0">
                <a:solidFill>
                  <a:schemeClr val="bg2">
                    <a:lumMod val="25000"/>
                  </a:schemeClr>
                </a:solidFill>
              </a:rPr>
              <a:t>) Google Chart Tools</a:t>
            </a:r>
            <a:endParaRPr lang="en-US" sz="4000" u="sng" dirty="0">
              <a:solidFill>
                <a:schemeClr val="bg2">
                  <a:lumMod val="25000"/>
                </a:schemeClr>
              </a:solidFill>
            </a:endParaRPr>
          </a:p>
        </p:txBody>
      </p:sp>
    </p:spTree>
    <p:extLst>
      <p:ext uri="{BB962C8B-B14F-4D97-AF65-F5344CB8AC3E}">
        <p14:creationId xmlns:p14="http://schemas.microsoft.com/office/powerpoint/2010/main" val="19216227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750"/>
                                        <p:tgtEl>
                                          <p:spTgt spid="3"/>
                                        </p:tgtEl>
                                      </p:cBhvr>
                                    </p:animEffect>
                                  </p:childTnLst>
                                </p:cTn>
                              </p:par>
                            </p:childTnLst>
                          </p:cTn>
                        </p:par>
                        <p:par>
                          <p:cTn id="8" fill="hold">
                            <p:stCondLst>
                              <p:cond delay="1750"/>
                            </p:stCondLst>
                            <p:childTnLst>
                              <p:par>
                                <p:cTn id="9" presetID="52"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Scale>
                                      <p:cBhvr>
                                        <p:cTn id="11" dur="1750" decel="50000" fill="hold">
                                          <p:stCondLst>
                                            <p:cond delay="0"/>
                                          </p:stCondLst>
                                        </p:cTn>
                                        <p:tgtEl>
                                          <p:spTgt spid="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750" decel="50000" fill="hold">
                                          <p:stCondLst>
                                            <p:cond delay="0"/>
                                          </p:stCondLst>
                                        </p:cTn>
                                        <p:tgtEl>
                                          <p:spTgt spid="2">
                                            <p:txEl>
                                              <p:pRg st="0" end="0"/>
                                            </p:txEl>
                                          </p:spTgt>
                                        </p:tgtEl>
                                        <p:attrNameLst>
                                          <p:attrName>ppt_x</p:attrName>
                                          <p:attrName>ppt_y</p:attrName>
                                        </p:attrNameLst>
                                      </p:cBhvr>
                                    </p:animMotion>
                                    <p:animEffect transition="in" filter="fade">
                                      <p:cBhvr>
                                        <p:cTn id="13" dur="175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2" presetClass="entr" presetSubtype="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Scale>
                                      <p:cBhvr>
                                        <p:cTn id="18" dur="1750" decel="50000" fill="hold">
                                          <p:stCondLst>
                                            <p:cond delay="0"/>
                                          </p:stCondLst>
                                        </p:cTn>
                                        <p:tgtEl>
                                          <p:spTgt spid="2">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750" decel="50000" fill="hold">
                                          <p:stCondLst>
                                            <p:cond delay="0"/>
                                          </p:stCondLst>
                                        </p:cTn>
                                        <p:tgtEl>
                                          <p:spTgt spid="2">
                                            <p:txEl>
                                              <p:pRg st="1" end="1"/>
                                            </p:txEl>
                                          </p:spTgt>
                                        </p:tgtEl>
                                        <p:attrNameLst>
                                          <p:attrName>ppt_x</p:attrName>
                                          <p:attrName>ppt_y</p:attrName>
                                        </p:attrNameLst>
                                      </p:cBhvr>
                                    </p:animMotion>
                                    <p:animEffect transition="in" filter="fade">
                                      <p:cBhvr>
                                        <p:cTn id="20" dur="1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itchFamily="2" charset="2"/>
              <a:buChar char="Ø"/>
            </a:pPr>
            <a:r>
              <a:rPr lang="en-US" dirty="0"/>
              <a:t>Google Optimize is a free A/B testing, multivariate and redirect testing tool, which is integrated with the tool Google Analytics. Optimize makes use of information collected by Analytics for testing your web pages. The tool is used by marketers to increase the user-experience and </a:t>
            </a:r>
            <a:r>
              <a:rPr lang="en-US" dirty="0" smtClean="0"/>
              <a:t>page views </a:t>
            </a:r>
            <a:r>
              <a:rPr lang="en-US" dirty="0"/>
              <a:t>of their websites.</a:t>
            </a:r>
          </a:p>
          <a:p>
            <a:pPr>
              <a:buFont typeface="Wingdings" pitchFamily="2" charset="2"/>
              <a:buChar char="Ø"/>
            </a:pPr>
            <a:r>
              <a:rPr lang="en-US" dirty="0"/>
              <a:t>According to Google, Optimize is increasingly useful for small to medium organizations, who do not have the budget/team resources to spend on enterprise-level testing solutions.</a:t>
            </a:r>
          </a:p>
          <a:p>
            <a:endParaRPr lang="en-US" dirty="0"/>
          </a:p>
        </p:txBody>
      </p:sp>
      <p:sp>
        <p:nvSpPr>
          <p:cNvPr id="3" name="Title 2"/>
          <p:cNvSpPr>
            <a:spLocks noGrp="1"/>
          </p:cNvSpPr>
          <p:nvPr>
            <p:ph type="title"/>
          </p:nvPr>
        </p:nvSpPr>
        <p:spPr/>
        <p:txBody>
          <a:bodyPr>
            <a:normAutofit/>
          </a:bodyPr>
          <a:lstStyle/>
          <a:p>
            <a:r>
              <a:rPr lang="en-US" sz="4000" dirty="0">
                <a:solidFill>
                  <a:schemeClr val="bg2">
                    <a:lumMod val="25000"/>
                  </a:schemeClr>
                </a:solidFill>
              </a:rPr>
              <a:t>8</a:t>
            </a:r>
            <a:r>
              <a:rPr lang="en-US" sz="4000" dirty="0" smtClean="0">
                <a:solidFill>
                  <a:schemeClr val="bg2">
                    <a:lumMod val="25000"/>
                  </a:schemeClr>
                </a:solidFill>
              </a:rPr>
              <a:t>)   </a:t>
            </a:r>
            <a:r>
              <a:rPr lang="en-US" sz="4000" u="sng" dirty="0">
                <a:solidFill>
                  <a:schemeClr val="bg2">
                    <a:lumMod val="25000"/>
                  </a:schemeClr>
                </a:solidFill>
              </a:rPr>
              <a:t>GOOGLE OPTIMIZE</a:t>
            </a:r>
          </a:p>
        </p:txBody>
      </p:sp>
    </p:spTree>
    <p:extLst>
      <p:ext uri="{BB962C8B-B14F-4D97-AF65-F5344CB8AC3E}">
        <p14:creationId xmlns:p14="http://schemas.microsoft.com/office/powerpoint/2010/main" val="321959647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1750"/>
                                        <p:tgtEl>
                                          <p:spTgt spid="3"/>
                                        </p:tgtEl>
                                      </p:cBhvr>
                                    </p:animEffect>
                                  </p:childTnLst>
                                </p:cTn>
                              </p:par>
                            </p:childTnLst>
                          </p:cTn>
                        </p:par>
                        <p:par>
                          <p:cTn id="8" fill="hold">
                            <p:stCondLst>
                              <p:cond delay="1750"/>
                            </p:stCondLst>
                            <p:childTnLst>
                              <p:par>
                                <p:cTn id="9" presetID="5" presetClass="entr" presetSubtype="1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checkerboard(across)">
                                      <p:cBhvr>
                                        <p:cTn id="11" dur="1750"/>
                                        <p:tgtEl>
                                          <p:spTgt spid="2">
                                            <p:txEl>
                                              <p:pRg st="0" end="0"/>
                                            </p:txEl>
                                          </p:spTgt>
                                        </p:tgtEl>
                                      </p:cBhvr>
                                    </p:animEffect>
                                  </p:childTnLst>
                                </p:cTn>
                              </p:par>
                            </p:childTnLst>
                          </p:cTn>
                        </p:par>
                        <p:par>
                          <p:cTn id="12" fill="hold">
                            <p:stCondLst>
                              <p:cond delay="3500"/>
                            </p:stCondLst>
                            <p:childTnLst>
                              <p:par>
                                <p:cTn id="13" presetID="5" presetClass="entr" presetSubtype="1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checkerboard(across)">
                                      <p:cBhvr>
                                        <p:cTn id="15" dur="1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Font typeface="Wingdings" pitchFamily="2" charset="2"/>
              <a:buChar char="Ø"/>
            </a:pPr>
            <a:r>
              <a:rPr lang="en-US" dirty="0"/>
              <a:t>With Google Alerts, you can keep yourself alert of the latest news, and mentions of your chosen keywords in Google search.</a:t>
            </a:r>
          </a:p>
          <a:p>
            <a:pPr>
              <a:buFont typeface="Wingdings" pitchFamily="2" charset="2"/>
              <a:buChar char="Ø"/>
            </a:pPr>
            <a:r>
              <a:rPr lang="en-US" dirty="0"/>
              <a:t>You can receive alerts on the searches provided by you, with the search engine results being delivered to your e-mail account. You can track when a particular brand or when a particular keyword gets mentioned in the news.</a:t>
            </a:r>
          </a:p>
          <a:p>
            <a:pPr>
              <a:buFont typeface="Wingdings" pitchFamily="2" charset="2"/>
              <a:buChar char="Ø"/>
            </a:pPr>
            <a:r>
              <a:rPr lang="en-US" dirty="0"/>
              <a:t>As a business owner, this tool is quite beneficial to you as you can be sure to stay updated on news about brands or keywords, without having to spend time in searching for the items.</a:t>
            </a:r>
          </a:p>
          <a:p>
            <a:endParaRPr lang="en-US" dirty="0"/>
          </a:p>
        </p:txBody>
      </p:sp>
      <p:sp>
        <p:nvSpPr>
          <p:cNvPr id="3" name="Title 2"/>
          <p:cNvSpPr>
            <a:spLocks noGrp="1"/>
          </p:cNvSpPr>
          <p:nvPr>
            <p:ph type="title"/>
          </p:nvPr>
        </p:nvSpPr>
        <p:spPr/>
        <p:txBody>
          <a:bodyPr>
            <a:normAutofit/>
          </a:bodyPr>
          <a:lstStyle/>
          <a:p>
            <a:r>
              <a:rPr lang="en-US" sz="4000" dirty="0">
                <a:solidFill>
                  <a:schemeClr val="bg2">
                    <a:lumMod val="25000"/>
                  </a:schemeClr>
                </a:solidFill>
              </a:rPr>
              <a:t>9) </a:t>
            </a:r>
            <a:r>
              <a:rPr lang="en-US" sz="4000" dirty="0" smtClean="0">
                <a:solidFill>
                  <a:schemeClr val="bg2">
                    <a:lumMod val="25000"/>
                  </a:schemeClr>
                </a:solidFill>
              </a:rPr>
              <a:t>  </a:t>
            </a:r>
            <a:r>
              <a:rPr lang="en-US" sz="4000" u="sng" dirty="0" smtClean="0">
                <a:solidFill>
                  <a:schemeClr val="bg2">
                    <a:lumMod val="25000"/>
                  </a:schemeClr>
                </a:solidFill>
              </a:rPr>
              <a:t>GOOGLE </a:t>
            </a:r>
            <a:r>
              <a:rPr lang="en-US" sz="4000" u="sng" dirty="0">
                <a:solidFill>
                  <a:schemeClr val="bg2">
                    <a:lumMod val="25000"/>
                  </a:schemeClr>
                </a:solidFill>
              </a:rPr>
              <a:t>ALERTS</a:t>
            </a:r>
          </a:p>
        </p:txBody>
      </p:sp>
    </p:spTree>
    <p:extLst>
      <p:ext uri="{BB962C8B-B14F-4D97-AF65-F5344CB8AC3E}">
        <p14:creationId xmlns:p14="http://schemas.microsoft.com/office/powerpoint/2010/main" val="410795974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750"/>
                                        <p:tgtEl>
                                          <p:spTgt spid="3"/>
                                        </p:tgtEl>
                                      </p:cBhvr>
                                    </p:animEffect>
                                  </p:childTnLst>
                                </p:cTn>
                              </p:par>
                            </p:childTnLst>
                          </p:cTn>
                        </p:par>
                        <p:par>
                          <p:cTn id="8" fill="hold">
                            <p:stCondLst>
                              <p:cond delay="1750"/>
                            </p:stCondLst>
                            <p:childTnLst>
                              <p:par>
                                <p:cTn id="9" presetID="14" presetClass="entr" presetSubtype="1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1" dur="2000"/>
                                        <p:tgtEl>
                                          <p:spTgt spid="2">
                                            <p:txEl>
                                              <p:pRg st="0" end="0"/>
                                            </p:txEl>
                                          </p:spTgt>
                                        </p:tgtEl>
                                      </p:cBhvr>
                                    </p:animEffect>
                                  </p:childTnLst>
                                </p:cTn>
                              </p:par>
                            </p:childTnLst>
                          </p:cTn>
                        </p:par>
                        <p:par>
                          <p:cTn id="12" fill="hold">
                            <p:stCondLst>
                              <p:cond delay="3750"/>
                            </p:stCondLst>
                            <p:childTnLst>
                              <p:par>
                                <p:cTn id="13" presetID="14" presetClass="entr" presetSubtype="1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5" dur="2000"/>
                                        <p:tgtEl>
                                          <p:spTgt spid="2">
                                            <p:txEl>
                                              <p:pRg st="1" end="1"/>
                                            </p:txEl>
                                          </p:spTgt>
                                        </p:tgtEl>
                                      </p:cBhvr>
                                    </p:animEffect>
                                  </p:childTnLst>
                                </p:cTn>
                              </p:par>
                            </p:childTnLst>
                          </p:cTn>
                        </p:par>
                        <p:par>
                          <p:cTn id="16" fill="hold">
                            <p:stCondLst>
                              <p:cond delay="5750"/>
                            </p:stCondLst>
                            <p:childTnLst>
                              <p:par>
                                <p:cTn id="17" presetID="14" presetClass="entr" presetSubtype="1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Wingdings" pitchFamily="2" charset="2"/>
              <a:buChar char="Ø"/>
            </a:pPr>
            <a:r>
              <a:rPr lang="en-US" dirty="0"/>
              <a:t>When you decide to run marketing campaigns, a lot of the times you need to tracker code to your website to track the leads. Google Tag Manager makes the addition of this code a breeze, as you won’t have to add or maintain snippets of code directly on your files.</a:t>
            </a:r>
          </a:p>
          <a:p>
            <a:pPr>
              <a:buFont typeface="Wingdings" pitchFamily="2" charset="2"/>
              <a:buChar char="Ø"/>
            </a:pPr>
            <a:r>
              <a:rPr lang="en-US" dirty="0"/>
              <a:t>Google Tag Manager maintains tags for multiple websites, and replaces tags for other Google tools, so you no longer have to manually insert tags. Tags help the visitor understand the content better, as it groups related posts, for a better navigation across your website.</a:t>
            </a:r>
          </a:p>
          <a:p>
            <a:endParaRPr lang="en-US" dirty="0"/>
          </a:p>
        </p:txBody>
      </p:sp>
      <p:sp>
        <p:nvSpPr>
          <p:cNvPr id="3" name="Title 2"/>
          <p:cNvSpPr>
            <a:spLocks noGrp="1"/>
          </p:cNvSpPr>
          <p:nvPr>
            <p:ph type="title"/>
          </p:nvPr>
        </p:nvSpPr>
        <p:spPr/>
        <p:txBody>
          <a:bodyPr>
            <a:normAutofit/>
          </a:bodyPr>
          <a:lstStyle/>
          <a:p>
            <a:r>
              <a:rPr lang="en-US" sz="4000" dirty="0">
                <a:solidFill>
                  <a:schemeClr val="bg2">
                    <a:lumMod val="25000"/>
                  </a:schemeClr>
                </a:solidFill>
              </a:rPr>
              <a:t>10</a:t>
            </a:r>
            <a:r>
              <a:rPr lang="en-US" sz="4000" dirty="0" smtClean="0">
                <a:solidFill>
                  <a:schemeClr val="bg2">
                    <a:lumMod val="25000"/>
                  </a:schemeClr>
                </a:solidFill>
              </a:rPr>
              <a:t>)   </a:t>
            </a:r>
            <a:r>
              <a:rPr lang="en-US" sz="4000" u="sng" dirty="0">
                <a:solidFill>
                  <a:schemeClr val="bg2">
                    <a:lumMod val="25000"/>
                  </a:schemeClr>
                </a:solidFill>
              </a:rPr>
              <a:t>GOOGLE TAG MANAGER</a:t>
            </a:r>
          </a:p>
        </p:txBody>
      </p:sp>
    </p:spTree>
    <p:extLst>
      <p:ext uri="{BB962C8B-B14F-4D97-AF65-F5344CB8AC3E}">
        <p14:creationId xmlns:p14="http://schemas.microsoft.com/office/powerpoint/2010/main" val="2968587565"/>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Scale>
                                      <p:cBhvr>
                                        <p:cTn id="7" dur="2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3"/>
                                        </p:tgtEl>
                                        <p:attrNameLst>
                                          <p:attrName>ppt_x</p:attrName>
                                          <p:attrName>ppt_y</p:attrName>
                                        </p:attrNameLst>
                                      </p:cBhvr>
                                    </p:animMotion>
                                    <p:animEffect transition="in" filter="fade">
                                      <p:cBhvr>
                                        <p:cTn id="9" dur="2000"/>
                                        <p:tgtEl>
                                          <p:spTgt spid="3"/>
                                        </p:tgtEl>
                                      </p:cBhvr>
                                    </p:animEffect>
                                  </p:childTnLst>
                                </p:cTn>
                              </p:par>
                            </p:childTnLst>
                          </p:cTn>
                        </p:par>
                        <p:par>
                          <p:cTn id="10" fill="hold">
                            <p:stCondLst>
                              <p:cond delay="2000"/>
                            </p:stCondLst>
                            <p:childTnLst>
                              <p:par>
                                <p:cTn id="11" presetID="25" presetClass="entr" presetSubtype="0" fill="hold" grpId="0"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p:cTn id="13" dur="1125"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14" dur="1125"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15" dur="1125" accel="50000" fill="hold">
                                          <p:stCondLst>
                                            <p:cond delay="1125"/>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6" dur="225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7" dur="1125"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8" dur="1125"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9" dur="1125" accel="50000" fill="hold">
                                          <p:stCondLst>
                                            <p:cond delay="1125"/>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20" dur="2250" decel="50000">
                                          <p:stCondLst>
                                            <p:cond delay="0"/>
                                          </p:stCondLst>
                                        </p:cTn>
                                        <p:tgtEl>
                                          <p:spTgt spid="2">
                                            <p:txEl>
                                              <p:pRg st="0" end="0"/>
                                            </p:txEl>
                                          </p:spTgt>
                                        </p:tgtEl>
                                      </p:cBhvr>
                                    </p:animEffect>
                                  </p:childTnLst>
                                </p:cTn>
                              </p:par>
                            </p:childTnLst>
                          </p:cTn>
                        </p:par>
                        <p:par>
                          <p:cTn id="21" fill="hold">
                            <p:stCondLst>
                              <p:cond delay="4250"/>
                            </p:stCondLst>
                            <p:childTnLst>
                              <p:par>
                                <p:cTn id="22" presetID="25" presetClass="entr" presetSubtype="0" fill="hold" grpId="0" nodeType="after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p:cTn id="24" dur="1125" decel="50000" fill="hold">
                                          <p:stCondLst>
                                            <p:cond delay="0"/>
                                          </p:stCondLst>
                                        </p:cTn>
                                        <p:tgtEl>
                                          <p:spTgt spid="2">
                                            <p:txEl>
                                              <p:pRg st="1" end="1"/>
                                            </p:txEl>
                                          </p:spTgt>
                                        </p:tgtEl>
                                        <p:attrNameLst>
                                          <p:attrName>style.rotation</p:attrName>
                                        </p:attrNameLst>
                                      </p:cBhvr>
                                      <p:tavLst>
                                        <p:tav tm="0">
                                          <p:val>
                                            <p:fltVal val="-90"/>
                                          </p:val>
                                        </p:tav>
                                        <p:tav tm="100000">
                                          <p:val>
                                            <p:fltVal val="0"/>
                                          </p:val>
                                        </p:tav>
                                      </p:tavLst>
                                    </p:anim>
                                    <p:anim calcmode="lin" valueType="num">
                                      <p:cBhvr>
                                        <p:cTn id="25" dur="1125" decel="50000" fill="hold">
                                          <p:stCondLst>
                                            <p:cond delay="0"/>
                                          </p:stCondLst>
                                        </p:cTn>
                                        <p:tgtEl>
                                          <p:spTgt spid="2">
                                            <p:txEl>
                                              <p:pRg st="1" end="1"/>
                                            </p:txEl>
                                          </p:spTgt>
                                        </p:tgtEl>
                                        <p:attrNameLst>
                                          <p:attrName>ppt_w</p:attrName>
                                        </p:attrNameLst>
                                      </p:cBhvr>
                                      <p:tavLst>
                                        <p:tav tm="0">
                                          <p:val>
                                            <p:strVal val="#ppt_w"/>
                                          </p:val>
                                        </p:tav>
                                        <p:tav tm="100000">
                                          <p:val>
                                            <p:strVal val="#ppt_w*.05"/>
                                          </p:val>
                                        </p:tav>
                                      </p:tavLst>
                                    </p:anim>
                                    <p:anim calcmode="lin" valueType="num">
                                      <p:cBhvr>
                                        <p:cTn id="26" dur="1125" accel="50000" fill="hold">
                                          <p:stCondLst>
                                            <p:cond delay="1125"/>
                                          </p:stCondLst>
                                        </p:cTn>
                                        <p:tgtEl>
                                          <p:spTgt spid="2">
                                            <p:txEl>
                                              <p:pRg st="1" end="1"/>
                                            </p:txEl>
                                          </p:spTgt>
                                        </p:tgtEl>
                                        <p:attrNameLst>
                                          <p:attrName>ppt_w</p:attrName>
                                        </p:attrNameLst>
                                      </p:cBhvr>
                                      <p:tavLst>
                                        <p:tav tm="0">
                                          <p:val>
                                            <p:strVal val="#ppt_w*.05"/>
                                          </p:val>
                                        </p:tav>
                                        <p:tav tm="100000">
                                          <p:val>
                                            <p:strVal val="#ppt_w"/>
                                          </p:val>
                                        </p:tav>
                                      </p:tavLst>
                                    </p:anim>
                                    <p:anim calcmode="lin" valueType="num">
                                      <p:cBhvr>
                                        <p:cTn id="27" dur="225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28" dur="1125" decel="50000" fill="hold">
                                          <p:stCondLst>
                                            <p:cond delay="0"/>
                                          </p:stCondLst>
                                        </p:cTn>
                                        <p:tgtEl>
                                          <p:spTgt spid="2">
                                            <p:txEl>
                                              <p:pRg st="1" end="1"/>
                                            </p:txEl>
                                          </p:spTgt>
                                        </p:tgtEl>
                                        <p:attrNameLst>
                                          <p:attrName>ppt_x</p:attrName>
                                        </p:attrNameLst>
                                      </p:cBhvr>
                                      <p:tavLst>
                                        <p:tav tm="0">
                                          <p:val>
                                            <p:strVal val="#ppt_x+.4"/>
                                          </p:val>
                                        </p:tav>
                                        <p:tav tm="100000">
                                          <p:val>
                                            <p:strVal val="#ppt_x"/>
                                          </p:val>
                                        </p:tav>
                                      </p:tavLst>
                                    </p:anim>
                                    <p:anim calcmode="lin" valueType="num">
                                      <p:cBhvr>
                                        <p:cTn id="29" dur="1125" decel="50000" fill="hold">
                                          <p:stCondLst>
                                            <p:cond delay="0"/>
                                          </p:stCondLst>
                                        </p:cTn>
                                        <p:tgtEl>
                                          <p:spTgt spid="2">
                                            <p:txEl>
                                              <p:pRg st="1" end="1"/>
                                            </p:txEl>
                                          </p:spTgt>
                                        </p:tgtEl>
                                        <p:attrNameLst>
                                          <p:attrName>ppt_y</p:attrName>
                                        </p:attrNameLst>
                                      </p:cBhvr>
                                      <p:tavLst>
                                        <p:tav tm="0">
                                          <p:val>
                                            <p:strVal val="#ppt_y-.2"/>
                                          </p:val>
                                        </p:tav>
                                        <p:tav tm="100000">
                                          <p:val>
                                            <p:strVal val="#ppt_y+.1"/>
                                          </p:val>
                                        </p:tav>
                                      </p:tavLst>
                                    </p:anim>
                                    <p:anim calcmode="lin" valueType="num">
                                      <p:cBhvr>
                                        <p:cTn id="30" dur="1125" accel="50000" fill="hold">
                                          <p:stCondLst>
                                            <p:cond delay="1125"/>
                                          </p:stCondLst>
                                        </p:cTn>
                                        <p:tgtEl>
                                          <p:spTgt spid="2">
                                            <p:txEl>
                                              <p:pRg st="1" end="1"/>
                                            </p:txEl>
                                          </p:spTgt>
                                        </p:tgtEl>
                                        <p:attrNameLst>
                                          <p:attrName>ppt_y</p:attrName>
                                        </p:attrNameLst>
                                      </p:cBhvr>
                                      <p:tavLst>
                                        <p:tav tm="0">
                                          <p:val>
                                            <p:strVal val="#ppt_y+.1"/>
                                          </p:val>
                                        </p:tav>
                                        <p:tav tm="100000">
                                          <p:val>
                                            <p:strVal val="#ppt_y"/>
                                          </p:val>
                                        </p:tav>
                                      </p:tavLst>
                                    </p:anim>
                                    <p:animEffect transition="in" filter="fade">
                                      <p:cBhvr>
                                        <p:cTn id="31" dur="2250" decel="50000">
                                          <p:stCondLst>
                                            <p:cond delay="0"/>
                                          </p:stCondLst>
                                        </p:cTn>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AppData\Local\Microsoft\Windows\Temporary Internet Files\Content.IE5\CH187UL2\Finish_log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434082"/>
      </p:ext>
    </p:extLst>
  </p:cSld>
  <p:clrMapOvr>
    <a:masterClrMapping/>
  </p:clrMapOvr>
  <mc:AlternateContent xmlns:mc="http://schemas.openxmlformats.org/markup-compatibility/2006" xmlns:p14="http://schemas.microsoft.com/office/powerpoint/2010/main">
    <mc:Choice Requires="p14">
      <p:transition spd="slow" p14:dur="1750" advClick="0" advTm="50">
        <p:push dir="u"/>
      </p:transition>
    </mc:Choice>
    <mc:Fallback xmlns="">
      <p:transition spd="slow" advClick="0" advTm="50">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533400"/>
            <a:ext cx="7772400" cy="6019800"/>
          </a:xfrm>
        </p:spPr>
        <p:txBody>
          <a:bodyPr anchor="b">
            <a:noAutofit/>
          </a:bodyPr>
          <a:lstStyle/>
          <a:p>
            <a:pPr marL="0" indent="0">
              <a:buNone/>
            </a:pPr>
            <a:r>
              <a:rPr lang="en-US" dirty="0"/>
              <a:t>Google has a big stake in ensuring that your website is up to current standards. Google search indexes web pages to make it available to those looking for information. In order to do that well, they want your website to be mobile friendly to begin with, among other things. So Google has multiple tools and services for small businesses to take advantage </a:t>
            </a:r>
            <a:r>
              <a:rPr lang="en-US" dirty="0" smtClean="0"/>
              <a:t>of.</a:t>
            </a:r>
          </a:p>
          <a:p>
            <a:pPr marL="0" indent="0">
              <a:buNone/>
            </a:pPr>
            <a:r>
              <a:rPr lang="en-US" dirty="0" smtClean="0"/>
              <a:t>I think , we can make use of them to create a good website or improve your existing website?</a:t>
            </a:r>
          </a:p>
          <a:p>
            <a:endParaRPr lang="en-US" dirty="0"/>
          </a:p>
        </p:txBody>
      </p:sp>
    </p:spTree>
    <p:extLst>
      <p:ext uri="{BB962C8B-B14F-4D97-AF65-F5344CB8AC3E}">
        <p14:creationId xmlns:p14="http://schemas.microsoft.com/office/powerpoint/2010/main" val="1361749697"/>
      </p:ext>
    </p:extLst>
  </p:cSld>
  <p:clrMapOvr>
    <a:masterClrMapping/>
  </p:clrMapOvr>
  <mc:AlternateContent xmlns:mc="http://schemas.openxmlformats.org/markup-compatibility/2006">
    <mc:Choice xmlns:p14="http://schemas.microsoft.com/office/powerpoint/2010/main" Requires="p14">
      <p:transition spd="slow" p14:dur="1750" advClick="0" advTm="50">
        <p:push dir="u"/>
      </p:transition>
    </mc:Choice>
    <mc:Fallback>
      <p:transition spd="slow" advClick="0" advTm="5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7">
                                          <p:stCondLst>
                                            <p:cond delay="0"/>
                                          </p:stCondLst>
                                        </p:cTn>
                                        <p:tgtEl>
                                          <p:spTgt spid="2">
                                            <p:txEl>
                                              <p:pRg st="0" end="0"/>
                                            </p:txEl>
                                          </p:spTgt>
                                        </p:tgtEl>
                                      </p:cBhvr>
                                    </p:animEffect>
                                    <p:anim calcmode="lin" valueType="num">
                                      <p:cBhvr>
                                        <p:cTn id="8" dur="1594"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3">
                                          <p:stCondLst>
                                            <p:cond delay="569"/>
                                          </p:stCondLst>
                                        </p:cTn>
                                        <p:tgtEl>
                                          <p:spTgt spid="2">
                                            <p:txEl>
                                              <p:pRg st="0" end="0"/>
                                            </p:txEl>
                                          </p:spTgt>
                                        </p:tgtEl>
                                      </p:cBhvr>
                                      <p:to x="100000" y="60000"/>
                                    </p:animScale>
                                    <p:animScale>
                                      <p:cBhvr>
                                        <p:cTn id="14" dur="145" decel="50000">
                                          <p:stCondLst>
                                            <p:cond delay="592"/>
                                          </p:stCondLst>
                                        </p:cTn>
                                        <p:tgtEl>
                                          <p:spTgt spid="2">
                                            <p:txEl>
                                              <p:pRg st="0" end="0"/>
                                            </p:txEl>
                                          </p:spTgt>
                                        </p:tgtEl>
                                      </p:cBhvr>
                                      <p:to x="100000" y="100000"/>
                                    </p:animScale>
                                    <p:animScale>
                                      <p:cBhvr>
                                        <p:cTn id="15" dur="23">
                                          <p:stCondLst>
                                            <p:cond delay="1148"/>
                                          </p:stCondLst>
                                        </p:cTn>
                                        <p:tgtEl>
                                          <p:spTgt spid="2">
                                            <p:txEl>
                                              <p:pRg st="0" end="0"/>
                                            </p:txEl>
                                          </p:spTgt>
                                        </p:tgtEl>
                                      </p:cBhvr>
                                      <p:to x="100000" y="80000"/>
                                    </p:animScale>
                                    <p:animScale>
                                      <p:cBhvr>
                                        <p:cTn id="16" dur="145" decel="50000">
                                          <p:stCondLst>
                                            <p:cond delay="1171"/>
                                          </p:stCondLst>
                                        </p:cTn>
                                        <p:tgtEl>
                                          <p:spTgt spid="2">
                                            <p:txEl>
                                              <p:pRg st="0" end="0"/>
                                            </p:txEl>
                                          </p:spTgt>
                                        </p:tgtEl>
                                      </p:cBhvr>
                                      <p:to x="100000" y="100000"/>
                                    </p:animScale>
                                    <p:animScale>
                                      <p:cBhvr>
                                        <p:cTn id="17" dur="23">
                                          <p:stCondLst>
                                            <p:cond delay="1437"/>
                                          </p:stCondLst>
                                        </p:cTn>
                                        <p:tgtEl>
                                          <p:spTgt spid="2">
                                            <p:txEl>
                                              <p:pRg st="0" end="0"/>
                                            </p:txEl>
                                          </p:spTgt>
                                        </p:tgtEl>
                                      </p:cBhvr>
                                      <p:to x="100000" y="90000"/>
                                    </p:animScale>
                                    <p:animScale>
                                      <p:cBhvr>
                                        <p:cTn id="18" dur="145" decel="50000">
                                          <p:stCondLst>
                                            <p:cond delay="1459"/>
                                          </p:stCondLst>
                                        </p:cTn>
                                        <p:tgtEl>
                                          <p:spTgt spid="2">
                                            <p:txEl>
                                              <p:pRg st="0" end="0"/>
                                            </p:txEl>
                                          </p:spTgt>
                                        </p:tgtEl>
                                      </p:cBhvr>
                                      <p:to x="100000" y="100000"/>
                                    </p:animScale>
                                    <p:animScale>
                                      <p:cBhvr>
                                        <p:cTn id="19" dur="23">
                                          <p:stCondLst>
                                            <p:cond delay="1582"/>
                                          </p:stCondLst>
                                        </p:cTn>
                                        <p:tgtEl>
                                          <p:spTgt spid="2">
                                            <p:txEl>
                                              <p:pRg st="0" end="0"/>
                                            </p:txEl>
                                          </p:spTgt>
                                        </p:tgtEl>
                                      </p:cBhvr>
                                      <p:to x="100000" y="95000"/>
                                    </p:animScale>
                                    <p:animScale>
                                      <p:cBhvr>
                                        <p:cTn id="20" dur="145" decel="50000">
                                          <p:stCondLst>
                                            <p:cond delay="1605"/>
                                          </p:stCondLst>
                                        </p:cTn>
                                        <p:tgtEl>
                                          <p:spTgt spid="2">
                                            <p:txEl>
                                              <p:pRg st="0" end="0"/>
                                            </p:txEl>
                                          </p:spTgt>
                                        </p:tgtEl>
                                      </p:cBhvr>
                                      <p:to x="100000" y="100000"/>
                                    </p:animScale>
                                  </p:childTnLst>
                                </p:cTn>
                              </p:par>
                            </p:childTnLst>
                          </p:cTn>
                        </p:par>
                        <p:par>
                          <p:cTn id="21" fill="hold">
                            <p:stCondLst>
                              <p:cond delay="1750"/>
                            </p:stCondLst>
                            <p:childTnLst>
                              <p:par>
                                <p:cTn id="22" presetID="26" presetClass="entr" presetSubtype="0" fill="hold" grpId="0" nodeType="after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wipe(down)">
                                      <p:cBhvr>
                                        <p:cTn id="24" dur="507">
                                          <p:stCondLst>
                                            <p:cond delay="0"/>
                                          </p:stCondLst>
                                        </p:cTn>
                                        <p:tgtEl>
                                          <p:spTgt spid="2">
                                            <p:txEl>
                                              <p:pRg st="1" end="1"/>
                                            </p:txEl>
                                          </p:spTgt>
                                        </p:tgtEl>
                                      </p:cBhvr>
                                    </p:animEffect>
                                    <p:anim calcmode="lin" valueType="num">
                                      <p:cBhvr>
                                        <p:cTn id="25" dur="1594"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6" dur="581"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7" dur="581" tmFilter="0, 0; 0.125,0.2665; 0.25,0.4; 0.375,0.465; 0.5,0.5;  0.625,0.535; 0.75,0.6; 0.875,0.7335; 1,1">
                                          <p:stCondLst>
                                            <p:cond delay="581"/>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8" dur="290" tmFilter="0, 0; 0.125,0.2665; 0.25,0.4; 0.375,0.465; 0.5,0.5;  0.625,0.535; 0.75,0.6; 0.875,0.7335; 1,1">
                                          <p:stCondLst>
                                            <p:cond delay="1159"/>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29" dur="144" tmFilter="0, 0; 0.125,0.2665; 0.25,0.4; 0.375,0.465; 0.5,0.5;  0.625,0.535; 0.75,0.6; 0.875,0.7335; 1,1">
                                          <p:stCondLst>
                                            <p:cond delay="1449"/>
                                          </p:stCondLst>
                                        </p:cTn>
                                        <p:tgtEl>
                                          <p:spTgt spid="2">
                                            <p:txEl>
                                              <p:pRg st="1" end="1"/>
                                            </p:txEl>
                                          </p:spTgt>
                                        </p:tgtEl>
                                        <p:attrNameLst>
                                          <p:attrName>ppt_y</p:attrName>
                                        </p:attrNameLst>
                                      </p:cBhvr>
                                      <p:tavLst>
                                        <p:tav tm="0" fmla="#ppt_y-sin(pi*$)/81">
                                          <p:val>
                                            <p:fltVal val="0"/>
                                          </p:val>
                                        </p:tav>
                                        <p:tav tm="100000">
                                          <p:val>
                                            <p:fltVal val="1"/>
                                          </p:val>
                                        </p:tav>
                                      </p:tavLst>
                                    </p:anim>
                                    <p:animScale>
                                      <p:cBhvr>
                                        <p:cTn id="30" dur="23">
                                          <p:stCondLst>
                                            <p:cond delay="569"/>
                                          </p:stCondLst>
                                        </p:cTn>
                                        <p:tgtEl>
                                          <p:spTgt spid="2">
                                            <p:txEl>
                                              <p:pRg st="1" end="1"/>
                                            </p:txEl>
                                          </p:spTgt>
                                        </p:tgtEl>
                                      </p:cBhvr>
                                      <p:to x="100000" y="60000"/>
                                    </p:animScale>
                                    <p:animScale>
                                      <p:cBhvr>
                                        <p:cTn id="31" dur="145" decel="50000">
                                          <p:stCondLst>
                                            <p:cond delay="592"/>
                                          </p:stCondLst>
                                        </p:cTn>
                                        <p:tgtEl>
                                          <p:spTgt spid="2">
                                            <p:txEl>
                                              <p:pRg st="1" end="1"/>
                                            </p:txEl>
                                          </p:spTgt>
                                        </p:tgtEl>
                                      </p:cBhvr>
                                      <p:to x="100000" y="100000"/>
                                    </p:animScale>
                                    <p:animScale>
                                      <p:cBhvr>
                                        <p:cTn id="32" dur="23">
                                          <p:stCondLst>
                                            <p:cond delay="1148"/>
                                          </p:stCondLst>
                                        </p:cTn>
                                        <p:tgtEl>
                                          <p:spTgt spid="2">
                                            <p:txEl>
                                              <p:pRg st="1" end="1"/>
                                            </p:txEl>
                                          </p:spTgt>
                                        </p:tgtEl>
                                      </p:cBhvr>
                                      <p:to x="100000" y="80000"/>
                                    </p:animScale>
                                    <p:animScale>
                                      <p:cBhvr>
                                        <p:cTn id="33" dur="145" decel="50000">
                                          <p:stCondLst>
                                            <p:cond delay="1171"/>
                                          </p:stCondLst>
                                        </p:cTn>
                                        <p:tgtEl>
                                          <p:spTgt spid="2">
                                            <p:txEl>
                                              <p:pRg st="1" end="1"/>
                                            </p:txEl>
                                          </p:spTgt>
                                        </p:tgtEl>
                                      </p:cBhvr>
                                      <p:to x="100000" y="100000"/>
                                    </p:animScale>
                                    <p:animScale>
                                      <p:cBhvr>
                                        <p:cTn id="34" dur="23">
                                          <p:stCondLst>
                                            <p:cond delay="1437"/>
                                          </p:stCondLst>
                                        </p:cTn>
                                        <p:tgtEl>
                                          <p:spTgt spid="2">
                                            <p:txEl>
                                              <p:pRg st="1" end="1"/>
                                            </p:txEl>
                                          </p:spTgt>
                                        </p:tgtEl>
                                      </p:cBhvr>
                                      <p:to x="100000" y="90000"/>
                                    </p:animScale>
                                    <p:animScale>
                                      <p:cBhvr>
                                        <p:cTn id="35" dur="145" decel="50000">
                                          <p:stCondLst>
                                            <p:cond delay="1459"/>
                                          </p:stCondLst>
                                        </p:cTn>
                                        <p:tgtEl>
                                          <p:spTgt spid="2">
                                            <p:txEl>
                                              <p:pRg st="1" end="1"/>
                                            </p:txEl>
                                          </p:spTgt>
                                        </p:tgtEl>
                                      </p:cBhvr>
                                      <p:to x="100000" y="100000"/>
                                    </p:animScale>
                                    <p:animScale>
                                      <p:cBhvr>
                                        <p:cTn id="36" dur="23">
                                          <p:stCondLst>
                                            <p:cond delay="1582"/>
                                          </p:stCondLst>
                                        </p:cTn>
                                        <p:tgtEl>
                                          <p:spTgt spid="2">
                                            <p:txEl>
                                              <p:pRg st="1" end="1"/>
                                            </p:txEl>
                                          </p:spTgt>
                                        </p:tgtEl>
                                      </p:cBhvr>
                                      <p:to x="100000" y="95000"/>
                                    </p:animScale>
                                    <p:animScale>
                                      <p:cBhvr>
                                        <p:cTn id="37" dur="145" decel="50000">
                                          <p:stCondLst>
                                            <p:cond delay="1605"/>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4267200"/>
          </a:xfrm>
        </p:spPr>
        <p:txBody>
          <a:bodyPr anchor="ctr">
            <a:normAutofit fontScale="92500"/>
          </a:bodyPr>
          <a:lstStyle/>
          <a:p>
            <a:pPr marL="0" indent="0">
              <a:buNone/>
            </a:pPr>
            <a:endParaRPr lang="en-US" cap="all" dirty="0"/>
          </a:p>
          <a:p>
            <a:pPr marL="514350" indent="-514350" algn="ctr">
              <a:buClr>
                <a:schemeClr val="bg2">
                  <a:lumMod val="25000"/>
                </a:schemeClr>
              </a:buClr>
              <a:buFont typeface="+mj-lt"/>
              <a:buAutoNum type="arabicParenR"/>
            </a:pPr>
            <a:r>
              <a:rPr lang="en-US" sz="3000" cap="all" dirty="0" smtClean="0">
                <a:solidFill>
                  <a:schemeClr val="bg2">
                    <a:lumMod val="25000"/>
                  </a:schemeClr>
                </a:solidFill>
              </a:rPr>
              <a:t> </a:t>
            </a:r>
            <a:r>
              <a:rPr lang="en-US" sz="3000" u="sng" cap="all" dirty="0">
                <a:solidFill>
                  <a:schemeClr val="bg2">
                    <a:lumMod val="25000"/>
                  </a:schemeClr>
                </a:solidFill>
              </a:rPr>
              <a:t>GOOGLE WEBMASTER TOOLS</a:t>
            </a:r>
          </a:p>
          <a:p>
            <a:pPr>
              <a:buFont typeface="Wingdings" pitchFamily="2" charset="2"/>
              <a:buChar char="Ø"/>
            </a:pPr>
            <a:r>
              <a:rPr lang="en-US" dirty="0" smtClean="0"/>
              <a:t>Its help </a:t>
            </a:r>
            <a:r>
              <a:rPr lang="en-US" dirty="0"/>
              <a:t>you gauge the performance of your website, as it cooperates with webmasters to give you a detailed report. The tool reports how your website’s daily performance, broken links, and if the website has been infected by malwares. This free tool will allow you to check the website’s visibility and indexing status.</a:t>
            </a:r>
          </a:p>
          <a:p>
            <a:pPr>
              <a:buFont typeface="Wingdings" pitchFamily="2" charset="2"/>
              <a:buChar char="Ø"/>
            </a:pPr>
            <a:r>
              <a:rPr lang="en-US" dirty="0" smtClean="0"/>
              <a:t>Its </a:t>
            </a:r>
            <a:r>
              <a:rPr lang="en-US" dirty="0"/>
              <a:t>also lets you submit the website sitemap to Google. The tool will relay information about common keywords used in your web pages, after Google has crawled your site.</a:t>
            </a:r>
          </a:p>
          <a:p>
            <a:endParaRPr lang="en-US" dirty="0"/>
          </a:p>
        </p:txBody>
      </p:sp>
      <p:sp>
        <p:nvSpPr>
          <p:cNvPr id="3" name="Title 2"/>
          <p:cNvSpPr>
            <a:spLocks noGrp="1"/>
          </p:cNvSpPr>
          <p:nvPr>
            <p:ph type="title"/>
          </p:nvPr>
        </p:nvSpPr>
        <p:spPr>
          <a:xfrm>
            <a:off x="457200" y="338328"/>
            <a:ext cx="8229600" cy="1261872"/>
          </a:xfrm>
        </p:spPr>
        <p:txBody>
          <a:bodyPr anchor="ctr">
            <a:noAutofit/>
          </a:bodyPr>
          <a:lstStyle/>
          <a:p>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rPr>
              <a:t>10</a:t>
            </a:r>
            <a:r>
              <a:rPr lang="en-US" sz="4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rPr>
              <a:t> useful Google Tools To Improve</a:t>
            </a:r>
            <a:br>
              <a:rPr lang="en-US" sz="4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rPr>
            </a:br>
            <a:r>
              <a:rPr lang="en-US" sz="4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rPr>
              <a:t>Your Website </a:t>
            </a:r>
            <a:endParaRPr lang="en-US" sz="4000" b="1" dirty="0">
              <a:ln w="31550" cmpd="sng">
                <a:gradFill>
                  <a:gsLst>
                    <a:gs pos="25000">
                      <a:schemeClr val="accent1">
                        <a:shade val="25000"/>
                        <a:satMod val="190000"/>
                      </a:schemeClr>
                    </a:gs>
                    <a:gs pos="80000">
                      <a:schemeClr val="accent1">
                        <a:tint val="75000"/>
                        <a:satMod val="190000"/>
                      </a:schemeClr>
                    </a:gs>
                  </a:gsLst>
                  <a:lin ang="5400000"/>
                </a:gradFill>
                <a:prstDash val="solid"/>
              </a:ln>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330853995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750"/>
                                        <p:tgtEl>
                                          <p:spTgt spid="3"/>
                                        </p:tgtEl>
                                      </p:cBhvr>
                                    </p:animEffect>
                                    <p:anim calcmode="lin" valueType="num">
                                      <p:cBhvr>
                                        <p:cTn id="8" dur="1750" fill="hold"/>
                                        <p:tgtEl>
                                          <p:spTgt spid="3"/>
                                        </p:tgtEl>
                                        <p:attrNameLst>
                                          <p:attrName>ppt_w</p:attrName>
                                        </p:attrNameLst>
                                      </p:cBhvr>
                                      <p:tavLst>
                                        <p:tav tm="0" fmla="#ppt_w*sin(2.5*pi*$)">
                                          <p:val>
                                            <p:fltVal val="0"/>
                                          </p:val>
                                        </p:tav>
                                        <p:tav tm="100000">
                                          <p:val>
                                            <p:fltVal val="1"/>
                                          </p:val>
                                        </p:tav>
                                      </p:tavLst>
                                    </p:anim>
                                    <p:anim calcmode="lin" valueType="num">
                                      <p:cBhvr>
                                        <p:cTn id="9" dur="175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additive="base">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838200"/>
            <a:ext cx="7408333" cy="4822296"/>
          </a:xfrm>
        </p:spPr>
        <p:txBody>
          <a:bodyPr anchor="b"/>
          <a:lstStyle/>
          <a:p>
            <a:pPr>
              <a:buFont typeface="Wingdings" pitchFamily="2" charset="2"/>
              <a:buChar char="Ø"/>
            </a:pPr>
            <a:r>
              <a:rPr lang="en-US" dirty="0"/>
              <a:t>This helps in gaining insights into the kind of keywords that will help your page rank higher on Google, and to make improvements in your keyword research approach.</a:t>
            </a:r>
          </a:p>
          <a:p>
            <a:pPr>
              <a:buFont typeface="Wingdings" pitchFamily="2" charset="2"/>
              <a:buChar char="Ø"/>
            </a:pPr>
            <a:r>
              <a:rPr lang="en-US" dirty="0"/>
              <a:t>Use this tool to ensure your website is readable and visible to Google.</a:t>
            </a:r>
          </a:p>
          <a:p>
            <a:endParaRPr lang="en-US" dirty="0"/>
          </a:p>
        </p:txBody>
      </p:sp>
    </p:spTree>
    <p:extLst>
      <p:ext uri="{BB962C8B-B14F-4D97-AF65-F5344CB8AC3E}">
        <p14:creationId xmlns:p14="http://schemas.microsoft.com/office/powerpoint/2010/main" val="348431874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1750"/>
                                        <p:tgtEl>
                                          <p:spTgt spid="2">
                                            <p:txEl>
                                              <p:pRg st="0" end="0"/>
                                            </p:txEl>
                                          </p:spTgt>
                                        </p:tgtEl>
                                      </p:cBhvr>
                                    </p:animEffect>
                                  </p:childTnLst>
                                </p:cTn>
                              </p:par>
                            </p:childTnLst>
                          </p:cTn>
                        </p:par>
                        <p:par>
                          <p:cTn id="8" fill="hold">
                            <p:stCondLst>
                              <p:cond delay="1750"/>
                            </p:stCondLst>
                            <p:childTnLst>
                              <p:par>
                                <p:cTn id="9" presetID="21" presetClass="entr" presetSubtype="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heel(1)">
                                      <p:cBhvr>
                                        <p:cTn id="11" dur="17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971800"/>
            <a:ext cx="7772400" cy="3581400"/>
          </a:xfrm>
        </p:spPr>
        <p:txBody>
          <a:bodyPr anchor="ctr">
            <a:noAutofit/>
          </a:bodyPr>
          <a:lstStyle/>
          <a:p>
            <a:pPr>
              <a:buFont typeface="Wingdings" pitchFamily="2" charset="2"/>
              <a:buChar char="Ø"/>
            </a:pPr>
            <a:r>
              <a:rPr lang="en-US" sz="1800" dirty="0" smtClean="0"/>
              <a:t>With a website up and running, you would want to know how many people are visiting it and what are they reading. Google </a:t>
            </a:r>
            <a:r>
              <a:rPr lang="en-US" sz="1800" dirty="0"/>
              <a:t>Analytics help you gain important information such as the search results visitors use to get to your page, the amount of visitors you’re getting, their traffic sources (channels, referrals, etc.), and their conversion rate.</a:t>
            </a:r>
          </a:p>
          <a:p>
            <a:pPr>
              <a:buFont typeface="Wingdings" pitchFamily="2" charset="2"/>
              <a:buChar char="Ø"/>
            </a:pPr>
            <a:r>
              <a:rPr lang="en-US" sz="1800" dirty="0"/>
              <a:t>This kind of insight tells you which pages are being visited more than others, and how much time are visitors spending on your website.</a:t>
            </a:r>
          </a:p>
          <a:p>
            <a:pPr>
              <a:buFont typeface="Wingdings" pitchFamily="2" charset="2"/>
              <a:buChar char="Ø"/>
            </a:pPr>
            <a:r>
              <a:rPr lang="en-US" sz="1800" dirty="0"/>
              <a:t>Using this tool you can attain real-time data, create new segments to see data based on certain criteria such as search traffic, mobile traffic, alerts on events, and so on</a:t>
            </a:r>
            <a:r>
              <a:rPr lang="en-US" sz="1800" dirty="0" smtClean="0"/>
              <a:t>.</a:t>
            </a:r>
          </a:p>
          <a:p>
            <a:pPr>
              <a:buFont typeface="Wingdings" pitchFamily="2" charset="2"/>
              <a:buChar char="Ø"/>
            </a:pPr>
            <a:r>
              <a:rPr lang="en-US" sz="1800" dirty="0"/>
              <a:t>If you have a Google account, sign up for </a:t>
            </a:r>
            <a:r>
              <a:rPr lang="en-US" sz="1800" dirty="0">
                <a:hlinkClick r:id="rId2" tooltip="Google Analytics Website"/>
              </a:rPr>
              <a:t>Google Analytics</a:t>
            </a:r>
            <a:r>
              <a:rPr lang="en-US" sz="1800" dirty="0"/>
              <a:t> and add your website to it. Once you generate the code, you can insert it into your WordPress site using the </a:t>
            </a:r>
            <a:r>
              <a:rPr lang="en-US" sz="1800" dirty="0">
                <a:hlinkClick r:id="rId3" tooltip="Google Analytics For WordPress by Yoast"/>
              </a:rPr>
              <a:t>Google Analytics for WordPress</a:t>
            </a:r>
            <a:r>
              <a:rPr lang="en-US" sz="1800" dirty="0"/>
              <a:t> plugin.</a:t>
            </a:r>
          </a:p>
          <a:p>
            <a:endParaRPr lang="en-US" sz="1800" dirty="0"/>
          </a:p>
          <a:p>
            <a:endParaRPr lang="en-US" sz="1800" dirty="0"/>
          </a:p>
        </p:txBody>
      </p:sp>
      <p:sp>
        <p:nvSpPr>
          <p:cNvPr id="3" name="Title 2"/>
          <p:cNvSpPr>
            <a:spLocks noGrp="1"/>
          </p:cNvSpPr>
          <p:nvPr>
            <p:ph type="title"/>
          </p:nvPr>
        </p:nvSpPr>
        <p:spPr/>
        <p:txBody>
          <a:bodyPr/>
          <a:lstStyle/>
          <a:p>
            <a:pPr marL="742950" indent="-742950">
              <a:buFont typeface="+mj-lt"/>
              <a:buAutoNum type="arabicParenR" startAt="2"/>
            </a:pPr>
            <a:r>
              <a:rPr lang="en-US" sz="4000" u="sng" cap="all" dirty="0" smtClean="0">
                <a:solidFill>
                  <a:schemeClr val="bg2">
                    <a:lumMod val="25000"/>
                  </a:schemeClr>
                </a:solidFill>
                <a:latin typeface="+mn-lt"/>
                <a:ea typeface="+mn-ea"/>
                <a:cs typeface="+mn-cs"/>
              </a:rPr>
              <a:t>Google</a:t>
            </a:r>
            <a:r>
              <a:rPr lang="en-US" sz="6000" u="sng" dirty="0" smtClean="0">
                <a:solidFill>
                  <a:schemeClr val="bg2">
                    <a:lumMod val="25000"/>
                  </a:schemeClr>
                </a:solidFill>
              </a:rPr>
              <a:t> </a:t>
            </a:r>
            <a:r>
              <a:rPr lang="en-US" sz="4000" u="sng" cap="all" dirty="0">
                <a:solidFill>
                  <a:schemeClr val="bg2">
                    <a:lumMod val="25000"/>
                  </a:schemeClr>
                </a:solidFill>
                <a:latin typeface="+mn-lt"/>
                <a:ea typeface="+mn-ea"/>
                <a:cs typeface="+mn-cs"/>
              </a:rPr>
              <a:t>Analytics</a:t>
            </a:r>
          </a:p>
        </p:txBody>
      </p:sp>
    </p:spTree>
    <p:extLst>
      <p:ext uri="{BB962C8B-B14F-4D97-AF65-F5344CB8AC3E}">
        <p14:creationId xmlns:p14="http://schemas.microsoft.com/office/powerpoint/2010/main" val="346117745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arn(inVertic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arn(inVertical)">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438400"/>
            <a:ext cx="7408333" cy="4648200"/>
          </a:xfrm>
        </p:spPr>
        <p:txBody>
          <a:bodyPr anchor="b">
            <a:normAutofit/>
          </a:bodyPr>
          <a:lstStyle/>
          <a:p>
            <a:pPr>
              <a:buFont typeface="Wingdings" pitchFamily="2" charset="2"/>
              <a:buChar char="Ø"/>
            </a:pPr>
            <a:r>
              <a:rPr lang="en-US" sz="1700" dirty="0" smtClean="0"/>
              <a:t>Google  PageSpeed </a:t>
            </a:r>
            <a:r>
              <a:rPr lang="en-US" sz="1700" dirty="0"/>
              <a:t>Insight lets you measure the performance of a page of your website, on both mobile and desktop devices. It measures your website, using its </a:t>
            </a:r>
            <a:r>
              <a:rPr lang="en-US" sz="1700" dirty="0" smtClean="0">
                <a:hlinkClick r:id="rId2"/>
              </a:rPr>
              <a:t>PageSpeed </a:t>
            </a:r>
            <a:r>
              <a:rPr lang="en-US" sz="1700" dirty="0">
                <a:hlinkClick r:id="rId2"/>
              </a:rPr>
              <a:t>insight rules</a:t>
            </a:r>
            <a:r>
              <a:rPr lang="en-US" sz="1700" dirty="0"/>
              <a:t>, to ascertain if your page adheres to the rules and what changes/ improvements can be taken by you to attain a “good” </a:t>
            </a:r>
            <a:r>
              <a:rPr lang="en-US" sz="1700" dirty="0" smtClean="0"/>
              <a:t>Page Speed </a:t>
            </a:r>
            <a:r>
              <a:rPr lang="en-US" sz="1700" dirty="0"/>
              <a:t>insight ranking.</a:t>
            </a:r>
          </a:p>
          <a:p>
            <a:pPr>
              <a:buFont typeface="Wingdings" pitchFamily="2" charset="2"/>
              <a:buChar char="Ø"/>
            </a:pPr>
            <a:r>
              <a:rPr lang="en-US" sz="1700" dirty="0"/>
              <a:t>Google </a:t>
            </a:r>
            <a:r>
              <a:rPr lang="en-US" sz="1700" dirty="0" smtClean="0"/>
              <a:t>Page Speed </a:t>
            </a:r>
            <a:r>
              <a:rPr lang="en-US" sz="1700" dirty="0"/>
              <a:t>Insight aims to increase the user-experience, and the optimization recommendations that they offer come from inputs from various developers and blogs online, as well as from Google developers.</a:t>
            </a:r>
          </a:p>
          <a:p>
            <a:pPr>
              <a:buFont typeface="Wingdings" pitchFamily="2" charset="2"/>
              <a:buChar char="Ø"/>
            </a:pPr>
            <a:r>
              <a:rPr lang="en-US" sz="1700" dirty="0"/>
              <a:t>You can install this </a:t>
            </a:r>
            <a:r>
              <a:rPr lang="en-US" sz="1700" dirty="0" smtClean="0">
                <a:hlinkClick r:id="rId3"/>
              </a:rPr>
              <a:t>WordPress  </a:t>
            </a:r>
            <a:r>
              <a:rPr lang="en-US" sz="1700" dirty="0">
                <a:hlinkClick r:id="rId3"/>
              </a:rPr>
              <a:t>plugin</a:t>
            </a:r>
            <a:r>
              <a:rPr lang="en-US" sz="1700" dirty="0"/>
              <a:t> that integrates Google </a:t>
            </a:r>
            <a:r>
              <a:rPr lang="en-US" sz="1700" dirty="0" smtClean="0"/>
              <a:t>PageSpeed </a:t>
            </a:r>
            <a:r>
              <a:rPr lang="en-US" sz="1700" dirty="0"/>
              <a:t>Insights tool into your website or go </a:t>
            </a:r>
            <a:r>
              <a:rPr lang="en-US" sz="1700" dirty="0">
                <a:hlinkClick r:id="rId4"/>
              </a:rPr>
              <a:t>here</a:t>
            </a:r>
            <a:r>
              <a:rPr lang="en-US" sz="1700" dirty="0"/>
              <a:t> and enter your website URL. This Google tool will scan all the pages for performance and give you recommendations for optimization</a:t>
            </a:r>
            <a:r>
              <a:rPr lang="en-US" sz="1700" dirty="0" smtClean="0"/>
              <a:t>.</a:t>
            </a:r>
          </a:p>
          <a:p>
            <a:pPr>
              <a:buFont typeface="Wingdings" pitchFamily="2" charset="2"/>
              <a:buChar char="Ø"/>
            </a:pPr>
            <a:r>
              <a:rPr lang="en-US" sz="1700" dirty="0"/>
              <a:t>Website performance affects </a:t>
            </a:r>
            <a:r>
              <a:rPr lang="en-US" sz="1700" dirty="0">
                <a:hlinkClick r:id="rId5" tooltip="Retail Website Performance"/>
              </a:rPr>
              <a:t>sales</a:t>
            </a:r>
            <a:r>
              <a:rPr lang="en-US" sz="1700" dirty="0"/>
              <a:t> and </a:t>
            </a:r>
            <a:r>
              <a:rPr lang="en-US" sz="1700" dirty="0">
                <a:hlinkClick r:id="rId6" tooltip="How Website Speed Affects Website Ranking"/>
              </a:rPr>
              <a:t>search ranking</a:t>
            </a:r>
            <a:r>
              <a:rPr lang="en-US" sz="1700" dirty="0"/>
              <a:t>, so it pays to spend some time </a:t>
            </a:r>
            <a:r>
              <a:rPr lang="en-US" sz="1700" dirty="0">
                <a:hlinkClick r:id="rId7" tooltip="How To Speed Up Your WordPress Website"/>
              </a:rPr>
              <a:t>optimizing your WordPress website</a:t>
            </a:r>
            <a:r>
              <a:rPr lang="en-US" sz="1700" dirty="0"/>
              <a:t>.</a:t>
            </a:r>
          </a:p>
          <a:p>
            <a:endParaRPr lang="en-US" sz="1700" dirty="0" smtClean="0"/>
          </a:p>
          <a:p>
            <a:endParaRPr lang="en-US" sz="1700" dirty="0"/>
          </a:p>
        </p:txBody>
      </p:sp>
      <p:sp>
        <p:nvSpPr>
          <p:cNvPr id="3" name="Title 2"/>
          <p:cNvSpPr>
            <a:spLocks noGrp="1"/>
          </p:cNvSpPr>
          <p:nvPr>
            <p:ph type="title"/>
          </p:nvPr>
        </p:nvSpPr>
        <p:spPr/>
        <p:txBody>
          <a:bodyPr/>
          <a:lstStyle/>
          <a:p>
            <a:r>
              <a:rPr lang="en-US" sz="4000" dirty="0" smtClean="0">
                <a:solidFill>
                  <a:schemeClr val="bg2">
                    <a:lumMod val="25000"/>
                  </a:schemeClr>
                </a:solidFill>
              </a:rPr>
              <a:t>3) </a:t>
            </a:r>
            <a:r>
              <a:rPr lang="en-US" u="sng" dirty="0" smtClean="0">
                <a:solidFill>
                  <a:schemeClr val="bg2">
                    <a:lumMod val="25000"/>
                  </a:schemeClr>
                </a:solidFill>
              </a:rPr>
              <a:t>Google Pagespeed Insights</a:t>
            </a:r>
            <a:endParaRPr lang="en-US" u="sng" dirty="0">
              <a:solidFill>
                <a:schemeClr val="bg2">
                  <a:lumMod val="25000"/>
                </a:schemeClr>
              </a:solidFill>
            </a:endParaRPr>
          </a:p>
        </p:txBody>
      </p:sp>
    </p:spTree>
    <p:extLst>
      <p:ext uri="{BB962C8B-B14F-4D97-AF65-F5344CB8AC3E}">
        <p14:creationId xmlns:p14="http://schemas.microsoft.com/office/powerpoint/2010/main" val="332945998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7.40741E-7 L 0 -0.07384 " pathEditMode="relative" rAng="0" ptsTypes="AA">
                                      <p:cBhvr>
                                        <p:cTn id="6" dur="500" accel="50000" decel="50000" autoRev="1" fill="hold">
                                          <p:stCondLst>
                                            <p:cond delay="0"/>
                                          </p:stCondLst>
                                        </p:cTn>
                                        <p:tgtEl>
                                          <p:spTgt spid="3"/>
                                        </p:tgtEl>
                                        <p:attrNameLst>
                                          <p:attrName>ppt_x</p:attrName>
                                          <p:attrName>ppt_y</p:attrName>
                                        </p:attrNameLst>
                                      </p:cBhvr>
                                      <p:rCtr x="0" y="-3704"/>
                                    </p:animMotion>
                                    <p:animRot by="1500000">
                                      <p:cBhvr>
                                        <p:cTn id="7" dur="250" fill="hold">
                                          <p:stCondLst>
                                            <p:cond delay="0"/>
                                          </p:stCondLst>
                                        </p:cTn>
                                        <p:tgtEl>
                                          <p:spTgt spid="3"/>
                                        </p:tgtEl>
                                        <p:attrNameLst>
                                          <p:attrName>r</p:attrName>
                                        </p:attrNameLst>
                                      </p:cBhvr>
                                    </p:animRot>
                                    <p:animRot by="-1500000">
                                      <p:cBhvr>
                                        <p:cTn id="8" dur="250" fill="hold">
                                          <p:stCondLst>
                                            <p:cond delay="250"/>
                                          </p:stCondLst>
                                        </p:cTn>
                                        <p:tgtEl>
                                          <p:spTgt spid="3"/>
                                        </p:tgtEl>
                                        <p:attrNameLst>
                                          <p:attrName>r</p:attrName>
                                        </p:attrNameLst>
                                      </p:cBhvr>
                                    </p:animRot>
                                    <p:animRot by="-1500000">
                                      <p:cBhvr>
                                        <p:cTn id="9" dur="250" fill="hold">
                                          <p:stCondLst>
                                            <p:cond delay="500"/>
                                          </p:stCondLst>
                                        </p:cTn>
                                        <p:tgtEl>
                                          <p:spTgt spid="3"/>
                                        </p:tgtEl>
                                        <p:attrNameLst>
                                          <p:attrName>r</p:attrName>
                                        </p:attrNameLst>
                                      </p:cBhvr>
                                    </p:animRot>
                                    <p:animRot by="1500000">
                                      <p:cBhvr>
                                        <p:cTn id="10" dur="250" fill="hold">
                                          <p:stCondLst>
                                            <p:cond delay="750"/>
                                          </p:stCondLst>
                                        </p:cTn>
                                        <p:tgtEl>
                                          <p:spTgt spid="3"/>
                                        </p:tgtEl>
                                        <p:attrNameLst>
                                          <p:attrName>r</p:attrName>
                                        </p:attrNameLst>
                                      </p:cBhvr>
                                    </p:animRot>
                                  </p:childTnLst>
                                </p:cTn>
                              </p:par>
                            </p:childTnLst>
                          </p:cTn>
                        </p:par>
                        <p:par>
                          <p:cTn id="11" fill="hold">
                            <p:stCondLst>
                              <p:cond delay="3400"/>
                            </p:stCondLst>
                            <p:childTnLst>
                              <p:par>
                                <p:cTn id="12" presetID="49" presetClass="entr" presetSubtype="0" decel="10000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p:cTn id="14" dur="2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5" dur="25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6" dur="2500" fill="hold"/>
                                        <p:tgtEl>
                                          <p:spTgt spid="2">
                                            <p:txEl>
                                              <p:pRg st="0" end="0"/>
                                            </p:txEl>
                                          </p:spTgt>
                                        </p:tgtEl>
                                        <p:attrNameLst>
                                          <p:attrName>style.rotation</p:attrName>
                                        </p:attrNameLst>
                                      </p:cBhvr>
                                      <p:tavLst>
                                        <p:tav tm="0">
                                          <p:val>
                                            <p:fltVal val="360"/>
                                          </p:val>
                                        </p:tav>
                                        <p:tav tm="100000">
                                          <p:val>
                                            <p:fltVal val="0"/>
                                          </p:val>
                                        </p:tav>
                                      </p:tavLst>
                                    </p:anim>
                                    <p:animEffect transition="in" filter="fade">
                                      <p:cBhvr>
                                        <p:cTn id="17" dur="2500"/>
                                        <p:tgtEl>
                                          <p:spTgt spid="2">
                                            <p:txEl>
                                              <p:pRg st="0" end="0"/>
                                            </p:txEl>
                                          </p:spTgt>
                                        </p:tgtEl>
                                      </p:cBhvr>
                                    </p:animEffect>
                                  </p:childTnLst>
                                </p:cTn>
                              </p:par>
                            </p:childTnLst>
                          </p:cTn>
                        </p:par>
                        <p:par>
                          <p:cTn id="18" fill="hold">
                            <p:stCondLst>
                              <p:cond delay="5900"/>
                            </p:stCondLst>
                            <p:childTnLst>
                              <p:par>
                                <p:cTn id="19" presetID="49" presetClass="entr" presetSubtype="0" decel="100000" fill="hold" grpId="0" nodeType="after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2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2500" fill="hold"/>
                                        <p:tgtEl>
                                          <p:spTgt spid="2">
                                            <p:txEl>
                                              <p:pRg st="1" end="1"/>
                                            </p:txEl>
                                          </p:spTgt>
                                        </p:tgtEl>
                                        <p:attrNameLst>
                                          <p:attrName>ppt_h</p:attrName>
                                        </p:attrNameLst>
                                      </p:cBhvr>
                                      <p:tavLst>
                                        <p:tav tm="0">
                                          <p:val>
                                            <p:fltVal val="0"/>
                                          </p:val>
                                        </p:tav>
                                        <p:tav tm="100000">
                                          <p:val>
                                            <p:strVal val="#ppt_h"/>
                                          </p:val>
                                        </p:tav>
                                      </p:tavLst>
                                    </p:anim>
                                    <p:anim calcmode="lin" valueType="num">
                                      <p:cBhvr>
                                        <p:cTn id="23" dur="2500" fill="hold"/>
                                        <p:tgtEl>
                                          <p:spTgt spid="2">
                                            <p:txEl>
                                              <p:pRg st="1" end="1"/>
                                            </p:txEl>
                                          </p:spTgt>
                                        </p:tgtEl>
                                        <p:attrNameLst>
                                          <p:attrName>style.rotation</p:attrName>
                                        </p:attrNameLst>
                                      </p:cBhvr>
                                      <p:tavLst>
                                        <p:tav tm="0">
                                          <p:val>
                                            <p:fltVal val="360"/>
                                          </p:val>
                                        </p:tav>
                                        <p:tav tm="100000">
                                          <p:val>
                                            <p:fltVal val="0"/>
                                          </p:val>
                                        </p:tav>
                                      </p:tavLst>
                                    </p:anim>
                                    <p:animEffect transition="in" filter="fade">
                                      <p:cBhvr>
                                        <p:cTn id="24" dur="2500"/>
                                        <p:tgtEl>
                                          <p:spTgt spid="2">
                                            <p:txEl>
                                              <p:pRg st="1" end="1"/>
                                            </p:txEl>
                                          </p:spTgt>
                                        </p:tgtEl>
                                      </p:cBhvr>
                                    </p:animEffect>
                                  </p:childTnLst>
                                </p:cTn>
                              </p:par>
                            </p:childTnLst>
                          </p:cTn>
                        </p:par>
                        <p:par>
                          <p:cTn id="25" fill="hold">
                            <p:stCondLst>
                              <p:cond delay="8400"/>
                            </p:stCondLst>
                            <p:childTnLst>
                              <p:par>
                                <p:cTn id="26" presetID="49" presetClass="entr" presetSubtype="0" decel="100000" fill="hold" grpId="0" nodeType="after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 calcmode="lin" valueType="num">
                                      <p:cBhvr>
                                        <p:cTn id="28" dur="2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9" dur="2500" fill="hold"/>
                                        <p:tgtEl>
                                          <p:spTgt spid="2">
                                            <p:txEl>
                                              <p:pRg st="2" end="2"/>
                                            </p:txEl>
                                          </p:spTgt>
                                        </p:tgtEl>
                                        <p:attrNameLst>
                                          <p:attrName>ppt_h</p:attrName>
                                        </p:attrNameLst>
                                      </p:cBhvr>
                                      <p:tavLst>
                                        <p:tav tm="0">
                                          <p:val>
                                            <p:fltVal val="0"/>
                                          </p:val>
                                        </p:tav>
                                        <p:tav tm="100000">
                                          <p:val>
                                            <p:strVal val="#ppt_h"/>
                                          </p:val>
                                        </p:tav>
                                      </p:tavLst>
                                    </p:anim>
                                    <p:anim calcmode="lin" valueType="num">
                                      <p:cBhvr>
                                        <p:cTn id="30" dur="2500" fill="hold"/>
                                        <p:tgtEl>
                                          <p:spTgt spid="2">
                                            <p:txEl>
                                              <p:pRg st="2" end="2"/>
                                            </p:txEl>
                                          </p:spTgt>
                                        </p:tgtEl>
                                        <p:attrNameLst>
                                          <p:attrName>style.rotation</p:attrName>
                                        </p:attrNameLst>
                                      </p:cBhvr>
                                      <p:tavLst>
                                        <p:tav tm="0">
                                          <p:val>
                                            <p:fltVal val="360"/>
                                          </p:val>
                                        </p:tav>
                                        <p:tav tm="100000">
                                          <p:val>
                                            <p:fltVal val="0"/>
                                          </p:val>
                                        </p:tav>
                                      </p:tavLst>
                                    </p:anim>
                                    <p:animEffect transition="in" filter="fade">
                                      <p:cBhvr>
                                        <p:cTn id="31" dur="2500"/>
                                        <p:tgtEl>
                                          <p:spTgt spid="2">
                                            <p:txEl>
                                              <p:pRg st="2" end="2"/>
                                            </p:txEl>
                                          </p:spTgt>
                                        </p:tgtEl>
                                      </p:cBhvr>
                                    </p:animEffect>
                                  </p:childTnLst>
                                </p:cTn>
                              </p:par>
                            </p:childTnLst>
                          </p:cTn>
                        </p:par>
                        <p:par>
                          <p:cTn id="32" fill="hold">
                            <p:stCondLst>
                              <p:cond delay="10900"/>
                            </p:stCondLst>
                            <p:childTnLst>
                              <p:par>
                                <p:cTn id="33" presetID="49" presetClass="entr" presetSubtype="0" decel="100000" fill="hold" grpId="0" nodeType="after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 calcmode="lin" valueType="num">
                                      <p:cBhvr>
                                        <p:cTn id="35" dur="2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6" dur="25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7" dur="2500" fill="hold"/>
                                        <p:tgtEl>
                                          <p:spTgt spid="2">
                                            <p:txEl>
                                              <p:pRg st="3" end="3"/>
                                            </p:txEl>
                                          </p:spTgt>
                                        </p:tgtEl>
                                        <p:attrNameLst>
                                          <p:attrName>style.rotation</p:attrName>
                                        </p:attrNameLst>
                                      </p:cBhvr>
                                      <p:tavLst>
                                        <p:tav tm="0">
                                          <p:val>
                                            <p:fltVal val="360"/>
                                          </p:val>
                                        </p:tav>
                                        <p:tav tm="100000">
                                          <p:val>
                                            <p:fltVal val="0"/>
                                          </p:val>
                                        </p:tav>
                                      </p:tavLst>
                                    </p:anim>
                                    <p:animEffect transition="in" filter="fade">
                                      <p:cBhvr>
                                        <p:cTn id="38" dur="2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2514600"/>
            <a:ext cx="7408333" cy="4343400"/>
          </a:xfrm>
        </p:spPr>
        <p:txBody>
          <a:bodyPr anchor="b">
            <a:normAutofit fontScale="85000" lnSpcReduction="20000"/>
          </a:bodyPr>
          <a:lstStyle/>
          <a:p>
            <a:pPr>
              <a:buFont typeface="Wingdings" pitchFamily="2" charset="2"/>
              <a:buChar char="Ø"/>
            </a:pPr>
            <a:r>
              <a:rPr lang="en-US" dirty="0"/>
              <a:t>With Google Trends, you can find out when a </a:t>
            </a:r>
            <a:r>
              <a:rPr lang="en-US" dirty="0" smtClean="0"/>
              <a:t>particular </a:t>
            </a:r>
            <a:r>
              <a:rPr lang="en-US" dirty="0"/>
              <a:t>search keywords is gaining interest or is trending, and can compare the popularity between different search topics.</a:t>
            </a:r>
          </a:p>
          <a:p>
            <a:pPr>
              <a:buFont typeface="Wingdings" pitchFamily="2" charset="2"/>
              <a:buChar char="Ø"/>
            </a:pPr>
            <a:r>
              <a:rPr lang="en-US" dirty="0"/>
              <a:t>This tool shows how frequently a particular topic was searched, as compared to the total search volume. You can get real-time information on Google trends, which is quite beneficial if you are a journalist or marketer, looking for trending search items, across regions and languages.</a:t>
            </a:r>
          </a:p>
          <a:p>
            <a:pPr>
              <a:buFont typeface="Wingdings" pitchFamily="2" charset="2"/>
              <a:buChar char="Ø"/>
            </a:pPr>
            <a:r>
              <a:rPr lang="en-US" dirty="0"/>
              <a:t>As an SEO writer, you can use Google Trends to find the most popular phrases people are searching for on Google, to integrate important information into your content</a:t>
            </a:r>
            <a:r>
              <a:rPr lang="en-US" dirty="0" smtClean="0"/>
              <a:t>.</a:t>
            </a:r>
          </a:p>
          <a:p>
            <a:pPr>
              <a:buFont typeface="Wingdings" pitchFamily="2" charset="2"/>
              <a:buChar char="Ø"/>
            </a:pPr>
            <a:r>
              <a:rPr lang="en-US" dirty="0"/>
              <a:t>You can view the history of a particular search topic, starting from 2004, to understand surges and trending nature of search queries. You can capitalize on real-time news, to make your content and ad campaigns attain more traffic.</a:t>
            </a:r>
          </a:p>
          <a:p>
            <a:endParaRPr lang="en-US" dirty="0"/>
          </a:p>
        </p:txBody>
      </p:sp>
      <p:sp>
        <p:nvSpPr>
          <p:cNvPr id="3" name="Title 2"/>
          <p:cNvSpPr>
            <a:spLocks noGrp="1"/>
          </p:cNvSpPr>
          <p:nvPr>
            <p:ph type="title"/>
          </p:nvPr>
        </p:nvSpPr>
        <p:spPr/>
        <p:txBody>
          <a:bodyPr>
            <a:normAutofit/>
          </a:bodyPr>
          <a:lstStyle/>
          <a:p>
            <a:r>
              <a:rPr lang="en-US" sz="4000" dirty="0">
                <a:solidFill>
                  <a:schemeClr val="bg2">
                    <a:lumMod val="25000"/>
                  </a:schemeClr>
                </a:solidFill>
              </a:rPr>
              <a:t>4) </a:t>
            </a:r>
            <a:r>
              <a:rPr lang="en-US" sz="4000" u="sng" dirty="0">
                <a:solidFill>
                  <a:schemeClr val="bg2">
                    <a:lumMod val="25000"/>
                  </a:schemeClr>
                </a:solidFill>
              </a:rPr>
              <a:t>GOOGLE TRENDS</a:t>
            </a:r>
          </a:p>
        </p:txBody>
      </p:sp>
    </p:spTree>
    <p:extLst>
      <p:ext uri="{BB962C8B-B14F-4D97-AF65-F5344CB8AC3E}">
        <p14:creationId xmlns:p14="http://schemas.microsoft.com/office/powerpoint/2010/main" val="284487426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875"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875"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875" accel="50000" fill="hold">
                                          <p:stCondLst>
                                            <p:cond delay="875"/>
                                          </p:stCondLst>
                                        </p:cTn>
                                        <p:tgtEl>
                                          <p:spTgt spid="3"/>
                                        </p:tgtEl>
                                        <p:attrNameLst>
                                          <p:attrName>ppt_w</p:attrName>
                                        </p:attrNameLst>
                                      </p:cBhvr>
                                      <p:tavLst>
                                        <p:tav tm="0">
                                          <p:val>
                                            <p:strVal val="#ppt_w*.05"/>
                                          </p:val>
                                        </p:tav>
                                        <p:tav tm="100000">
                                          <p:val>
                                            <p:strVal val="#ppt_w"/>
                                          </p:val>
                                        </p:tav>
                                      </p:tavLst>
                                    </p:anim>
                                    <p:anim calcmode="lin" valueType="num">
                                      <p:cBhvr>
                                        <p:cTn id="10" dur="1750" fill="hold"/>
                                        <p:tgtEl>
                                          <p:spTgt spid="3"/>
                                        </p:tgtEl>
                                        <p:attrNameLst>
                                          <p:attrName>ppt_h</p:attrName>
                                        </p:attrNameLst>
                                      </p:cBhvr>
                                      <p:tavLst>
                                        <p:tav tm="0">
                                          <p:val>
                                            <p:strVal val="#ppt_h"/>
                                          </p:val>
                                        </p:tav>
                                        <p:tav tm="100000">
                                          <p:val>
                                            <p:strVal val="#ppt_h"/>
                                          </p:val>
                                        </p:tav>
                                      </p:tavLst>
                                    </p:anim>
                                    <p:anim calcmode="lin" valueType="num">
                                      <p:cBhvr>
                                        <p:cTn id="11" dur="875"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875"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875" accel="50000" fill="hold">
                                          <p:stCondLst>
                                            <p:cond delay="875"/>
                                          </p:stCondLst>
                                        </p:cTn>
                                        <p:tgtEl>
                                          <p:spTgt spid="3"/>
                                        </p:tgtEl>
                                        <p:attrNameLst>
                                          <p:attrName>ppt_y</p:attrName>
                                        </p:attrNameLst>
                                      </p:cBhvr>
                                      <p:tavLst>
                                        <p:tav tm="0">
                                          <p:val>
                                            <p:strVal val="#ppt_y+.1"/>
                                          </p:val>
                                        </p:tav>
                                        <p:tav tm="100000">
                                          <p:val>
                                            <p:strVal val="#ppt_y"/>
                                          </p:val>
                                        </p:tav>
                                      </p:tavLst>
                                    </p:anim>
                                    <p:animEffect transition="in" filter="fade">
                                      <p:cBhvr>
                                        <p:cTn id="14" dur="1750" decel="50000">
                                          <p:stCondLst>
                                            <p:cond delay="0"/>
                                          </p:stCondLst>
                                        </p:cTn>
                                        <p:tgtEl>
                                          <p:spTgt spid="3"/>
                                        </p:tgtEl>
                                      </p:cBhvr>
                                    </p:animEffect>
                                  </p:childTnLst>
                                </p:cTn>
                              </p:par>
                            </p:childTnLst>
                          </p:cTn>
                        </p:par>
                        <p:par>
                          <p:cTn id="15" fill="hold">
                            <p:stCondLst>
                              <p:cond delay="1750"/>
                            </p:stCondLst>
                            <p:childTnLst>
                              <p:par>
                                <p:cTn id="16" presetID="38" presetClass="entr" presetSubtype="0" accel="50000" fill="hold" grpId="0" nodeType="afterEffect">
                                  <p:stCondLst>
                                    <p:cond delay="0"/>
                                  </p:stCondLst>
                                  <p:iterate type="lt">
                                    <p:tmPct val="50000"/>
                                  </p:iterate>
                                  <p:childTnLst>
                                    <p:set>
                                      <p:cBhvr>
                                        <p:cTn id="17" dur="1" fill="hold">
                                          <p:stCondLst>
                                            <p:cond delay="0"/>
                                          </p:stCondLst>
                                        </p:cTn>
                                        <p:tgtEl>
                                          <p:spTgt spid="2">
                                            <p:txEl>
                                              <p:pRg st="0" end="0"/>
                                            </p:txEl>
                                          </p:spTgt>
                                        </p:tgtEl>
                                        <p:attrNameLst>
                                          <p:attrName>style.visibility</p:attrName>
                                        </p:attrNameLst>
                                      </p:cBhvr>
                                      <p:to>
                                        <p:strVal val="visible"/>
                                      </p:to>
                                    </p:set>
                                    <p:set>
                                      <p:cBhvr>
                                        <p:cTn id="18" dur="8" fill="hold">
                                          <p:stCondLst>
                                            <p:cond delay="0"/>
                                          </p:stCondLst>
                                        </p:cTn>
                                        <p:tgtEl>
                                          <p:spTgt spid="2">
                                            <p:txEl>
                                              <p:pRg st="0" end="0"/>
                                            </p:txEl>
                                          </p:spTgt>
                                        </p:tgtEl>
                                        <p:attrNameLst>
                                          <p:attrName>style.rotation</p:attrName>
                                        </p:attrNameLst>
                                      </p:cBhvr>
                                      <p:to>
                                        <p:strVal val="-45.0"/>
                                      </p:to>
                                    </p:set>
                                    <p:anim calcmode="lin" valueType="num">
                                      <p:cBhvr>
                                        <p:cTn id="19" dur="8" fill="hold">
                                          <p:stCondLst>
                                            <p:cond delay="8"/>
                                          </p:stCondLst>
                                        </p:cTn>
                                        <p:tgtEl>
                                          <p:spTgt spid="2">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20" dur="8" fill="hold">
                                          <p:stCondLst>
                                            <p:cond delay="0"/>
                                          </p:stCondLst>
                                        </p:cTn>
                                        <p:tgtEl>
                                          <p:spTgt spid="2">
                                            <p:txEl>
                                              <p:pRg st="0" end="0"/>
                                            </p:txEl>
                                          </p:spTgt>
                                        </p:tgtEl>
                                        <p:attrNameLst>
                                          <p:attrName>ppt_y</p:attrName>
                                        </p:attrNameLst>
                                      </p:cBhvr>
                                      <p:tavLst>
                                        <p:tav tm="0">
                                          <p:val>
                                            <p:strVal val="#ppt_y-1"/>
                                          </p:val>
                                        </p:tav>
                                        <p:tav tm="100000">
                                          <p:val>
                                            <p:strVal val="#ppt_y-(0.354*#ppt_w-0.172*#ppt_h)"/>
                                          </p:val>
                                        </p:tav>
                                      </p:tavLst>
                                    </p:anim>
                                    <p:anim calcmode="lin" valueType="num">
                                      <p:cBhvr>
                                        <p:cTn id="21" dur="2" decel="50000" autoRev="1" fill="hold">
                                          <p:stCondLst>
                                            <p:cond delay="8"/>
                                          </p:stCondLst>
                                        </p:cTn>
                                        <p:tgtEl>
                                          <p:spTgt spid="2">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22" dur="1" fill="hold">
                                          <p:stCondLst>
                                            <p:cond delay="19"/>
                                          </p:stCondLst>
                                        </p:cTn>
                                        <p:tgtEl>
                                          <p:spTgt spid="2">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23" fill="hold">
                            <p:stCondLst>
                              <p:cond delay="3226"/>
                            </p:stCondLst>
                            <p:childTnLst>
                              <p:par>
                                <p:cTn id="24" presetID="38" presetClass="entr" presetSubtype="0" accel="50000" fill="hold" grpId="0" nodeType="afterEffect">
                                  <p:stCondLst>
                                    <p:cond delay="0"/>
                                  </p:stCondLst>
                                  <p:iterate type="lt">
                                    <p:tmPct val="50000"/>
                                  </p:iterate>
                                  <p:childTnLst>
                                    <p:set>
                                      <p:cBhvr>
                                        <p:cTn id="25" dur="1" fill="hold">
                                          <p:stCondLst>
                                            <p:cond delay="0"/>
                                          </p:stCondLst>
                                        </p:cTn>
                                        <p:tgtEl>
                                          <p:spTgt spid="2">
                                            <p:txEl>
                                              <p:pRg st="1" end="1"/>
                                            </p:txEl>
                                          </p:spTgt>
                                        </p:tgtEl>
                                        <p:attrNameLst>
                                          <p:attrName>style.visibility</p:attrName>
                                        </p:attrNameLst>
                                      </p:cBhvr>
                                      <p:to>
                                        <p:strVal val="visible"/>
                                      </p:to>
                                    </p:set>
                                    <p:set>
                                      <p:cBhvr>
                                        <p:cTn id="26" dur="8" fill="hold">
                                          <p:stCondLst>
                                            <p:cond delay="0"/>
                                          </p:stCondLst>
                                        </p:cTn>
                                        <p:tgtEl>
                                          <p:spTgt spid="2">
                                            <p:txEl>
                                              <p:pRg st="1" end="1"/>
                                            </p:txEl>
                                          </p:spTgt>
                                        </p:tgtEl>
                                        <p:attrNameLst>
                                          <p:attrName>style.rotation</p:attrName>
                                        </p:attrNameLst>
                                      </p:cBhvr>
                                      <p:to>
                                        <p:strVal val="-45.0"/>
                                      </p:to>
                                    </p:set>
                                    <p:anim calcmode="lin" valueType="num">
                                      <p:cBhvr>
                                        <p:cTn id="27" dur="8" fill="hold">
                                          <p:stCondLst>
                                            <p:cond delay="8"/>
                                          </p:stCondLst>
                                        </p:cTn>
                                        <p:tgtEl>
                                          <p:spTgt spid="2">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8" dur="8" fill="hold">
                                          <p:stCondLst>
                                            <p:cond delay="0"/>
                                          </p:stCondLst>
                                        </p:cTn>
                                        <p:tgtEl>
                                          <p:spTgt spid="2">
                                            <p:txEl>
                                              <p:pRg st="1" end="1"/>
                                            </p:txEl>
                                          </p:spTgt>
                                        </p:tgtEl>
                                        <p:attrNameLst>
                                          <p:attrName>ppt_y</p:attrName>
                                        </p:attrNameLst>
                                      </p:cBhvr>
                                      <p:tavLst>
                                        <p:tav tm="0">
                                          <p:val>
                                            <p:strVal val="#ppt_y-1"/>
                                          </p:val>
                                        </p:tav>
                                        <p:tav tm="100000">
                                          <p:val>
                                            <p:strVal val="#ppt_y-(0.354*#ppt_w-0.172*#ppt_h)"/>
                                          </p:val>
                                        </p:tav>
                                      </p:tavLst>
                                    </p:anim>
                                    <p:anim calcmode="lin" valueType="num">
                                      <p:cBhvr>
                                        <p:cTn id="29" dur="2" decel="50000" autoRev="1" fill="hold">
                                          <p:stCondLst>
                                            <p:cond delay="8"/>
                                          </p:stCondLst>
                                        </p:cTn>
                                        <p:tgtEl>
                                          <p:spTgt spid="2">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30" dur="1" fill="hold">
                                          <p:stCondLst>
                                            <p:cond delay="19"/>
                                          </p:stCondLst>
                                        </p:cTn>
                                        <p:tgtEl>
                                          <p:spTgt spid="2">
                                            <p:txEl>
                                              <p:pRg st="1" end="1"/>
                                            </p:txEl>
                                          </p:spTgt>
                                        </p:tgtEl>
                                        <p:attrNameLst>
                                          <p:attrName>ppt_y</p:attrName>
                                        </p:attrNameLst>
                                      </p:cBhvr>
                                      <p:tavLst>
                                        <p:tav tm="0">
                                          <p:val>
                                            <p:strVal val="#ppt_y-(0.354*#ppt_w-0.172*#ppt_h)"/>
                                          </p:val>
                                        </p:tav>
                                        <p:tav tm="100000">
                                          <p:val>
                                            <p:strVal val="#ppt_y"/>
                                          </p:val>
                                        </p:tav>
                                      </p:tavLst>
                                    </p:anim>
                                  </p:childTnLst>
                                </p:cTn>
                              </p:par>
                            </p:childTnLst>
                          </p:cTn>
                        </p:par>
                        <p:par>
                          <p:cTn id="31" fill="hold">
                            <p:stCondLst>
                              <p:cond delay="5669"/>
                            </p:stCondLst>
                            <p:childTnLst>
                              <p:par>
                                <p:cTn id="32" presetID="38" presetClass="entr" presetSubtype="0" accel="50000" fill="hold" grpId="0" nodeType="afterEffect">
                                  <p:stCondLst>
                                    <p:cond delay="0"/>
                                  </p:stCondLst>
                                  <p:iterate type="lt">
                                    <p:tmPct val="50000"/>
                                  </p:iterate>
                                  <p:childTnLst>
                                    <p:set>
                                      <p:cBhvr>
                                        <p:cTn id="33" dur="1" fill="hold">
                                          <p:stCondLst>
                                            <p:cond delay="0"/>
                                          </p:stCondLst>
                                        </p:cTn>
                                        <p:tgtEl>
                                          <p:spTgt spid="2">
                                            <p:txEl>
                                              <p:pRg st="2" end="2"/>
                                            </p:txEl>
                                          </p:spTgt>
                                        </p:tgtEl>
                                        <p:attrNameLst>
                                          <p:attrName>style.visibility</p:attrName>
                                        </p:attrNameLst>
                                      </p:cBhvr>
                                      <p:to>
                                        <p:strVal val="visible"/>
                                      </p:to>
                                    </p:set>
                                    <p:set>
                                      <p:cBhvr>
                                        <p:cTn id="34" dur="8" fill="hold">
                                          <p:stCondLst>
                                            <p:cond delay="0"/>
                                          </p:stCondLst>
                                        </p:cTn>
                                        <p:tgtEl>
                                          <p:spTgt spid="2">
                                            <p:txEl>
                                              <p:pRg st="2" end="2"/>
                                            </p:txEl>
                                          </p:spTgt>
                                        </p:tgtEl>
                                        <p:attrNameLst>
                                          <p:attrName>style.rotation</p:attrName>
                                        </p:attrNameLst>
                                      </p:cBhvr>
                                      <p:to>
                                        <p:strVal val="-45.0"/>
                                      </p:to>
                                    </p:set>
                                    <p:anim calcmode="lin" valueType="num">
                                      <p:cBhvr>
                                        <p:cTn id="35" dur="8" fill="hold">
                                          <p:stCondLst>
                                            <p:cond delay="8"/>
                                          </p:stCondLst>
                                        </p:cTn>
                                        <p:tgtEl>
                                          <p:spTgt spid="2">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36" dur="8" fill="hold">
                                          <p:stCondLst>
                                            <p:cond delay="0"/>
                                          </p:stCondLst>
                                        </p:cTn>
                                        <p:tgtEl>
                                          <p:spTgt spid="2">
                                            <p:txEl>
                                              <p:pRg st="2" end="2"/>
                                            </p:txEl>
                                          </p:spTgt>
                                        </p:tgtEl>
                                        <p:attrNameLst>
                                          <p:attrName>ppt_y</p:attrName>
                                        </p:attrNameLst>
                                      </p:cBhvr>
                                      <p:tavLst>
                                        <p:tav tm="0">
                                          <p:val>
                                            <p:strVal val="#ppt_y-1"/>
                                          </p:val>
                                        </p:tav>
                                        <p:tav tm="100000">
                                          <p:val>
                                            <p:strVal val="#ppt_y-(0.354*#ppt_w-0.172*#ppt_h)"/>
                                          </p:val>
                                        </p:tav>
                                      </p:tavLst>
                                    </p:anim>
                                    <p:anim calcmode="lin" valueType="num">
                                      <p:cBhvr>
                                        <p:cTn id="37" dur="2" decel="50000" autoRev="1" fill="hold">
                                          <p:stCondLst>
                                            <p:cond delay="8"/>
                                          </p:stCondLst>
                                        </p:cTn>
                                        <p:tgtEl>
                                          <p:spTgt spid="2">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38" dur="1" fill="hold">
                                          <p:stCondLst>
                                            <p:cond delay="19"/>
                                          </p:stCondLst>
                                        </p:cTn>
                                        <p:tgtEl>
                                          <p:spTgt spid="2">
                                            <p:txEl>
                                              <p:pRg st="2" end="2"/>
                                            </p:txEl>
                                          </p:spTgt>
                                        </p:tgtEl>
                                        <p:attrNameLst>
                                          <p:attrName>ppt_y</p:attrName>
                                        </p:attrNameLst>
                                      </p:cBhvr>
                                      <p:tavLst>
                                        <p:tav tm="0">
                                          <p:val>
                                            <p:strVal val="#ppt_y-(0.354*#ppt_w-0.172*#ppt_h)"/>
                                          </p:val>
                                        </p:tav>
                                        <p:tav tm="100000">
                                          <p:val>
                                            <p:strVal val="#ppt_y"/>
                                          </p:val>
                                        </p:tav>
                                      </p:tavLst>
                                    </p:anim>
                                  </p:childTnLst>
                                </p:cTn>
                              </p:par>
                            </p:childTnLst>
                          </p:cTn>
                        </p:par>
                        <p:par>
                          <p:cTn id="39" fill="hold">
                            <p:stCondLst>
                              <p:cond delay="7094"/>
                            </p:stCondLst>
                            <p:childTnLst>
                              <p:par>
                                <p:cTn id="40" presetID="38" presetClass="entr" presetSubtype="0" accel="50000" fill="hold" grpId="0" nodeType="afterEffect">
                                  <p:stCondLst>
                                    <p:cond delay="0"/>
                                  </p:stCondLst>
                                  <p:iterate type="lt">
                                    <p:tmPct val="50000"/>
                                  </p:iterate>
                                  <p:childTnLst>
                                    <p:set>
                                      <p:cBhvr>
                                        <p:cTn id="41" dur="1" fill="hold">
                                          <p:stCondLst>
                                            <p:cond delay="0"/>
                                          </p:stCondLst>
                                        </p:cTn>
                                        <p:tgtEl>
                                          <p:spTgt spid="2">
                                            <p:txEl>
                                              <p:pRg st="3" end="3"/>
                                            </p:txEl>
                                          </p:spTgt>
                                        </p:tgtEl>
                                        <p:attrNameLst>
                                          <p:attrName>style.visibility</p:attrName>
                                        </p:attrNameLst>
                                      </p:cBhvr>
                                      <p:to>
                                        <p:strVal val="visible"/>
                                      </p:to>
                                    </p:set>
                                    <p:set>
                                      <p:cBhvr>
                                        <p:cTn id="42" dur="8" fill="hold">
                                          <p:stCondLst>
                                            <p:cond delay="0"/>
                                          </p:stCondLst>
                                        </p:cTn>
                                        <p:tgtEl>
                                          <p:spTgt spid="2">
                                            <p:txEl>
                                              <p:pRg st="3" end="3"/>
                                            </p:txEl>
                                          </p:spTgt>
                                        </p:tgtEl>
                                        <p:attrNameLst>
                                          <p:attrName>style.rotation</p:attrName>
                                        </p:attrNameLst>
                                      </p:cBhvr>
                                      <p:to>
                                        <p:strVal val="-45.0"/>
                                      </p:to>
                                    </p:set>
                                    <p:anim calcmode="lin" valueType="num">
                                      <p:cBhvr>
                                        <p:cTn id="43" dur="8" fill="hold">
                                          <p:stCondLst>
                                            <p:cond delay="8"/>
                                          </p:stCondLst>
                                        </p:cTn>
                                        <p:tgtEl>
                                          <p:spTgt spid="2">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44" dur="8" fill="hold">
                                          <p:stCondLst>
                                            <p:cond delay="0"/>
                                          </p:stCondLst>
                                        </p:cTn>
                                        <p:tgtEl>
                                          <p:spTgt spid="2">
                                            <p:txEl>
                                              <p:pRg st="3" end="3"/>
                                            </p:txEl>
                                          </p:spTgt>
                                        </p:tgtEl>
                                        <p:attrNameLst>
                                          <p:attrName>ppt_y</p:attrName>
                                        </p:attrNameLst>
                                      </p:cBhvr>
                                      <p:tavLst>
                                        <p:tav tm="0">
                                          <p:val>
                                            <p:strVal val="#ppt_y-1"/>
                                          </p:val>
                                        </p:tav>
                                        <p:tav tm="100000">
                                          <p:val>
                                            <p:strVal val="#ppt_y-(0.354*#ppt_w-0.172*#ppt_h)"/>
                                          </p:val>
                                        </p:tav>
                                      </p:tavLst>
                                    </p:anim>
                                    <p:anim calcmode="lin" valueType="num">
                                      <p:cBhvr>
                                        <p:cTn id="45" dur="2" decel="50000" autoRev="1" fill="hold">
                                          <p:stCondLst>
                                            <p:cond delay="8"/>
                                          </p:stCondLst>
                                        </p:cTn>
                                        <p:tgtEl>
                                          <p:spTgt spid="2">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46" dur="1" fill="hold">
                                          <p:stCondLst>
                                            <p:cond delay="19"/>
                                          </p:stCondLst>
                                        </p:cTn>
                                        <p:tgtEl>
                                          <p:spTgt spid="2">
                                            <p:txEl>
                                              <p:pRg st="3" end="3"/>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86000"/>
            <a:ext cx="8001000" cy="5105400"/>
          </a:xfrm>
        </p:spPr>
        <p:txBody>
          <a:bodyPr anchor="ctr">
            <a:noAutofit/>
          </a:bodyPr>
          <a:lstStyle/>
          <a:p>
            <a:pPr>
              <a:buFont typeface="Wingdings" pitchFamily="2" charset="2"/>
              <a:buChar char="Ø"/>
            </a:pPr>
            <a:r>
              <a:rPr lang="en-US" sz="1600" dirty="0"/>
              <a:t>Google </a:t>
            </a:r>
            <a:r>
              <a:rPr lang="en-US" sz="1600" dirty="0" smtClean="0"/>
              <a:t>Ad Words </a:t>
            </a:r>
            <a:r>
              <a:rPr lang="en-US" sz="1600" dirty="0"/>
              <a:t>keyword planner is a free </a:t>
            </a:r>
            <a:r>
              <a:rPr lang="en-US" sz="1600" dirty="0" smtClean="0"/>
              <a:t>Ad Words </a:t>
            </a:r>
            <a:r>
              <a:rPr lang="en-US" sz="1600" dirty="0"/>
              <a:t>tool, used by advertisers for conducting SEO campaigns.</a:t>
            </a:r>
          </a:p>
          <a:p>
            <a:pPr>
              <a:buFont typeface="Wingdings" pitchFamily="2" charset="2"/>
              <a:buChar char="Ø"/>
            </a:pPr>
            <a:r>
              <a:rPr lang="en-US" sz="1600" dirty="0"/>
              <a:t>This tool can be used for researching keywords, and also to avail predicted clicks, estimated conversions for forecast on how keywords would perform in a campaign, and search volume statistics, so that you can plan which keywords to use for existing and new campaigns. You can search for long-tail or/and short-tail keywords.</a:t>
            </a:r>
          </a:p>
          <a:p>
            <a:pPr>
              <a:buFont typeface="Wingdings" pitchFamily="2" charset="2"/>
              <a:buChar char="Ø"/>
            </a:pPr>
            <a:r>
              <a:rPr lang="en-US" sz="1600" dirty="0"/>
              <a:t>You may also combine a set of keywords by making lists, to get forecasts and historical statistics. Keywords is essential for Search Engine Optimization, and with keyword planner, is has become easy to do country-to-country targeting of keywords for ad group ideas</a:t>
            </a:r>
            <a:r>
              <a:rPr lang="en-US" sz="1600" dirty="0" smtClean="0"/>
              <a:t>.</a:t>
            </a:r>
          </a:p>
          <a:p>
            <a:pPr>
              <a:buFont typeface="Wingdings" pitchFamily="2" charset="2"/>
              <a:buChar char="Ø"/>
            </a:pPr>
            <a:r>
              <a:rPr lang="en-US" sz="1600" dirty="0"/>
              <a:t>Google </a:t>
            </a:r>
            <a:r>
              <a:rPr lang="en-US" sz="1600" dirty="0" smtClean="0"/>
              <a:t>Ad Words </a:t>
            </a:r>
            <a:r>
              <a:rPr lang="en-US" sz="1600" dirty="0"/>
              <a:t>Keyword planner combines parts of the tools Google Keyword Tool and </a:t>
            </a:r>
            <a:r>
              <a:rPr lang="en-US" sz="1600" dirty="0" smtClean="0"/>
              <a:t>Ad Words </a:t>
            </a:r>
            <a:r>
              <a:rPr lang="en-US" sz="1600" dirty="0"/>
              <a:t>Traffic Estimator. Even if you’re not planning on spending on Google Ads, sign up for a free account and use the </a:t>
            </a:r>
            <a:r>
              <a:rPr lang="en-US" sz="1600" dirty="0">
                <a:hlinkClick r:id="rId2"/>
              </a:rPr>
              <a:t>keyword planner tool</a:t>
            </a:r>
            <a:r>
              <a:rPr lang="en-US" sz="1600" dirty="0"/>
              <a:t>.</a:t>
            </a:r>
          </a:p>
          <a:p>
            <a:pPr>
              <a:buFont typeface="Wingdings" pitchFamily="2" charset="2"/>
              <a:buChar char="Ø"/>
            </a:pPr>
            <a:r>
              <a:rPr lang="en-US" sz="1600" dirty="0"/>
              <a:t>For customizing your search, you would be required to provide certain inputs such a budget, bid, and location to receive estimates of clicks, impressions, average position and cost.</a:t>
            </a:r>
          </a:p>
          <a:p>
            <a:endParaRPr lang="en-US" sz="1600" dirty="0"/>
          </a:p>
          <a:p>
            <a:endParaRPr lang="en-US" sz="1600" dirty="0"/>
          </a:p>
        </p:txBody>
      </p:sp>
      <p:sp>
        <p:nvSpPr>
          <p:cNvPr id="3" name="Title 2"/>
          <p:cNvSpPr>
            <a:spLocks noGrp="1"/>
          </p:cNvSpPr>
          <p:nvPr>
            <p:ph type="title"/>
          </p:nvPr>
        </p:nvSpPr>
        <p:spPr/>
        <p:txBody>
          <a:bodyPr>
            <a:noAutofit/>
          </a:bodyPr>
          <a:lstStyle/>
          <a:p>
            <a:r>
              <a:rPr lang="en-US" sz="4000" dirty="0">
                <a:solidFill>
                  <a:schemeClr val="bg2">
                    <a:lumMod val="25000"/>
                  </a:schemeClr>
                </a:solidFill>
              </a:rPr>
              <a:t>5) </a:t>
            </a:r>
            <a:r>
              <a:rPr lang="en-US" sz="4000" u="sng" dirty="0">
                <a:solidFill>
                  <a:schemeClr val="bg2">
                    <a:lumMod val="25000"/>
                  </a:schemeClr>
                </a:solidFill>
              </a:rPr>
              <a:t>GOOGLE ADWORDS KEYWORDS PLANNER</a:t>
            </a:r>
          </a:p>
        </p:txBody>
      </p:sp>
    </p:spTree>
    <p:extLst>
      <p:ext uri="{BB962C8B-B14F-4D97-AF65-F5344CB8AC3E}">
        <p14:creationId xmlns:p14="http://schemas.microsoft.com/office/powerpoint/2010/main" val="98451248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400" decel="100000"/>
                                        <p:tgtEl>
                                          <p:spTgt spid="3"/>
                                        </p:tgtEl>
                                      </p:cBhvr>
                                    </p:animEffect>
                                    <p:anim calcmode="lin" valueType="num">
                                      <p:cBhvr>
                                        <p:cTn id="8" dur="1400" decel="100000" fill="hold"/>
                                        <p:tgtEl>
                                          <p:spTgt spid="3"/>
                                        </p:tgtEl>
                                        <p:attrNameLst>
                                          <p:attrName>style.rotation</p:attrName>
                                        </p:attrNameLst>
                                      </p:cBhvr>
                                      <p:tavLst>
                                        <p:tav tm="0">
                                          <p:val>
                                            <p:fltVal val="-90"/>
                                          </p:val>
                                        </p:tav>
                                        <p:tav tm="100000">
                                          <p:val>
                                            <p:fltVal val="0"/>
                                          </p:val>
                                        </p:tav>
                                      </p:tavLst>
                                    </p:anim>
                                    <p:anim calcmode="lin" valueType="num">
                                      <p:cBhvr>
                                        <p:cTn id="9" dur="1400" decel="100000" fill="hold"/>
                                        <p:tgtEl>
                                          <p:spTgt spid="3"/>
                                        </p:tgtEl>
                                        <p:attrNameLst>
                                          <p:attrName>ppt_x</p:attrName>
                                        </p:attrNameLst>
                                      </p:cBhvr>
                                      <p:tavLst>
                                        <p:tav tm="0">
                                          <p:val>
                                            <p:strVal val="#ppt_x+0.4"/>
                                          </p:val>
                                        </p:tav>
                                        <p:tav tm="100000">
                                          <p:val>
                                            <p:strVal val="#ppt_x-0.05"/>
                                          </p:val>
                                        </p:tav>
                                      </p:tavLst>
                                    </p:anim>
                                    <p:anim calcmode="lin" valueType="num">
                                      <p:cBhvr>
                                        <p:cTn id="10" dur="1400" decel="100000" fill="hold"/>
                                        <p:tgtEl>
                                          <p:spTgt spid="3"/>
                                        </p:tgtEl>
                                        <p:attrNameLst>
                                          <p:attrName>ppt_y</p:attrName>
                                        </p:attrNameLst>
                                      </p:cBhvr>
                                      <p:tavLst>
                                        <p:tav tm="0">
                                          <p:val>
                                            <p:strVal val="#ppt_y-0.4"/>
                                          </p:val>
                                        </p:tav>
                                        <p:tav tm="100000">
                                          <p:val>
                                            <p:strVal val="#ppt_y+0.1"/>
                                          </p:val>
                                        </p:tav>
                                      </p:tavLst>
                                    </p:anim>
                                    <p:anim calcmode="lin" valueType="num">
                                      <p:cBhvr>
                                        <p:cTn id="11" dur="350" accel="100000" fill="hold">
                                          <p:stCondLst>
                                            <p:cond delay="1400"/>
                                          </p:stCondLst>
                                        </p:cTn>
                                        <p:tgtEl>
                                          <p:spTgt spid="3"/>
                                        </p:tgtEl>
                                        <p:attrNameLst>
                                          <p:attrName>ppt_x</p:attrName>
                                        </p:attrNameLst>
                                      </p:cBhvr>
                                      <p:tavLst>
                                        <p:tav tm="0">
                                          <p:val>
                                            <p:strVal val="#ppt_x-0.05"/>
                                          </p:val>
                                        </p:tav>
                                        <p:tav tm="100000">
                                          <p:val>
                                            <p:strVal val="#ppt_x"/>
                                          </p:val>
                                        </p:tav>
                                      </p:tavLst>
                                    </p:anim>
                                    <p:anim calcmode="lin" valueType="num">
                                      <p:cBhvr>
                                        <p:cTn id="12" dur="350" accel="100000" fill="hold">
                                          <p:stCondLst>
                                            <p:cond delay="14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750"/>
                            </p:stCondLst>
                            <p:childTnLst>
                              <p:par>
                                <p:cTn id="14" presetID="15" presetClass="entr" presetSubtype="0" fill="hold" grpId="0"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p:cTn id="16" dur="2250" fill="hold"/>
                                        <p:tgtEl>
                                          <p:spTgt spid="2">
                                            <p:txEl>
                                              <p:pRg st="0" end="0"/>
                                            </p:txEl>
                                          </p:spTgt>
                                        </p:tgtEl>
                                        <p:attrNameLst>
                                          <p:attrName>ppt_w</p:attrName>
                                        </p:attrNameLst>
                                      </p:cBhvr>
                                      <p:tavLst>
                                        <p:tav tm="0">
                                          <p:val>
                                            <p:fltVal val="0"/>
                                          </p:val>
                                        </p:tav>
                                        <p:tav tm="100000">
                                          <p:val>
                                            <p:strVal val="#ppt_w"/>
                                          </p:val>
                                        </p:tav>
                                      </p:tavLst>
                                    </p:anim>
                                    <p:anim calcmode="lin" valueType="num">
                                      <p:cBhvr>
                                        <p:cTn id="17" dur="2250" fill="hold"/>
                                        <p:tgtEl>
                                          <p:spTgt spid="2">
                                            <p:txEl>
                                              <p:pRg st="0" end="0"/>
                                            </p:txEl>
                                          </p:spTgt>
                                        </p:tgtEl>
                                        <p:attrNameLst>
                                          <p:attrName>ppt_h</p:attrName>
                                        </p:attrNameLst>
                                      </p:cBhvr>
                                      <p:tavLst>
                                        <p:tav tm="0">
                                          <p:val>
                                            <p:fltVal val="0"/>
                                          </p:val>
                                        </p:tav>
                                        <p:tav tm="100000">
                                          <p:val>
                                            <p:strVal val="#ppt_h"/>
                                          </p:val>
                                        </p:tav>
                                      </p:tavLst>
                                    </p:anim>
                                    <p:anim calcmode="lin" valueType="num">
                                      <p:cBhvr>
                                        <p:cTn id="18" dur="225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9" dur="225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4000"/>
                            </p:stCondLst>
                            <p:childTnLst>
                              <p:par>
                                <p:cTn id="21" presetID="15" presetClass="entr" presetSubtype="0" fill="hold" grpId="0" nodeType="after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p:cTn id="23" dur="2250" fill="hold"/>
                                        <p:tgtEl>
                                          <p:spTgt spid="2">
                                            <p:txEl>
                                              <p:pRg st="1" end="1"/>
                                            </p:txEl>
                                          </p:spTgt>
                                        </p:tgtEl>
                                        <p:attrNameLst>
                                          <p:attrName>ppt_w</p:attrName>
                                        </p:attrNameLst>
                                      </p:cBhvr>
                                      <p:tavLst>
                                        <p:tav tm="0">
                                          <p:val>
                                            <p:fltVal val="0"/>
                                          </p:val>
                                        </p:tav>
                                        <p:tav tm="100000">
                                          <p:val>
                                            <p:strVal val="#ppt_w"/>
                                          </p:val>
                                        </p:tav>
                                      </p:tavLst>
                                    </p:anim>
                                    <p:anim calcmode="lin" valueType="num">
                                      <p:cBhvr>
                                        <p:cTn id="24" dur="2250" fill="hold"/>
                                        <p:tgtEl>
                                          <p:spTgt spid="2">
                                            <p:txEl>
                                              <p:pRg st="1" end="1"/>
                                            </p:txEl>
                                          </p:spTgt>
                                        </p:tgtEl>
                                        <p:attrNameLst>
                                          <p:attrName>ppt_h</p:attrName>
                                        </p:attrNameLst>
                                      </p:cBhvr>
                                      <p:tavLst>
                                        <p:tav tm="0">
                                          <p:val>
                                            <p:fltVal val="0"/>
                                          </p:val>
                                        </p:tav>
                                        <p:tav tm="100000">
                                          <p:val>
                                            <p:strVal val="#ppt_h"/>
                                          </p:val>
                                        </p:tav>
                                      </p:tavLst>
                                    </p:anim>
                                    <p:anim calcmode="lin" valueType="num">
                                      <p:cBhvr>
                                        <p:cTn id="25" dur="225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6" dur="225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6250"/>
                            </p:stCondLst>
                            <p:childTnLst>
                              <p:par>
                                <p:cTn id="28" presetID="15" presetClass="entr" presetSubtype="0" fill="hold" grpId="0" nodeType="after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 calcmode="lin" valueType="num">
                                      <p:cBhvr>
                                        <p:cTn id="30" dur="2250" fill="hold"/>
                                        <p:tgtEl>
                                          <p:spTgt spid="2">
                                            <p:txEl>
                                              <p:pRg st="2" end="2"/>
                                            </p:txEl>
                                          </p:spTgt>
                                        </p:tgtEl>
                                        <p:attrNameLst>
                                          <p:attrName>ppt_w</p:attrName>
                                        </p:attrNameLst>
                                      </p:cBhvr>
                                      <p:tavLst>
                                        <p:tav tm="0">
                                          <p:val>
                                            <p:fltVal val="0"/>
                                          </p:val>
                                        </p:tav>
                                        <p:tav tm="100000">
                                          <p:val>
                                            <p:strVal val="#ppt_w"/>
                                          </p:val>
                                        </p:tav>
                                      </p:tavLst>
                                    </p:anim>
                                    <p:anim calcmode="lin" valueType="num">
                                      <p:cBhvr>
                                        <p:cTn id="31" dur="2250" fill="hold"/>
                                        <p:tgtEl>
                                          <p:spTgt spid="2">
                                            <p:txEl>
                                              <p:pRg st="2" end="2"/>
                                            </p:txEl>
                                          </p:spTgt>
                                        </p:tgtEl>
                                        <p:attrNameLst>
                                          <p:attrName>ppt_h</p:attrName>
                                        </p:attrNameLst>
                                      </p:cBhvr>
                                      <p:tavLst>
                                        <p:tav tm="0">
                                          <p:val>
                                            <p:fltVal val="0"/>
                                          </p:val>
                                        </p:tav>
                                        <p:tav tm="100000">
                                          <p:val>
                                            <p:strVal val="#ppt_h"/>
                                          </p:val>
                                        </p:tav>
                                      </p:tavLst>
                                    </p:anim>
                                    <p:anim calcmode="lin" valueType="num">
                                      <p:cBhvr>
                                        <p:cTn id="32" dur="225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3" dur="225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par>
                          <p:cTn id="34" fill="hold">
                            <p:stCondLst>
                              <p:cond delay="8500"/>
                            </p:stCondLst>
                            <p:childTnLst>
                              <p:par>
                                <p:cTn id="35" presetID="15" presetClass="entr" presetSubtype="0" fill="hold" grpId="0" nodeType="after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 calcmode="lin" valueType="num">
                                      <p:cBhvr>
                                        <p:cTn id="37" dur="2250" fill="hold"/>
                                        <p:tgtEl>
                                          <p:spTgt spid="2">
                                            <p:txEl>
                                              <p:pRg st="3" end="3"/>
                                            </p:txEl>
                                          </p:spTgt>
                                        </p:tgtEl>
                                        <p:attrNameLst>
                                          <p:attrName>ppt_w</p:attrName>
                                        </p:attrNameLst>
                                      </p:cBhvr>
                                      <p:tavLst>
                                        <p:tav tm="0">
                                          <p:val>
                                            <p:fltVal val="0"/>
                                          </p:val>
                                        </p:tav>
                                        <p:tav tm="100000">
                                          <p:val>
                                            <p:strVal val="#ppt_w"/>
                                          </p:val>
                                        </p:tav>
                                      </p:tavLst>
                                    </p:anim>
                                    <p:anim calcmode="lin" valueType="num">
                                      <p:cBhvr>
                                        <p:cTn id="38" dur="2250" fill="hold"/>
                                        <p:tgtEl>
                                          <p:spTgt spid="2">
                                            <p:txEl>
                                              <p:pRg st="3" end="3"/>
                                            </p:txEl>
                                          </p:spTgt>
                                        </p:tgtEl>
                                        <p:attrNameLst>
                                          <p:attrName>ppt_h</p:attrName>
                                        </p:attrNameLst>
                                      </p:cBhvr>
                                      <p:tavLst>
                                        <p:tav tm="0">
                                          <p:val>
                                            <p:fltVal val="0"/>
                                          </p:val>
                                        </p:tav>
                                        <p:tav tm="100000">
                                          <p:val>
                                            <p:strVal val="#ppt_h"/>
                                          </p:val>
                                        </p:tav>
                                      </p:tavLst>
                                    </p:anim>
                                    <p:anim calcmode="lin" valueType="num">
                                      <p:cBhvr>
                                        <p:cTn id="39" dur="225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0" dur="225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par>
                          <p:cTn id="41" fill="hold">
                            <p:stCondLst>
                              <p:cond delay="10750"/>
                            </p:stCondLst>
                            <p:childTnLst>
                              <p:par>
                                <p:cTn id="42" presetID="15" presetClass="entr" presetSubtype="0" fill="hold" grpId="0" nodeType="after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 calcmode="lin" valueType="num">
                                      <p:cBhvr>
                                        <p:cTn id="44" dur="2250" fill="hold"/>
                                        <p:tgtEl>
                                          <p:spTgt spid="2">
                                            <p:txEl>
                                              <p:pRg st="4" end="4"/>
                                            </p:txEl>
                                          </p:spTgt>
                                        </p:tgtEl>
                                        <p:attrNameLst>
                                          <p:attrName>ppt_w</p:attrName>
                                        </p:attrNameLst>
                                      </p:cBhvr>
                                      <p:tavLst>
                                        <p:tav tm="0">
                                          <p:val>
                                            <p:fltVal val="0"/>
                                          </p:val>
                                        </p:tav>
                                        <p:tav tm="100000">
                                          <p:val>
                                            <p:strVal val="#ppt_w"/>
                                          </p:val>
                                        </p:tav>
                                      </p:tavLst>
                                    </p:anim>
                                    <p:anim calcmode="lin" valueType="num">
                                      <p:cBhvr>
                                        <p:cTn id="45" dur="2250" fill="hold"/>
                                        <p:tgtEl>
                                          <p:spTgt spid="2">
                                            <p:txEl>
                                              <p:pRg st="4" end="4"/>
                                            </p:txEl>
                                          </p:spTgt>
                                        </p:tgtEl>
                                        <p:attrNameLst>
                                          <p:attrName>ppt_h</p:attrName>
                                        </p:attrNameLst>
                                      </p:cBhvr>
                                      <p:tavLst>
                                        <p:tav tm="0">
                                          <p:val>
                                            <p:fltVal val="0"/>
                                          </p:val>
                                        </p:tav>
                                        <p:tav tm="100000">
                                          <p:val>
                                            <p:strVal val="#ppt_h"/>
                                          </p:val>
                                        </p:tav>
                                      </p:tavLst>
                                    </p:anim>
                                    <p:anim calcmode="lin" valueType="num">
                                      <p:cBhvr>
                                        <p:cTn id="46" dur="225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7" dur="225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Font typeface="Wingdings" pitchFamily="2" charset="2"/>
              <a:buChar char="Ø"/>
            </a:pPr>
            <a:r>
              <a:rPr lang="en-US" dirty="0"/>
              <a:t>Why create content on your website with limited amount of fonts, when you can get an array of designer web fonts at your disposal? With Google fonts, you can filter fonts on the basis of categories such as sorting, languages, styles, thickness, slant and width.</a:t>
            </a:r>
          </a:p>
          <a:p>
            <a:pPr>
              <a:buFont typeface="Wingdings" pitchFamily="2" charset="2"/>
              <a:buChar char="Ø"/>
            </a:pPr>
            <a:r>
              <a:rPr lang="en-US" dirty="0"/>
              <a:t>It is, no doubt, a helpful tool as you can review your sample copy by trying out various fonts. With Google Fonts, make sure all your design ventures have uniform attractive fonts!</a:t>
            </a:r>
          </a:p>
          <a:p>
            <a:endParaRPr lang="en-US" dirty="0"/>
          </a:p>
        </p:txBody>
      </p:sp>
      <p:sp>
        <p:nvSpPr>
          <p:cNvPr id="3" name="Title 2"/>
          <p:cNvSpPr>
            <a:spLocks noGrp="1"/>
          </p:cNvSpPr>
          <p:nvPr>
            <p:ph type="title"/>
          </p:nvPr>
        </p:nvSpPr>
        <p:spPr/>
        <p:txBody>
          <a:bodyPr>
            <a:normAutofit/>
          </a:bodyPr>
          <a:lstStyle/>
          <a:p>
            <a:r>
              <a:rPr lang="en-US" sz="4000" dirty="0">
                <a:solidFill>
                  <a:schemeClr val="bg2">
                    <a:lumMod val="25000"/>
                  </a:schemeClr>
                </a:solidFill>
              </a:rPr>
              <a:t>6</a:t>
            </a:r>
            <a:r>
              <a:rPr lang="en-US" sz="4000" dirty="0" smtClean="0">
                <a:solidFill>
                  <a:schemeClr val="bg2">
                    <a:lumMod val="25000"/>
                  </a:schemeClr>
                </a:solidFill>
              </a:rPr>
              <a:t>)   </a:t>
            </a:r>
            <a:r>
              <a:rPr lang="en-US" sz="4000" u="sng" dirty="0" smtClean="0">
                <a:solidFill>
                  <a:schemeClr val="bg2">
                    <a:lumMod val="25000"/>
                  </a:schemeClr>
                </a:solidFill>
              </a:rPr>
              <a:t>GOOGLE </a:t>
            </a:r>
            <a:r>
              <a:rPr lang="en-US" sz="4000" u="sng" dirty="0">
                <a:solidFill>
                  <a:schemeClr val="bg2">
                    <a:lumMod val="25000"/>
                  </a:schemeClr>
                </a:solidFill>
              </a:rPr>
              <a:t>FONTS</a:t>
            </a:r>
          </a:p>
        </p:txBody>
      </p:sp>
    </p:spTree>
    <p:extLst>
      <p:ext uri="{BB962C8B-B14F-4D97-AF65-F5344CB8AC3E}">
        <p14:creationId xmlns:p14="http://schemas.microsoft.com/office/powerpoint/2010/main" val="42342925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875" autoRev="1" fill="hold">
                                          <p:stCondLst>
                                            <p:cond delay="0"/>
                                          </p:stCondLst>
                                        </p:cTn>
                                        <p:tgtEl>
                                          <p:spTgt spid="3"/>
                                        </p:tgtEl>
                                        <p:attrNameLst>
                                          <p:attrName>ppt_w</p:attrName>
                                        </p:attrNameLst>
                                      </p:cBhvr>
                                    </p:anim>
                                    <p:anim by="(#ppt_w*0.50)" calcmode="lin" valueType="num">
                                      <p:cBhvr>
                                        <p:cTn id="8" dur="875" decel="50000" autoRev="1" fill="hold">
                                          <p:stCondLst>
                                            <p:cond delay="0"/>
                                          </p:stCondLst>
                                        </p:cTn>
                                        <p:tgtEl>
                                          <p:spTgt spid="3"/>
                                        </p:tgtEl>
                                        <p:attrNameLst>
                                          <p:attrName>ppt_x</p:attrName>
                                        </p:attrNameLst>
                                      </p:cBhvr>
                                    </p:anim>
                                    <p:anim from="(-#ppt_h/2)" to="(#ppt_y)" calcmode="lin" valueType="num">
                                      <p:cBhvr>
                                        <p:cTn id="9" dur="1750" fill="hold">
                                          <p:stCondLst>
                                            <p:cond delay="0"/>
                                          </p:stCondLst>
                                        </p:cTn>
                                        <p:tgtEl>
                                          <p:spTgt spid="3"/>
                                        </p:tgtEl>
                                        <p:attrNameLst>
                                          <p:attrName>ppt_y</p:attrName>
                                        </p:attrNameLst>
                                      </p:cBhvr>
                                    </p:anim>
                                    <p:animRot by="21600000">
                                      <p:cBhvr>
                                        <p:cTn id="10" dur="1750" fill="hold">
                                          <p:stCondLst>
                                            <p:cond delay="0"/>
                                          </p:stCondLst>
                                        </p:cTn>
                                        <p:tgtEl>
                                          <p:spTgt spid="3"/>
                                        </p:tgtEl>
                                        <p:attrNameLst>
                                          <p:attrName>r</p:attrName>
                                        </p:attrNameLst>
                                      </p:cBhvr>
                                    </p:animRot>
                                  </p:childTnLst>
                                </p:cTn>
                              </p:par>
                            </p:childTnLst>
                          </p:cTn>
                        </p:par>
                        <p:par>
                          <p:cTn id="11" fill="hold">
                            <p:stCondLst>
                              <p:cond delay="3850"/>
                            </p:stCondLst>
                            <p:childTnLst>
                              <p:par>
                                <p:cTn id="12" presetID="35" presetClass="entr" presetSubtype="0" fill="hold" grpId="0" nodeType="after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750"/>
                                        <p:tgtEl>
                                          <p:spTgt spid="2">
                                            <p:txEl>
                                              <p:pRg st="0" end="0"/>
                                            </p:txEl>
                                          </p:spTgt>
                                        </p:tgtEl>
                                      </p:cBhvr>
                                    </p:animEffect>
                                    <p:anim calcmode="lin" valueType="num">
                                      <p:cBhvr>
                                        <p:cTn id="15" dur="1750" fill="hold"/>
                                        <p:tgtEl>
                                          <p:spTgt spid="2">
                                            <p:txEl>
                                              <p:pRg st="0" end="0"/>
                                            </p:txEl>
                                          </p:spTgt>
                                        </p:tgtEl>
                                        <p:attrNameLst>
                                          <p:attrName>style.rotation</p:attrName>
                                        </p:attrNameLst>
                                      </p:cBhvr>
                                      <p:tavLst>
                                        <p:tav tm="0">
                                          <p:val>
                                            <p:fltVal val="720"/>
                                          </p:val>
                                        </p:tav>
                                        <p:tav tm="100000">
                                          <p:val>
                                            <p:fltVal val="0"/>
                                          </p:val>
                                        </p:tav>
                                      </p:tavLst>
                                    </p:anim>
                                    <p:anim calcmode="lin" valueType="num">
                                      <p:cBhvr>
                                        <p:cTn id="16" dur="1750" fill="hold"/>
                                        <p:tgtEl>
                                          <p:spTgt spid="2">
                                            <p:txEl>
                                              <p:pRg st="0" end="0"/>
                                            </p:txEl>
                                          </p:spTgt>
                                        </p:tgtEl>
                                        <p:attrNameLst>
                                          <p:attrName>ppt_h</p:attrName>
                                        </p:attrNameLst>
                                      </p:cBhvr>
                                      <p:tavLst>
                                        <p:tav tm="0">
                                          <p:val>
                                            <p:fltVal val="0"/>
                                          </p:val>
                                        </p:tav>
                                        <p:tav tm="100000">
                                          <p:val>
                                            <p:strVal val="#ppt_h"/>
                                          </p:val>
                                        </p:tav>
                                      </p:tavLst>
                                    </p:anim>
                                    <p:anim calcmode="lin" valueType="num">
                                      <p:cBhvr>
                                        <p:cTn id="17" dur="1750" fill="hold"/>
                                        <p:tgtEl>
                                          <p:spTgt spid="2">
                                            <p:txEl>
                                              <p:pRg st="0" end="0"/>
                                            </p:txEl>
                                          </p:spTgt>
                                        </p:tgtEl>
                                        <p:attrNameLst>
                                          <p:attrName>ppt_w</p:attrName>
                                        </p:attrNameLst>
                                      </p:cBhvr>
                                      <p:tavLst>
                                        <p:tav tm="0">
                                          <p:val>
                                            <p:fltVal val="0"/>
                                          </p:val>
                                        </p:tav>
                                        <p:tav tm="100000">
                                          <p:val>
                                            <p:strVal val="#ppt_w"/>
                                          </p:val>
                                        </p:tav>
                                      </p:tavLst>
                                    </p:anim>
                                  </p:childTnLst>
                                </p:cTn>
                              </p:par>
                            </p:childTnLst>
                          </p:cTn>
                        </p:par>
                        <p:par>
                          <p:cTn id="18" fill="hold">
                            <p:stCondLst>
                              <p:cond delay="5600"/>
                            </p:stCondLst>
                            <p:childTnLst>
                              <p:par>
                                <p:cTn id="19" presetID="35" presetClass="entr" presetSubtype="0" fill="hold" grpId="0" nodeType="after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750"/>
                                        <p:tgtEl>
                                          <p:spTgt spid="2">
                                            <p:txEl>
                                              <p:pRg st="1" end="1"/>
                                            </p:txEl>
                                          </p:spTgt>
                                        </p:tgtEl>
                                      </p:cBhvr>
                                    </p:animEffect>
                                    <p:anim calcmode="lin" valueType="num">
                                      <p:cBhvr>
                                        <p:cTn id="22" dur="1750" fill="hold"/>
                                        <p:tgtEl>
                                          <p:spTgt spid="2">
                                            <p:txEl>
                                              <p:pRg st="1" end="1"/>
                                            </p:txEl>
                                          </p:spTgt>
                                        </p:tgtEl>
                                        <p:attrNameLst>
                                          <p:attrName>style.rotation</p:attrName>
                                        </p:attrNameLst>
                                      </p:cBhvr>
                                      <p:tavLst>
                                        <p:tav tm="0">
                                          <p:val>
                                            <p:fltVal val="720"/>
                                          </p:val>
                                        </p:tav>
                                        <p:tav tm="100000">
                                          <p:val>
                                            <p:fltVal val="0"/>
                                          </p:val>
                                        </p:tav>
                                      </p:tavLst>
                                    </p:anim>
                                    <p:anim calcmode="lin" valueType="num">
                                      <p:cBhvr>
                                        <p:cTn id="23" dur="1750" fill="hold"/>
                                        <p:tgtEl>
                                          <p:spTgt spid="2">
                                            <p:txEl>
                                              <p:pRg st="1" end="1"/>
                                            </p:txEl>
                                          </p:spTgt>
                                        </p:tgtEl>
                                        <p:attrNameLst>
                                          <p:attrName>ppt_h</p:attrName>
                                        </p:attrNameLst>
                                      </p:cBhvr>
                                      <p:tavLst>
                                        <p:tav tm="0">
                                          <p:val>
                                            <p:fltVal val="0"/>
                                          </p:val>
                                        </p:tav>
                                        <p:tav tm="100000">
                                          <p:val>
                                            <p:strVal val="#ppt_h"/>
                                          </p:val>
                                        </p:tav>
                                      </p:tavLst>
                                    </p:anim>
                                    <p:anim calcmode="lin" valueType="num">
                                      <p:cBhvr>
                                        <p:cTn id="24" dur="1750" fill="hold"/>
                                        <p:tgtEl>
                                          <p:spTgt spid="2">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13675174</TotalTime>
  <Words>1231</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Waveform</vt:lpstr>
      <vt:lpstr>Presentation on Google Tools  For Creating Websites</vt:lpstr>
      <vt:lpstr>PowerPoint Presentation</vt:lpstr>
      <vt:lpstr>10 useful Google Tools To Improve Your Website </vt:lpstr>
      <vt:lpstr>PowerPoint Presentation</vt:lpstr>
      <vt:lpstr>Google Analytics</vt:lpstr>
      <vt:lpstr>3) Google Pagespeed Insights</vt:lpstr>
      <vt:lpstr>4) GOOGLE TRENDS</vt:lpstr>
      <vt:lpstr>5) GOOGLE ADWORDS KEYWORDS PLANNER</vt:lpstr>
      <vt:lpstr>6)   GOOGLE FONTS</vt:lpstr>
      <vt:lpstr>7) Google Chart Tools</vt:lpstr>
      <vt:lpstr>8)   GOOGLE OPTIMIZE</vt:lpstr>
      <vt:lpstr>9)   GOOGLE ALERTS</vt:lpstr>
      <vt:lpstr>10)   GOOGLE TAG MANAGER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Google Tool  For Website Creating</dc:title>
  <dc:creator>user</dc:creator>
  <cp:lastModifiedBy>user</cp:lastModifiedBy>
  <cp:revision>27</cp:revision>
  <dcterms:created xsi:type="dcterms:W3CDTF">2006-12-31T18:34:26Z</dcterms:created>
  <dcterms:modified xsi:type="dcterms:W3CDTF">2020-01-04T14:52:55Z</dcterms:modified>
</cp:coreProperties>
</file>