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72" r:id="rId6"/>
    <p:sldId id="271" r:id="rId7"/>
    <p:sldId id="273" r:id="rId8"/>
    <p:sldId id="260" r:id="rId9"/>
    <p:sldId id="261" r:id="rId10"/>
    <p:sldId id="265" r:id="rId11"/>
    <p:sldId id="262" r:id="rId12"/>
    <p:sldId id="266" r:id="rId13"/>
    <p:sldId id="263" r:id="rId14"/>
    <p:sldId id="267" r:id="rId15"/>
    <p:sldId id="268" r:id="rId16"/>
    <p:sldId id="269" r:id="rId17"/>
    <p:sldId id="270" r:id="rId18"/>
    <p:sldId id="274" r:id="rId19"/>
    <p:sldId id="275" r:id="rId20"/>
    <p:sldId id="276" r:id="rId21"/>
    <p:sldId id="277"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p:scale>
          <a:sx n="115" d="100"/>
          <a:sy n="115" d="100"/>
        </p:scale>
        <p:origin x="-408"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120BA6-5EE3-4904-9182-95A16491BD04}" type="doc">
      <dgm:prSet loTypeId="urn:microsoft.com/office/officeart/2005/8/layout/vList3" loCatId="picture" qsTypeId="urn:microsoft.com/office/officeart/2005/8/quickstyle/simple1" qsCatId="simple" csTypeId="urn:microsoft.com/office/officeart/2005/8/colors/accent1_2" csCatId="accent1" phldr="1"/>
      <dgm:spPr/>
    </dgm:pt>
    <dgm:pt modelId="{6FFB7FC3-48E1-47DA-9F59-7530847FE7AB}">
      <dgm:prSet phldrT="[Text]"/>
      <dgm:spPr/>
      <dgm:t>
        <a:bodyPr/>
        <a:lstStyle/>
        <a:p>
          <a:r>
            <a:rPr lang="en-IN" dirty="0" smtClean="0"/>
            <a:t>Used Standard MOTOR IMAGERY based datasets of BCI competition III. </a:t>
          </a:r>
          <a:endParaRPr lang="en-IN" dirty="0"/>
        </a:p>
      </dgm:t>
    </dgm:pt>
    <dgm:pt modelId="{B070B33F-0938-4E6A-97BF-3610E854B5F9}" type="parTrans" cxnId="{83EE88E5-79D9-48FD-8264-5C3A2C26A893}">
      <dgm:prSet/>
      <dgm:spPr/>
      <dgm:t>
        <a:bodyPr/>
        <a:lstStyle/>
        <a:p>
          <a:endParaRPr lang="en-IN"/>
        </a:p>
      </dgm:t>
    </dgm:pt>
    <dgm:pt modelId="{0A6FB15E-CF04-4FA4-82EF-B40C222D4847}" type="sibTrans" cxnId="{83EE88E5-79D9-48FD-8264-5C3A2C26A893}">
      <dgm:prSet/>
      <dgm:spPr/>
      <dgm:t>
        <a:bodyPr/>
        <a:lstStyle/>
        <a:p>
          <a:endParaRPr lang="en-IN"/>
        </a:p>
      </dgm:t>
    </dgm:pt>
    <dgm:pt modelId="{DC97CA4D-91BD-4860-B52E-AB15B6131EDB}">
      <dgm:prSet phldrT="[Text]"/>
      <dgm:spPr/>
      <dgm:t>
        <a:bodyPr/>
        <a:lstStyle/>
        <a:p>
          <a:r>
            <a:rPr lang="en-IN" dirty="0" smtClean="0"/>
            <a:t>Proposed a novel method of CROSS  CORRELATION(as feature extraction technique) and LSSVM( as classification algorithm)  in order to improve the  accuracy of motor imagery based datasets.</a:t>
          </a:r>
          <a:endParaRPr lang="en-IN" dirty="0"/>
        </a:p>
      </dgm:t>
    </dgm:pt>
    <dgm:pt modelId="{09130C86-0BEB-40FD-AC2C-0E8EEA799E55}" type="parTrans" cxnId="{EA7732C9-5BC3-4F74-8437-DA2A6B966B7C}">
      <dgm:prSet/>
      <dgm:spPr/>
      <dgm:t>
        <a:bodyPr/>
        <a:lstStyle/>
        <a:p>
          <a:endParaRPr lang="en-IN"/>
        </a:p>
      </dgm:t>
    </dgm:pt>
    <dgm:pt modelId="{1C80E3AC-1BC0-42B4-9EAC-DADA6B6DC505}" type="sibTrans" cxnId="{EA7732C9-5BC3-4F74-8437-DA2A6B966B7C}">
      <dgm:prSet/>
      <dgm:spPr/>
      <dgm:t>
        <a:bodyPr/>
        <a:lstStyle/>
        <a:p>
          <a:endParaRPr lang="en-IN"/>
        </a:p>
      </dgm:t>
    </dgm:pt>
    <dgm:pt modelId="{C04B9520-24FF-48A6-AF1B-301A284C6DFB}">
      <dgm:prSet/>
      <dgm:spPr/>
      <dgm:t>
        <a:bodyPr/>
        <a:lstStyle/>
        <a:p>
          <a:r>
            <a:rPr lang="en-IN" smtClean="0"/>
            <a:t>Compared this novel method with existing methods to show that this method would be preferable to others</a:t>
          </a:r>
          <a:endParaRPr lang="en-IN" dirty="0" smtClean="0"/>
        </a:p>
      </dgm:t>
    </dgm:pt>
    <dgm:pt modelId="{ED4B5265-78BE-4C3A-B1E6-9EB5256010B6}" type="parTrans" cxnId="{72EE1551-69A2-4B24-A7D5-DFA55CE5E873}">
      <dgm:prSet/>
      <dgm:spPr/>
      <dgm:t>
        <a:bodyPr/>
        <a:lstStyle/>
        <a:p>
          <a:endParaRPr lang="en-IN"/>
        </a:p>
      </dgm:t>
    </dgm:pt>
    <dgm:pt modelId="{ABFD5108-80C2-496E-B77C-5A2F0AB9D016}" type="sibTrans" cxnId="{72EE1551-69A2-4B24-A7D5-DFA55CE5E873}">
      <dgm:prSet/>
      <dgm:spPr/>
      <dgm:t>
        <a:bodyPr/>
        <a:lstStyle/>
        <a:p>
          <a:endParaRPr lang="en-IN"/>
        </a:p>
      </dgm:t>
    </dgm:pt>
    <dgm:pt modelId="{DC0C7189-C4B3-47D2-AB5E-F5B0A7E36BE9}">
      <dgm:prSet/>
      <dgm:spPr/>
      <dgm:t>
        <a:bodyPr/>
        <a:lstStyle/>
        <a:p>
          <a:r>
            <a:rPr lang="en-IN" smtClean="0"/>
            <a:t>Also varied the feature vectors number inorder to show a variation in accuracy with number of vectors</a:t>
          </a:r>
          <a:endParaRPr lang="en-IN" dirty="0"/>
        </a:p>
      </dgm:t>
    </dgm:pt>
    <dgm:pt modelId="{4543431B-B832-47D4-9771-DFFDF71368EE}" type="parTrans" cxnId="{0F354854-117D-44B9-BCDE-78515038807D}">
      <dgm:prSet/>
      <dgm:spPr/>
      <dgm:t>
        <a:bodyPr/>
        <a:lstStyle/>
        <a:p>
          <a:endParaRPr lang="en-IN"/>
        </a:p>
      </dgm:t>
    </dgm:pt>
    <dgm:pt modelId="{638E5CA8-3F09-4A89-8CBE-32618430C3EC}" type="sibTrans" cxnId="{0F354854-117D-44B9-BCDE-78515038807D}">
      <dgm:prSet/>
      <dgm:spPr/>
      <dgm:t>
        <a:bodyPr/>
        <a:lstStyle/>
        <a:p>
          <a:endParaRPr lang="en-IN"/>
        </a:p>
      </dgm:t>
    </dgm:pt>
    <dgm:pt modelId="{621F8BFC-9FCB-4A75-A0A4-71A381A11ED4}" type="pres">
      <dgm:prSet presAssocID="{DB120BA6-5EE3-4904-9182-95A16491BD04}" presName="linearFlow" presStyleCnt="0">
        <dgm:presLayoutVars>
          <dgm:dir/>
          <dgm:resizeHandles val="exact"/>
        </dgm:presLayoutVars>
      </dgm:prSet>
      <dgm:spPr/>
    </dgm:pt>
    <dgm:pt modelId="{DE0FDB0F-A3A8-49E5-87C5-45EA8E469488}" type="pres">
      <dgm:prSet presAssocID="{6FFB7FC3-48E1-47DA-9F59-7530847FE7AB}" presName="composite" presStyleCnt="0"/>
      <dgm:spPr/>
    </dgm:pt>
    <dgm:pt modelId="{848D06B4-B8BF-48D5-B9A3-E3A55C0057C4}" type="pres">
      <dgm:prSet presAssocID="{6FFB7FC3-48E1-47DA-9F59-7530847FE7AB}" presName="imgShp" presStyleLbl="fgImgPlace1" presStyleIdx="0" presStyleCnt="4" custLinFactNeighborX="-2463" custLinFactNeighborY="-3284"/>
      <dgm:spPr/>
    </dgm:pt>
    <dgm:pt modelId="{AC1CD577-A8AB-4772-9C9E-D83F033E2D35}" type="pres">
      <dgm:prSet presAssocID="{6FFB7FC3-48E1-47DA-9F59-7530847FE7AB}" presName="txShp" presStyleLbl="node1" presStyleIdx="0" presStyleCnt="4" custLinFactNeighborX="914" custLinFactNeighborY="2463">
        <dgm:presLayoutVars>
          <dgm:bulletEnabled val="1"/>
        </dgm:presLayoutVars>
      </dgm:prSet>
      <dgm:spPr/>
      <dgm:t>
        <a:bodyPr/>
        <a:lstStyle/>
        <a:p>
          <a:endParaRPr lang="en-IN"/>
        </a:p>
      </dgm:t>
    </dgm:pt>
    <dgm:pt modelId="{CD27FEE5-03C4-4481-B9EC-F808C9CC9C4E}" type="pres">
      <dgm:prSet presAssocID="{0A6FB15E-CF04-4FA4-82EF-B40C222D4847}" presName="spacing" presStyleCnt="0"/>
      <dgm:spPr/>
    </dgm:pt>
    <dgm:pt modelId="{7CD7A15D-A46A-4349-8FEC-FDBA0C4B00CB}" type="pres">
      <dgm:prSet presAssocID="{DC97CA4D-91BD-4860-B52E-AB15B6131EDB}" presName="composite" presStyleCnt="0"/>
      <dgm:spPr/>
    </dgm:pt>
    <dgm:pt modelId="{C3ED3482-F267-4C6B-A722-043DC32CBC02}" type="pres">
      <dgm:prSet presAssocID="{DC97CA4D-91BD-4860-B52E-AB15B6131EDB}" presName="imgShp" presStyleLbl="fgImgPlace1" presStyleIdx="1" presStyleCnt="4"/>
      <dgm:spPr/>
    </dgm:pt>
    <dgm:pt modelId="{A736380C-EB07-4BA0-89E6-C99575E56C03}" type="pres">
      <dgm:prSet presAssocID="{DC97CA4D-91BD-4860-B52E-AB15B6131EDB}" presName="txShp" presStyleLbl="node1" presStyleIdx="1" presStyleCnt="4">
        <dgm:presLayoutVars>
          <dgm:bulletEnabled val="1"/>
        </dgm:presLayoutVars>
      </dgm:prSet>
      <dgm:spPr/>
      <dgm:t>
        <a:bodyPr/>
        <a:lstStyle/>
        <a:p>
          <a:endParaRPr lang="en-IN"/>
        </a:p>
      </dgm:t>
    </dgm:pt>
    <dgm:pt modelId="{487654F8-5261-4A07-820F-49D3A18382DF}" type="pres">
      <dgm:prSet presAssocID="{1C80E3AC-1BC0-42B4-9EAC-DADA6B6DC505}" presName="spacing" presStyleCnt="0"/>
      <dgm:spPr/>
    </dgm:pt>
    <dgm:pt modelId="{DD6E784F-7C9C-4207-8D72-6CED0A6B0D3B}" type="pres">
      <dgm:prSet presAssocID="{C04B9520-24FF-48A6-AF1B-301A284C6DFB}" presName="composite" presStyleCnt="0"/>
      <dgm:spPr/>
    </dgm:pt>
    <dgm:pt modelId="{2E96502F-FFE4-46A2-97B1-E7B2C1091B35}" type="pres">
      <dgm:prSet presAssocID="{C04B9520-24FF-48A6-AF1B-301A284C6DFB}" presName="imgShp" presStyleLbl="fgImgPlace1" presStyleIdx="2" presStyleCnt="4"/>
      <dgm:spPr/>
    </dgm:pt>
    <dgm:pt modelId="{699E5854-B9DD-4BCE-A042-1B18E351ED18}" type="pres">
      <dgm:prSet presAssocID="{C04B9520-24FF-48A6-AF1B-301A284C6DFB}" presName="txShp" presStyleLbl="node1" presStyleIdx="2" presStyleCnt="4">
        <dgm:presLayoutVars>
          <dgm:bulletEnabled val="1"/>
        </dgm:presLayoutVars>
      </dgm:prSet>
      <dgm:spPr/>
      <dgm:t>
        <a:bodyPr/>
        <a:lstStyle/>
        <a:p>
          <a:endParaRPr lang="en-IN"/>
        </a:p>
      </dgm:t>
    </dgm:pt>
    <dgm:pt modelId="{81C4C4FB-EA0E-466E-B620-2AAD4E23E7C9}" type="pres">
      <dgm:prSet presAssocID="{ABFD5108-80C2-496E-B77C-5A2F0AB9D016}" presName="spacing" presStyleCnt="0"/>
      <dgm:spPr/>
    </dgm:pt>
    <dgm:pt modelId="{70BC230A-A2C3-4CF4-B806-1F560CF18BC1}" type="pres">
      <dgm:prSet presAssocID="{DC0C7189-C4B3-47D2-AB5E-F5B0A7E36BE9}" presName="composite" presStyleCnt="0"/>
      <dgm:spPr/>
    </dgm:pt>
    <dgm:pt modelId="{FC52A8C9-FED8-4B61-8D7D-57B36D8CEAF0}" type="pres">
      <dgm:prSet presAssocID="{DC0C7189-C4B3-47D2-AB5E-F5B0A7E36BE9}" presName="imgShp" presStyleLbl="fgImgPlace1" presStyleIdx="3" presStyleCnt="4"/>
      <dgm:spPr/>
    </dgm:pt>
    <dgm:pt modelId="{29024C24-338C-47D1-9270-02A8D66DAF71}" type="pres">
      <dgm:prSet presAssocID="{DC0C7189-C4B3-47D2-AB5E-F5B0A7E36BE9}" presName="txShp" presStyleLbl="node1" presStyleIdx="3" presStyleCnt="4">
        <dgm:presLayoutVars>
          <dgm:bulletEnabled val="1"/>
        </dgm:presLayoutVars>
      </dgm:prSet>
      <dgm:spPr/>
      <dgm:t>
        <a:bodyPr/>
        <a:lstStyle/>
        <a:p>
          <a:endParaRPr lang="en-IN"/>
        </a:p>
      </dgm:t>
    </dgm:pt>
  </dgm:ptLst>
  <dgm:cxnLst>
    <dgm:cxn modelId="{0F354854-117D-44B9-BCDE-78515038807D}" srcId="{DB120BA6-5EE3-4904-9182-95A16491BD04}" destId="{DC0C7189-C4B3-47D2-AB5E-F5B0A7E36BE9}" srcOrd="3" destOrd="0" parTransId="{4543431B-B832-47D4-9771-DFFDF71368EE}" sibTransId="{638E5CA8-3F09-4A89-8CBE-32618430C3EC}"/>
    <dgm:cxn modelId="{83EE88E5-79D9-48FD-8264-5C3A2C26A893}" srcId="{DB120BA6-5EE3-4904-9182-95A16491BD04}" destId="{6FFB7FC3-48E1-47DA-9F59-7530847FE7AB}" srcOrd="0" destOrd="0" parTransId="{B070B33F-0938-4E6A-97BF-3610E854B5F9}" sibTransId="{0A6FB15E-CF04-4FA4-82EF-B40C222D4847}"/>
    <dgm:cxn modelId="{1162D378-B872-45A9-97FE-510F37E0B975}" type="presOf" srcId="{DB120BA6-5EE3-4904-9182-95A16491BD04}" destId="{621F8BFC-9FCB-4A75-A0A4-71A381A11ED4}" srcOrd="0" destOrd="0" presId="urn:microsoft.com/office/officeart/2005/8/layout/vList3"/>
    <dgm:cxn modelId="{EA7732C9-5BC3-4F74-8437-DA2A6B966B7C}" srcId="{DB120BA6-5EE3-4904-9182-95A16491BD04}" destId="{DC97CA4D-91BD-4860-B52E-AB15B6131EDB}" srcOrd="1" destOrd="0" parTransId="{09130C86-0BEB-40FD-AC2C-0E8EEA799E55}" sibTransId="{1C80E3AC-1BC0-42B4-9EAC-DADA6B6DC505}"/>
    <dgm:cxn modelId="{BECDF8C9-EE95-4080-8ED1-63524B741020}" type="presOf" srcId="{6FFB7FC3-48E1-47DA-9F59-7530847FE7AB}" destId="{AC1CD577-A8AB-4772-9C9E-D83F033E2D35}" srcOrd="0" destOrd="0" presId="urn:microsoft.com/office/officeart/2005/8/layout/vList3"/>
    <dgm:cxn modelId="{72EE1551-69A2-4B24-A7D5-DFA55CE5E873}" srcId="{DB120BA6-5EE3-4904-9182-95A16491BD04}" destId="{C04B9520-24FF-48A6-AF1B-301A284C6DFB}" srcOrd="2" destOrd="0" parTransId="{ED4B5265-78BE-4C3A-B1E6-9EB5256010B6}" sibTransId="{ABFD5108-80C2-496E-B77C-5A2F0AB9D016}"/>
    <dgm:cxn modelId="{F3D7F3C9-5AC5-4BFD-9256-7FF1ADEC8CEB}" type="presOf" srcId="{C04B9520-24FF-48A6-AF1B-301A284C6DFB}" destId="{699E5854-B9DD-4BCE-A042-1B18E351ED18}" srcOrd="0" destOrd="0" presId="urn:microsoft.com/office/officeart/2005/8/layout/vList3"/>
    <dgm:cxn modelId="{1E39ED90-624D-406D-AD51-BB1E1A814432}" type="presOf" srcId="{DC0C7189-C4B3-47D2-AB5E-F5B0A7E36BE9}" destId="{29024C24-338C-47D1-9270-02A8D66DAF71}" srcOrd="0" destOrd="0" presId="urn:microsoft.com/office/officeart/2005/8/layout/vList3"/>
    <dgm:cxn modelId="{E2B03E3A-C864-49B0-BD98-6EF20B80C024}" type="presOf" srcId="{DC97CA4D-91BD-4860-B52E-AB15B6131EDB}" destId="{A736380C-EB07-4BA0-89E6-C99575E56C03}" srcOrd="0" destOrd="0" presId="urn:microsoft.com/office/officeart/2005/8/layout/vList3"/>
    <dgm:cxn modelId="{D1639272-079B-40BC-A150-DF0EB7229B1D}" type="presParOf" srcId="{621F8BFC-9FCB-4A75-A0A4-71A381A11ED4}" destId="{DE0FDB0F-A3A8-49E5-87C5-45EA8E469488}" srcOrd="0" destOrd="0" presId="urn:microsoft.com/office/officeart/2005/8/layout/vList3"/>
    <dgm:cxn modelId="{A7129DD3-E986-4D98-B794-D69C7A079F94}" type="presParOf" srcId="{DE0FDB0F-A3A8-49E5-87C5-45EA8E469488}" destId="{848D06B4-B8BF-48D5-B9A3-E3A55C0057C4}" srcOrd="0" destOrd="0" presId="urn:microsoft.com/office/officeart/2005/8/layout/vList3"/>
    <dgm:cxn modelId="{7A7868B2-BECC-41D9-97B5-4FFA48C0832A}" type="presParOf" srcId="{DE0FDB0F-A3A8-49E5-87C5-45EA8E469488}" destId="{AC1CD577-A8AB-4772-9C9E-D83F033E2D35}" srcOrd="1" destOrd="0" presId="urn:microsoft.com/office/officeart/2005/8/layout/vList3"/>
    <dgm:cxn modelId="{255814B9-DF6D-4E05-993E-D8DF38E7322C}" type="presParOf" srcId="{621F8BFC-9FCB-4A75-A0A4-71A381A11ED4}" destId="{CD27FEE5-03C4-4481-B9EC-F808C9CC9C4E}" srcOrd="1" destOrd="0" presId="urn:microsoft.com/office/officeart/2005/8/layout/vList3"/>
    <dgm:cxn modelId="{476CB7AF-3679-491C-85C6-E82653D7C469}" type="presParOf" srcId="{621F8BFC-9FCB-4A75-A0A4-71A381A11ED4}" destId="{7CD7A15D-A46A-4349-8FEC-FDBA0C4B00CB}" srcOrd="2" destOrd="0" presId="urn:microsoft.com/office/officeart/2005/8/layout/vList3"/>
    <dgm:cxn modelId="{9EF66697-DC44-4DCA-AAD7-DB17F21F2804}" type="presParOf" srcId="{7CD7A15D-A46A-4349-8FEC-FDBA0C4B00CB}" destId="{C3ED3482-F267-4C6B-A722-043DC32CBC02}" srcOrd="0" destOrd="0" presId="urn:microsoft.com/office/officeart/2005/8/layout/vList3"/>
    <dgm:cxn modelId="{695A3953-97A5-476B-8004-076B5B6FD596}" type="presParOf" srcId="{7CD7A15D-A46A-4349-8FEC-FDBA0C4B00CB}" destId="{A736380C-EB07-4BA0-89E6-C99575E56C03}" srcOrd="1" destOrd="0" presId="urn:microsoft.com/office/officeart/2005/8/layout/vList3"/>
    <dgm:cxn modelId="{18E6A15B-5D2A-498F-9849-73A457A1412D}" type="presParOf" srcId="{621F8BFC-9FCB-4A75-A0A4-71A381A11ED4}" destId="{487654F8-5261-4A07-820F-49D3A18382DF}" srcOrd="3" destOrd="0" presId="urn:microsoft.com/office/officeart/2005/8/layout/vList3"/>
    <dgm:cxn modelId="{5047764A-5DFA-4C2F-85ED-FDBB7091D0FD}" type="presParOf" srcId="{621F8BFC-9FCB-4A75-A0A4-71A381A11ED4}" destId="{DD6E784F-7C9C-4207-8D72-6CED0A6B0D3B}" srcOrd="4" destOrd="0" presId="urn:microsoft.com/office/officeart/2005/8/layout/vList3"/>
    <dgm:cxn modelId="{8006C3E3-EEFE-4095-853A-3E1DA37E5071}" type="presParOf" srcId="{DD6E784F-7C9C-4207-8D72-6CED0A6B0D3B}" destId="{2E96502F-FFE4-46A2-97B1-E7B2C1091B35}" srcOrd="0" destOrd="0" presId="urn:microsoft.com/office/officeart/2005/8/layout/vList3"/>
    <dgm:cxn modelId="{AD651408-5F98-41D6-B17B-3E652107B1DE}" type="presParOf" srcId="{DD6E784F-7C9C-4207-8D72-6CED0A6B0D3B}" destId="{699E5854-B9DD-4BCE-A042-1B18E351ED18}" srcOrd="1" destOrd="0" presId="urn:microsoft.com/office/officeart/2005/8/layout/vList3"/>
    <dgm:cxn modelId="{1209314F-5A94-4141-A208-129E676494E0}" type="presParOf" srcId="{621F8BFC-9FCB-4A75-A0A4-71A381A11ED4}" destId="{81C4C4FB-EA0E-466E-B620-2AAD4E23E7C9}" srcOrd="5" destOrd="0" presId="urn:microsoft.com/office/officeart/2005/8/layout/vList3"/>
    <dgm:cxn modelId="{7939B363-3C86-423D-B9EC-7C486A21B3AD}" type="presParOf" srcId="{621F8BFC-9FCB-4A75-A0A4-71A381A11ED4}" destId="{70BC230A-A2C3-4CF4-B806-1F560CF18BC1}" srcOrd="6" destOrd="0" presId="urn:microsoft.com/office/officeart/2005/8/layout/vList3"/>
    <dgm:cxn modelId="{CBBC7A54-2242-4DA8-B4E4-8CB2AEE7A5FC}" type="presParOf" srcId="{70BC230A-A2C3-4CF4-B806-1F560CF18BC1}" destId="{FC52A8C9-FED8-4B61-8D7D-57B36D8CEAF0}" srcOrd="0" destOrd="0" presId="urn:microsoft.com/office/officeart/2005/8/layout/vList3"/>
    <dgm:cxn modelId="{4F84D073-1B53-4BAF-8EC2-04051ADB6BDD}" type="presParOf" srcId="{70BC230A-A2C3-4CF4-B806-1F560CF18BC1}" destId="{29024C24-338C-47D1-9270-02A8D66DAF7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D4EDDD-4082-40B8-8898-8E9F1110C141}" type="doc">
      <dgm:prSet loTypeId="urn:microsoft.com/office/officeart/2005/8/layout/bProcess2" loCatId="process" qsTypeId="urn:microsoft.com/office/officeart/2005/8/quickstyle/simple1" qsCatId="simple" csTypeId="urn:microsoft.com/office/officeart/2005/8/colors/accent1_2" csCatId="accent1" phldr="1"/>
      <dgm:spPr/>
    </dgm:pt>
    <dgm:pt modelId="{EE7F9BCA-1070-4484-B863-A2D291043726}">
      <dgm:prSet phldrT="[Text]"/>
      <dgm:spPr/>
      <dgm:t>
        <a:bodyPr/>
        <a:lstStyle/>
        <a:p>
          <a:r>
            <a:rPr lang="en-IN" dirty="0" smtClean="0"/>
            <a:t>EEG signals </a:t>
          </a:r>
        </a:p>
        <a:p>
          <a:r>
            <a:rPr lang="en-IN" dirty="0" smtClean="0"/>
            <a:t>of two </a:t>
          </a:r>
        </a:p>
        <a:p>
          <a:r>
            <a:rPr lang="en-IN" dirty="0" smtClean="0"/>
            <a:t>classes </a:t>
          </a:r>
          <a:endParaRPr lang="en-IN" dirty="0"/>
        </a:p>
      </dgm:t>
    </dgm:pt>
    <dgm:pt modelId="{3FFFE889-77B7-4398-9BC4-4F6D870E73B9}" type="parTrans" cxnId="{C2354586-FE7B-4D14-8362-D113CDC72ACA}">
      <dgm:prSet/>
      <dgm:spPr/>
      <dgm:t>
        <a:bodyPr/>
        <a:lstStyle/>
        <a:p>
          <a:endParaRPr lang="en-IN"/>
        </a:p>
      </dgm:t>
    </dgm:pt>
    <dgm:pt modelId="{F8C34E12-66C5-47F0-84B3-A4370B24ACB5}" type="sibTrans" cxnId="{C2354586-FE7B-4D14-8362-D113CDC72ACA}">
      <dgm:prSet/>
      <dgm:spPr/>
      <dgm:t>
        <a:bodyPr/>
        <a:lstStyle/>
        <a:p>
          <a:endParaRPr lang="en-IN"/>
        </a:p>
      </dgm:t>
    </dgm:pt>
    <dgm:pt modelId="{D168CDCF-DAF3-4822-9F4D-9BFA3A21355B}">
      <dgm:prSet phldrT="[Text]" custT="1"/>
      <dgm:spPr/>
      <dgm:t>
        <a:bodyPr/>
        <a:lstStyle/>
        <a:p>
          <a:r>
            <a:rPr lang="en-IN" sz="2000" dirty="0" smtClean="0"/>
            <a:t>Feature extraction</a:t>
          </a:r>
          <a:endParaRPr lang="en-IN" sz="2000" dirty="0"/>
        </a:p>
      </dgm:t>
    </dgm:pt>
    <dgm:pt modelId="{692CA673-E07F-45E9-AB4B-606FEDD74D93}" type="parTrans" cxnId="{EEE7E5A0-CFE3-49E5-A85C-D5C60FD12000}">
      <dgm:prSet/>
      <dgm:spPr/>
      <dgm:t>
        <a:bodyPr/>
        <a:lstStyle/>
        <a:p>
          <a:endParaRPr lang="en-IN"/>
        </a:p>
      </dgm:t>
    </dgm:pt>
    <dgm:pt modelId="{C10BB11F-EB17-4298-8BA9-E21970A891A2}" type="sibTrans" cxnId="{EEE7E5A0-CFE3-49E5-A85C-D5C60FD12000}">
      <dgm:prSet/>
      <dgm:spPr/>
      <dgm:t>
        <a:bodyPr/>
        <a:lstStyle/>
        <a:p>
          <a:endParaRPr lang="en-IN"/>
        </a:p>
      </dgm:t>
    </dgm:pt>
    <dgm:pt modelId="{1F5BB586-6A92-4BEC-BED3-556EC1CE2F22}">
      <dgm:prSet phldrT="[Text]" custT="1"/>
      <dgm:spPr/>
      <dgm:t>
        <a:bodyPr/>
        <a:lstStyle/>
        <a:p>
          <a:r>
            <a:rPr lang="en-IN" sz="2000" dirty="0" smtClean="0"/>
            <a:t>Classification using different algorithms</a:t>
          </a:r>
          <a:endParaRPr lang="en-IN" sz="2000" dirty="0"/>
        </a:p>
      </dgm:t>
    </dgm:pt>
    <dgm:pt modelId="{DB0BE2EC-0710-4A03-8193-6DE37E4A5A3A}" type="parTrans" cxnId="{31546651-0D0A-4476-93AF-9C8F976A048F}">
      <dgm:prSet/>
      <dgm:spPr/>
      <dgm:t>
        <a:bodyPr/>
        <a:lstStyle/>
        <a:p>
          <a:endParaRPr lang="en-IN"/>
        </a:p>
      </dgm:t>
    </dgm:pt>
    <dgm:pt modelId="{9240ED07-4041-4CE2-8D6E-28F66AE8AF46}" type="sibTrans" cxnId="{31546651-0D0A-4476-93AF-9C8F976A048F}">
      <dgm:prSet/>
      <dgm:spPr/>
      <dgm:t>
        <a:bodyPr/>
        <a:lstStyle/>
        <a:p>
          <a:endParaRPr lang="en-IN"/>
        </a:p>
      </dgm:t>
    </dgm:pt>
    <dgm:pt modelId="{DE238FF6-0041-4135-886F-97B9BA5319EC}">
      <dgm:prSet/>
      <dgm:spPr/>
      <dgm:t>
        <a:bodyPr/>
        <a:lstStyle/>
        <a:p>
          <a:r>
            <a:rPr lang="en-IN" dirty="0" smtClean="0"/>
            <a:t>10-fold cross validation</a:t>
          </a:r>
          <a:endParaRPr lang="en-IN" dirty="0"/>
        </a:p>
      </dgm:t>
    </dgm:pt>
    <dgm:pt modelId="{ABC7C593-386C-4323-ADC4-574C1FA5DE38}" type="parTrans" cxnId="{16D34026-A118-42D3-848A-5D05A0675615}">
      <dgm:prSet/>
      <dgm:spPr/>
      <dgm:t>
        <a:bodyPr/>
        <a:lstStyle/>
        <a:p>
          <a:endParaRPr lang="en-IN"/>
        </a:p>
      </dgm:t>
    </dgm:pt>
    <dgm:pt modelId="{E6125785-3B70-4A8E-ABFD-63D949198B58}" type="sibTrans" cxnId="{16D34026-A118-42D3-848A-5D05A0675615}">
      <dgm:prSet/>
      <dgm:spPr/>
      <dgm:t>
        <a:bodyPr/>
        <a:lstStyle/>
        <a:p>
          <a:endParaRPr lang="en-IN"/>
        </a:p>
      </dgm:t>
    </dgm:pt>
    <dgm:pt modelId="{41344B36-0A2F-475A-A42E-AE00D92B9CAC}">
      <dgm:prSet/>
      <dgm:spPr/>
      <dgm:t>
        <a:bodyPr/>
        <a:lstStyle/>
        <a:p>
          <a:r>
            <a:rPr lang="en-IN" dirty="0" smtClean="0"/>
            <a:t>Classification outcomes</a:t>
          </a:r>
          <a:endParaRPr lang="en-IN" dirty="0"/>
        </a:p>
      </dgm:t>
    </dgm:pt>
    <dgm:pt modelId="{E8F8EB02-EB4E-4D91-87DA-8DED5521934A}" type="parTrans" cxnId="{3AAF2BF9-BE97-4D8E-95BE-AAD1808F8B56}">
      <dgm:prSet/>
      <dgm:spPr/>
      <dgm:t>
        <a:bodyPr/>
        <a:lstStyle/>
        <a:p>
          <a:endParaRPr lang="en-IN"/>
        </a:p>
      </dgm:t>
    </dgm:pt>
    <dgm:pt modelId="{E6113362-15C6-423C-86C7-484A2A30B0AA}" type="sibTrans" cxnId="{3AAF2BF9-BE97-4D8E-95BE-AAD1808F8B56}">
      <dgm:prSet/>
      <dgm:spPr/>
      <dgm:t>
        <a:bodyPr/>
        <a:lstStyle/>
        <a:p>
          <a:endParaRPr lang="en-IN"/>
        </a:p>
      </dgm:t>
    </dgm:pt>
    <dgm:pt modelId="{892DF7C1-D7FC-4B78-87A2-5304BE7E2C8E}" type="pres">
      <dgm:prSet presAssocID="{63D4EDDD-4082-40B8-8898-8E9F1110C141}" presName="diagram" presStyleCnt="0">
        <dgm:presLayoutVars>
          <dgm:dir/>
          <dgm:resizeHandles/>
        </dgm:presLayoutVars>
      </dgm:prSet>
      <dgm:spPr/>
    </dgm:pt>
    <dgm:pt modelId="{B925AF55-CCEC-4311-BC16-F3861F676E2F}" type="pres">
      <dgm:prSet presAssocID="{EE7F9BCA-1070-4484-B863-A2D291043726}" presName="firstNode" presStyleLbl="node1" presStyleIdx="0" presStyleCnt="5">
        <dgm:presLayoutVars>
          <dgm:bulletEnabled val="1"/>
        </dgm:presLayoutVars>
      </dgm:prSet>
      <dgm:spPr/>
      <dgm:t>
        <a:bodyPr/>
        <a:lstStyle/>
        <a:p>
          <a:endParaRPr lang="en-IN"/>
        </a:p>
      </dgm:t>
    </dgm:pt>
    <dgm:pt modelId="{1C355181-5581-4D63-9392-AACD3E9523B0}" type="pres">
      <dgm:prSet presAssocID="{F8C34E12-66C5-47F0-84B3-A4370B24ACB5}" presName="sibTrans" presStyleLbl="sibTrans2D1" presStyleIdx="0" presStyleCnt="4"/>
      <dgm:spPr/>
      <dgm:t>
        <a:bodyPr/>
        <a:lstStyle/>
        <a:p>
          <a:endParaRPr lang="en-IN"/>
        </a:p>
      </dgm:t>
    </dgm:pt>
    <dgm:pt modelId="{6F176330-2356-4DC1-93F6-DB64A99748B4}" type="pres">
      <dgm:prSet presAssocID="{D168CDCF-DAF3-4822-9F4D-9BFA3A21355B}" presName="middleNode" presStyleCnt="0"/>
      <dgm:spPr/>
    </dgm:pt>
    <dgm:pt modelId="{528E1173-E547-4C47-BE68-04016F232665}" type="pres">
      <dgm:prSet presAssocID="{D168CDCF-DAF3-4822-9F4D-9BFA3A21355B}" presName="padding" presStyleLbl="node1" presStyleIdx="0" presStyleCnt="5"/>
      <dgm:spPr/>
    </dgm:pt>
    <dgm:pt modelId="{7B1AFC29-A514-4185-B91F-869A57BB67D0}" type="pres">
      <dgm:prSet presAssocID="{D168CDCF-DAF3-4822-9F4D-9BFA3A21355B}" presName="shape" presStyleLbl="node1" presStyleIdx="1" presStyleCnt="5" custScaleX="162164" custScaleY="142042">
        <dgm:presLayoutVars>
          <dgm:bulletEnabled val="1"/>
        </dgm:presLayoutVars>
      </dgm:prSet>
      <dgm:spPr/>
      <dgm:t>
        <a:bodyPr/>
        <a:lstStyle/>
        <a:p>
          <a:endParaRPr lang="en-IN"/>
        </a:p>
      </dgm:t>
    </dgm:pt>
    <dgm:pt modelId="{065E0BDA-FCF4-4052-9545-1B1DB4699DC0}" type="pres">
      <dgm:prSet presAssocID="{C10BB11F-EB17-4298-8BA9-E21970A891A2}" presName="sibTrans" presStyleLbl="sibTrans2D1" presStyleIdx="1" presStyleCnt="4"/>
      <dgm:spPr/>
      <dgm:t>
        <a:bodyPr/>
        <a:lstStyle/>
        <a:p>
          <a:endParaRPr lang="en-IN"/>
        </a:p>
      </dgm:t>
    </dgm:pt>
    <dgm:pt modelId="{5812C1F3-C404-4F03-8A50-63AB1A8677ED}" type="pres">
      <dgm:prSet presAssocID="{1F5BB586-6A92-4BEC-BED3-556EC1CE2F22}" presName="middleNode" presStyleCnt="0"/>
      <dgm:spPr/>
    </dgm:pt>
    <dgm:pt modelId="{65A2A696-8999-48CB-883E-0ECB1AC500D9}" type="pres">
      <dgm:prSet presAssocID="{1F5BB586-6A92-4BEC-BED3-556EC1CE2F22}" presName="padding" presStyleLbl="node1" presStyleIdx="1" presStyleCnt="5"/>
      <dgm:spPr/>
    </dgm:pt>
    <dgm:pt modelId="{2AD90FC7-C2B4-49BA-8391-851A85B5DE28}" type="pres">
      <dgm:prSet presAssocID="{1F5BB586-6A92-4BEC-BED3-556EC1CE2F22}" presName="shape" presStyleLbl="node1" presStyleIdx="2" presStyleCnt="5" custScaleX="191224" custScaleY="151661">
        <dgm:presLayoutVars>
          <dgm:bulletEnabled val="1"/>
        </dgm:presLayoutVars>
      </dgm:prSet>
      <dgm:spPr/>
      <dgm:t>
        <a:bodyPr/>
        <a:lstStyle/>
        <a:p>
          <a:endParaRPr lang="en-IN"/>
        </a:p>
      </dgm:t>
    </dgm:pt>
    <dgm:pt modelId="{447CFE3A-58AC-408A-8E87-7976EE2110F5}" type="pres">
      <dgm:prSet presAssocID="{9240ED07-4041-4CE2-8D6E-28F66AE8AF46}" presName="sibTrans" presStyleLbl="sibTrans2D1" presStyleIdx="2" presStyleCnt="4"/>
      <dgm:spPr/>
      <dgm:t>
        <a:bodyPr/>
        <a:lstStyle/>
        <a:p>
          <a:endParaRPr lang="en-IN"/>
        </a:p>
      </dgm:t>
    </dgm:pt>
    <dgm:pt modelId="{C5C4E161-F068-4886-ADC4-4F2DB154C155}" type="pres">
      <dgm:prSet presAssocID="{DE238FF6-0041-4135-886F-97B9BA5319EC}" presName="middleNode" presStyleCnt="0"/>
      <dgm:spPr/>
    </dgm:pt>
    <dgm:pt modelId="{031C86C8-3973-4F9C-A489-CD2F66F98343}" type="pres">
      <dgm:prSet presAssocID="{DE238FF6-0041-4135-886F-97B9BA5319EC}" presName="padding" presStyleLbl="node1" presStyleIdx="2" presStyleCnt="5"/>
      <dgm:spPr/>
    </dgm:pt>
    <dgm:pt modelId="{21B7216A-3362-4D09-B40F-FB4BEEAB4673}" type="pres">
      <dgm:prSet presAssocID="{DE238FF6-0041-4135-886F-97B9BA5319EC}" presName="shape" presStyleLbl="node1" presStyleIdx="3" presStyleCnt="5" custScaleX="154568" custScaleY="125013">
        <dgm:presLayoutVars>
          <dgm:bulletEnabled val="1"/>
        </dgm:presLayoutVars>
      </dgm:prSet>
      <dgm:spPr/>
      <dgm:t>
        <a:bodyPr/>
        <a:lstStyle/>
        <a:p>
          <a:endParaRPr lang="en-IN"/>
        </a:p>
      </dgm:t>
    </dgm:pt>
    <dgm:pt modelId="{09A61F2C-228F-4C6D-B86E-28F85EEFE113}" type="pres">
      <dgm:prSet presAssocID="{E6125785-3B70-4A8E-ABFD-63D949198B58}" presName="sibTrans" presStyleLbl="sibTrans2D1" presStyleIdx="3" presStyleCnt="4"/>
      <dgm:spPr/>
      <dgm:t>
        <a:bodyPr/>
        <a:lstStyle/>
        <a:p>
          <a:endParaRPr lang="en-IN"/>
        </a:p>
      </dgm:t>
    </dgm:pt>
    <dgm:pt modelId="{173C0D14-4804-4A16-85DD-07672116617F}" type="pres">
      <dgm:prSet presAssocID="{41344B36-0A2F-475A-A42E-AE00D92B9CAC}" presName="lastNode" presStyleLbl="node1" presStyleIdx="4" presStyleCnt="5">
        <dgm:presLayoutVars>
          <dgm:bulletEnabled val="1"/>
        </dgm:presLayoutVars>
      </dgm:prSet>
      <dgm:spPr/>
      <dgm:t>
        <a:bodyPr/>
        <a:lstStyle/>
        <a:p>
          <a:endParaRPr lang="en-IN"/>
        </a:p>
      </dgm:t>
    </dgm:pt>
  </dgm:ptLst>
  <dgm:cxnLst>
    <dgm:cxn modelId="{C8BB2D54-5398-48B5-97E6-DFFD6C4452DB}" type="presOf" srcId="{DE238FF6-0041-4135-886F-97B9BA5319EC}" destId="{21B7216A-3362-4D09-B40F-FB4BEEAB4673}" srcOrd="0" destOrd="0" presId="urn:microsoft.com/office/officeart/2005/8/layout/bProcess2"/>
    <dgm:cxn modelId="{F15A650A-0831-4B01-A285-000A5B35C833}" type="presOf" srcId="{EE7F9BCA-1070-4484-B863-A2D291043726}" destId="{B925AF55-CCEC-4311-BC16-F3861F676E2F}" srcOrd="0" destOrd="0" presId="urn:microsoft.com/office/officeart/2005/8/layout/bProcess2"/>
    <dgm:cxn modelId="{3AAF2BF9-BE97-4D8E-95BE-AAD1808F8B56}" srcId="{63D4EDDD-4082-40B8-8898-8E9F1110C141}" destId="{41344B36-0A2F-475A-A42E-AE00D92B9CAC}" srcOrd="4" destOrd="0" parTransId="{E8F8EB02-EB4E-4D91-87DA-8DED5521934A}" sibTransId="{E6113362-15C6-423C-86C7-484A2A30B0AA}"/>
    <dgm:cxn modelId="{EEE7E5A0-CFE3-49E5-A85C-D5C60FD12000}" srcId="{63D4EDDD-4082-40B8-8898-8E9F1110C141}" destId="{D168CDCF-DAF3-4822-9F4D-9BFA3A21355B}" srcOrd="1" destOrd="0" parTransId="{692CA673-E07F-45E9-AB4B-606FEDD74D93}" sibTransId="{C10BB11F-EB17-4298-8BA9-E21970A891A2}"/>
    <dgm:cxn modelId="{16D34026-A118-42D3-848A-5D05A0675615}" srcId="{63D4EDDD-4082-40B8-8898-8E9F1110C141}" destId="{DE238FF6-0041-4135-886F-97B9BA5319EC}" srcOrd="3" destOrd="0" parTransId="{ABC7C593-386C-4323-ADC4-574C1FA5DE38}" sibTransId="{E6125785-3B70-4A8E-ABFD-63D949198B58}"/>
    <dgm:cxn modelId="{BCDA0060-430F-4095-BC30-96C118A7AE48}" type="presOf" srcId="{C10BB11F-EB17-4298-8BA9-E21970A891A2}" destId="{065E0BDA-FCF4-4052-9545-1B1DB4699DC0}" srcOrd="0" destOrd="0" presId="urn:microsoft.com/office/officeart/2005/8/layout/bProcess2"/>
    <dgm:cxn modelId="{F75DF9EB-0B08-49AF-9ACB-870EDFD5487E}" type="presOf" srcId="{F8C34E12-66C5-47F0-84B3-A4370B24ACB5}" destId="{1C355181-5581-4D63-9392-AACD3E9523B0}" srcOrd="0" destOrd="0" presId="urn:microsoft.com/office/officeart/2005/8/layout/bProcess2"/>
    <dgm:cxn modelId="{FF6D76E8-E6D6-4C0E-BB36-50FE899FD776}" type="presOf" srcId="{1F5BB586-6A92-4BEC-BED3-556EC1CE2F22}" destId="{2AD90FC7-C2B4-49BA-8391-851A85B5DE28}" srcOrd="0" destOrd="0" presId="urn:microsoft.com/office/officeart/2005/8/layout/bProcess2"/>
    <dgm:cxn modelId="{ADFB0118-297E-480A-B6EE-0B73F76EBE13}" type="presOf" srcId="{E6125785-3B70-4A8E-ABFD-63D949198B58}" destId="{09A61F2C-228F-4C6D-B86E-28F85EEFE113}" srcOrd="0" destOrd="0" presId="urn:microsoft.com/office/officeart/2005/8/layout/bProcess2"/>
    <dgm:cxn modelId="{86A89884-D75F-42C0-925F-B6E64CEF4503}" type="presOf" srcId="{41344B36-0A2F-475A-A42E-AE00D92B9CAC}" destId="{173C0D14-4804-4A16-85DD-07672116617F}" srcOrd="0" destOrd="0" presId="urn:microsoft.com/office/officeart/2005/8/layout/bProcess2"/>
    <dgm:cxn modelId="{C2354586-FE7B-4D14-8362-D113CDC72ACA}" srcId="{63D4EDDD-4082-40B8-8898-8E9F1110C141}" destId="{EE7F9BCA-1070-4484-B863-A2D291043726}" srcOrd="0" destOrd="0" parTransId="{3FFFE889-77B7-4398-9BC4-4F6D870E73B9}" sibTransId="{F8C34E12-66C5-47F0-84B3-A4370B24ACB5}"/>
    <dgm:cxn modelId="{239DC552-1BFA-45DA-B0BA-8E68311ED711}" type="presOf" srcId="{D168CDCF-DAF3-4822-9F4D-9BFA3A21355B}" destId="{7B1AFC29-A514-4185-B91F-869A57BB67D0}" srcOrd="0" destOrd="0" presId="urn:microsoft.com/office/officeart/2005/8/layout/bProcess2"/>
    <dgm:cxn modelId="{368FA45F-AB3A-42D8-86B0-562692C18CC6}" type="presOf" srcId="{63D4EDDD-4082-40B8-8898-8E9F1110C141}" destId="{892DF7C1-D7FC-4B78-87A2-5304BE7E2C8E}" srcOrd="0" destOrd="0" presId="urn:microsoft.com/office/officeart/2005/8/layout/bProcess2"/>
    <dgm:cxn modelId="{31546651-0D0A-4476-93AF-9C8F976A048F}" srcId="{63D4EDDD-4082-40B8-8898-8E9F1110C141}" destId="{1F5BB586-6A92-4BEC-BED3-556EC1CE2F22}" srcOrd="2" destOrd="0" parTransId="{DB0BE2EC-0710-4A03-8193-6DE37E4A5A3A}" sibTransId="{9240ED07-4041-4CE2-8D6E-28F66AE8AF46}"/>
    <dgm:cxn modelId="{1A5C3D82-695F-48BD-ADBC-62BC8CEAC09F}" type="presOf" srcId="{9240ED07-4041-4CE2-8D6E-28F66AE8AF46}" destId="{447CFE3A-58AC-408A-8E87-7976EE2110F5}" srcOrd="0" destOrd="0" presId="urn:microsoft.com/office/officeart/2005/8/layout/bProcess2"/>
    <dgm:cxn modelId="{99B1B3ED-A1D8-4B72-83E8-0A658DEC7B55}" type="presParOf" srcId="{892DF7C1-D7FC-4B78-87A2-5304BE7E2C8E}" destId="{B925AF55-CCEC-4311-BC16-F3861F676E2F}" srcOrd="0" destOrd="0" presId="urn:microsoft.com/office/officeart/2005/8/layout/bProcess2"/>
    <dgm:cxn modelId="{E12F50AC-C848-4367-A9A9-CB29EBC2840C}" type="presParOf" srcId="{892DF7C1-D7FC-4B78-87A2-5304BE7E2C8E}" destId="{1C355181-5581-4D63-9392-AACD3E9523B0}" srcOrd="1" destOrd="0" presId="urn:microsoft.com/office/officeart/2005/8/layout/bProcess2"/>
    <dgm:cxn modelId="{F8177668-F7C9-4DBC-B33E-DFBECC8AD56D}" type="presParOf" srcId="{892DF7C1-D7FC-4B78-87A2-5304BE7E2C8E}" destId="{6F176330-2356-4DC1-93F6-DB64A99748B4}" srcOrd="2" destOrd="0" presId="urn:microsoft.com/office/officeart/2005/8/layout/bProcess2"/>
    <dgm:cxn modelId="{D7AF1CDC-1A64-417E-B33C-2220F09A091E}" type="presParOf" srcId="{6F176330-2356-4DC1-93F6-DB64A99748B4}" destId="{528E1173-E547-4C47-BE68-04016F232665}" srcOrd="0" destOrd="0" presId="urn:microsoft.com/office/officeart/2005/8/layout/bProcess2"/>
    <dgm:cxn modelId="{E25EA03F-035E-45EC-8A12-C0311765DA70}" type="presParOf" srcId="{6F176330-2356-4DC1-93F6-DB64A99748B4}" destId="{7B1AFC29-A514-4185-B91F-869A57BB67D0}" srcOrd="1" destOrd="0" presId="urn:microsoft.com/office/officeart/2005/8/layout/bProcess2"/>
    <dgm:cxn modelId="{420EFA69-ACBC-4773-A08C-4646F177F35C}" type="presParOf" srcId="{892DF7C1-D7FC-4B78-87A2-5304BE7E2C8E}" destId="{065E0BDA-FCF4-4052-9545-1B1DB4699DC0}" srcOrd="3" destOrd="0" presId="urn:microsoft.com/office/officeart/2005/8/layout/bProcess2"/>
    <dgm:cxn modelId="{067F392D-3608-4F90-8DB8-AD27DD7533AA}" type="presParOf" srcId="{892DF7C1-D7FC-4B78-87A2-5304BE7E2C8E}" destId="{5812C1F3-C404-4F03-8A50-63AB1A8677ED}" srcOrd="4" destOrd="0" presId="urn:microsoft.com/office/officeart/2005/8/layout/bProcess2"/>
    <dgm:cxn modelId="{32B505C0-8AE6-4F63-9FB8-2B0B44F83FD2}" type="presParOf" srcId="{5812C1F3-C404-4F03-8A50-63AB1A8677ED}" destId="{65A2A696-8999-48CB-883E-0ECB1AC500D9}" srcOrd="0" destOrd="0" presId="urn:microsoft.com/office/officeart/2005/8/layout/bProcess2"/>
    <dgm:cxn modelId="{8630F08B-D046-46DF-9027-7AC555FF5193}" type="presParOf" srcId="{5812C1F3-C404-4F03-8A50-63AB1A8677ED}" destId="{2AD90FC7-C2B4-49BA-8391-851A85B5DE28}" srcOrd="1" destOrd="0" presId="urn:microsoft.com/office/officeart/2005/8/layout/bProcess2"/>
    <dgm:cxn modelId="{BD694EDE-9E3E-407F-8AE1-B3A574462AA6}" type="presParOf" srcId="{892DF7C1-D7FC-4B78-87A2-5304BE7E2C8E}" destId="{447CFE3A-58AC-408A-8E87-7976EE2110F5}" srcOrd="5" destOrd="0" presId="urn:microsoft.com/office/officeart/2005/8/layout/bProcess2"/>
    <dgm:cxn modelId="{4AB10FFF-3076-4499-A3D5-26F7AA723789}" type="presParOf" srcId="{892DF7C1-D7FC-4B78-87A2-5304BE7E2C8E}" destId="{C5C4E161-F068-4886-ADC4-4F2DB154C155}" srcOrd="6" destOrd="0" presId="urn:microsoft.com/office/officeart/2005/8/layout/bProcess2"/>
    <dgm:cxn modelId="{80193DAB-A5BB-469A-8BCA-C5558BDB8AD5}" type="presParOf" srcId="{C5C4E161-F068-4886-ADC4-4F2DB154C155}" destId="{031C86C8-3973-4F9C-A489-CD2F66F98343}" srcOrd="0" destOrd="0" presId="urn:microsoft.com/office/officeart/2005/8/layout/bProcess2"/>
    <dgm:cxn modelId="{B96AF7E4-D8FA-4ECE-A1AE-3EB60062631A}" type="presParOf" srcId="{C5C4E161-F068-4886-ADC4-4F2DB154C155}" destId="{21B7216A-3362-4D09-B40F-FB4BEEAB4673}" srcOrd="1" destOrd="0" presId="urn:microsoft.com/office/officeart/2005/8/layout/bProcess2"/>
    <dgm:cxn modelId="{21A57306-C171-4A11-85F2-81CA62FAEEC6}" type="presParOf" srcId="{892DF7C1-D7FC-4B78-87A2-5304BE7E2C8E}" destId="{09A61F2C-228F-4C6D-B86E-28F85EEFE113}" srcOrd="7" destOrd="0" presId="urn:microsoft.com/office/officeart/2005/8/layout/bProcess2"/>
    <dgm:cxn modelId="{880439DA-A0DC-4601-83D8-04B5AB6DBF11}" type="presParOf" srcId="{892DF7C1-D7FC-4B78-87A2-5304BE7E2C8E}" destId="{173C0D14-4804-4A16-85DD-07672116617F}" srcOrd="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6A17C-9ACE-4EAE-A544-AE39483B43B4}"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N"/>
        </a:p>
      </dgm:t>
    </dgm:pt>
    <dgm:pt modelId="{066E8823-17F1-4F8F-8DEF-47EA8F468A28}">
      <dgm:prSet phldrT="[Text]"/>
      <dgm:spPr/>
      <dgm:t>
        <a:bodyPr/>
        <a:lstStyle/>
        <a:p>
          <a:r>
            <a:rPr lang="en-IN" dirty="0" smtClean="0"/>
            <a:t>LR</a:t>
          </a:r>
          <a:endParaRPr lang="en-IN" dirty="0"/>
        </a:p>
      </dgm:t>
    </dgm:pt>
    <dgm:pt modelId="{7B3518D3-7C56-4D4E-AD18-2DD0B3ECB2E2}" type="parTrans" cxnId="{4FC6184A-6C8D-460D-B5EF-24E9661BE4BE}">
      <dgm:prSet/>
      <dgm:spPr/>
      <dgm:t>
        <a:bodyPr/>
        <a:lstStyle/>
        <a:p>
          <a:endParaRPr lang="en-IN"/>
        </a:p>
      </dgm:t>
    </dgm:pt>
    <dgm:pt modelId="{D9C11A13-F785-4124-B481-EC878216111C}" type="sibTrans" cxnId="{4FC6184A-6C8D-460D-B5EF-24E9661BE4BE}">
      <dgm:prSet/>
      <dgm:spPr/>
      <dgm:t>
        <a:bodyPr/>
        <a:lstStyle/>
        <a:p>
          <a:endParaRPr lang="en-IN"/>
        </a:p>
      </dgm:t>
    </dgm:pt>
    <dgm:pt modelId="{3CC45CB7-5C3B-4458-87AD-19A72BC8735A}">
      <dgm:prSet phldrT="[Text]"/>
      <dgm:spPr/>
      <dgm:t>
        <a:bodyPr/>
        <a:lstStyle/>
        <a:p>
          <a:r>
            <a:rPr lang="en-IN" dirty="0" smtClean="0"/>
            <a:t>KLR</a:t>
          </a:r>
          <a:endParaRPr lang="en-IN" dirty="0"/>
        </a:p>
      </dgm:t>
    </dgm:pt>
    <dgm:pt modelId="{2E8985AC-8F8D-493A-B475-C744A5D53A5E}" type="parTrans" cxnId="{66D010FF-F663-427F-8A66-16A18551C4B1}">
      <dgm:prSet/>
      <dgm:spPr/>
      <dgm:t>
        <a:bodyPr/>
        <a:lstStyle/>
        <a:p>
          <a:endParaRPr lang="en-IN"/>
        </a:p>
      </dgm:t>
    </dgm:pt>
    <dgm:pt modelId="{951B59B9-B36A-4AF7-9A00-E35F2348A43D}" type="sibTrans" cxnId="{66D010FF-F663-427F-8A66-16A18551C4B1}">
      <dgm:prSet/>
      <dgm:spPr/>
      <dgm:t>
        <a:bodyPr/>
        <a:lstStyle/>
        <a:p>
          <a:endParaRPr lang="en-IN"/>
        </a:p>
      </dgm:t>
    </dgm:pt>
    <dgm:pt modelId="{16F427A3-9C83-45FA-BD3E-2169F8E61FDA}">
      <dgm:prSet phldrT="[Text]"/>
      <dgm:spPr/>
      <dgm:t>
        <a:bodyPr/>
        <a:lstStyle/>
        <a:p>
          <a:r>
            <a:rPr lang="en-IN" dirty="0" smtClean="0"/>
            <a:t>LS-SVM</a:t>
          </a:r>
          <a:endParaRPr lang="en-IN" dirty="0"/>
        </a:p>
      </dgm:t>
    </dgm:pt>
    <dgm:pt modelId="{36DCDD0F-8FC0-4266-9139-D801441F7984}" type="parTrans" cxnId="{41AF63BC-CBBB-4B9A-8D32-33546BFDD69B}">
      <dgm:prSet/>
      <dgm:spPr/>
      <dgm:t>
        <a:bodyPr/>
        <a:lstStyle/>
        <a:p>
          <a:endParaRPr lang="en-IN"/>
        </a:p>
      </dgm:t>
    </dgm:pt>
    <dgm:pt modelId="{BD70590F-413A-4371-9625-B6FDBEA1DD32}" type="sibTrans" cxnId="{41AF63BC-CBBB-4B9A-8D32-33546BFDD69B}">
      <dgm:prSet/>
      <dgm:spPr/>
      <dgm:t>
        <a:bodyPr/>
        <a:lstStyle/>
        <a:p>
          <a:endParaRPr lang="en-IN"/>
        </a:p>
      </dgm:t>
    </dgm:pt>
    <dgm:pt modelId="{FB6B0CD9-C940-4783-87FB-C8530E611D94}">
      <dgm:prSet phldrT="[Text]"/>
      <dgm:spPr/>
      <dgm:t>
        <a:bodyPr/>
        <a:lstStyle/>
        <a:p>
          <a:r>
            <a:rPr lang="en-IN" dirty="0" smtClean="0"/>
            <a:t>Classification algorithms used in the paper</a:t>
          </a:r>
          <a:endParaRPr lang="en-IN" dirty="0"/>
        </a:p>
      </dgm:t>
    </dgm:pt>
    <dgm:pt modelId="{46EFC291-D9BA-4ED4-94FA-30C3F7126193}" type="parTrans" cxnId="{56408DFF-EA37-4D4B-AC57-BD96061C1794}">
      <dgm:prSet/>
      <dgm:spPr/>
      <dgm:t>
        <a:bodyPr/>
        <a:lstStyle/>
        <a:p>
          <a:endParaRPr lang="en-IN"/>
        </a:p>
      </dgm:t>
    </dgm:pt>
    <dgm:pt modelId="{F45E1597-70FF-4998-B5FD-2DBE2CF0A3E0}" type="sibTrans" cxnId="{56408DFF-EA37-4D4B-AC57-BD96061C1794}">
      <dgm:prSet/>
      <dgm:spPr/>
      <dgm:t>
        <a:bodyPr/>
        <a:lstStyle/>
        <a:p>
          <a:endParaRPr lang="en-IN"/>
        </a:p>
      </dgm:t>
    </dgm:pt>
    <dgm:pt modelId="{20FE66EF-D58C-4B32-AAF7-FF1A659AA2D9}" type="pres">
      <dgm:prSet presAssocID="{6DA6A17C-9ACE-4EAE-A544-AE39483B43B4}" presName="Name0" presStyleCnt="0">
        <dgm:presLayoutVars>
          <dgm:chMax val="4"/>
          <dgm:resizeHandles val="exact"/>
        </dgm:presLayoutVars>
      </dgm:prSet>
      <dgm:spPr/>
      <dgm:t>
        <a:bodyPr/>
        <a:lstStyle/>
        <a:p>
          <a:endParaRPr lang="en-IN"/>
        </a:p>
      </dgm:t>
    </dgm:pt>
    <dgm:pt modelId="{31D4FD28-A0BC-4386-9460-E1C634A5BEBE}" type="pres">
      <dgm:prSet presAssocID="{6DA6A17C-9ACE-4EAE-A544-AE39483B43B4}" presName="ellipse" presStyleLbl="trBgShp" presStyleIdx="0" presStyleCnt="1"/>
      <dgm:spPr/>
    </dgm:pt>
    <dgm:pt modelId="{B6E9A188-A37F-4F2F-92B4-3C2735A0A2B1}" type="pres">
      <dgm:prSet presAssocID="{6DA6A17C-9ACE-4EAE-A544-AE39483B43B4}" presName="arrow1" presStyleLbl="fgShp" presStyleIdx="0" presStyleCnt="1"/>
      <dgm:spPr/>
    </dgm:pt>
    <dgm:pt modelId="{9A5078A2-EEC7-4EA3-ACFF-3600892F61D8}" type="pres">
      <dgm:prSet presAssocID="{6DA6A17C-9ACE-4EAE-A544-AE39483B43B4}" presName="rectangle" presStyleLbl="revTx" presStyleIdx="0" presStyleCnt="1">
        <dgm:presLayoutVars>
          <dgm:bulletEnabled val="1"/>
        </dgm:presLayoutVars>
      </dgm:prSet>
      <dgm:spPr/>
      <dgm:t>
        <a:bodyPr/>
        <a:lstStyle/>
        <a:p>
          <a:endParaRPr lang="en-IN"/>
        </a:p>
      </dgm:t>
    </dgm:pt>
    <dgm:pt modelId="{5E502329-72B2-4A62-BD3E-383D7A8A38F4}" type="pres">
      <dgm:prSet presAssocID="{3CC45CB7-5C3B-4458-87AD-19A72BC8735A}" presName="item1" presStyleLbl="node1" presStyleIdx="0" presStyleCnt="3">
        <dgm:presLayoutVars>
          <dgm:bulletEnabled val="1"/>
        </dgm:presLayoutVars>
      </dgm:prSet>
      <dgm:spPr/>
      <dgm:t>
        <a:bodyPr/>
        <a:lstStyle/>
        <a:p>
          <a:endParaRPr lang="en-IN"/>
        </a:p>
      </dgm:t>
    </dgm:pt>
    <dgm:pt modelId="{20C5400E-22A9-4745-BBFE-CC483724D528}" type="pres">
      <dgm:prSet presAssocID="{16F427A3-9C83-45FA-BD3E-2169F8E61FDA}" presName="item2" presStyleLbl="node1" presStyleIdx="1" presStyleCnt="3">
        <dgm:presLayoutVars>
          <dgm:bulletEnabled val="1"/>
        </dgm:presLayoutVars>
      </dgm:prSet>
      <dgm:spPr/>
      <dgm:t>
        <a:bodyPr/>
        <a:lstStyle/>
        <a:p>
          <a:endParaRPr lang="en-IN"/>
        </a:p>
      </dgm:t>
    </dgm:pt>
    <dgm:pt modelId="{6EC28214-0ED4-4B0C-9DA1-E60EB560FF8D}" type="pres">
      <dgm:prSet presAssocID="{FB6B0CD9-C940-4783-87FB-C8530E611D94}" presName="item3" presStyleLbl="node1" presStyleIdx="2" presStyleCnt="3">
        <dgm:presLayoutVars>
          <dgm:bulletEnabled val="1"/>
        </dgm:presLayoutVars>
      </dgm:prSet>
      <dgm:spPr/>
      <dgm:t>
        <a:bodyPr/>
        <a:lstStyle/>
        <a:p>
          <a:endParaRPr lang="en-IN"/>
        </a:p>
      </dgm:t>
    </dgm:pt>
    <dgm:pt modelId="{DD3D9E09-52D3-4F7F-AF98-027B07CE2658}" type="pres">
      <dgm:prSet presAssocID="{6DA6A17C-9ACE-4EAE-A544-AE39483B43B4}" presName="funnel" presStyleLbl="trAlignAcc1" presStyleIdx="0" presStyleCnt="1" custLinFactNeighborX="-632" custLinFactNeighborY="0"/>
      <dgm:spPr/>
    </dgm:pt>
  </dgm:ptLst>
  <dgm:cxnLst>
    <dgm:cxn modelId="{41AF63BC-CBBB-4B9A-8D32-33546BFDD69B}" srcId="{6DA6A17C-9ACE-4EAE-A544-AE39483B43B4}" destId="{16F427A3-9C83-45FA-BD3E-2169F8E61FDA}" srcOrd="2" destOrd="0" parTransId="{36DCDD0F-8FC0-4266-9139-D801441F7984}" sibTransId="{BD70590F-413A-4371-9625-B6FDBEA1DD32}"/>
    <dgm:cxn modelId="{AD730655-0980-4A7E-9DFC-34CE3BFBEC73}" type="presOf" srcId="{16F427A3-9C83-45FA-BD3E-2169F8E61FDA}" destId="{5E502329-72B2-4A62-BD3E-383D7A8A38F4}" srcOrd="0" destOrd="0" presId="urn:microsoft.com/office/officeart/2005/8/layout/funnel1"/>
    <dgm:cxn modelId="{14F67C37-3EBE-4385-BDAF-A41339795FBE}" type="presOf" srcId="{066E8823-17F1-4F8F-8DEF-47EA8F468A28}" destId="{6EC28214-0ED4-4B0C-9DA1-E60EB560FF8D}" srcOrd="0" destOrd="0" presId="urn:microsoft.com/office/officeart/2005/8/layout/funnel1"/>
    <dgm:cxn modelId="{4FC6184A-6C8D-460D-B5EF-24E9661BE4BE}" srcId="{6DA6A17C-9ACE-4EAE-A544-AE39483B43B4}" destId="{066E8823-17F1-4F8F-8DEF-47EA8F468A28}" srcOrd="0" destOrd="0" parTransId="{7B3518D3-7C56-4D4E-AD18-2DD0B3ECB2E2}" sibTransId="{D9C11A13-F785-4124-B481-EC878216111C}"/>
    <dgm:cxn modelId="{66D010FF-F663-427F-8A66-16A18551C4B1}" srcId="{6DA6A17C-9ACE-4EAE-A544-AE39483B43B4}" destId="{3CC45CB7-5C3B-4458-87AD-19A72BC8735A}" srcOrd="1" destOrd="0" parTransId="{2E8985AC-8F8D-493A-B475-C744A5D53A5E}" sibTransId="{951B59B9-B36A-4AF7-9A00-E35F2348A43D}"/>
    <dgm:cxn modelId="{5551BB67-7018-47B5-9585-701993EDCD13}" type="presOf" srcId="{3CC45CB7-5C3B-4458-87AD-19A72BC8735A}" destId="{20C5400E-22A9-4745-BBFE-CC483724D528}" srcOrd="0" destOrd="0" presId="urn:microsoft.com/office/officeart/2005/8/layout/funnel1"/>
    <dgm:cxn modelId="{06D21046-388F-4466-861A-55013F2ECF65}" type="presOf" srcId="{6DA6A17C-9ACE-4EAE-A544-AE39483B43B4}" destId="{20FE66EF-D58C-4B32-AAF7-FF1A659AA2D9}" srcOrd="0" destOrd="0" presId="urn:microsoft.com/office/officeart/2005/8/layout/funnel1"/>
    <dgm:cxn modelId="{8F46E1E0-BF79-434E-BA0D-7B1215079ADD}" type="presOf" srcId="{FB6B0CD9-C940-4783-87FB-C8530E611D94}" destId="{9A5078A2-EEC7-4EA3-ACFF-3600892F61D8}" srcOrd="0" destOrd="0" presId="urn:microsoft.com/office/officeart/2005/8/layout/funnel1"/>
    <dgm:cxn modelId="{56408DFF-EA37-4D4B-AC57-BD96061C1794}" srcId="{6DA6A17C-9ACE-4EAE-A544-AE39483B43B4}" destId="{FB6B0CD9-C940-4783-87FB-C8530E611D94}" srcOrd="3" destOrd="0" parTransId="{46EFC291-D9BA-4ED4-94FA-30C3F7126193}" sibTransId="{F45E1597-70FF-4998-B5FD-2DBE2CF0A3E0}"/>
    <dgm:cxn modelId="{EFE166CC-48A3-4B37-A776-7C139044152C}" type="presParOf" srcId="{20FE66EF-D58C-4B32-AAF7-FF1A659AA2D9}" destId="{31D4FD28-A0BC-4386-9460-E1C634A5BEBE}" srcOrd="0" destOrd="0" presId="urn:microsoft.com/office/officeart/2005/8/layout/funnel1"/>
    <dgm:cxn modelId="{3589732A-5B06-4AF1-8B2C-0B1CE112C1E2}" type="presParOf" srcId="{20FE66EF-D58C-4B32-AAF7-FF1A659AA2D9}" destId="{B6E9A188-A37F-4F2F-92B4-3C2735A0A2B1}" srcOrd="1" destOrd="0" presId="urn:microsoft.com/office/officeart/2005/8/layout/funnel1"/>
    <dgm:cxn modelId="{8D844A64-0E88-4851-A721-4A9313A1D7A0}" type="presParOf" srcId="{20FE66EF-D58C-4B32-AAF7-FF1A659AA2D9}" destId="{9A5078A2-EEC7-4EA3-ACFF-3600892F61D8}" srcOrd="2" destOrd="0" presId="urn:microsoft.com/office/officeart/2005/8/layout/funnel1"/>
    <dgm:cxn modelId="{16465BF8-6716-4A4A-AC0F-D4F8B81A7AC6}" type="presParOf" srcId="{20FE66EF-D58C-4B32-AAF7-FF1A659AA2D9}" destId="{5E502329-72B2-4A62-BD3E-383D7A8A38F4}" srcOrd="3" destOrd="0" presId="urn:microsoft.com/office/officeart/2005/8/layout/funnel1"/>
    <dgm:cxn modelId="{FE927F13-B62E-471E-AE8C-BBB45C639FE5}" type="presParOf" srcId="{20FE66EF-D58C-4B32-AAF7-FF1A659AA2D9}" destId="{20C5400E-22A9-4745-BBFE-CC483724D528}" srcOrd="4" destOrd="0" presId="urn:microsoft.com/office/officeart/2005/8/layout/funnel1"/>
    <dgm:cxn modelId="{31D6B8DF-D634-4B07-91C7-6F29210558C0}" type="presParOf" srcId="{20FE66EF-D58C-4B32-AAF7-FF1A659AA2D9}" destId="{6EC28214-0ED4-4B0C-9DA1-E60EB560FF8D}" srcOrd="5" destOrd="0" presId="urn:microsoft.com/office/officeart/2005/8/layout/funnel1"/>
    <dgm:cxn modelId="{DD848B0A-692E-4331-A8FD-4B37D6EA50E5}" type="presParOf" srcId="{20FE66EF-D58C-4B32-AAF7-FF1A659AA2D9}" destId="{DD3D9E09-52D3-4F7F-AF98-027B07CE2658}"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EF21C1-73D2-4373-9DB1-1F1BEAF4831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77AF472-DC49-4D59-AF29-61F9479DAD4C}" type="pres">
      <dgm:prSet presAssocID="{3EEF21C1-73D2-4373-9DB1-1F1BEAF4831E}" presName="linear" presStyleCnt="0">
        <dgm:presLayoutVars>
          <dgm:dir/>
          <dgm:animLvl val="lvl"/>
          <dgm:resizeHandles val="exact"/>
        </dgm:presLayoutVars>
      </dgm:prSet>
      <dgm:spPr/>
      <dgm:t>
        <a:bodyPr/>
        <a:lstStyle/>
        <a:p>
          <a:endParaRPr lang="en-IN"/>
        </a:p>
      </dgm:t>
    </dgm:pt>
  </dgm:ptLst>
  <dgm:cxnLst>
    <dgm:cxn modelId="{525A7652-2D22-407D-8F73-CBFED8455495}" type="presOf" srcId="{3EEF21C1-73D2-4373-9DB1-1F1BEAF4831E}" destId="{677AF472-DC49-4D59-AF29-61F9479DAD4C}"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42E65A-3498-49E0-A5CB-449877242C92}"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IN"/>
        </a:p>
      </dgm:t>
    </dgm:pt>
    <dgm:pt modelId="{93C4ED72-F3EF-498D-9C40-7F909756859B}">
      <dgm:prSet phldrT="[Text]" custT="1"/>
      <dgm:spPr/>
      <dgm:t>
        <a:bodyPr/>
        <a:lstStyle/>
        <a:p>
          <a:r>
            <a:rPr lang="en-IN" sz="2000" dirty="0" smtClean="0"/>
            <a:t>Different feature extraction techniques other that cross- correlation were tried in order to improve the accuracy</a:t>
          </a:r>
          <a:endParaRPr lang="en-IN" sz="2000" dirty="0"/>
        </a:p>
      </dgm:t>
    </dgm:pt>
    <dgm:pt modelId="{BE031CC9-5434-411F-8A19-9A17842783CB}" type="parTrans" cxnId="{214DC2E7-3E44-4A43-9593-3D59456A1290}">
      <dgm:prSet/>
      <dgm:spPr/>
      <dgm:t>
        <a:bodyPr/>
        <a:lstStyle/>
        <a:p>
          <a:endParaRPr lang="en-IN"/>
        </a:p>
      </dgm:t>
    </dgm:pt>
    <dgm:pt modelId="{1388111D-18F1-4923-BC74-A4A6AFC06A00}" type="sibTrans" cxnId="{214DC2E7-3E44-4A43-9593-3D59456A1290}">
      <dgm:prSet/>
      <dgm:spPr/>
      <dgm:t>
        <a:bodyPr/>
        <a:lstStyle/>
        <a:p>
          <a:endParaRPr lang="en-IN"/>
        </a:p>
      </dgm:t>
    </dgm:pt>
    <dgm:pt modelId="{826D6764-8E08-4455-99FC-E6C6F3DFC9A8}">
      <dgm:prSet phldrT="[Text]" custT="1"/>
      <dgm:spPr/>
      <dgm:t>
        <a:bodyPr/>
        <a:lstStyle/>
        <a:p>
          <a:r>
            <a:rPr lang="en-IN" sz="1800" dirty="0" smtClean="0"/>
            <a:t>DWT seemed to give exceptional results even over all the subjects</a:t>
          </a:r>
          <a:r>
            <a:rPr lang="en-IN" sz="1100" dirty="0" smtClean="0"/>
            <a:t>.</a:t>
          </a:r>
          <a:endParaRPr lang="en-IN" sz="1100" dirty="0"/>
        </a:p>
      </dgm:t>
    </dgm:pt>
    <dgm:pt modelId="{31B048F7-BB40-46FB-BA8E-3591E2B8FCC7}" type="parTrans" cxnId="{D3E7428A-C732-4E20-B94D-746AB458FE02}">
      <dgm:prSet/>
      <dgm:spPr/>
      <dgm:t>
        <a:bodyPr/>
        <a:lstStyle/>
        <a:p>
          <a:endParaRPr lang="en-IN"/>
        </a:p>
      </dgm:t>
    </dgm:pt>
    <dgm:pt modelId="{B3EE4F5F-A85D-41B5-868A-12A5A98C19EA}" type="sibTrans" cxnId="{D3E7428A-C732-4E20-B94D-746AB458FE02}">
      <dgm:prSet/>
      <dgm:spPr/>
      <dgm:t>
        <a:bodyPr/>
        <a:lstStyle/>
        <a:p>
          <a:endParaRPr lang="en-IN"/>
        </a:p>
      </dgm:t>
    </dgm:pt>
    <dgm:pt modelId="{092551BD-49E4-4202-8BF4-F7EC86BA5A44}">
      <dgm:prSet phldrT="[Text]" custT="1"/>
      <dgm:spPr/>
      <dgm:t>
        <a:bodyPr/>
        <a:lstStyle/>
        <a:p>
          <a:r>
            <a:rPr lang="en-IN" sz="2000" dirty="0" smtClean="0"/>
            <a:t>Tried combinations of Cross- correlation and DWT but DWT alone seemed to </a:t>
          </a:r>
          <a:r>
            <a:rPr lang="en-IN" sz="1800" dirty="0" smtClean="0"/>
            <a:t>better extract features.</a:t>
          </a:r>
          <a:endParaRPr lang="en-IN" sz="1800" dirty="0"/>
        </a:p>
      </dgm:t>
    </dgm:pt>
    <dgm:pt modelId="{804AA5E8-7042-4340-958C-BC7AC2C21BF0}" type="parTrans" cxnId="{82483B05-C39C-4057-84ED-68F77BAB0C82}">
      <dgm:prSet/>
      <dgm:spPr/>
      <dgm:t>
        <a:bodyPr/>
        <a:lstStyle/>
        <a:p>
          <a:endParaRPr lang="en-IN"/>
        </a:p>
      </dgm:t>
    </dgm:pt>
    <dgm:pt modelId="{F9D7D51E-E3CD-4EF7-80C8-11B4B58C359E}" type="sibTrans" cxnId="{82483B05-C39C-4057-84ED-68F77BAB0C82}">
      <dgm:prSet/>
      <dgm:spPr/>
      <dgm:t>
        <a:bodyPr/>
        <a:lstStyle/>
        <a:p>
          <a:endParaRPr lang="en-IN"/>
        </a:p>
      </dgm:t>
    </dgm:pt>
    <dgm:pt modelId="{8B2104D7-278F-46BC-81AF-6A8E2334C21A}">
      <dgm:prSet phldrT="[Text]" custT="1"/>
      <dgm:spPr/>
      <dgm:t>
        <a:bodyPr/>
        <a:lstStyle/>
        <a:p>
          <a:r>
            <a:rPr lang="en-IN" sz="2000" dirty="0" smtClean="0"/>
            <a:t>LSSVM still remained best among the classification procedures</a:t>
          </a:r>
          <a:endParaRPr lang="en-IN" sz="2000" dirty="0"/>
        </a:p>
      </dgm:t>
    </dgm:pt>
    <dgm:pt modelId="{84B5B1E4-E06E-4799-833B-CDADC18AD751}" type="parTrans" cxnId="{149287BB-C3A1-4264-A60F-33D73C552E43}">
      <dgm:prSet/>
      <dgm:spPr/>
      <dgm:t>
        <a:bodyPr/>
        <a:lstStyle/>
        <a:p>
          <a:endParaRPr lang="en-IN"/>
        </a:p>
      </dgm:t>
    </dgm:pt>
    <dgm:pt modelId="{C7AA1FE1-6B42-415D-A9EF-BE205A9259DA}" type="sibTrans" cxnId="{149287BB-C3A1-4264-A60F-33D73C552E43}">
      <dgm:prSet/>
      <dgm:spPr/>
      <dgm:t>
        <a:bodyPr/>
        <a:lstStyle/>
        <a:p>
          <a:endParaRPr lang="en-IN"/>
        </a:p>
      </dgm:t>
    </dgm:pt>
    <dgm:pt modelId="{36DDA0EB-8356-42D5-B477-CCFCEF096AB4}" type="pres">
      <dgm:prSet presAssocID="{C142E65A-3498-49E0-A5CB-449877242C92}" presName="Name0" presStyleCnt="0">
        <dgm:presLayoutVars>
          <dgm:chMax val="7"/>
          <dgm:chPref val="7"/>
          <dgm:dir/>
          <dgm:animLvl val="lvl"/>
        </dgm:presLayoutVars>
      </dgm:prSet>
      <dgm:spPr/>
      <dgm:t>
        <a:bodyPr/>
        <a:lstStyle/>
        <a:p>
          <a:endParaRPr lang="en-IN"/>
        </a:p>
      </dgm:t>
    </dgm:pt>
    <dgm:pt modelId="{07E0F245-6492-49FD-9E3D-1ECEBB656938}" type="pres">
      <dgm:prSet presAssocID="{93C4ED72-F3EF-498D-9C40-7F909756859B}" presName="Accent1" presStyleCnt="0"/>
      <dgm:spPr/>
    </dgm:pt>
    <dgm:pt modelId="{215F0E9A-2E31-49EA-A841-7AA42DAFA668}" type="pres">
      <dgm:prSet presAssocID="{93C4ED72-F3EF-498D-9C40-7F909756859B}" presName="Accent" presStyleLbl="node1" presStyleIdx="0" presStyleCnt="4" custLinFactNeighborX="6975" custLinFactNeighborY="-5480"/>
      <dgm:spPr/>
    </dgm:pt>
    <dgm:pt modelId="{0140D302-A3FD-4381-A36A-07C3746D8D8A}" type="pres">
      <dgm:prSet presAssocID="{93C4ED72-F3EF-498D-9C40-7F909756859B}" presName="Parent1" presStyleLbl="revTx" presStyleIdx="0" presStyleCnt="4" custScaleX="136554" custScaleY="163208" custLinFactNeighborX="11061" custLinFactNeighborY="5642">
        <dgm:presLayoutVars>
          <dgm:chMax val="1"/>
          <dgm:chPref val="1"/>
          <dgm:bulletEnabled val="1"/>
        </dgm:presLayoutVars>
      </dgm:prSet>
      <dgm:spPr/>
      <dgm:t>
        <a:bodyPr/>
        <a:lstStyle/>
        <a:p>
          <a:endParaRPr lang="en-IN"/>
        </a:p>
      </dgm:t>
    </dgm:pt>
    <dgm:pt modelId="{8C8C4682-28FE-4924-8BB0-025B1B8F57DB}" type="pres">
      <dgm:prSet presAssocID="{826D6764-8E08-4455-99FC-E6C6F3DFC9A8}" presName="Accent2" presStyleCnt="0"/>
      <dgm:spPr/>
    </dgm:pt>
    <dgm:pt modelId="{7B8976CF-A9DA-4494-8BA6-481FE4DE2C46}" type="pres">
      <dgm:prSet presAssocID="{826D6764-8E08-4455-99FC-E6C6F3DFC9A8}" presName="Accent" presStyleLbl="node1" presStyleIdx="1" presStyleCnt="4" custLinFactNeighborX="-39196" custLinFactNeighborY="-5593"/>
      <dgm:spPr/>
    </dgm:pt>
    <dgm:pt modelId="{19FE245D-3761-4997-A4C7-45506D912AC5}" type="pres">
      <dgm:prSet presAssocID="{826D6764-8E08-4455-99FC-E6C6F3DFC9A8}" presName="Parent2" presStyleLbl="revTx" presStyleIdx="1" presStyleCnt="4" custLinFactNeighborX="-58279" custLinFactNeighborY="1793">
        <dgm:presLayoutVars>
          <dgm:chMax val="1"/>
          <dgm:chPref val="1"/>
          <dgm:bulletEnabled val="1"/>
        </dgm:presLayoutVars>
      </dgm:prSet>
      <dgm:spPr/>
      <dgm:t>
        <a:bodyPr/>
        <a:lstStyle/>
        <a:p>
          <a:endParaRPr lang="en-IN"/>
        </a:p>
      </dgm:t>
    </dgm:pt>
    <dgm:pt modelId="{80A0205B-4494-47F8-96E4-CFCEA469870A}" type="pres">
      <dgm:prSet presAssocID="{092551BD-49E4-4202-8BF4-F7EC86BA5A44}" presName="Accent3" presStyleCnt="0"/>
      <dgm:spPr/>
    </dgm:pt>
    <dgm:pt modelId="{FE29FB7B-DF6A-4CF3-B9D8-3AF7B81CDEAA}" type="pres">
      <dgm:prSet presAssocID="{092551BD-49E4-4202-8BF4-F7EC86BA5A44}" presName="Accent" presStyleLbl="node1" presStyleIdx="2" presStyleCnt="4" custLinFactNeighborX="3544" custLinFactNeighborY="-13584"/>
      <dgm:spPr/>
    </dgm:pt>
    <dgm:pt modelId="{56699D53-F3B4-4350-989C-38A5E9B67D25}" type="pres">
      <dgm:prSet presAssocID="{092551BD-49E4-4202-8BF4-F7EC86BA5A44}" presName="Parent3" presStyleLbl="revTx" presStyleIdx="2" presStyleCnt="4" custScaleX="173904">
        <dgm:presLayoutVars>
          <dgm:chMax val="1"/>
          <dgm:chPref val="1"/>
          <dgm:bulletEnabled val="1"/>
        </dgm:presLayoutVars>
      </dgm:prSet>
      <dgm:spPr/>
      <dgm:t>
        <a:bodyPr/>
        <a:lstStyle/>
        <a:p>
          <a:endParaRPr lang="en-IN"/>
        </a:p>
      </dgm:t>
    </dgm:pt>
    <dgm:pt modelId="{153D3553-44C0-469C-8800-170F9425F00E}" type="pres">
      <dgm:prSet presAssocID="{8B2104D7-278F-46BC-81AF-6A8E2334C21A}" presName="Accent4" presStyleCnt="0"/>
      <dgm:spPr/>
    </dgm:pt>
    <dgm:pt modelId="{0849F36F-2F16-41E8-997F-6F0E00C0E342}" type="pres">
      <dgm:prSet presAssocID="{8B2104D7-278F-46BC-81AF-6A8E2334C21A}" presName="Accent" presStyleLbl="node1" presStyleIdx="3" presStyleCnt="4" custLinFactNeighborX="-16500" custLinFactNeighborY="5841"/>
      <dgm:spPr/>
    </dgm:pt>
    <dgm:pt modelId="{49AB3935-207F-4B49-A2F2-86A58451D605}" type="pres">
      <dgm:prSet presAssocID="{8B2104D7-278F-46BC-81AF-6A8E2334C21A}" presName="Parent4" presStyleLbl="revTx" presStyleIdx="3" presStyleCnt="4" custLinFactNeighborX="-15877" custLinFactNeighborY="16937">
        <dgm:presLayoutVars>
          <dgm:chMax val="1"/>
          <dgm:chPref val="1"/>
          <dgm:bulletEnabled val="1"/>
        </dgm:presLayoutVars>
      </dgm:prSet>
      <dgm:spPr/>
      <dgm:t>
        <a:bodyPr/>
        <a:lstStyle/>
        <a:p>
          <a:endParaRPr lang="en-IN"/>
        </a:p>
      </dgm:t>
    </dgm:pt>
  </dgm:ptLst>
  <dgm:cxnLst>
    <dgm:cxn modelId="{D3318354-E4B8-4013-B6A7-0910EEB0634D}" type="presOf" srcId="{C142E65A-3498-49E0-A5CB-449877242C92}" destId="{36DDA0EB-8356-42D5-B477-CCFCEF096AB4}" srcOrd="0" destOrd="0" presId="urn:microsoft.com/office/officeart/2009/layout/CircleArrowProcess"/>
    <dgm:cxn modelId="{B7F99CE4-7E17-411D-9688-AC0E12801AA7}" type="presOf" srcId="{092551BD-49E4-4202-8BF4-F7EC86BA5A44}" destId="{56699D53-F3B4-4350-989C-38A5E9B67D25}" srcOrd="0" destOrd="0" presId="urn:microsoft.com/office/officeart/2009/layout/CircleArrowProcess"/>
    <dgm:cxn modelId="{805748B8-2B67-454D-BA76-D19BC6E02353}" type="presOf" srcId="{826D6764-8E08-4455-99FC-E6C6F3DFC9A8}" destId="{19FE245D-3761-4997-A4C7-45506D912AC5}" srcOrd="0" destOrd="0" presId="urn:microsoft.com/office/officeart/2009/layout/CircleArrowProcess"/>
    <dgm:cxn modelId="{109F660B-38C1-4FF2-8199-145A925FEF17}" type="presOf" srcId="{8B2104D7-278F-46BC-81AF-6A8E2334C21A}" destId="{49AB3935-207F-4B49-A2F2-86A58451D605}" srcOrd="0" destOrd="0" presId="urn:microsoft.com/office/officeart/2009/layout/CircleArrowProcess"/>
    <dgm:cxn modelId="{D3E7428A-C732-4E20-B94D-746AB458FE02}" srcId="{C142E65A-3498-49E0-A5CB-449877242C92}" destId="{826D6764-8E08-4455-99FC-E6C6F3DFC9A8}" srcOrd="1" destOrd="0" parTransId="{31B048F7-BB40-46FB-BA8E-3591E2B8FCC7}" sibTransId="{B3EE4F5F-A85D-41B5-868A-12A5A98C19EA}"/>
    <dgm:cxn modelId="{214DC2E7-3E44-4A43-9593-3D59456A1290}" srcId="{C142E65A-3498-49E0-A5CB-449877242C92}" destId="{93C4ED72-F3EF-498D-9C40-7F909756859B}" srcOrd="0" destOrd="0" parTransId="{BE031CC9-5434-411F-8A19-9A17842783CB}" sibTransId="{1388111D-18F1-4923-BC74-A4A6AFC06A00}"/>
    <dgm:cxn modelId="{DBABBA85-A66F-40CC-A2A6-5ECC2E293DB5}" type="presOf" srcId="{93C4ED72-F3EF-498D-9C40-7F909756859B}" destId="{0140D302-A3FD-4381-A36A-07C3746D8D8A}" srcOrd="0" destOrd="0" presId="urn:microsoft.com/office/officeart/2009/layout/CircleArrowProcess"/>
    <dgm:cxn modelId="{82483B05-C39C-4057-84ED-68F77BAB0C82}" srcId="{C142E65A-3498-49E0-A5CB-449877242C92}" destId="{092551BD-49E4-4202-8BF4-F7EC86BA5A44}" srcOrd="2" destOrd="0" parTransId="{804AA5E8-7042-4340-958C-BC7AC2C21BF0}" sibTransId="{F9D7D51E-E3CD-4EF7-80C8-11B4B58C359E}"/>
    <dgm:cxn modelId="{149287BB-C3A1-4264-A60F-33D73C552E43}" srcId="{C142E65A-3498-49E0-A5CB-449877242C92}" destId="{8B2104D7-278F-46BC-81AF-6A8E2334C21A}" srcOrd="3" destOrd="0" parTransId="{84B5B1E4-E06E-4799-833B-CDADC18AD751}" sibTransId="{C7AA1FE1-6B42-415D-A9EF-BE205A9259DA}"/>
    <dgm:cxn modelId="{AAF0A4B8-85D6-4877-B988-4B6F73DE3A1A}" type="presParOf" srcId="{36DDA0EB-8356-42D5-B477-CCFCEF096AB4}" destId="{07E0F245-6492-49FD-9E3D-1ECEBB656938}" srcOrd="0" destOrd="0" presId="urn:microsoft.com/office/officeart/2009/layout/CircleArrowProcess"/>
    <dgm:cxn modelId="{F72051BE-E5D1-4461-B5DE-04E44D67D516}" type="presParOf" srcId="{07E0F245-6492-49FD-9E3D-1ECEBB656938}" destId="{215F0E9A-2E31-49EA-A841-7AA42DAFA668}" srcOrd="0" destOrd="0" presId="urn:microsoft.com/office/officeart/2009/layout/CircleArrowProcess"/>
    <dgm:cxn modelId="{5F687980-2C6E-4C61-8630-9DE8ACA219A7}" type="presParOf" srcId="{36DDA0EB-8356-42D5-B477-CCFCEF096AB4}" destId="{0140D302-A3FD-4381-A36A-07C3746D8D8A}" srcOrd="1" destOrd="0" presId="urn:microsoft.com/office/officeart/2009/layout/CircleArrowProcess"/>
    <dgm:cxn modelId="{BC0E2E53-5638-4485-AE9B-B960D3A0D2DC}" type="presParOf" srcId="{36DDA0EB-8356-42D5-B477-CCFCEF096AB4}" destId="{8C8C4682-28FE-4924-8BB0-025B1B8F57DB}" srcOrd="2" destOrd="0" presId="urn:microsoft.com/office/officeart/2009/layout/CircleArrowProcess"/>
    <dgm:cxn modelId="{38C5E44F-15A5-4A0A-AF22-98497A57A201}" type="presParOf" srcId="{8C8C4682-28FE-4924-8BB0-025B1B8F57DB}" destId="{7B8976CF-A9DA-4494-8BA6-481FE4DE2C46}" srcOrd="0" destOrd="0" presId="urn:microsoft.com/office/officeart/2009/layout/CircleArrowProcess"/>
    <dgm:cxn modelId="{0FD676F5-33D7-480A-9276-5189B68A718A}" type="presParOf" srcId="{36DDA0EB-8356-42D5-B477-CCFCEF096AB4}" destId="{19FE245D-3761-4997-A4C7-45506D912AC5}" srcOrd="3" destOrd="0" presId="urn:microsoft.com/office/officeart/2009/layout/CircleArrowProcess"/>
    <dgm:cxn modelId="{ADD069C9-DA8B-4220-B8A8-A22321CA6967}" type="presParOf" srcId="{36DDA0EB-8356-42D5-B477-CCFCEF096AB4}" destId="{80A0205B-4494-47F8-96E4-CFCEA469870A}" srcOrd="4" destOrd="0" presId="urn:microsoft.com/office/officeart/2009/layout/CircleArrowProcess"/>
    <dgm:cxn modelId="{6F3F8270-87FD-48FD-9E94-A3B1F9F93A6A}" type="presParOf" srcId="{80A0205B-4494-47F8-96E4-CFCEA469870A}" destId="{FE29FB7B-DF6A-4CF3-B9D8-3AF7B81CDEAA}" srcOrd="0" destOrd="0" presId="urn:microsoft.com/office/officeart/2009/layout/CircleArrowProcess"/>
    <dgm:cxn modelId="{E2B263FD-4B02-439D-8367-9FD2F3C20EBC}" type="presParOf" srcId="{36DDA0EB-8356-42D5-B477-CCFCEF096AB4}" destId="{56699D53-F3B4-4350-989C-38A5E9B67D25}" srcOrd="5" destOrd="0" presId="urn:microsoft.com/office/officeart/2009/layout/CircleArrowProcess"/>
    <dgm:cxn modelId="{0DE5B446-9F00-4631-9286-532A092307F2}" type="presParOf" srcId="{36DDA0EB-8356-42D5-B477-CCFCEF096AB4}" destId="{153D3553-44C0-469C-8800-170F9425F00E}" srcOrd="6" destOrd="0" presId="urn:microsoft.com/office/officeart/2009/layout/CircleArrowProcess"/>
    <dgm:cxn modelId="{001385B2-8FF4-4FAB-8DFA-15FB3E84C848}" type="presParOf" srcId="{153D3553-44C0-469C-8800-170F9425F00E}" destId="{0849F36F-2F16-41E8-997F-6F0E00C0E342}" srcOrd="0" destOrd="0" presId="urn:microsoft.com/office/officeart/2009/layout/CircleArrowProcess"/>
    <dgm:cxn modelId="{7A7B4406-B10B-466F-846F-355561A5ED30}" type="presParOf" srcId="{36DDA0EB-8356-42D5-B477-CCFCEF096AB4}" destId="{49AB3935-207F-4B49-A2F2-86A58451D605}" srcOrd="7"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DB483-4608-4979-94A1-CEB927A9C59A}" type="doc">
      <dgm:prSet loTypeId="urn:microsoft.com/office/officeart/2005/8/layout/pyramid2" loCatId="list" qsTypeId="urn:microsoft.com/office/officeart/2005/8/quickstyle/simple1" qsCatId="simple" csTypeId="urn:microsoft.com/office/officeart/2005/8/colors/accent0_3" csCatId="mainScheme" phldr="1"/>
      <dgm:spPr/>
      <dgm:t>
        <a:bodyPr/>
        <a:lstStyle/>
        <a:p>
          <a:endParaRPr lang="en-IN"/>
        </a:p>
      </dgm:t>
    </dgm:pt>
    <dgm:pt modelId="{33BF218F-C52D-4756-B32F-C16CD40F8A82}">
      <dgm:prSet phldrT="[Text]"/>
      <dgm:spPr/>
      <dgm:t>
        <a:bodyPr/>
        <a:lstStyle/>
        <a:p>
          <a:r>
            <a:rPr lang="en-IN" dirty="0" smtClean="0"/>
            <a:t>LS-SVM</a:t>
          </a:r>
          <a:endParaRPr lang="en-IN" dirty="0"/>
        </a:p>
      </dgm:t>
    </dgm:pt>
    <dgm:pt modelId="{82FC2CF5-DD7C-4D1F-80A1-D762423F8E6E}" type="parTrans" cxnId="{962CADCF-62DF-4E00-9467-5D1489D86AF2}">
      <dgm:prSet/>
      <dgm:spPr/>
      <dgm:t>
        <a:bodyPr/>
        <a:lstStyle/>
        <a:p>
          <a:endParaRPr lang="en-IN"/>
        </a:p>
      </dgm:t>
    </dgm:pt>
    <dgm:pt modelId="{D807893B-AF8E-42CD-AF12-8E1997B2DA62}" type="sibTrans" cxnId="{962CADCF-62DF-4E00-9467-5D1489D86AF2}">
      <dgm:prSet/>
      <dgm:spPr/>
      <dgm:t>
        <a:bodyPr/>
        <a:lstStyle/>
        <a:p>
          <a:endParaRPr lang="en-IN"/>
        </a:p>
      </dgm:t>
    </dgm:pt>
    <dgm:pt modelId="{BBF8AAC3-2B2C-4E09-BF69-E30E2CBB58AF}">
      <dgm:prSet phldrT="[Text]"/>
      <dgm:spPr/>
      <dgm:t>
        <a:bodyPr/>
        <a:lstStyle/>
        <a:p>
          <a:r>
            <a:rPr lang="en-IN" dirty="0" smtClean="0">
              <a:latin typeface="Times New Roman" pitchFamily="18" charset="0"/>
              <a:cs typeface="Times New Roman" pitchFamily="18" charset="0"/>
            </a:rPr>
            <a:t>LR</a:t>
          </a:r>
          <a:endParaRPr lang="en-IN" dirty="0">
            <a:latin typeface="Times New Roman" pitchFamily="18" charset="0"/>
            <a:cs typeface="Times New Roman" pitchFamily="18" charset="0"/>
          </a:endParaRPr>
        </a:p>
      </dgm:t>
    </dgm:pt>
    <dgm:pt modelId="{A38A5945-590D-455F-A6EB-4EFCB741C480}" type="parTrans" cxnId="{1DC6F99C-5945-4D60-BCBA-1A637EE04E4E}">
      <dgm:prSet/>
      <dgm:spPr/>
      <dgm:t>
        <a:bodyPr/>
        <a:lstStyle/>
        <a:p>
          <a:endParaRPr lang="en-IN"/>
        </a:p>
      </dgm:t>
    </dgm:pt>
    <dgm:pt modelId="{28AB29F7-EA2F-41E2-9AD7-28BC91F4E3D1}" type="sibTrans" cxnId="{1DC6F99C-5945-4D60-BCBA-1A637EE04E4E}">
      <dgm:prSet/>
      <dgm:spPr/>
      <dgm:t>
        <a:bodyPr/>
        <a:lstStyle/>
        <a:p>
          <a:endParaRPr lang="en-IN"/>
        </a:p>
      </dgm:t>
    </dgm:pt>
    <dgm:pt modelId="{F39ED912-D247-4026-8297-A62E34CAB93F}">
      <dgm:prSet phldrT="[Text]"/>
      <dgm:spPr/>
      <dgm:t>
        <a:bodyPr/>
        <a:lstStyle/>
        <a:p>
          <a:r>
            <a:rPr lang="en-IN" dirty="0" smtClean="0"/>
            <a:t>KLR</a:t>
          </a:r>
          <a:endParaRPr lang="en-IN" dirty="0"/>
        </a:p>
      </dgm:t>
    </dgm:pt>
    <dgm:pt modelId="{8F70840A-3E3A-4D72-8CB4-FA77FCB8FAB1}" type="parTrans" cxnId="{EDE5AD41-9FCA-40D7-BE37-17E348408D2F}">
      <dgm:prSet/>
      <dgm:spPr/>
      <dgm:t>
        <a:bodyPr/>
        <a:lstStyle/>
        <a:p>
          <a:endParaRPr lang="en-IN"/>
        </a:p>
      </dgm:t>
    </dgm:pt>
    <dgm:pt modelId="{E1FB70C3-2FCE-47F5-A814-42E6DC7D5CD3}" type="sibTrans" cxnId="{EDE5AD41-9FCA-40D7-BE37-17E348408D2F}">
      <dgm:prSet/>
      <dgm:spPr/>
      <dgm:t>
        <a:bodyPr/>
        <a:lstStyle/>
        <a:p>
          <a:endParaRPr lang="en-IN"/>
        </a:p>
      </dgm:t>
    </dgm:pt>
    <dgm:pt modelId="{074EBB3E-120C-490E-A535-96FF688AAE6C}" type="pres">
      <dgm:prSet presAssocID="{C0DDB483-4608-4979-94A1-CEB927A9C59A}" presName="compositeShape" presStyleCnt="0">
        <dgm:presLayoutVars>
          <dgm:dir/>
          <dgm:resizeHandles/>
        </dgm:presLayoutVars>
      </dgm:prSet>
      <dgm:spPr/>
      <dgm:t>
        <a:bodyPr/>
        <a:lstStyle/>
        <a:p>
          <a:endParaRPr lang="en-IN"/>
        </a:p>
      </dgm:t>
    </dgm:pt>
    <dgm:pt modelId="{D20C059F-9F8C-4516-B13A-7791960219F7}" type="pres">
      <dgm:prSet presAssocID="{C0DDB483-4608-4979-94A1-CEB927A9C59A}" presName="pyramid" presStyleLbl="node1" presStyleIdx="0" presStyleCnt="1" custLinFactNeighborX="-1896" custLinFactNeighborY="73">
        <dgm:style>
          <a:lnRef idx="2">
            <a:schemeClr val="accent1"/>
          </a:lnRef>
          <a:fillRef idx="1">
            <a:schemeClr val="lt1"/>
          </a:fillRef>
          <a:effectRef idx="0">
            <a:schemeClr val="accent1"/>
          </a:effectRef>
          <a:fontRef idx="minor">
            <a:schemeClr val="dk1"/>
          </a:fontRef>
        </dgm:style>
      </dgm:prSet>
      <dgm:spPr/>
      <dgm:t>
        <a:bodyPr/>
        <a:lstStyle/>
        <a:p>
          <a:endParaRPr lang="en-IN"/>
        </a:p>
      </dgm:t>
    </dgm:pt>
    <dgm:pt modelId="{3EFA9539-8BD0-49C4-85B5-0042273474F1}" type="pres">
      <dgm:prSet presAssocID="{C0DDB483-4608-4979-94A1-CEB927A9C59A}" presName="theList" presStyleCnt="0"/>
      <dgm:spPr/>
      <dgm:t>
        <a:bodyPr/>
        <a:lstStyle/>
        <a:p>
          <a:endParaRPr lang="en-IN"/>
        </a:p>
      </dgm:t>
    </dgm:pt>
    <dgm:pt modelId="{8DB9E398-6C71-43E6-B39C-E543A0B5F976}" type="pres">
      <dgm:prSet presAssocID="{33BF218F-C52D-4756-B32F-C16CD40F8A82}" presName="aNode" presStyleLbl="fgAcc1" presStyleIdx="0" presStyleCnt="3" custScaleX="90113" custScaleY="67198">
        <dgm:presLayoutVars>
          <dgm:bulletEnabled val="1"/>
        </dgm:presLayoutVars>
      </dgm:prSet>
      <dgm:spPr/>
      <dgm:t>
        <a:bodyPr/>
        <a:lstStyle/>
        <a:p>
          <a:endParaRPr lang="en-IN"/>
        </a:p>
      </dgm:t>
    </dgm:pt>
    <dgm:pt modelId="{E92A1CFD-5FB6-4CCE-BD6B-67B39A07AC06}" type="pres">
      <dgm:prSet presAssocID="{33BF218F-C52D-4756-B32F-C16CD40F8A82}" presName="aSpace" presStyleCnt="0"/>
      <dgm:spPr/>
      <dgm:t>
        <a:bodyPr/>
        <a:lstStyle/>
        <a:p>
          <a:endParaRPr lang="en-IN"/>
        </a:p>
      </dgm:t>
    </dgm:pt>
    <dgm:pt modelId="{B5735A31-7F9A-4715-80AE-C0D5CB9980DB}" type="pres">
      <dgm:prSet presAssocID="{BBF8AAC3-2B2C-4E09-BF69-E30E2CBB58AF}" presName="aNode" presStyleLbl="fgAcc1" presStyleIdx="1" presStyleCnt="3" custScaleX="100890" custScaleY="65177">
        <dgm:presLayoutVars>
          <dgm:bulletEnabled val="1"/>
        </dgm:presLayoutVars>
      </dgm:prSet>
      <dgm:spPr/>
      <dgm:t>
        <a:bodyPr/>
        <a:lstStyle/>
        <a:p>
          <a:endParaRPr lang="en-IN"/>
        </a:p>
      </dgm:t>
    </dgm:pt>
    <dgm:pt modelId="{E9A82B3B-F892-4630-B0A5-2AAC2ACB18B6}" type="pres">
      <dgm:prSet presAssocID="{BBF8AAC3-2B2C-4E09-BF69-E30E2CBB58AF}" presName="aSpace" presStyleCnt="0"/>
      <dgm:spPr/>
      <dgm:t>
        <a:bodyPr/>
        <a:lstStyle/>
        <a:p>
          <a:endParaRPr lang="en-IN"/>
        </a:p>
      </dgm:t>
    </dgm:pt>
    <dgm:pt modelId="{31AF6F64-A266-4585-8673-149AC8D7F0F8}" type="pres">
      <dgm:prSet presAssocID="{F39ED912-D247-4026-8297-A62E34CAB93F}" presName="aNode" presStyleLbl="fgAcc1" presStyleIdx="2" presStyleCnt="3" custScaleX="95801" custScaleY="73831" custLinFactNeighborX="-1115" custLinFactNeighborY="-7099">
        <dgm:presLayoutVars>
          <dgm:bulletEnabled val="1"/>
        </dgm:presLayoutVars>
      </dgm:prSet>
      <dgm:spPr/>
      <dgm:t>
        <a:bodyPr/>
        <a:lstStyle/>
        <a:p>
          <a:endParaRPr lang="en-IN"/>
        </a:p>
      </dgm:t>
    </dgm:pt>
    <dgm:pt modelId="{C0BED096-8F40-4CE8-BB80-C4389CAEACA2}" type="pres">
      <dgm:prSet presAssocID="{F39ED912-D247-4026-8297-A62E34CAB93F}" presName="aSpace" presStyleCnt="0"/>
      <dgm:spPr/>
      <dgm:t>
        <a:bodyPr/>
        <a:lstStyle/>
        <a:p>
          <a:endParaRPr lang="en-IN"/>
        </a:p>
      </dgm:t>
    </dgm:pt>
  </dgm:ptLst>
  <dgm:cxnLst>
    <dgm:cxn modelId="{370E6A45-7A82-4B36-97DA-7979DCBDB3F5}" type="presOf" srcId="{BBF8AAC3-2B2C-4E09-BF69-E30E2CBB58AF}" destId="{B5735A31-7F9A-4715-80AE-C0D5CB9980DB}" srcOrd="0" destOrd="0" presId="urn:microsoft.com/office/officeart/2005/8/layout/pyramid2"/>
    <dgm:cxn modelId="{1DC6F99C-5945-4D60-BCBA-1A637EE04E4E}" srcId="{C0DDB483-4608-4979-94A1-CEB927A9C59A}" destId="{BBF8AAC3-2B2C-4E09-BF69-E30E2CBB58AF}" srcOrd="1" destOrd="0" parTransId="{A38A5945-590D-455F-A6EB-4EFCB741C480}" sibTransId="{28AB29F7-EA2F-41E2-9AD7-28BC91F4E3D1}"/>
    <dgm:cxn modelId="{EDE5AD41-9FCA-40D7-BE37-17E348408D2F}" srcId="{C0DDB483-4608-4979-94A1-CEB927A9C59A}" destId="{F39ED912-D247-4026-8297-A62E34CAB93F}" srcOrd="2" destOrd="0" parTransId="{8F70840A-3E3A-4D72-8CB4-FA77FCB8FAB1}" sibTransId="{E1FB70C3-2FCE-47F5-A814-42E6DC7D5CD3}"/>
    <dgm:cxn modelId="{F2FE9456-C68F-40C1-B881-8B0366A2361A}" type="presOf" srcId="{C0DDB483-4608-4979-94A1-CEB927A9C59A}" destId="{074EBB3E-120C-490E-A535-96FF688AAE6C}" srcOrd="0" destOrd="0" presId="urn:microsoft.com/office/officeart/2005/8/layout/pyramid2"/>
    <dgm:cxn modelId="{14FEFBB0-6C5C-43B7-AE44-98B35176C726}" type="presOf" srcId="{33BF218F-C52D-4756-B32F-C16CD40F8A82}" destId="{8DB9E398-6C71-43E6-B39C-E543A0B5F976}" srcOrd="0" destOrd="0" presId="urn:microsoft.com/office/officeart/2005/8/layout/pyramid2"/>
    <dgm:cxn modelId="{C7F523B4-5D46-458E-B1E4-E09DD757AADD}" type="presOf" srcId="{F39ED912-D247-4026-8297-A62E34CAB93F}" destId="{31AF6F64-A266-4585-8673-149AC8D7F0F8}" srcOrd="0" destOrd="0" presId="urn:microsoft.com/office/officeart/2005/8/layout/pyramid2"/>
    <dgm:cxn modelId="{962CADCF-62DF-4E00-9467-5D1489D86AF2}" srcId="{C0DDB483-4608-4979-94A1-CEB927A9C59A}" destId="{33BF218F-C52D-4756-B32F-C16CD40F8A82}" srcOrd="0" destOrd="0" parTransId="{82FC2CF5-DD7C-4D1F-80A1-D762423F8E6E}" sibTransId="{D807893B-AF8E-42CD-AF12-8E1997B2DA62}"/>
    <dgm:cxn modelId="{9C7DD393-EAFF-4FAF-BB7C-1BB8836E1AA1}" type="presParOf" srcId="{074EBB3E-120C-490E-A535-96FF688AAE6C}" destId="{D20C059F-9F8C-4516-B13A-7791960219F7}" srcOrd="0" destOrd="0" presId="urn:microsoft.com/office/officeart/2005/8/layout/pyramid2"/>
    <dgm:cxn modelId="{EDA2DD63-FCCF-4672-91D1-B8138C503599}" type="presParOf" srcId="{074EBB3E-120C-490E-A535-96FF688AAE6C}" destId="{3EFA9539-8BD0-49C4-85B5-0042273474F1}" srcOrd="1" destOrd="0" presId="urn:microsoft.com/office/officeart/2005/8/layout/pyramid2"/>
    <dgm:cxn modelId="{742D4F2E-D7D7-44DB-AAAD-3C0D34C7806F}" type="presParOf" srcId="{3EFA9539-8BD0-49C4-85B5-0042273474F1}" destId="{8DB9E398-6C71-43E6-B39C-E543A0B5F976}" srcOrd="0" destOrd="0" presId="urn:microsoft.com/office/officeart/2005/8/layout/pyramid2"/>
    <dgm:cxn modelId="{81C8FBC3-3174-428A-A479-8912F3D2CD75}" type="presParOf" srcId="{3EFA9539-8BD0-49C4-85B5-0042273474F1}" destId="{E92A1CFD-5FB6-4CCE-BD6B-67B39A07AC06}" srcOrd="1" destOrd="0" presId="urn:microsoft.com/office/officeart/2005/8/layout/pyramid2"/>
    <dgm:cxn modelId="{6DB14E11-A4EB-43C7-956E-2A3FE7C6B504}" type="presParOf" srcId="{3EFA9539-8BD0-49C4-85B5-0042273474F1}" destId="{B5735A31-7F9A-4715-80AE-C0D5CB9980DB}" srcOrd="2" destOrd="0" presId="urn:microsoft.com/office/officeart/2005/8/layout/pyramid2"/>
    <dgm:cxn modelId="{2E896982-8C2E-4DBE-9D01-A3B8CB6D884A}" type="presParOf" srcId="{3EFA9539-8BD0-49C4-85B5-0042273474F1}" destId="{E9A82B3B-F892-4630-B0A5-2AAC2ACB18B6}" srcOrd="3" destOrd="0" presId="urn:microsoft.com/office/officeart/2005/8/layout/pyramid2"/>
    <dgm:cxn modelId="{7EC4BC3B-9DAE-47BC-95B9-D471FAF5D2D8}" type="presParOf" srcId="{3EFA9539-8BD0-49C4-85B5-0042273474F1}" destId="{31AF6F64-A266-4585-8673-149AC8D7F0F8}" srcOrd="4" destOrd="0" presId="urn:microsoft.com/office/officeart/2005/8/layout/pyramid2"/>
    <dgm:cxn modelId="{1D9DF8B1-504E-4915-954A-6F119BBF4BE0}" type="presParOf" srcId="{3EFA9539-8BD0-49C4-85B5-0042273474F1}" destId="{C0BED096-8F40-4CE8-BB80-C4389CAEACA2}"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C059F-9F8C-4516-B13A-7791960219F7}">
      <dsp:nvSpPr>
        <dsp:cNvPr id="0" name=""/>
        <dsp:cNvSpPr/>
      </dsp:nvSpPr>
      <dsp:spPr>
        <a:xfrm>
          <a:off x="2666986" y="0"/>
          <a:ext cx="4351338" cy="4351338"/>
        </a:xfrm>
        <a:prstGeom prst="triangle">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8DB9E398-6C71-43E6-B39C-E543A0B5F976}">
      <dsp:nvSpPr>
        <dsp:cNvPr id="0" name=""/>
        <dsp:cNvSpPr/>
      </dsp:nvSpPr>
      <dsp:spPr>
        <a:xfrm>
          <a:off x="5064976" y="435872"/>
          <a:ext cx="2548728" cy="9594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4000" kern="1200" dirty="0" smtClean="0"/>
            <a:t>LS-SVM</a:t>
          </a:r>
          <a:endParaRPr lang="en-IN" sz="4000" kern="1200" dirty="0"/>
        </a:p>
      </dsp:txBody>
      <dsp:txXfrm>
        <a:off x="5111812" y="482708"/>
        <a:ext cx="2455056" cy="865769"/>
      </dsp:txXfrm>
    </dsp:sp>
    <dsp:sp modelId="{B5735A31-7F9A-4715-80AE-C0D5CB9980DB}">
      <dsp:nvSpPr>
        <dsp:cNvPr id="0" name=""/>
        <dsp:cNvSpPr/>
      </dsp:nvSpPr>
      <dsp:spPr>
        <a:xfrm>
          <a:off x="4912570" y="1573787"/>
          <a:ext cx="2853542" cy="930585"/>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4000" kern="1200" dirty="0" smtClean="0">
              <a:latin typeface="Times New Roman" pitchFamily="18" charset="0"/>
              <a:cs typeface="Times New Roman" pitchFamily="18" charset="0"/>
            </a:rPr>
            <a:t>LR</a:t>
          </a:r>
          <a:endParaRPr lang="en-IN" sz="4000" kern="1200" dirty="0">
            <a:latin typeface="Times New Roman" pitchFamily="18" charset="0"/>
            <a:cs typeface="Times New Roman" pitchFamily="18" charset="0"/>
          </a:endParaRPr>
        </a:p>
      </dsp:txBody>
      <dsp:txXfrm>
        <a:off x="4957997" y="1619214"/>
        <a:ext cx="2762688" cy="839731"/>
      </dsp:txXfrm>
    </dsp:sp>
    <dsp:sp modelId="{31AF6F64-A266-4585-8673-149AC8D7F0F8}">
      <dsp:nvSpPr>
        <dsp:cNvPr id="0" name=""/>
        <dsp:cNvSpPr/>
      </dsp:nvSpPr>
      <dsp:spPr>
        <a:xfrm>
          <a:off x="4953001" y="2670176"/>
          <a:ext cx="2709606" cy="1054146"/>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4000" kern="1200" dirty="0" smtClean="0"/>
            <a:t>KLR</a:t>
          </a:r>
          <a:endParaRPr lang="en-IN" sz="4000" kern="1200" dirty="0"/>
        </a:p>
      </dsp:txBody>
      <dsp:txXfrm>
        <a:off x="5004460" y="2721635"/>
        <a:ext cx="2606688" cy="95122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AD12-442C-4C99-9661-65B659C6A3B9}" type="datetimeFigureOut">
              <a:rPr lang="en-IN" smtClean="0"/>
              <a:t>07-09-2014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08C09-5DC2-4C03-87C7-91A812DF6B72}" type="slidenum">
              <a:rPr lang="en-IN" smtClean="0"/>
              <a:t>‹#›</a:t>
            </a:fld>
            <a:endParaRPr lang="en-IN"/>
          </a:p>
        </p:txBody>
      </p:sp>
    </p:spTree>
    <p:extLst>
      <p:ext uri="{BB962C8B-B14F-4D97-AF65-F5344CB8AC3E}">
        <p14:creationId xmlns:p14="http://schemas.microsoft.com/office/powerpoint/2010/main" val="37114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508C09-5DC2-4C03-87C7-91A812DF6B72}" type="slidenum">
              <a:rPr lang="en-IN" smtClean="0"/>
              <a:t>2</a:t>
            </a:fld>
            <a:endParaRPr lang="en-IN"/>
          </a:p>
        </p:txBody>
      </p:sp>
    </p:spTree>
    <p:extLst>
      <p:ext uri="{BB962C8B-B14F-4D97-AF65-F5344CB8AC3E}">
        <p14:creationId xmlns:p14="http://schemas.microsoft.com/office/powerpoint/2010/main" val="315793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0508C09-5DC2-4C03-87C7-91A812DF6B72}" type="slidenum">
              <a:rPr lang="en-IN" smtClean="0"/>
              <a:t>19</a:t>
            </a:fld>
            <a:endParaRPr lang="en-IN"/>
          </a:p>
        </p:txBody>
      </p:sp>
    </p:spTree>
    <p:extLst>
      <p:ext uri="{BB962C8B-B14F-4D97-AF65-F5344CB8AC3E}">
        <p14:creationId xmlns:p14="http://schemas.microsoft.com/office/powerpoint/2010/main" val="65775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2CDB6B1-F902-46D0-8E69-8FF53831B0A2}" type="datetimeFigureOut">
              <a:rPr lang="en-IN" smtClean="0"/>
              <a:t>07-09-2014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222147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CDB6B1-F902-46D0-8E69-8FF53831B0A2}" type="datetimeFigureOut">
              <a:rPr lang="en-IN" smtClean="0"/>
              <a:t>07-09-2014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337680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CDB6B1-F902-46D0-8E69-8FF53831B0A2}" type="datetimeFigureOut">
              <a:rPr lang="en-IN" smtClean="0"/>
              <a:t>07-09-2014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21917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CDB6B1-F902-46D0-8E69-8FF53831B0A2}" type="datetimeFigureOut">
              <a:rPr lang="en-IN" smtClean="0"/>
              <a:t>07-09-2014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301642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DB6B1-F902-46D0-8E69-8FF53831B0A2}" type="datetimeFigureOut">
              <a:rPr lang="en-IN" smtClean="0"/>
              <a:t>07-09-2014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297200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2CDB6B1-F902-46D0-8E69-8FF53831B0A2}" type="datetimeFigureOut">
              <a:rPr lang="en-IN" smtClean="0"/>
              <a:t>07-09-2014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1438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2CDB6B1-F902-46D0-8E69-8FF53831B0A2}" type="datetimeFigureOut">
              <a:rPr lang="en-IN" smtClean="0"/>
              <a:t>07-09-2014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32371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2CDB6B1-F902-46D0-8E69-8FF53831B0A2}" type="datetimeFigureOut">
              <a:rPr lang="en-IN" smtClean="0"/>
              <a:t>07-09-2014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144741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DB6B1-F902-46D0-8E69-8FF53831B0A2}" type="datetimeFigureOut">
              <a:rPr lang="en-IN" smtClean="0"/>
              <a:t>07-09-2014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350523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B6B1-F902-46D0-8E69-8FF53831B0A2}" type="datetimeFigureOut">
              <a:rPr lang="en-IN" smtClean="0"/>
              <a:t>07-09-2014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112553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B6B1-F902-46D0-8E69-8FF53831B0A2}" type="datetimeFigureOut">
              <a:rPr lang="en-IN" smtClean="0"/>
              <a:t>07-09-2014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7A7AB3-D091-4371-BC3A-35E7C82370A5}" type="slidenum">
              <a:rPr lang="en-IN" smtClean="0"/>
              <a:t>‹#›</a:t>
            </a:fld>
            <a:endParaRPr lang="en-IN"/>
          </a:p>
        </p:txBody>
      </p:sp>
    </p:spTree>
    <p:extLst>
      <p:ext uri="{BB962C8B-B14F-4D97-AF65-F5344CB8AC3E}">
        <p14:creationId xmlns:p14="http://schemas.microsoft.com/office/powerpoint/2010/main" val="195174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DB6B1-F902-46D0-8E69-8FF53831B0A2}" type="datetimeFigureOut">
              <a:rPr lang="en-IN" smtClean="0"/>
              <a:t>07-09-2014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A7AB3-D091-4371-BC3A-35E7C82370A5}" type="slidenum">
              <a:rPr lang="en-IN" smtClean="0"/>
              <a:t>‹#›</a:t>
            </a:fld>
            <a:endParaRPr lang="en-IN"/>
          </a:p>
        </p:txBody>
      </p:sp>
    </p:spTree>
    <p:extLst>
      <p:ext uri="{BB962C8B-B14F-4D97-AF65-F5344CB8AC3E}">
        <p14:creationId xmlns:p14="http://schemas.microsoft.com/office/powerpoint/2010/main" val="8997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Summer research intern</a:t>
            </a:r>
            <a:br>
              <a:rPr lang="en-IN" dirty="0" smtClean="0"/>
            </a:br>
            <a:r>
              <a:rPr lang="en-IN" dirty="0" smtClean="0"/>
              <a:t> </a:t>
            </a:r>
            <a:endParaRPr lang="en-IN" dirty="0"/>
          </a:p>
        </p:txBody>
      </p:sp>
      <p:sp>
        <p:nvSpPr>
          <p:cNvPr id="3" name="Subtitle 2"/>
          <p:cNvSpPr>
            <a:spLocks noGrp="1"/>
          </p:cNvSpPr>
          <p:nvPr>
            <p:ph type="subTitle" idx="1"/>
          </p:nvPr>
        </p:nvSpPr>
        <p:spPr/>
        <p:txBody>
          <a:bodyPr>
            <a:normAutofit lnSpcReduction="10000"/>
          </a:bodyPr>
          <a:lstStyle/>
          <a:p>
            <a:r>
              <a:rPr lang="en-IN" dirty="0" smtClean="0"/>
              <a:t>Topic- Brain Computer Interface</a:t>
            </a:r>
          </a:p>
          <a:p>
            <a:r>
              <a:rPr lang="en-IN" dirty="0" smtClean="0"/>
              <a:t>IIL lab</a:t>
            </a:r>
          </a:p>
          <a:p>
            <a:endParaRPr lang="en-IN" dirty="0" smtClean="0"/>
          </a:p>
          <a:p>
            <a:r>
              <a:rPr lang="en-IN" dirty="0" smtClean="0"/>
              <a:t>L. S. Vishnu Sai Rao</a:t>
            </a:r>
          </a:p>
        </p:txBody>
      </p:sp>
    </p:spTree>
    <p:extLst>
      <p:ext uri="{BB962C8B-B14F-4D97-AF65-F5344CB8AC3E}">
        <p14:creationId xmlns:p14="http://schemas.microsoft.com/office/powerpoint/2010/main" val="3885382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1356" y="5601670"/>
            <a:ext cx="3632405" cy="646331"/>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IN" dirty="0" smtClean="0"/>
              <a:t>		LR</a:t>
            </a:r>
          </a:p>
          <a:p>
            <a:r>
              <a:rPr lang="en-IN" dirty="0" smtClean="0"/>
              <a:t>Implemented using </a:t>
            </a:r>
            <a:r>
              <a:rPr lang="en-IN" dirty="0" err="1" smtClean="0"/>
              <a:t>matlab</a:t>
            </a:r>
            <a:r>
              <a:rPr lang="en-IN" dirty="0" smtClean="0"/>
              <a:t> functions</a:t>
            </a:r>
            <a:endParaRPr lang="en-IN" dirty="0"/>
          </a:p>
        </p:txBody>
      </p:sp>
      <p:sp>
        <p:nvSpPr>
          <p:cNvPr id="3" name="TextBox 2"/>
          <p:cNvSpPr txBox="1"/>
          <p:nvPr/>
        </p:nvSpPr>
        <p:spPr>
          <a:xfrm>
            <a:off x="831274" y="1163465"/>
            <a:ext cx="10635618" cy="175432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t>		               			 KLR</a:t>
            </a:r>
          </a:p>
          <a:p>
            <a:r>
              <a:rPr lang="en-IN" dirty="0"/>
              <a:t>KLR has been </a:t>
            </a:r>
            <a:r>
              <a:rPr lang="en-IN" dirty="0" smtClean="0"/>
              <a:t>implemented </a:t>
            </a:r>
            <a:r>
              <a:rPr lang="en-IN" dirty="0"/>
              <a:t>using the </a:t>
            </a:r>
            <a:r>
              <a:rPr lang="en-IN" dirty="0" smtClean="0"/>
              <a:t>’</a:t>
            </a:r>
            <a:r>
              <a:rPr lang="en-IN" dirty="0" err="1" smtClean="0"/>
              <a:t>minFunc</a:t>
            </a:r>
            <a:r>
              <a:rPr lang="en-IN" dirty="0" smtClean="0"/>
              <a:t>’ software </a:t>
            </a:r>
            <a:r>
              <a:rPr lang="en-IN" dirty="0"/>
              <a:t>provided by Mark </a:t>
            </a:r>
            <a:r>
              <a:rPr lang="en-IN" dirty="0" smtClean="0"/>
              <a:t>Schmidt. </a:t>
            </a:r>
            <a:r>
              <a:rPr lang="en-IN" dirty="0"/>
              <a:t>Kernel function was</a:t>
            </a:r>
          </a:p>
          <a:p>
            <a:r>
              <a:rPr lang="en-IN" dirty="0"/>
              <a:t>chosen as radial bias function. The </a:t>
            </a:r>
            <a:r>
              <a:rPr lang="en-IN" dirty="0" err="1"/>
              <a:t>rbf</a:t>
            </a:r>
            <a:r>
              <a:rPr lang="en-IN" dirty="0"/>
              <a:t> scale was chosen </a:t>
            </a:r>
            <a:r>
              <a:rPr lang="en-IN" dirty="0" smtClean="0"/>
              <a:t>as 1</a:t>
            </a:r>
            <a:r>
              <a:rPr lang="en-IN" dirty="0"/>
              <a:t>. After evaluating the kernel function , the </a:t>
            </a:r>
            <a:r>
              <a:rPr lang="en-IN" dirty="0" err="1"/>
              <a:t>parametres</a:t>
            </a:r>
            <a:r>
              <a:rPr lang="en-IN" dirty="0"/>
              <a:t> </a:t>
            </a:r>
            <a:r>
              <a:rPr lang="en-IN" dirty="0" smtClean="0"/>
              <a:t>of the </a:t>
            </a:r>
            <a:r>
              <a:rPr lang="en-IN" dirty="0"/>
              <a:t>model were evaluated using the ’</a:t>
            </a:r>
            <a:r>
              <a:rPr lang="en-IN" dirty="0" err="1"/>
              <a:t>minFunc</a:t>
            </a:r>
            <a:r>
              <a:rPr lang="en-IN" dirty="0"/>
              <a:t>’. For testing </a:t>
            </a:r>
            <a:r>
              <a:rPr lang="en-IN" dirty="0" smtClean="0"/>
              <a:t>the data</a:t>
            </a:r>
            <a:r>
              <a:rPr lang="en-IN" dirty="0"/>
              <a:t>, </a:t>
            </a:r>
            <a:r>
              <a:rPr lang="en-IN" dirty="0" err="1"/>
              <a:t>parametres</a:t>
            </a:r>
            <a:r>
              <a:rPr lang="en-IN" dirty="0"/>
              <a:t> of the model remain the same, only change </a:t>
            </a:r>
            <a:r>
              <a:rPr lang="en-IN" dirty="0" smtClean="0"/>
              <a:t>is kernel </a:t>
            </a:r>
            <a:r>
              <a:rPr lang="en-IN" dirty="0"/>
              <a:t>function which is re-evaluated. The new kernel </a:t>
            </a:r>
            <a:r>
              <a:rPr lang="en-IN" dirty="0" smtClean="0"/>
              <a:t>function along </a:t>
            </a:r>
            <a:r>
              <a:rPr lang="en-IN" dirty="0"/>
              <a:t>with the training </a:t>
            </a:r>
            <a:r>
              <a:rPr lang="en-IN" dirty="0" err="1"/>
              <a:t>parametres</a:t>
            </a:r>
            <a:r>
              <a:rPr lang="en-IN" dirty="0"/>
              <a:t> was used to predict </a:t>
            </a:r>
            <a:r>
              <a:rPr lang="en-IN" dirty="0" smtClean="0"/>
              <a:t>the output </a:t>
            </a:r>
            <a:r>
              <a:rPr lang="en-IN" dirty="0"/>
              <a:t>class of the testing </a:t>
            </a:r>
            <a:r>
              <a:rPr lang="en-IN" dirty="0" smtClean="0"/>
              <a:t>data.</a:t>
            </a:r>
            <a:endParaRPr lang="en-IN" dirty="0"/>
          </a:p>
        </p:txBody>
      </p:sp>
      <p:sp>
        <p:nvSpPr>
          <p:cNvPr id="4" name="TextBox 3"/>
          <p:cNvSpPr txBox="1"/>
          <p:nvPr/>
        </p:nvSpPr>
        <p:spPr>
          <a:xfrm>
            <a:off x="2766951" y="368135"/>
            <a:ext cx="6080639" cy="369332"/>
          </a:xfrm>
          <a:prstGeom prst="rect">
            <a:avLst/>
          </a:prstGeom>
          <a:noFill/>
          <a:ln>
            <a:solidFill>
              <a:schemeClr val="tx1"/>
            </a:solidFill>
          </a:ln>
        </p:spPr>
        <p:txBody>
          <a:bodyPr wrap="none" rtlCol="0">
            <a:spAutoFit/>
          </a:bodyPr>
          <a:lstStyle/>
          <a:p>
            <a:r>
              <a:rPr lang="en-IN" dirty="0" smtClean="0"/>
              <a:t>POINTS TO BE NOTED WHILE IMPLEMENTING CLASSIFICATIONS</a:t>
            </a:r>
            <a:endParaRPr lang="en-IN" dirty="0"/>
          </a:p>
        </p:txBody>
      </p:sp>
      <p:sp>
        <p:nvSpPr>
          <p:cNvPr id="5" name="TextBox 4"/>
          <p:cNvSpPr txBox="1"/>
          <p:nvPr/>
        </p:nvSpPr>
        <p:spPr>
          <a:xfrm>
            <a:off x="686791" y="3168416"/>
            <a:ext cx="10635618" cy="203132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t>		               			 LSSVM</a:t>
            </a:r>
          </a:p>
          <a:p>
            <a:r>
              <a:rPr lang="en-IN" dirty="0"/>
              <a:t>The kernel function used </a:t>
            </a:r>
            <a:r>
              <a:rPr lang="en-IN" dirty="0" smtClean="0"/>
              <a:t>for LS-SVM </a:t>
            </a:r>
            <a:r>
              <a:rPr lang="en-IN" dirty="0"/>
              <a:t>in this study is radial bias function (</a:t>
            </a:r>
            <a:r>
              <a:rPr lang="en-IN" dirty="0" smtClean="0"/>
              <a:t>K(Xi, </a:t>
            </a:r>
            <a:r>
              <a:rPr lang="en-IN" dirty="0"/>
              <a:t>x) </a:t>
            </a:r>
            <a:r>
              <a:rPr lang="en-IN" dirty="0" smtClean="0"/>
              <a:t>=</a:t>
            </a:r>
            <a:r>
              <a:rPr lang="en-IN" dirty="0" err="1" smtClean="0"/>
              <a:t>exp</a:t>
            </a:r>
            <a:r>
              <a:rPr lang="en-IN" dirty="0"/>
              <a:t>(−(||</a:t>
            </a:r>
            <a:r>
              <a:rPr lang="en-IN" dirty="0" smtClean="0"/>
              <a:t>xi </a:t>
            </a:r>
            <a:r>
              <a:rPr lang="en-IN" dirty="0"/>
              <a:t>− x</a:t>
            </a:r>
            <a:r>
              <a:rPr lang="en-IN" dirty="0" smtClean="0"/>
              <a:t>||)2/2σ2)). </a:t>
            </a:r>
            <a:r>
              <a:rPr lang="en-IN" dirty="0"/>
              <a:t>There are two important </a:t>
            </a:r>
            <a:r>
              <a:rPr lang="en-IN" dirty="0" smtClean="0"/>
              <a:t>parameters in </a:t>
            </a:r>
            <a:r>
              <a:rPr lang="en-IN" dirty="0"/>
              <a:t>LS-SVM which are γ which is the regularisation </a:t>
            </a:r>
            <a:r>
              <a:rPr lang="en-IN" dirty="0" smtClean="0"/>
              <a:t>parameter and σ2 which </a:t>
            </a:r>
            <a:r>
              <a:rPr lang="en-IN" dirty="0"/>
              <a:t>is a kernel parameter controlling the </a:t>
            </a:r>
            <a:r>
              <a:rPr lang="en-IN" dirty="0" smtClean="0"/>
              <a:t>sensitivity of </a:t>
            </a:r>
            <a:r>
              <a:rPr lang="en-IN" dirty="0"/>
              <a:t>the kernel. These </a:t>
            </a:r>
            <a:r>
              <a:rPr lang="en-IN" dirty="0" err="1"/>
              <a:t>parametres</a:t>
            </a:r>
            <a:r>
              <a:rPr lang="en-IN" dirty="0"/>
              <a:t> are determined </a:t>
            </a:r>
            <a:r>
              <a:rPr lang="en-IN" dirty="0" smtClean="0"/>
              <a:t>using </a:t>
            </a:r>
            <a:r>
              <a:rPr lang="en-IN" dirty="0"/>
              <a:t>a two-step grid search technique </a:t>
            </a:r>
            <a:r>
              <a:rPr lang="en-IN" dirty="0" smtClean="0"/>
              <a:t>.The </a:t>
            </a:r>
            <a:r>
              <a:rPr lang="en-IN" dirty="0"/>
              <a:t>value of γ </a:t>
            </a:r>
            <a:r>
              <a:rPr lang="en-IN" dirty="0" smtClean="0"/>
              <a:t>and σ2 have </a:t>
            </a:r>
            <a:r>
              <a:rPr lang="en-IN" dirty="0"/>
              <a:t>to be low so as to avoid </a:t>
            </a:r>
            <a:r>
              <a:rPr lang="en-IN" dirty="0" err="1"/>
              <a:t>overfitting</a:t>
            </a:r>
            <a:r>
              <a:rPr lang="en-IN" dirty="0"/>
              <a:t>. The </a:t>
            </a:r>
            <a:r>
              <a:rPr lang="en-IN" dirty="0" smtClean="0"/>
              <a:t>evaluated parameters </a:t>
            </a:r>
            <a:r>
              <a:rPr lang="en-IN" dirty="0"/>
              <a:t>γ and </a:t>
            </a:r>
            <a:r>
              <a:rPr lang="en-IN" dirty="0" smtClean="0"/>
              <a:t>σ2 were </a:t>
            </a:r>
            <a:r>
              <a:rPr lang="en-IN" dirty="0"/>
              <a:t>used in training in order to </a:t>
            </a:r>
            <a:r>
              <a:rPr lang="en-IN" dirty="0" smtClean="0"/>
              <a:t>find the </a:t>
            </a:r>
            <a:r>
              <a:rPr lang="en-IN" dirty="0"/>
              <a:t>model parameters. A 10-fold cross-validation was done </a:t>
            </a:r>
            <a:r>
              <a:rPr lang="en-IN" dirty="0" smtClean="0"/>
              <a:t>to measure </a:t>
            </a:r>
            <a:r>
              <a:rPr lang="en-IN" dirty="0"/>
              <a:t>the classification accuracy</a:t>
            </a:r>
          </a:p>
        </p:txBody>
      </p:sp>
    </p:spTree>
    <p:extLst>
      <p:ext uri="{BB962C8B-B14F-4D97-AF65-F5344CB8AC3E}">
        <p14:creationId xmlns:p14="http://schemas.microsoft.com/office/powerpoint/2010/main" val="153405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3947" y="1888761"/>
            <a:ext cx="9996967" cy="3539430"/>
          </a:xfrm>
          <a:prstGeom prst="rect">
            <a:avLst/>
          </a:prstGeom>
          <a:noFill/>
        </p:spPr>
        <p:txBody>
          <a:bodyPr wrap="none" rtlCol="0">
            <a:spAutoFit/>
          </a:bodyPr>
          <a:lstStyle/>
          <a:p>
            <a:r>
              <a:rPr lang="en-IN" sz="2800" dirty="0" smtClean="0"/>
              <a:t>Two additional algorithms were added from my side which are </a:t>
            </a:r>
          </a:p>
          <a:p>
            <a:r>
              <a:rPr lang="en-IN" sz="2800" dirty="0" smtClean="0"/>
              <a:t>– MLP (multi layer perceptron) </a:t>
            </a:r>
          </a:p>
          <a:p>
            <a:r>
              <a:rPr lang="en-IN" sz="2800" dirty="0" smtClean="0"/>
              <a:t>and PNN (probabilistic neural network </a:t>
            </a:r>
          </a:p>
          <a:p>
            <a:endParaRPr lang="en-IN" sz="2800" dirty="0"/>
          </a:p>
          <a:p>
            <a:endParaRPr lang="en-IN" sz="2800" dirty="0" smtClean="0"/>
          </a:p>
          <a:p>
            <a:r>
              <a:rPr lang="en-IN" sz="2800" dirty="0" smtClean="0"/>
              <a:t>The accuracies of LSSVM were still outperforming all the algorithms</a:t>
            </a:r>
          </a:p>
          <a:p>
            <a:endParaRPr lang="en-IN" sz="2800" dirty="0"/>
          </a:p>
          <a:p>
            <a:endParaRPr lang="en-IN" sz="2800" dirty="0" smtClean="0"/>
          </a:p>
        </p:txBody>
      </p:sp>
    </p:spTree>
    <p:extLst>
      <p:ext uri="{BB962C8B-B14F-4D97-AF65-F5344CB8AC3E}">
        <p14:creationId xmlns:p14="http://schemas.microsoft.com/office/powerpoint/2010/main" val="1396763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549" y="1320945"/>
            <a:ext cx="8668987" cy="1754326"/>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r>
              <a:rPr lang="en-IN" dirty="0" smtClean="0"/>
              <a:t>				MLP</a:t>
            </a:r>
          </a:p>
          <a:p>
            <a:r>
              <a:rPr lang="en-IN" dirty="0" smtClean="0"/>
              <a:t>MLP </a:t>
            </a:r>
            <a:r>
              <a:rPr lang="en-IN" dirty="0"/>
              <a:t>has been implemented in this study using the </a:t>
            </a:r>
            <a:r>
              <a:rPr lang="en-IN" dirty="0" smtClean="0"/>
              <a:t>Neural Network </a:t>
            </a:r>
            <a:r>
              <a:rPr lang="en-IN" dirty="0"/>
              <a:t>toolbox present in MATLAB. Training ratio was </a:t>
            </a:r>
            <a:r>
              <a:rPr lang="en-IN" dirty="0" smtClean="0"/>
              <a:t>set as </a:t>
            </a:r>
            <a:r>
              <a:rPr lang="en-IN" dirty="0"/>
              <a:t>hundred percent because the training and testing dataset</a:t>
            </a:r>
          </a:p>
          <a:p>
            <a:r>
              <a:rPr lang="en-IN" dirty="0"/>
              <a:t>were already pre-determined for cross-validation. The </a:t>
            </a:r>
            <a:r>
              <a:rPr lang="en-IN" dirty="0" smtClean="0"/>
              <a:t>number of </a:t>
            </a:r>
            <a:r>
              <a:rPr lang="en-IN" dirty="0"/>
              <a:t>hidden layers could be varied and different number of hidden layer yielded different accuracies. The number of </a:t>
            </a:r>
            <a:r>
              <a:rPr lang="en-IN" dirty="0" smtClean="0"/>
              <a:t>hidden layers </a:t>
            </a:r>
            <a:r>
              <a:rPr lang="en-IN" dirty="0"/>
              <a:t>have been chosen so as to maximise the </a:t>
            </a:r>
            <a:r>
              <a:rPr lang="en-IN" dirty="0" smtClean="0"/>
              <a:t>accuracy.</a:t>
            </a:r>
            <a:endParaRPr lang="en-IN" dirty="0"/>
          </a:p>
        </p:txBody>
      </p:sp>
      <p:sp>
        <p:nvSpPr>
          <p:cNvPr id="3" name="TextBox 2"/>
          <p:cNvSpPr txBox="1"/>
          <p:nvPr/>
        </p:nvSpPr>
        <p:spPr>
          <a:xfrm>
            <a:off x="2766951" y="368135"/>
            <a:ext cx="6080639" cy="369332"/>
          </a:xfrm>
          <a:prstGeom prst="rect">
            <a:avLst/>
          </a:prstGeom>
          <a:noFill/>
          <a:ln>
            <a:solidFill>
              <a:schemeClr val="tx1"/>
            </a:solidFill>
          </a:ln>
        </p:spPr>
        <p:txBody>
          <a:bodyPr wrap="none" rtlCol="0">
            <a:spAutoFit/>
          </a:bodyPr>
          <a:lstStyle/>
          <a:p>
            <a:r>
              <a:rPr lang="en-IN" dirty="0" smtClean="0"/>
              <a:t>POINTS TO BE NOTED WHILE IMPLEMENTING CLASSIFICATIONS</a:t>
            </a:r>
            <a:endParaRPr lang="en-IN" dirty="0"/>
          </a:p>
        </p:txBody>
      </p:sp>
      <p:sp>
        <p:nvSpPr>
          <p:cNvPr id="4" name="Rectangle 3"/>
          <p:cNvSpPr/>
          <p:nvPr/>
        </p:nvSpPr>
        <p:spPr>
          <a:xfrm>
            <a:off x="2751590" y="3953125"/>
            <a:ext cx="6096000" cy="1754326"/>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IN" dirty="0" smtClean="0"/>
              <a:t>			PNN</a:t>
            </a:r>
          </a:p>
          <a:p>
            <a:r>
              <a:rPr lang="en-IN" dirty="0" smtClean="0"/>
              <a:t>Training and </a:t>
            </a:r>
            <a:r>
              <a:rPr lang="en-IN" dirty="0"/>
              <a:t>testing have been done using the Neural Network </a:t>
            </a:r>
            <a:r>
              <a:rPr lang="en-IN" dirty="0" smtClean="0"/>
              <a:t>toolbox present </a:t>
            </a:r>
            <a:r>
              <a:rPr lang="en-IN" dirty="0"/>
              <a:t>in MATLAB. RBF was used as a kernel function.</a:t>
            </a:r>
          </a:p>
          <a:p>
            <a:r>
              <a:rPr lang="en-IN" dirty="0"/>
              <a:t>Different kernel parameters resulted in different accuracies,</a:t>
            </a:r>
          </a:p>
          <a:p>
            <a:r>
              <a:rPr lang="en-IN" dirty="0"/>
              <a:t>hence a range from 0.05 to 0.5 was considered and that value</a:t>
            </a:r>
          </a:p>
          <a:p>
            <a:r>
              <a:rPr lang="en-IN" dirty="0"/>
              <a:t>was chosen which resulted in maximum accuracy</a:t>
            </a:r>
          </a:p>
        </p:txBody>
      </p:sp>
    </p:spTree>
    <p:extLst>
      <p:ext uri="{BB962C8B-B14F-4D97-AF65-F5344CB8AC3E}">
        <p14:creationId xmlns:p14="http://schemas.microsoft.com/office/powerpoint/2010/main" val="456078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1943511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4691515"/>
              </p:ext>
            </p:extLst>
          </p:nvPr>
        </p:nvGraphicFramePr>
        <p:xfrm>
          <a:off x="0" y="0"/>
          <a:ext cx="12192000" cy="67305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8289561" y="2113613"/>
            <a:ext cx="3940566"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IN" dirty="0" smtClean="0"/>
              <a:t>Procedure employed to get good results</a:t>
            </a:r>
            <a:endParaRPr lang="en-IN" dirty="0"/>
          </a:p>
        </p:txBody>
      </p:sp>
    </p:spTree>
    <p:extLst>
      <p:ext uri="{BB962C8B-B14F-4D97-AF65-F5344CB8AC3E}">
        <p14:creationId xmlns:p14="http://schemas.microsoft.com/office/powerpoint/2010/main" val="4034498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6912" y="1279381"/>
            <a:ext cx="4054681" cy="23576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4741593" y="286790"/>
            <a:ext cx="1576079" cy="369332"/>
          </a:xfrm>
          <a:prstGeom prst="rect">
            <a:avLst/>
          </a:prstGeom>
          <a:noFill/>
          <a:ln>
            <a:solidFill>
              <a:schemeClr val="tx1"/>
            </a:solidFill>
          </a:ln>
        </p:spPr>
        <p:txBody>
          <a:bodyPr wrap="square" rtlCol="0">
            <a:spAutoFit/>
          </a:bodyPr>
          <a:lstStyle/>
          <a:p>
            <a:r>
              <a:rPr lang="en-IN" dirty="0" smtClean="0"/>
              <a:t> WHATS DWT?</a:t>
            </a:r>
            <a:endParaRPr lang="en-IN" dirty="0"/>
          </a:p>
        </p:txBody>
      </p:sp>
      <p:sp>
        <p:nvSpPr>
          <p:cNvPr id="4" name="Rectangle 3"/>
          <p:cNvSpPr/>
          <p:nvPr/>
        </p:nvSpPr>
        <p:spPr>
          <a:xfrm>
            <a:off x="5268686" y="1364443"/>
            <a:ext cx="6096000" cy="2308324"/>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IN" dirty="0"/>
              <a:t>Discrete wavelet </a:t>
            </a:r>
            <a:r>
              <a:rPr lang="en-IN" dirty="0" smtClean="0"/>
              <a:t>transform (DWT</a:t>
            </a:r>
            <a:r>
              <a:rPr lang="en-IN" dirty="0"/>
              <a:t>) is a feature extraction technique in which signal is decomposed using low pass and high pass </a:t>
            </a:r>
            <a:r>
              <a:rPr lang="en-IN" dirty="0" smtClean="0"/>
              <a:t>filters. </a:t>
            </a:r>
            <a:r>
              <a:rPr lang="en-IN" dirty="0"/>
              <a:t>The </a:t>
            </a:r>
            <a:r>
              <a:rPr lang="en-IN" dirty="0" smtClean="0"/>
              <a:t>signal is </a:t>
            </a:r>
            <a:r>
              <a:rPr lang="en-IN" dirty="0"/>
              <a:t>decomposed to yield low frequency contents (</a:t>
            </a:r>
            <a:r>
              <a:rPr lang="en-IN" dirty="0" smtClean="0"/>
              <a:t>approximation coefficients</a:t>
            </a:r>
            <a:r>
              <a:rPr lang="en-IN" dirty="0"/>
              <a:t>) and high frequency contents (detail </a:t>
            </a:r>
            <a:r>
              <a:rPr lang="en-IN" dirty="0" smtClean="0"/>
              <a:t>coefficient) from </a:t>
            </a:r>
            <a:r>
              <a:rPr lang="en-IN" dirty="0"/>
              <a:t>a low pass filter and a high pass filter </a:t>
            </a:r>
            <a:r>
              <a:rPr lang="en-IN" dirty="0" smtClean="0"/>
              <a:t>respectively. The approximations </a:t>
            </a:r>
            <a:r>
              <a:rPr lang="en-IN" dirty="0"/>
              <a:t>are passed again through low pass filter </a:t>
            </a:r>
            <a:r>
              <a:rPr lang="en-IN" dirty="0" smtClean="0"/>
              <a:t>and high </a:t>
            </a:r>
            <a:r>
              <a:rPr lang="en-IN" dirty="0"/>
              <a:t>pass filter for decomposition into the </a:t>
            </a:r>
            <a:r>
              <a:rPr lang="en-IN" dirty="0" smtClean="0"/>
              <a:t>next level</a:t>
            </a:r>
            <a:r>
              <a:rPr lang="en-IN" dirty="0"/>
              <a:t>.</a:t>
            </a:r>
          </a:p>
        </p:txBody>
      </p:sp>
      <p:sp>
        <p:nvSpPr>
          <p:cNvPr id="5" name="Rectangle 4"/>
          <p:cNvSpPr/>
          <p:nvPr/>
        </p:nvSpPr>
        <p:spPr>
          <a:xfrm>
            <a:off x="427511" y="3910151"/>
            <a:ext cx="11400311"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IN" dirty="0" smtClean="0"/>
              <a:t>Daubechies-4 </a:t>
            </a:r>
            <a:r>
              <a:rPr lang="en-IN" dirty="0"/>
              <a:t>(db4) decomposition filter </a:t>
            </a:r>
            <a:r>
              <a:rPr lang="en-IN" dirty="0" smtClean="0"/>
              <a:t>has been considered. The </a:t>
            </a:r>
            <a:r>
              <a:rPr lang="en-IN" dirty="0"/>
              <a:t>other parameter to be</a:t>
            </a:r>
          </a:p>
          <a:p>
            <a:r>
              <a:rPr lang="en-IN" dirty="0"/>
              <a:t>set in DWT is the level of decomposition which depends </a:t>
            </a:r>
            <a:r>
              <a:rPr lang="en-IN" dirty="0" smtClean="0"/>
              <a:t>on the </a:t>
            </a:r>
            <a:r>
              <a:rPr lang="en-IN" dirty="0"/>
              <a:t>signal and the task to be performed. In this study, </a:t>
            </a:r>
            <a:r>
              <a:rPr lang="en-IN" dirty="0" smtClean="0"/>
              <a:t>signals are </a:t>
            </a:r>
            <a:r>
              <a:rPr lang="en-IN" dirty="0"/>
              <a:t>decomposed to six </a:t>
            </a:r>
            <a:r>
              <a:rPr lang="en-IN" dirty="0" smtClean="0"/>
              <a:t>levels </a:t>
            </a:r>
            <a:r>
              <a:rPr lang="en-IN" dirty="0"/>
              <a:t>resulting in six detail coefficients</a:t>
            </a:r>
          </a:p>
          <a:p>
            <a:r>
              <a:rPr lang="en-IN" dirty="0"/>
              <a:t>and one approximation coefficient. Nine features are to </a:t>
            </a:r>
            <a:r>
              <a:rPr lang="en-IN" dirty="0" smtClean="0"/>
              <a:t>be extracted </a:t>
            </a:r>
            <a:r>
              <a:rPr lang="en-IN" dirty="0"/>
              <a:t>from these coefficients. The first three are </a:t>
            </a:r>
            <a:r>
              <a:rPr lang="en-IN" dirty="0" smtClean="0"/>
              <a:t>variances of </a:t>
            </a:r>
            <a:r>
              <a:rPr lang="en-IN" dirty="0"/>
              <a:t>the detail coefficients at level 1, 2 and 3. Detail </a:t>
            </a:r>
            <a:r>
              <a:rPr lang="en-IN" dirty="0" smtClean="0"/>
              <a:t>coefficients at </a:t>
            </a:r>
            <a:r>
              <a:rPr lang="en-IN" dirty="0"/>
              <a:t>level 4, 5 and 6 have been auto correlated. Variance </a:t>
            </a:r>
            <a:r>
              <a:rPr lang="en-IN" dirty="0" smtClean="0"/>
              <a:t>of them </a:t>
            </a:r>
            <a:r>
              <a:rPr lang="en-IN" dirty="0"/>
              <a:t>was then calculated to give the next three features</a:t>
            </a:r>
            <a:r>
              <a:rPr lang="en-IN" dirty="0" smtClean="0"/>
              <a:t>. The last </a:t>
            </a:r>
            <a:r>
              <a:rPr lang="en-IN" dirty="0"/>
              <a:t>three features were found by taking the absolute mean </a:t>
            </a:r>
            <a:r>
              <a:rPr lang="en-IN" dirty="0" smtClean="0"/>
              <a:t>of smoothened </a:t>
            </a:r>
            <a:r>
              <a:rPr lang="en-IN" dirty="0"/>
              <a:t>versions of detail coefficients at level 1, 2 and </a:t>
            </a:r>
            <a:r>
              <a:rPr lang="en-IN" dirty="0" smtClean="0"/>
              <a:t>3.</a:t>
            </a:r>
            <a:endParaRPr lang="en-IN" dirty="0"/>
          </a:p>
        </p:txBody>
      </p:sp>
      <p:sp>
        <p:nvSpPr>
          <p:cNvPr id="6" name="TextBox 5"/>
          <p:cNvSpPr txBox="1"/>
          <p:nvPr/>
        </p:nvSpPr>
        <p:spPr>
          <a:xfrm>
            <a:off x="534390" y="6163294"/>
            <a:ext cx="11033213" cy="369332"/>
          </a:xfrm>
          <a:prstGeom prst="rect">
            <a:avLst/>
          </a:prstGeom>
          <a:noFill/>
          <a:ln>
            <a:solidFill>
              <a:schemeClr val="tx1"/>
            </a:solidFill>
          </a:ln>
        </p:spPr>
        <p:txBody>
          <a:bodyPr wrap="none" rtlCol="0">
            <a:spAutoFit/>
          </a:bodyPr>
          <a:lstStyle/>
          <a:p>
            <a:r>
              <a:rPr lang="en-IN" dirty="0" smtClean="0"/>
              <a:t>No. of columns in the matrix remains the same which is 236. Number of rows are 9 because 9 features are extracted.</a:t>
            </a:r>
            <a:endParaRPr lang="en-IN" dirty="0"/>
          </a:p>
        </p:txBody>
      </p:sp>
    </p:spTree>
    <p:extLst>
      <p:ext uri="{BB962C8B-B14F-4D97-AF65-F5344CB8AC3E}">
        <p14:creationId xmlns:p14="http://schemas.microsoft.com/office/powerpoint/2010/main" val="132848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3731440" y="2717953"/>
            <a:ext cx="3850349" cy="1569660"/>
          </a:xfrm>
          <a:prstGeom prst="rect">
            <a:avLst/>
          </a:prstGeom>
          <a:noFill/>
        </p:spPr>
        <p:txBody>
          <a:bodyPr wrap="none" lIns="91440" tIns="45720" rIns="91440" bIns="45720">
            <a:spAutoFit/>
          </a:bodyPr>
          <a:lstStyle/>
          <a:p>
            <a:pPr algn="ctr"/>
            <a:r>
              <a:rPr lang="en-US" sz="9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alpha val="16000"/>
                    </a:schemeClr>
                  </a:outerShdw>
                </a:effectLst>
              </a:rPr>
              <a:t>Results</a:t>
            </a:r>
            <a:endPar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alpha val="16000"/>
                  </a:schemeClr>
                </a:outerShdw>
              </a:effectLst>
            </a:endParaRPr>
          </a:p>
        </p:txBody>
      </p:sp>
    </p:spTree>
    <p:extLst>
      <p:ext uri="{BB962C8B-B14F-4D97-AF65-F5344CB8AC3E}">
        <p14:creationId xmlns:p14="http://schemas.microsoft.com/office/powerpoint/2010/main" val="2373944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0679" t="25940" r="10001" b="38419"/>
          <a:stretch/>
        </p:blipFill>
        <p:spPr>
          <a:xfrm>
            <a:off x="1025869" y="3767328"/>
            <a:ext cx="4574826" cy="2328671"/>
          </a:xfrm>
          <a:prstGeom prst="rect">
            <a:avLst/>
          </a:prstGeom>
        </p:spPr>
      </p:pic>
      <p:pic>
        <p:nvPicPr>
          <p:cNvPr id="4" name="Picture 3"/>
          <p:cNvPicPr>
            <a:picLocks noChangeAspect="1"/>
          </p:cNvPicPr>
          <p:nvPr/>
        </p:nvPicPr>
        <p:blipFill rotWithShape="1">
          <a:blip r:embed="rId3"/>
          <a:srcRect l="50763" t="26996" r="7284" b="37010"/>
          <a:stretch/>
        </p:blipFill>
        <p:spPr>
          <a:xfrm>
            <a:off x="675505" y="768097"/>
            <a:ext cx="5202780" cy="2493264"/>
          </a:xfrm>
          <a:prstGeom prst="rect">
            <a:avLst/>
          </a:prstGeom>
        </p:spPr>
      </p:pic>
      <p:pic>
        <p:nvPicPr>
          <p:cNvPr id="2" name="Picture 1"/>
          <p:cNvPicPr>
            <a:picLocks noChangeAspect="1"/>
          </p:cNvPicPr>
          <p:nvPr/>
        </p:nvPicPr>
        <p:blipFill rotWithShape="1">
          <a:blip r:embed="rId4"/>
          <a:srcRect l="18891" t="56125" r="50187" b="14375"/>
          <a:stretch/>
        </p:blipFill>
        <p:spPr>
          <a:xfrm>
            <a:off x="5890477" y="3499879"/>
            <a:ext cx="4840224" cy="2596120"/>
          </a:xfrm>
          <a:prstGeom prst="rect">
            <a:avLst/>
          </a:prstGeom>
        </p:spPr>
      </p:pic>
      <p:pic>
        <p:nvPicPr>
          <p:cNvPr id="5" name="Picture 4"/>
          <p:cNvPicPr>
            <a:picLocks noChangeAspect="1"/>
          </p:cNvPicPr>
          <p:nvPr/>
        </p:nvPicPr>
        <p:blipFill rotWithShape="1">
          <a:blip r:embed="rId5"/>
          <a:srcRect l="10766" t="28459" r="51033" b="36041"/>
          <a:stretch/>
        </p:blipFill>
        <p:spPr>
          <a:xfrm>
            <a:off x="5890477" y="664465"/>
            <a:ext cx="4828032" cy="2596896"/>
          </a:xfrm>
          <a:prstGeom prst="rect">
            <a:avLst/>
          </a:prstGeom>
        </p:spPr>
      </p:pic>
    </p:spTree>
    <p:extLst>
      <p:ext uri="{BB962C8B-B14F-4D97-AF65-F5344CB8AC3E}">
        <p14:creationId xmlns:p14="http://schemas.microsoft.com/office/powerpoint/2010/main" val="152066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738" t="25959" r="50656" b="40375"/>
          <a:stretch/>
        </p:blipFill>
        <p:spPr>
          <a:xfrm>
            <a:off x="316991" y="487680"/>
            <a:ext cx="5694509" cy="2791968"/>
          </a:xfrm>
          <a:prstGeom prst="rect">
            <a:avLst/>
          </a:prstGeom>
        </p:spPr>
      </p:pic>
      <p:pic>
        <p:nvPicPr>
          <p:cNvPr id="3" name="Picture 2"/>
          <p:cNvPicPr>
            <a:picLocks noChangeAspect="1"/>
          </p:cNvPicPr>
          <p:nvPr/>
        </p:nvPicPr>
        <p:blipFill rotWithShape="1">
          <a:blip r:embed="rId3"/>
          <a:srcRect l="50937" t="16458" r="17391" b="54542"/>
          <a:stretch/>
        </p:blipFill>
        <p:spPr>
          <a:xfrm>
            <a:off x="6278669" y="487680"/>
            <a:ext cx="5194004" cy="2673836"/>
          </a:xfrm>
          <a:prstGeom prst="rect">
            <a:avLst/>
          </a:prstGeom>
        </p:spPr>
      </p:pic>
      <p:pic>
        <p:nvPicPr>
          <p:cNvPr id="4" name="Picture 3"/>
          <p:cNvPicPr>
            <a:picLocks noChangeAspect="1"/>
          </p:cNvPicPr>
          <p:nvPr/>
        </p:nvPicPr>
        <p:blipFill rotWithShape="1">
          <a:blip r:embed="rId3"/>
          <a:srcRect l="50656" t="62125" r="17766" b="10041"/>
          <a:stretch/>
        </p:blipFill>
        <p:spPr>
          <a:xfrm>
            <a:off x="3286164" y="3755135"/>
            <a:ext cx="5101931" cy="2528257"/>
          </a:xfrm>
          <a:prstGeom prst="rect">
            <a:avLst/>
          </a:prstGeom>
        </p:spPr>
      </p:pic>
    </p:spTree>
    <p:extLst>
      <p:ext uri="{BB962C8B-B14F-4D97-AF65-F5344CB8AC3E}">
        <p14:creationId xmlns:p14="http://schemas.microsoft.com/office/powerpoint/2010/main" val="1249003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3803" y="1080655"/>
            <a:ext cx="8443355" cy="3416320"/>
          </a:xfrm>
          <a:prstGeom prst="rect">
            <a:avLst/>
          </a:prstGeom>
          <a:noFill/>
        </p:spPr>
        <p:txBody>
          <a:bodyPr wrap="square" rtlCol="0">
            <a:spAutoFit/>
          </a:bodyPr>
          <a:lstStyle/>
          <a:p>
            <a:r>
              <a:rPr lang="en-IN" sz="8000" dirty="0" smtClean="0"/>
              <a:t>Lab experiment results. </a:t>
            </a:r>
            <a:r>
              <a:rPr lang="en-IN" sz="2800" dirty="0" smtClean="0"/>
              <a:t>Similar manipulations as done with the standard datasets. Used only DWT for </a:t>
            </a:r>
            <a:r>
              <a:rPr lang="en-IN" sz="2800" dirty="0" err="1" smtClean="0"/>
              <a:t>feture</a:t>
            </a:r>
            <a:r>
              <a:rPr lang="en-IN" sz="2800" smtClean="0"/>
              <a:t> extraction.</a:t>
            </a:r>
            <a:endParaRPr lang="en-IN" sz="2800" dirty="0"/>
          </a:p>
        </p:txBody>
      </p:sp>
      <p:sp>
        <p:nvSpPr>
          <p:cNvPr id="3" name="TextBox 2"/>
          <p:cNvSpPr txBox="1"/>
          <p:nvPr/>
        </p:nvSpPr>
        <p:spPr>
          <a:xfrm>
            <a:off x="1128156" y="4572000"/>
            <a:ext cx="10474036" cy="1477328"/>
          </a:xfrm>
          <a:prstGeom prst="rect">
            <a:avLst/>
          </a:prstGeom>
          <a:noFill/>
        </p:spPr>
        <p:txBody>
          <a:bodyPr wrap="square" rtlCol="0">
            <a:spAutoFit/>
          </a:bodyPr>
          <a:lstStyle/>
          <a:p>
            <a:r>
              <a:rPr lang="en-IN" dirty="0" smtClean="0"/>
              <a:t>Description:- Done using </a:t>
            </a:r>
            <a:r>
              <a:rPr lang="en-IN" dirty="0" err="1" smtClean="0"/>
              <a:t>emotiv</a:t>
            </a:r>
            <a:r>
              <a:rPr lang="en-IN" dirty="0" smtClean="0"/>
              <a:t> device. </a:t>
            </a:r>
          </a:p>
          <a:p>
            <a:r>
              <a:rPr lang="en-IN" dirty="0" smtClean="0"/>
              <a:t>An experimental cue was set up in which for first 20 seconds the person had to imagine a particular task say right hand movement. This was followed by a 5 minute delay and then for next 20 </a:t>
            </a:r>
            <a:r>
              <a:rPr lang="en-IN" dirty="0" err="1" smtClean="0"/>
              <a:t>secs</a:t>
            </a:r>
            <a:r>
              <a:rPr lang="en-IN" dirty="0" smtClean="0"/>
              <a:t> subject had to imagine another task say right leg movement. </a:t>
            </a:r>
            <a:r>
              <a:rPr lang="en-IN" dirty="0"/>
              <a:t> </a:t>
            </a:r>
            <a:r>
              <a:rPr lang="en-IN" dirty="0" smtClean="0"/>
              <a:t> The data was then passed to a band pass filter an processed according  in the similar way as was done using standard datasets</a:t>
            </a:r>
            <a:endParaRPr lang="en-IN" dirty="0"/>
          </a:p>
        </p:txBody>
      </p:sp>
    </p:spTree>
    <p:extLst>
      <p:ext uri="{BB962C8B-B14F-4D97-AF65-F5344CB8AC3E}">
        <p14:creationId xmlns:p14="http://schemas.microsoft.com/office/powerpoint/2010/main" val="1941611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06322008"/>
              </p:ext>
            </p:extLst>
          </p:nvPr>
        </p:nvGraphicFramePr>
        <p:xfrm>
          <a:off x="2032000" y="719666"/>
          <a:ext cx="8128000" cy="741680"/>
        </p:xfrm>
        <a:graphic>
          <a:graphicData uri="http://schemas.openxmlformats.org/drawingml/2006/table">
            <a:tbl>
              <a:tblPr firstRow="1" bandRow="1">
                <a:tableStyleId>{5C22544A-7EE6-4342-B048-85BDC9FD1C3A}</a:tableStyleId>
              </a:tblPr>
              <a:tblGrid>
                <a:gridCol w="2444997"/>
                <a:gridCol w="2351315"/>
                <a:gridCol w="3331688"/>
              </a:tblGrid>
              <a:tr h="370840">
                <a:tc>
                  <a:txBody>
                    <a:bodyPr/>
                    <a:lstStyle/>
                    <a:p>
                      <a:r>
                        <a:rPr lang="en-IN" dirty="0" err="1" smtClean="0"/>
                        <a:t>Lr</a:t>
                      </a:r>
                      <a:endParaRPr lang="en-IN" dirty="0"/>
                    </a:p>
                  </a:txBody>
                  <a:tcPr/>
                </a:tc>
                <a:tc>
                  <a:txBody>
                    <a:bodyPr/>
                    <a:lstStyle/>
                    <a:p>
                      <a:r>
                        <a:rPr lang="en-IN" dirty="0" err="1" smtClean="0"/>
                        <a:t>Klr</a:t>
                      </a:r>
                      <a:endParaRPr lang="en-IN" dirty="0"/>
                    </a:p>
                  </a:txBody>
                  <a:tcPr/>
                </a:tc>
                <a:tc>
                  <a:txBody>
                    <a:bodyPr/>
                    <a:lstStyle/>
                    <a:p>
                      <a:r>
                        <a:rPr lang="en-IN" dirty="0" err="1" smtClean="0"/>
                        <a:t>Pnn</a:t>
                      </a:r>
                      <a:endParaRPr lang="en-IN" dirty="0"/>
                    </a:p>
                  </a:txBody>
                  <a:tcPr/>
                </a:tc>
              </a:tr>
              <a:tr h="370840">
                <a:tc>
                  <a:txBody>
                    <a:bodyPr/>
                    <a:lstStyle/>
                    <a:p>
                      <a:r>
                        <a:rPr lang="en-IN" dirty="0" smtClean="0"/>
                        <a:t>56.506239 +- 7.042690</a:t>
                      </a:r>
                      <a:endParaRPr lang="en-IN" dirty="0"/>
                    </a:p>
                  </a:txBody>
                  <a:tcPr/>
                </a:tc>
                <a:tc>
                  <a:txBody>
                    <a:bodyPr/>
                    <a:lstStyle/>
                    <a:p>
                      <a:r>
                        <a:rPr lang="en-IN" dirty="0" smtClean="0"/>
                        <a:t>55.392157 +- 4.002269</a:t>
                      </a:r>
                      <a:endParaRPr lang="en-IN" dirty="0"/>
                    </a:p>
                  </a:txBody>
                  <a:tcPr/>
                </a:tc>
                <a:tc>
                  <a:txBody>
                    <a:bodyPr/>
                    <a:lstStyle/>
                    <a:p>
                      <a:r>
                        <a:rPr lang="en-IN" dirty="0" smtClean="0"/>
                        <a:t>52.076649 +- 7.156942</a:t>
                      </a:r>
                      <a:endParaRPr lang="en-IN" dirty="0"/>
                    </a:p>
                  </a:txBody>
                  <a:tcPr/>
                </a:tc>
              </a:tr>
            </a:tbl>
          </a:graphicData>
        </a:graphic>
      </p:graphicFrame>
      <p:sp>
        <p:nvSpPr>
          <p:cNvPr id="3" name="TextBox 2"/>
          <p:cNvSpPr txBox="1"/>
          <p:nvPr/>
        </p:nvSpPr>
        <p:spPr>
          <a:xfrm>
            <a:off x="4548250" y="190005"/>
            <a:ext cx="2612571" cy="369332"/>
          </a:xfrm>
          <a:prstGeom prst="rect">
            <a:avLst/>
          </a:prstGeom>
          <a:noFill/>
        </p:spPr>
        <p:txBody>
          <a:bodyPr wrap="square" rtlCol="0">
            <a:spAutoFit/>
          </a:bodyPr>
          <a:lstStyle/>
          <a:p>
            <a:r>
              <a:rPr lang="en-IN" dirty="0" smtClean="0"/>
              <a:t>Subject--</a:t>
            </a:r>
            <a:r>
              <a:rPr lang="en-IN" dirty="0" err="1" smtClean="0"/>
              <a:t>srk</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5171169"/>
              </p:ext>
            </p:extLst>
          </p:nvPr>
        </p:nvGraphicFramePr>
        <p:xfrm>
          <a:off x="2041896" y="2344607"/>
          <a:ext cx="8128000" cy="741680"/>
        </p:xfrm>
        <a:graphic>
          <a:graphicData uri="http://schemas.openxmlformats.org/drawingml/2006/table">
            <a:tbl>
              <a:tblPr firstRow="1" bandRow="1">
                <a:tableStyleId>{5C22544A-7EE6-4342-B048-85BDC9FD1C3A}</a:tableStyleId>
              </a:tblPr>
              <a:tblGrid>
                <a:gridCol w="2363849"/>
                <a:gridCol w="2432463"/>
                <a:gridCol w="3331688"/>
              </a:tblGrid>
              <a:tr h="370840">
                <a:tc>
                  <a:txBody>
                    <a:bodyPr/>
                    <a:lstStyle/>
                    <a:p>
                      <a:r>
                        <a:rPr lang="en-IN" dirty="0" err="1" smtClean="0"/>
                        <a:t>Lr</a:t>
                      </a:r>
                      <a:endParaRPr lang="en-IN" dirty="0"/>
                    </a:p>
                  </a:txBody>
                  <a:tcPr/>
                </a:tc>
                <a:tc>
                  <a:txBody>
                    <a:bodyPr/>
                    <a:lstStyle/>
                    <a:p>
                      <a:r>
                        <a:rPr lang="en-IN" dirty="0" err="1" smtClean="0"/>
                        <a:t>Klr</a:t>
                      </a:r>
                      <a:endParaRPr lang="en-IN" dirty="0"/>
                    </a:p>
                  </a:txBody>
                  <a:tcPr/>
                </a:tc>
                <a:tc>
                  <a:txBody>
                    <a:bodyPr/>
                    <a:lstStyle/>
                    <a:p>
                      <a:r>
                        <a:rPr lang="en-IN" dirty="0" err="1" smtClean="0"/>
                        <a:t>Pnn</a:t>
                      </a:r>
                      <a:endParaRPr lang="en-IN" dirty="0"/>
                    </a:p>
                  </a:txBody>
                  <a:tcPr/>
                </a:tc>
              </a:tr>
              <a:tr h="370840">
                <a:tc>
                  <a:txBody>
                    <a:bodyPr/>
                    <a:lstStyle/>
                    <a:p>
                      <a:r>
                        <a:rPr lang="en-IN" dirty="0" smtClean="0"/>
                        <a:t>53.474265 +- 8.230373</a:t>
                      </a:r>
                      <a:endParaRPr lang="en-IN" dirty="0"/>
                    </a:p>
                  </a:txBody>
                  <a:tcPr/>
                </a:tc>
                <a:tc>
                  <a:txBody>
                    <a:bodyPr/>
                    <a:lstStyle/>
                    <a:p>
                      <a:r>
                        <a:rPr lang="en-IN" dirty="0" smtClean="0"/>
                        <a:t> 56.496212 +- 6.711350</a:t>
                      </a:r>
                      <a:endParaRPr lang="en-IN" dirty="0"/>
                    </a:p>
                  </a:txBody>
                  <a:tcPr/>
                </a:tc>
                <a:tc>
                  <a:txBody>
                    <a:bodyPr/>
                    <a:lstStyle/>
                    <a:p>
                      <a:r>
                        <a:rPr lang="en-IN" dirty="0" smtClean="0"/>
                        <a:t>57.800245 +- 7.876102</a:t>
                      </a:r>
                      <a:endParaRPr lang="en-IN" dirty="0"/>
                    </a:p>
                  </a:txBody>
                  <a:tcPr/>
                </a:tc>
              </a:tr>
            </a:tbl>
          </a:graphicData>
        </a:graphic>
      </p:graphicFrame>
      <p:sp>
        <p:nvSpPr>
          <p:cNvPr id="5" name="TextBox 4"/>
          <p:cNvSpPr txBox="1"/>
          <p:nvPr/>
        </p:nvSpPr>
        <p:spPr>
          <a:xfrm>
            <a:off x="4714504" y="1935678"/>
            <a:ext cx="1222386" cy="369332"/>
          </a:xfrm>
          <a:prstGeom prst="rect">
            <a:avLst/>
          </a:prstGeom>
          <a:noFill/>
        </p:spPr>
        <p:txBody>
          <a:bodyPr wrap="none" rtlCol="0">
            <a:spAutoFit/>
          </a:bodyPr>
          <a:lstStyle/>
          <a:p>
            <a:r>
              <a:rPr lang="en-IN" dirty="0" smtClean="0"/>
              <a:t>Subject-</a:t>
            </a:r>
            <a:r>
              <a:rPr lang="en-IN" dirty="0" err="1" smtClean="0"/>
              <a:t>vsr</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49059317"/>
              </p:ext>
            </p:extLst>
          </p:nvPr>
        </p:nvGraphicFramePr>
        <p:xfrm>
          <a:off x="2028041" y="3681351"/>
          <a:ext cx="8128000" cy="741680"/>
        </p:xfrm>
        <a:graphic>
          <a:graphicData uri="http://schemas.openxmlformats.org/drawingml/2006/table">
            <a:tbl>
              <a:tblPr firstRow="1" bandRow="1">
                <a:tableStyleId>{5C22544A-7EE6-4342-B048-85BDC9FD1C3A}</a:tableStyleId>
              </a:tblPr>
              <a:tblGrid>
                <a:gridCol w="2363849"/>
                <a:gridCol w="2432463"/>
                <a:gridCol w="3331688"/>
              </a:tblGrid>
              <a:tr h="370840">
                <a:tc>
                  <a:txBody>
                    <a:bodyPr/>
                    <a:lstStyle/>
                    <a:p>
                      <a:r>
                        <a:rPr lang="en-IN" dirty="0" err="1" smtClean="0"/>
                        <a:t>Lr</a:t>
                      </a:r>
                      <a:endParaRPr lang="en-IN" dirty="0"/>
                    </a:p>
                  </a:txBody>
                  <a:tcPr/>
                </a:tc>
                <a:tc>
                  <a:txBody>
                    <a:bodyPr/>
                    <a:lstStyle/>
                    <a:p>
                      <a:r>
                        <a:rPr lang="en-IN" dirty="0" err="1" smtClean="0"/>
                        <a:t>Klr</a:t>
                      </a:r>
                      <a:endParaRPr lang="en-IN" dirty="0"/>
                    </a:p>
                  </a:txBody>
                  <a:tcPr/>
                </a:tc>
                <a:tc>
                  <a:txBody>
                    <a:bodyPr/>
                    <a:lstStyle/>
                    <a:p>
                      <a:r>
                        <a:rPr lang="en-IN" dirty="0" err="1" smtClean="0"/>
                        <a:t>Pnn</a:t>
                      </a:r>
                      <a:endParaRPr lang="en-IN" dirty="0"/>
                    </a:p>
                  </a:txBody>
                  <a:tcPr/>
                </a:tc>
              </a:tr>
              <a:tr h="370840">
                <a:tc>
                  <a:txBody>
                    <a:bodyPr/>
                    <a:lstStyle/>
                    <a:p>
                      <a:r>
                        <a:rPr lang="en-IN" dirty="0" smtClean="0"/>
                        <a:t>43.135027 +- 8.052774</a:t>
                      </a:r>
                      <a:endParaRPr lang="en-IN" dirty="0"/>
                    </a:p>
                  </a:txBody>
                  <a:tcPr/>
                </a:tc>
                <a:tc>
                  <a:txBody>
                    <a:bodyPr/>
                    <a:lstStyle/>
                    <a:p>
                      <a:r>
                        <a:rPr lang="en-IN" dirty="0" smtClean="0"/>
                        <a:t> 50.678476 +- 8.897294</a:t>
                      </a:r>
                      <a:endParaRPr lang="en-IN" dirty="0"/>
                    </a:p>
                  </a:txBody>
                  <a:tcPr/>
                </a:tc>
                <a:tc>
                  <a:txBody>
                    <a:bodyPr/>
                    <a:lstStyle/>
                    <a:p>
                      <a:r>
                        <a:rPr lang="en-IN" dirty="0" smtClean="0"/>
                        <a:t>50.679033 +- 7.045883</a:t>
                      </a:r>
                      <a:endParaRPr lang="en-IN" dirty="0"/>
                    </a:p>
                  </a:txBody>
                  <a:tcPr/>
                </a:tc>
              </a:tr>
            </a:tbl>
          </a:graphicData>
        </a:graphic>
      </p:graphicFrame>
      <p:sp>
        <p:nvSpPr>
          <p:cNvPr id="7" name="TextBox 6"/>
          <p:cNvSpPr txBox="1"/>
          <p:nvPr/>
        </p:nvSpPr>
        <p:spPr>
          <a:xfrm>
            <a:off x="4548250" y="3312019"/>
            <a:ext cx="1441420" cy="369332"/>
          </a:xfrm>
          <a:prstGeom prst="rect">
            <a:avLst/>
          </a:prstGeom>
          <a:noFill/>
        </p:spPr>
        <p:txBody>
          <a:bodyPr wrap="none" rtlCol="0">
            <a:spAutoFit/>
          </a:bodyPr>
          <a:lstStyle/>
          <a:p>
            <a:r>
              <a:rPr lang="en-IN" dirty="0" smtClean="0"/>
              <a:t>Subject-amr3</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938304077"/>
              </p:ext>
            </p:extLst>
          </p:nvPr>
        </p:nvGraphicFramePr>
        <p:xfrm>
          <a:off x="1925670" y="5353793"/>
          <a:ext cx="8128000" cy="1010920"/>
        </p:xfrm>
        <a:graphic>
          <a:graphicData uri="http://schemas.openxmlformats.org/drawingml/2006/table">
            <a:tbl>
              <a:tblPr firstRow="1" bandRow="1">
                <a:tableStyleId>{5C22544A-7EE6-4342-B048-85BDC9FD1C3A}</a:tableStyleId>
              </a:tblPr>
              <a:tblGrid>
                <a:gridCol w="2363849"/>
                <a:gridCol w="2432463"/>
                <a:gridCol w="3331688"/>
              </a:tblGrid>
              <a:tr h="370840">
                <a:tc>
                  <a:txBody>
                    <a:bodyPr/>
                    <a:lstStyle/>
                    <a:p>
                      <a:r>
                        <a:rPr lang="en-IN" dirty="0" err="1" smtClean="0"/>
                        <a:t>Lr</a:t>
                      </a:r>
                      <a:endParaRPr lang="en-IN" dirty="0"/>
                    </a:p>
                  </a:txBody>
                  <a:tcPr/>
                </a:tc>
                <a:tc>
                  <a:txBody>
                    <a:bodyPr/>
                    <a:lstStyle/>
                    <a:p>
                      <a:r>
                        <a:rPr lang="en-IN" dirty="0" err="1" smtClean="0"/>
                        <a:t>Klr</a:t>
                      </a:r>
                      <a:endParaRPr lang="en-IN" dirty="0"/>
                    </a:p>
                  </a:txBody>
                  <a:tcPr/>
                </a:tc>
                <a:tc>
                  <a:txBody>
                    <a:bodyPr/>
                    <a:lstStyle/>
                    <a:p>
                      <a:r>
                        <a:rPr lang="en-IN" dirty="0" err="1" smtClean="0"/>
                        <a:t>Pnn</a:t>
                      </a:r>
                      <a:endParaRPr lang="en-IN" dirty="0"/>
                    </a:p>
                  </a:txBody>
                  <a:tcPr/>
                </a:tc>
              </a:tr>
              <a:tr h="370840">
                <a:tc>
                  <a:txBody>
                    <a:bodyPr/>
                    <a:lstStyle/>
                    <a:p>
                      <a:r>
                        <a:rPr lang="en-IN" dirty="0" smtClean="0"/>
                        <a:t>53.288770 +- 10.791346</a:t>
                      </a:r>
                      <a:endParaRPr lang="en-IN" dirty="0"/>
                    </a:p>
                  </a:txBody>
                  <a:tcPr/>
                </a:tc>
                <a:tc>
                  <a:txBody>
                    <a:bodyPr/>
                    <a:lstStyle/>
                    <a:p>
                      <a:r>
                        <a:rPr lang="en-IN" dirty="0" smtClean="0"/>
                        <a:t> 50.597148 +- 8.039750</a:t>
                      </a:r>
                      <a:endParaRPr lang="en-IN" dirty="0"/>
                    </a:p>
                  </a:txBody>
                  <a:tcPr/>
                </a:tc>
                <a:tc>
                  <a:txBody>
                    <a:bodyPr/>
                    <a:lstStyle/>
                    <a:p>
                      <a:r>
                        <a:rPr lang="en-IN" dirty="0" smtClean="0"/>
                        <a:t> 52.959002 +- 9.225046</a:t>
                      </a:r>
                      <a:endParaRPr lang="en-IN" dirty="0"/>
                    </a:p>
                  </a:txBody>
                  <a:tcPr/>
                </a:tc>
              </a:tr>
            </a:tbl>
          </a:graphicData>
        </a:graphic>
      </p:graphicFrame>
      <p:sp>
        <p:nvSpPr>
          <p:cNvPr id="9" name="TextBox 8"/>
          <p:cNvSpPr txBox="1"/>
          <p:nvPr/>
        </p:nvSpPr>
        <p:spPr>
          <a:xfrm>
            <a:off x="4495470" y="4873026"/>
            <a:ext cx="1399742" cy="369332"/>
          </a:xfrm>
          <a:prstGeom prst="rect">
            <a:avLst/>
          </a:prstGeom>
          <a:noFill/>
        </p:spPr>
        <p:txBody>
          <a:bodyPr wrap="none" rtlCol="0">
            <a:spAutoFit/>
          </a:bodyPr>
          <a:lstStyle/>
          <a:p>
            <a:r>
              <a:rPr lang="en-IN" dirty="0" smtClean="0"/>
              <a:t>Subject-sub3</a:t>
            </a:r>
            <a:endParaRPr lang="en-IN" dirty="0"/>
          </a:p>
        </p:txBody>
      </p:sp>
      <p:sp>
        <p:nvSpPr>
          <p:cNvPr id="10" name="TextBox 9"/>
          <p:cNvSpPr txBox="1"/>
          <p:nvPr/>
        </p:nvSpPr>
        <p:spPr>
          <a:xfrm>
            <a:off x="10616540" y="700644"/>
            <a:ext cx="1389413" cy="923330"/>
          </a:xfrm>
          <a:prstGeom prst="rect">
            <a:avLst/>
          </a:prstGeom>
          <a:noFill/>
        </p:spPr>
        <p:txBody>
          <a:bodyPr wrap="square" rtlCol="0">
            <a:spAutoFit/>
          </a:bodyPr>
          <a:lstStyle/>
          <a:p>
            <a:r>
              <a:rPr lang="en-IN" dirty="0" smtClean="0"/>
              <a:t>No. of </a:t>
            </a:r>
            <a:r>
              <a:rPr lang="en-IN" dirty="0" err="1" smtClean="0"/>
              <a:t>colums</a:t>
            </a:r>
            <a:r>
              <a:rPr lang="en-IN" dirty="0" smtClean="0"/>
              <a:t> 168*2</a:t>
            </a:r>
            <a:endParaRPr lang="en-IN" dirty="0"/>
          </a:p>
        </p:txBody>
      </p:sp>
    </p:spTree>
    <p:extLst>
      <p:ext uri="{BB962C8B-B14F-4D97-AF65-F5344CB8AC3E}">
        <p14:creationId xmlns:p14="http://schemas.microsoft.com/office/powerpoint/2010/main" val="2973277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3489" t="10240" r="32597" b="8782"/>
          <a:stretch/>
        </p:blipFill>
        <p:spPr>
          <a:xfrm>
            <a:off x="8056605" y="1690688"/>
            <a:ext cx="3521676" cy="4727728"/>
          </a:xfrm>
        </p:spPr>
      </p:pic>
      <p:sp>
        <p:nvSpPr>
          <p:cNvPr id="5" name="Title 4"/>
          <p:cNvSpPr>
            <a:spLocks noGrp="1"/>
          </p:cNvSpPr>
          <p:nvPr>
            <p:ph type="title"/>
          </p:nvPr>
        </p:nvSpPr>
        <p:spPr/>
        <p:txBody>
          <a:bodyPr/>
          <a:lstStyle/>
          <a:p>
            <a:r>
              <a:rPr lang="en-IN" dirty="0" smtClean="0"/>
              <a:t>Paper that was implemented</a:t>
            </a:r>
            <a:endParaRPr lang="en-IN" dirty="0"/>
          </a:p>
        </p:txBody>
      </p:sp>
      <p:sp>
        <p:nvSpPr>
          <p:cNvPr id="6" name="TextBox 5"/>
          <p:cNvSpPr txBox="1"/>
          <p:nvPr/>
        </p:nvSpPr>
        <p:spPr>
          <a:xfrm>
            <a:off x="838200" y="2817339"/>
            <a:ext cx="5696464" cy="1938992"/>
          </a:xfrm>
          <a:prstGeom prst="rect">
            <a:avLst/>
          </a:prstGeom>
          <a:noFill/>
        </p:spPr>
        <p:txBody>
          <a:bodyPr wrap="square" rtlCol="0">
            <a:spAutoFit/>
          </a:bodyPr>
          <a:lstStyle/>
          <a:p>
            <a:r>
              <a:rPr lang="en-IN" sz="2400" dirty="0" smtClean="0"/>
              <a:t>Improving the </a:t>
            </a:r>
            <a:r>
              <a:rPr lang="en-IN" sz="2400" dirty="0" err="1" smtClean="0"/>
              <a:t>Separability</a:t>
            </a:r>
            <a:r>
              <a:rPr lang="en-IN" sz="2400" dirty="0" smtClean="0"/>
              <a:t> of Motor Imagery</a:t>
            </a:r>
          </a:p>
          <a:p>
            <a:r>
              <a:rPr lang="en-IN" sz="2400" dirty="0" smtClean="0"/>
              <a:t>EEG Signals Using a Cross Correlation-Based</a:t>
            </a:r>
          </a:p>
          <a:p>
            <a:r>
              <a:rPr lang="en-IN" sz="2400" dirty="0" smtClean="0"/>
              <a:t>Least Square Support Vector Machine for</a:t>
            </a:r>
          </a:p>
          <a:p>
            <a:r>
              <a:rPr lang="en-IN" sz="2400" dirty="0" smtClean="0"/>
              <a:t>Brain–Computer Interface</a:t>
            </a:r>
          </a:p>
          <a:p>
            <a:r>
              <a:rPr lang="en-IN" sz="2400" dirty="0" err="1" smtClean="0"/>
              <a:t>Siuly</a:t>
            </a:r>
            <a:r>
              <a:rPr lang="en-IN" sz="2400" dirty="0" smtClean="0"/>
              <a:t> </a:t>
            </a:r>
            <a:r>
              <a:rPr lang="en-IN" sz="2400" dirty="0" err="1" smtClean="0"/>
              <a:t>Siuly</a:t>
            </a:r>
            <a:r>
              <a:rPr lang="en-IN" sz="2400" dirty="0" smtClean="0"/>
              <a:t> and Yan Li, Member, IEEE</a:t>
            </a:r>
            <a:endParaRPr lang="en-IN" sz="2400" dirty="0"/>
          </a:p>
        </p:txBody>
      </p:sp>
    </p:spTree>
    <p:extLst>
      <p:ext uri="{BB962C8B-B14F-4D97-AF65-F5344CB8AC3E}">
        <p14:creationId xmlns:p14="http://schemas.microsoft.com/office/powerpoint/2010/main" val="3847672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6701"/>
            <a:ext cx="12536384" cy="923330"/>
          </a:xfrm>
          <a:prstGeom prst="rect">
            <a:avLst/>
          </a:prstGeom>
          <a:noFill/>
          <a:ln>
            <a:solidFill>
              <a:schemeClr val="tx1"/>
            </a:solidFill>
          </a:ln>
        </p:spPr>
        <p:txBody>
          <a:bodyPr wrap="square" rtlCol="0">
            <a:spAutoFit/>
          </a:bodyPr>
          <a:lstStyle/>
          <a:p>
            <a:r>
              <a:rPr lang="en-IN" dirty="0" smtClean="0"/>
              <a:t>Now I have removed some channels from the data because either they were less active or they did not contribute to the motor imagery data. No. of columns in the matrix are 192</a:t>
            </a: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41108073"/>
              </p:ext>
            </p:extLst>
          </p:nvPr>
        </p:nvGraphicFramePr>
        <p:xfrm>
          <a:off x="1758868" y="1491562"/>
          <a:ext cx="8128000" cy="741680"/>
        </p:xfrm>
        <a:graphic>
          <a:graphicData uri="http://schemas.openxmlformats.org/drawingml/2006/table">
            <a:tbl>
              <a:tblPr firstRow="1" bandRow="1">
                <a:tableStyleId>{5C22544A-7EE6-4342-B048-85BDC9FD1C3A}</a:tableStyleId>
              </a:tblPr>
              <a:tblGrid>
                <a:gridCol w="2444997"/>
                <a:gridCol w="2351315"/>
                <a:gridCol w="3331688"/>
              </a:tblGrid>
              <a:tr h="370840">
                <a:tc>
                  <a:txBody>
                    <a:bodyPr/>
                    <a:lstStyle/>
                    <a:p>
                      <a:r>
                        <a:rPr lang="en-IN" dirty="0" err="1" smtClean="0"/>
                        <a:t>Lr</a:t>
                      </a:r>
                      <a:endParaRPr lang="en-IN" dirty="0"/>
                    </a:p>
                  </a:txBody>
                  <a:tcPr/>
                </a:tc>
                <a:tc>
                  <a:txBody>
                    <a:bodyPr/>
                    <a:lstStyle/>
                    <a:p>
                      <a:r>
                        <a:rPr lang="en-IN" dirty="0" err="1" smtClean="0"/>
                        <a:t>Klr</a:t>
                      </a:r>
                      <a:endParaRPr lang="en-IN" dirty="0"/>
                    </a:p>
                  </a:txBody>
                  <a:tcPr/>
                </a:tc>
                <a:tc>
                  <a:txBody>
                    <a:bodyPr/>
                    <a:lstStyle/>
                    <a:p>
                      <a:r>
                        <a:rPr lang="en-IN" dirty="0" err="1" smtClean="0"/>
                        <a:t>Pnn</a:t>
                      </a:r>
                      <a:endParaRPr lang="en-IN" dirty="0"/>
                    </a:p>
                  </a:txBody>
                  <a:tcPr/>
                </a:tc>
              </a:tr>
              <a:tr h="370840">
                <a:tc>
                  <a:txBody>
                    <a:bodyPr/>
                    <a:lstStyle/>
                    <a:p>
                      <a:r>
                        <a:rPr lang="en-IN" dirty="0" smtClean="0"/>
                        <a:t>56.169591 +- 11.938326</a:t>
                      </a:r>
                      <a:endParaRPr lang="en-IN" dirty="0"/>
                    </a:p>
                  </a:txBody>
                  <a:tcPr/>
                </a:tc>
                <a:tc>
                  <a:txBody>
                    <a:bodyPr/>
                    <a:lstStyle/>
                    <a:p>
                      <a:r>
                        <a:rPr lang="en-IN" dirty="0" smtClean="0"/>
                        <a:t>57.742690 +- 9.392393</a:t>
                      </a:r>
                      <a:endParaRPr lang="en-IN" dirty="0"/>
                    </a:p>
                  </a:txBody>
                  <a:tcPr/>
                </a:tc>
                <a:tc>
                  <a:txBody>
                    <a:bodyPr/>
                    <a:lstStyle/>
                    <a:p>
                      <a:r>
                        <a:rPr lang="en-IN" dirty="0" smtClean="0"/>
                        <a:t>57.219298 +- 11.498095</a:t>
                      </a:r>
                      <a:endParaRPr lang="en-IN"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55034744"/>
              </p:ext>
            </p:extLst>
          </p:nvPr>
        </p:nvGraphicFramePr>
        <p:xfrm>
          <a:off x="1768763" y="3140253"/>
          <a:ext cx="8128000" cy="1010920"/>
        </p:xfrm>
        <a:graphic>
          <a:graphicData uri="http://schemas.openxmlformats.org/drawingml/2006/table">
            <a:tbl>
              <a:tblPr firstRow="1" bandRow="1">
                <a:tableStyleId>{5C22544A-7EE6-4342-B048-85BDC9FD1C3A}</a:tableStyleId>
              </a:tblPr>
              <a:tblGrid>
                <a:gridCol w="2363849"/>
                <a:gridCol w="2432463"/>
                <a:gridCol w="3331688"/>
              </a:tblGrid>
              <a:tr h="370840">
                <a:tc>
                  <a:txBody>
                    <a:bodyPr/>
                    <a:lstStyle/>
                    <a:p>
                      <a:r>
                        <a:rPr lang="en-IN" dirty="0" err="1" smtClean="0"/>
                        <a:t>Lr</a:t>
                      </a:r>
                      <a:endParaRPr lang="en-IN" dirty="0"/>
                    </a:p>
                  </a:txBody>
                  <a:tcPr/>
                </a:tc>
                <a:tc>
                  <a:txBody>
                    <a:bodyPr/>
                    <a:lstStyle/>
                    <a:p>
                      <a:r>
                        <a:rPr lang="en-IN" dirty="0" err="1" smtClean="0"/>
                        <a:t>Klr</a:t>
                      </a:r>
                      <a:endParaRPr lang="en-IN" dirty="0"/>
                    </a:p>
                  </a:txBody>
                  <a:tcPr/>
                </a:tc>
                <a:tc>
                  <a:txBody>
                    <a:bodyPr/>
                    <a:lstStyle/>
                    <a:p>
                      <a:r>
                        <a:rPr lang="en-IN" dirty="0" err="1" smtClean="0"/>
                        <a:t>Pnn</a:t>
                      </a:r>
                      <a:endParaRPr lang="en-IN" dirty="0"/>
                    </a:p>
                  </a:txBody>
                  <a:tcPr/>
                </a:tc>
              </a:tr>
              <a:tr h="370840">
                <a:tc>
                  <a:txBody>
                    <a:bodyPr/>
                    <a:lstStyle/>
                    <a:p>
                      <a:r>
                        <a:rPr lang="en-IN" dirty="0" smtClean="0"/>
                        <a:t>57.374269 +- 12.373169</a:t>
                      </a:r>
                      <a:endParaRPr lang="en-IN" dirty="0"/>
                    </a:p>
                  </a:txBody>
                  <a:tcPr/>
                </a:tc>
                <a:tc>
                  <a:txBody>
                    <a:bodyPr/>
                    <a:lstStyle/>
                    <a:p>
                      <a:r>
                        <a:rPr lang="en-IN" dirty="0" smtClean="0"/>
                        <a:t> 52.464912 +- 15.472973</a:t>
                      </a:r>
                      <a:endParaRPr lang="en-IN" dirty="0"/>
                    </a:p>
                  </a:txBody>
                  <a:tcPr/>
                </a:tc>
                <a:tc>
                  <a:txBody>
                    <a:bodyPr/>
                    <a:lstStyle/>
                    <a:p>
                      <a:r>
                        <a:rPr lang="en-IN" dirty="0" smtClean="0"/>
                        <a:t>54.488304 +- 12.557058</a:t>
                      </a:r>
                      <a:endParaRPr lang="en-IN" dirty="0"/>
                    </a:p>
                  </a:txBody>
                  <a:tcPr/>
                </a:tc>
              </a:tr>
            </a:tbl>
          </a:graphicData>
        </a:graphic>
      </p:graphicFrame>
      <p:sp>
        <p:nvSpPr>
          <p:cNvPr id="8" name="TextBox 7"/>
          <p:cNvSpPr txBox="1"/>
          <p:nvPr/>
        </p:nvSpPr>
        <p:spPr>
          <a:xfrm>
            <a:off x="4702629" y="1140031"/>
            <a:ext cx="2612571" cy="369332"/>
          </a:xfrm>
          <a:prstGeom prst="rect">
            <a:avLst/>
          </a:prstGeom>
          <a:noFill/>
        </p:spPr>
        <p:txBody>
          <a:bodyPr wrap="square" rtlCol="0">
            <a:spAutoFit/>
          </a:bodyPr>
          <a:lstStyle/>
          <a:p>
            <a:r>
              <a:rPr lang="en-IN" dirty="0" smtClean="0"/>
              <a:t>Subject--</a:t>
            </a:r>
            <a:r>
              <a:rPr lang="en-IN" dirty="0" err="1" smtClean="0"/>
              <a:t>srk</a:t>
            </a:r>
            <a:endParaRPr lang="en-IN" dirty="0"/>
          </a:p>
        </p:txBody>
      </p:sp>
      <p:sp>
        <p:nvSpPr>
          <p:cNvPr id="9" name="TextBox 8"/>
          <p:cNvSpPr txBox="1"/>
          <p:nvPr/>
        </p:nvSpPr>
        <p:spPr>
          <a:xfrm>
            <a:off x="4619502" y="2861953"/>
            <a:ext cx="1222386" cy="369332"/>
          </a:xfrm>
          <a:prstGeom prst="rect">
            <a:avLst/>
          </a:prstGeom>
          <a:noFill/>
        </p:spPr>
        <p:txBody>
          <a:bodyPr wrap="none" rtlCol="0">
            <a:spAutoFit/>
          </a:bodyPr>
          <a:lstStyle/>
          <a:p>
            <a:r>
              <a:rPr lang="en-IN" dirty="0" smtClean="0"/>
              <a:t>Subject-</a:t>
            </a:r>
            <a:r>
              <a:rPr lang="en-IN" dirty="0" err="1" smtClean="0"/>
              <a:t>vsr</a:t>
            </a:r>
            <a:endParaRPr lang="en-IN" dirty="0"/>
          </a:p>
        </p:txBody>
      </p:sp>
    </p:spTree>
    <p:extLst>
      <p:ext uri="{BB962C8B-B14F-4D97-AF65-F5344CB8AC3E}">
        <p14:creationId xmlns:p14="http://schemas.microsoft.com/office/powerpoint/2010/main" val="1772234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4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6581" y="1109852"/>
            <a:ext cx="1787468" cy="11222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One reference signal </a:t>
            </a:r>
            <a:endParaRPr lang="en-IN" dirty="0">
              <a:latin typeface="Times New Roman" pitchFamily="18" charset="0"/>
              <a:cs typeface="Times New Roman" pitchFamily="18" charset="0"/>
            </a:endParaRPr>
          </a:p>
        </p:txBody>
      </p:sp>
      <p:sp>
        <p:nvSpPr>
          <p:cNvPr id="3" name="Rectangle 2"/>
          <p:cNvSpPr/>
          <p:nvPr/>
        </p:nvSpPr>
        <p:spPr>
          <a:xfrm>
            <a:off x="4516581" y="3616038"/>
            <a:ext cx="2016719" cy="11222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All the non-reference signals</a:t>
            </a:r>
            <a:endParaRPr lang="en-IN" sz="1600" dirty="0">
              <a:latin typeface="Times New Roman" pitchFamily="18" charset="0"/>
              <a:cs typeface="Times New Roman" pitchFamily="18" charset="0"/>
            </a:endParaRPr>
          </a:p>
        </p:txBody>
      </p:sp>
      <p:sp>
        <p:nvSpPr>
          <p:cNvPr id="4" name="Rectangle 3"/>
          <p:cNvSpPr/>
          <p:nvPr/>
        </p:nvSpPr>
        <p:spPr>
          <a:xfrm>
            <a:off x="1898073" y="2286002"/>
            <a:ext cx="1496291" cy="11222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EEG signals of two classes</a:t>
            </a:r>
            <a:endParaRPr lang="en-IN" sz="1600" dirty="0">
              <a:latin typeface="Times New Roman" pitchFamily="18" charset="0"/>
              <a:cs typeface="Times New Roman" pitchFamily="18" charset="0"/>
            </a:endParaRPr>
          </a:p>
        </p:txBody>
      </p:sp>
      <p:sp>
        <p:nvSpPr>
          <p:cNvPr id="5" name="Rectangle 4"/>
          <p:cNvSpPr/>
          <p:nvPr/>
        </p:nvSpPr>
        <p:spPr>
          <a:xfrm>
            <a:off x="6762553" y="2302001"/>
            <a:ext cx="1767311" cy="11222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Cross-</a:t>
            </a:r>
            <a:r>
              <a:rPr lang="en-IN" sz="1600" dirty="0" err="1" smtClean="0">
                <a:latin typeface="Times New Roman" pitchFamily="18" charset="0"/>
                <a:cs typeface="Times New Roman" pitchFamily="18" charset="0"/>
              </a:rPr>
              <a:t>correlograms</a:t>
            </a:r>
            <a:endParaRPr lang="en-IN" sz="1600" dirty="0">
              <a:latin typeface="Times New Roman" pitchFamily="18" charset="0"/>
              <a:cs typeface="Times New Roman" pitchFamily="18" charset="0"/>
            </a:endParaRPr>
          </a:p>
        </p:txBody>
      </p:sp>
      <p:sp>
        <p:nvSpPr>
          <p:cNvPr id="6" name="Rectangle 5"/>
          <p:cNvSpPr/>
          <p:nvPr/>
        </p:nvSpPr>
        <p:spPr>
          <a:xfrm>
            <a:off x="9114243" y="2302001"/>
            <a:ext cx="1655357" cy="11222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Statistical feature extraction</a:t>
            </a:r>
            <a:endParaRPr lang="en-IN" sz="1600" dirty="0">
              <a:latin typeface="Times New Roman" pitchFamily="18" charset="0"/>
              <a:cs typeface="Times New Roman" pitchFamily="18" charset="0"/>
            </a:endParaRPr>
          </a:p>
        </p:txBody>
      </p:sp>
      <p:sp>
        <p:nvSpPr>
          <p:cNvPr id="8" name="Plus 7"/>
          <p:cNvSpPr/>
          <p:nvPr/>
        </p:nvSpPr>
        <p:spPr>
          <a:xfrm>
            <a:off x="3883568" y="2353955"/>
            <a:ext cx="2599493" cy="1070265"/>
          </a:xfrm>
          <a:prstGeom prst="mathPlus">
            <a:avLst>
              <a:gd name="adj1" fmla="val 3898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Cross-correlation</a:t>
            </a:r>
            <a:endParaRPr lang="en-IN" sz="1600" dirty="0">
              <a:latin typeface="Times New Roman" pitchFamily="18" charset="0"/>
              <a:cs typeface="Times New Roman" pitchFamily="18" charset="0"/>
            </a:endParaRPr>
          </a:p>
        </p:txBody>
      </p:sp>
      <p:sp>
        <p:nvSpPr>
          <p:cNvPr id="9" name="Right Arrow 8"/>
          <p:cNvSpPr/>
          <p:nvPr/>
        </p:nvSpPr>
        <p:spPr>
          <a:xfrm>
            <a:off x="6304050" y="2604792"/>
            <a:ext cx="458503" cy="484632"/>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1" name="Right Arrow 10"/>
          <p:cNvSpPr/>
          <p:nvPr/>
        </p:nvSpPr>
        <p:spPr>
          <a:xfrm rot="19652145">
            <a:off x="3394363" y="1706119"/>
            <a:ext cx="978408" cy="484632"/>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2" name="Right Arrow 11"/>
          <p:cNvSpPr/>
          <p:nvPr/>
        </p:nvSpPr>
        <p:spPr>
          <a:xfrm rot="2444252">
            <a:off x="3394363" y="3598718"/>
            <a:ext cx="978408" cy="484632"/>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3" name="Right Arrow 12"/>
          <p:cNvSpPr/>
          <p:nvPr/>
        </p:nvSpPr>
        <p:spPr>
          <a:xfrm>
            <a:off x="8600006" y="2622169"/>
            <a:ext cx="458503" cy="484632"/>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7" name="TextBox 6"/>
          <p:cNvSpPr txBox="1"/>
          <p:nvPr/>
        </p:nvSpPr>
        <p:spPr>
          <a:xfrm>
            <a:off x="1016000" y="381000"/>
            <a:ext cx="8534400" cy="369332"/>
          </a:xfrm>
          <a:prstGeom prst="rect">
            <a:avLst/>
          </a:prstGeom>
          <a:noFill/>
        </p:spPr>
        <p:txBody>
          <a:bodyPr wrap="square" rtlCol="0">
            <a:spAutoFit/>
          </a:bodyPr>
          <a:lstStyle/>
          <a:p>
            <a:r>
              <a:rPr lang="en-IN" dirty="0" smtClean="0"/>
              <a:t>Cross-correlation for two class Motor Imagery EEG signal </a:t>
            </a:r>
            <a:endParaRPr lang="en-IN" dirty="0"/>
          </a:p>
        </p:txBody>
      </p:sp>
    </p:spTree>
    <p:extLst>
      <p:ext uri="{BB962C8B-B14F-4D97-AF65-F5344CB8AC3E}">
        <p14:creationId xmlns:p14="http://schemas.microsoft.com/office/powerpoint/2010/main" val="188157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down)">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animBg="1"/>
      <p:bldP spid="9"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Cross-correlation </a:t>
            </a:r>
            <a:r>
              <a:rPr lang="en-IN" dirty="0">
                <a:solidFill>
                  <a:schemeClr val="tx1"/>
                </a:solidFill>
                <a:latin typeface="Times New Roman" pitchFamily="18" charset="0"/>
                <a:cs typeface="Times New Roman" pitchFamily="18" charset="0"/>
              </a:rPr>
              <a:t>statistical features extraction</a:t>
            </a:r>
            <a:r>
              <a:rPr lang="en-IN" dirty="0" smtClean="0">
                <a:solidFill>
                  <a:schemeClr val="tx1"/>
                </a:solidFill>
              </a:rPr>
              <a:t> </a:t>
            </a:r>
            <a:endParaRPr lang="en-IN" dirty="0">
              <a:solidFill>
                <a:schemeClr val="tx1"/>
              </a:solidFill>
            </a:endParaRPr>
          </a:p>
        </p:txBody>
      </p:sp>
      <p:sp>
        <p:nvSpPr>
          <p:cNvPr id="3" name="Content Placeholder 2"/>
          <p:cNvSpPr>
            <a:spLocks noGrp="1"/>
          </p:cNvSpPr>
          <p:nvPr>
            <p:ph sz="quarter" idx="1"/>
          </p:nvPr>
        </p:nvSpPr>
        <p:spPr>
          <a:noFill/>
          <a:ln>
            <a:noFill/>
          </a:ln>
        </p:spPr>
        <p:style>
          <a:lnRef idx="2">
            <a:schemeClr val="accent1"/>
          </a:lnRef>
          <a:fillRef idx="1002">
            <a:schemeClr val="lt1"/>
          </a:fillRef>
          <a:effectRef idx="0">
            <a:schemeClr val="accent1"/>
          </a:effectRef>
          <a:fontRef idx="minor">
            <a:schemeClr val="dk1"/>
          </a:fontRef>
        </p:style>
        <p:txBody>
          <a:bodyPr>
            <a:normAutofit fontScale="92500" lnSpcReduction="10000"/>
          </a:bodyPr>
          <a:lstStyle/>
          <a:p>
            <a:r>
              <a:rPr lang="en-IN" sz="2400" dirty="0">
                <a:latin typeface="Times New Roman" pitchFamily="18" charset="0"/>
                <a:cs typeface="Times New Roman" pitchFamily="18" charset="0"/>
              </a:rPr>
              <a:t>A  cross-correlation  sequence,  denoted  </a:t>
            </a:r>
            <a:r>
              <a:rPr lang="en-IN" sz="2400" dirty="0" smtClean="0">
                <a:latin typeface="Times New Roman" pitchFamily="18" charset="0"/>
                <a:cs typeface="Times New Roman" pitchFamily="18" charset="0"/>
              </a:rPr>
              <a:t>is  </a:t>
            </a:r>
            <a:r>
              <a:rPr lang="en-IN" sz="2400" dirty="0">
                <a:latin typeface="Times New Roman" pitchFamily="18" charset="0"/>
                <a:cs typeface="Times New Roman" pitchFamily="18" charset="0"/>
              </a:rPr>
              <a:t>calculated  recursively  using  a reference  signal  and </a:t>
            </a:r>
            <a:r>
              <a:rPr lang="en-IN" sz="2400" dirty="0" smtClean="0">
                <a:latin typeface="Times New Roman" pitchFamily="18" charset="0"/>
                <a:cs typeface="Times New Roman" pitchFamily="18" charset="0"/>
              </a:rPr>
              <a:t>other  </a:t>
            </a:r>
            <a:r>
              <a:rPr lang="en-IN" sz="2400" dirty="0">
                <a:latin typeface="Times New Roman" pitchFamily="18" charset="0"/>
                <a:cs typeface="Times New Roman" pitchFamily="18" charset="0"/>
              </a:rPr>
              <a:t>non-reference  signal using  the  cross-correlation technique </a:t>
            </a:r>
            <a:r>
              <a:rPr lang="en-IN" sz="2400" dirty="0" smtClean="0">
                <a:latin typeface="Times New Roman" pitchFamily="18" charset="0"/>
                <a:cs typeface="Times New Roman" pitchFamily="18" charset="0"/>
              </a:rPr>
              <a:t>[14]</a:t>
            </a: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graphical  presentation  of  a  cross-correlation sequence  is  called  a  cross-</a:t>
            </a:r>
            <a:r>
              <a:rPr lang="en-IN" sz="2400" dirty="0" err="1">
                <a:latin typeface="Times New Roman" pitchFamily="18" charset="0"/>
                <a:cs typeface="Times New Roman" pitchFamily="18" charset="0"/>
              </a:rPr>
              <a:t>correlogram</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The  reference  signal  of  a  class  is  </a:t>
            </a:r>
            <a:r>
              <a:rPr lang="en-IN" sz="2400" dirty="0" smtClean="0">
                <a:latin typeface="Times New Roman" pitchFamily="18" charset="0"/>
                <a:cs typeface="Times New Roman" pitchFamily="18" charset="0"/>
              </a:rPr>
              <a:t>cross correlated  </a:t>
            </a:r>
            <a:r>
              <a:rPr lang="en-IN" sz="2400" dirty="0">
                <a:latin typeface="Times New Roman" pitchFamily="18" charset="0"/>
                <a:cs typeface="Times New Roman" pitchFamily="18" charset="0"/>
              </a:rPr>
              <a:t>with  the  data  of  the  remaining  signals  of  this  class  and  the  data  of  all signals of  another class.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S</a:t>
            </a:r>
            <a:r>
              <a:rPr lang="en-IN" sz="2400" dirty="0" smtClean="0">
                <a:latin typeface="Times New Roman" pitchFamily="18" charset="0"/>
                <a:cs typeface="Times New Roman" pitchFamily="18" charset="0"/>
              </a:rPr>
              <a:t>tudy </a:t>
            </a:r>
            <a:r>
              <a:rPr lang="en-IN" sz="2400" dirty="0">
                <a:latin typeface="Times New Roman" pitchFamily="18" charset="0"/>
                <a:cs typeface="Times New Roman" pitchFamily="18" charset="0"/>
              </a:rPr>
              <a:t>considers six statistical features, mean, median, mode, standard deviation, maximum and minimum as  the   representatives  ideally  containing  all  important  information  of  the  original signal  patterns. </a:t>
            </a:r>
          </a:p>
          <a:p>
            <a:endParaRPr lang="en-IN"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a:t>
            </a:r>
          </a:p>
          <a:p>
            <a:endParaRPr lang="en-IN" dirty="0"/>
          </a:p>
        </p:txBody>
      </p:sp>
      <p:sp>
        <p:nvSpPr>
          <p:cNvPr id="4" name="TextBox 3"/>
          <p:cNvSpPr txBox="1"/>
          <p:nvPr/>
        </p:nvSpPr>
        <p:spPr>
          <a:xfrm>
            <a:off x="203200" y="6386436"/>
            <a:ext cx="12248443" cy="523220"/>
          </a:xfrm>
          <a:prstGeom prst="rect">
            <a:avLst/>
          </a:prstGeom>
          <a:noFill/>
        </p:spPr>
        <p:txBody>
          <a:bodyPr wrap="square" rtlCol="0">
            <a:spAutoFit/>
          </a:bodyPr>
          <a:lstStyle/>
          <a:p>
            <a:r>
              <a:rPr lang="en-IN" sz="1400" dirty="0">
                <a:latin typeface="Times New Roman" pitchFamily="18" charset="0"/>
                <a:cs typeface="Times New Roman" pitchFamily="18" charset="0"/>
              </a:rPr>
              <a:t>S. </a:t>
            </a:r>
            <a:r>
              <a:rPr lang="en-IN" sz="1400" dirty="0" err="1" smtClean="0">
                <a:latin typeface="Times New Roman" pitchFamily="18" charset="0"/>
                <a:cs typeface="Times New Roman" pitchFamily="18" charset="0"/>
              </a:rPr>
              <a:t>Dutta,et</a:t>
            </a:r>
            <a:r>
              <a:rPr lang="en-IN" sz="1400" dirty="0" smtClean="0">
                <a:latin typeface="Times New Roman" pitchFamily="18" charset="0"/>
                <a:cs typeface="Times New Roman" pitchFamily="18" charset="0"/>
              </a:rPr>
              <a:t> al  </a:t>
            </a:r>
            <a:r>
              <a:rPr lang="en-IN" sz="1400" dirty="0">
                <a:latin typeface="Times New Roman" pitchFamily="18" charset="0"/>
                <a:cs typeface="Times New Roman" pitchFamily="18" charset="0"/>
              </a:rPr>
              <a:t>“An automated hierarchical gait pattern identification tool employing cross-correlation-based feature extraction and recurrent neural network based classification,” Expert Syst., vol. 26, no. 2, 2009.</a:t>
            </a:r>
          </a:p>
        </p:txBody>
      </p:sp>
    </p:spTree>
    <p:extLst>
      <p:ext uri="{BB962C8B-B14F-4D97-AF65-F5344CB8AC3E}">
        <p14:creationId xmlns:p14="http://schemas.microsoft.com/office/powerpoint/2010/main" val="3607722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fontScale="90000"/>
          </a:bodyPr>
          <a:lstStyle/>
          <a:p>
            <a:r>
              <a:rPr lang="en-IN" dirty="0">
                <a:solidFill>
                  <a:schemeClr val="tx1"/>
                </a:solidFill>
              </a:rPr>
              <a:t>Cross-correlation </a:t>
            </a:r>
            <a:r>
              <a:rPr lang="en-IN" dirty="0">
                <a:solidFill>
                  <a:schemeClr val="tx1"/>
                </a:solidFill>
                <a:latin typeface="Times New Roman" pitchFamily="18" charset="0"/>
                <a:cs typeface="Times New Roman" pitchFamily="18" charset="0"/>
              </a:rPr>
              <a:t>statistical features </a:t>
            </a:r>
            <a:r>
              <a:rPr lang="en-IN" dirty="0" smtClean="0">
                <a:solidFill>
                  <a:schemeClr val="tx1"/>
                </a:solidFill>
                <a:latin typeface="Times New Roman" pitchFamily="18" charset="0"/>
                <a:cs typeface="Times New Roman" pitchFamily="18" charset="0"/>
              </a:rPr>
              <a:t>extraction….</a:t>
            </a:r>
            <a:r>
              <a:rPr lang="en-IN" dirty="0" smtClean="0">
                <a:solidFill>
                  <a:schemeClr val="tx1"/>
                </a:solidFill>
              </a:rPr>
              <a:t> </a:t>
            </a:r>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noFill/>
          <a:ln>
            <a:noFill/>
          </a:ln>
        </p:spPr>
        <p:style>
          <a:lnRef idx="2">
            <a:schemeClr val="accent1"/>
          </a:lnRef>
          <a:fillRef idx="1002">
            <a:schemeClr val="lt1"/>
          </a:fillRef>
          <a:effectRef idx="0">
            <a:schemeClr val="accent1"/>
          </a:effectRef>
          <a:fontRef idx="minor">
            <a:schemeClr val="dk1"/>
          </a:fontRef>
        </p:style>
        <p:txBody>
          <a:bodyPr/>
          <a:lstStyle/>
          <a:p>
            <a:r>
              <a:rPr lang="en-IN" sz="2400" dirty="0" smtClean="0">
                <a:latin typeface="Times New Roman" pitchFamily="18" charset="0"/>
                <a:cs typeface="Times New Roman" pitchFamily="18" charset="0"/>
              </a:rPr>
              <a:t>These  </a:t>
            </a:r>
            <a:r>
              <a:rPr lang="en-IN" sz="2400" dirty="0">
                <a:latin typeface="Times New Roman" pitchFamily="18" charset="0"/>
                <a:cs typeface="Times New Roman" pitchFamily="18" charset="0"/>
              </a:rPr>
              <a:t>features  are  calculated  from  each  </a:t>
            </a:r>
            <a:r>
              <a:rPr lang="en-IN" sz="2400" dirty="0" smtClean="0">
                <a:latin typeface="Times New Roman" pitchFamily="18" charset="0"/>
                <a:cs typeface="Times New Roman" pitchFamily="18" charset="0"/>
              </a:rPr>
              <a:t>cross correlation </a:t>
            </a:r>
            <a:r>
              <a:rPr lang="en-IN" sz="2400" dirty="0">
                <a:latin typeface="Times New Roman" pitchFamily="18" charset="0"/>
                <a:cs typeface="Times New Roman" pitchFamily="18" charset="0"/>
              </a:rPr>
              <a:t>sequence or cross-</a:t>
            </a:r>
            <a:r>
              <a:rPr lang="en-IN" sz="2400" dirty="0" err="1">
                <a:latin typeface="Times New Roman" pitchFamily="18" charset="0"/>
                <a:cs typeface="Times New Roman" pitchFamily="18" charset="0"/>
              </a:rPr>
              <a:t>correlogram</a:t>
            </a:r>
            <a:r>
              <a:rPr lang="en-IN" sz="2400" dirty="0">
                <a:latin typeface="Times New Roman" pitchFamily="18" charset="0"/>
                <a:cs typeface="Times New Roman" pitchFamily="18" charset="0"/>
              </a:rPr>
              <a:t> to </a:t>
            </a:r>
            <a:r>
              <a:rPr lang="en-IN" sz="2400" dirty="0" smtClean="0">
                <a:latin typeface="Times New Roman" pitchFamily="18" charset="0"/>
                <a:cs typeface="Times New Roman" pitchFamily="18" charset="0"/>
              </a:rPr>
              <a:t>create feature </a:t>
            </a:r>
            <a:r>
              <a:rPr lang="en-IN" sz="2400" dirty="0">
                <a:latin typeface="Times New Roman" pitchFamily="18" charset="0"/>
                <a:cs typeface="Times New Roman" pitchFamily="18" charset="0"/>
              </a:rPr>
              <a:t>vector sets.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If we have two  classes  of EEG signals, and class 1 has  n signals and class 2 has m signals, and a reference signal is chosen from class 1, then a total of (n-1) cross-correlation sequences are obtained from class 1 and a total of  m cross-correlation sequences from class </a:t>
            </a:r>
            <a:r>
              <a:rPr lang="en-IN" sz="2400" dirty="0" smtClean="0">
                <a:latin typeface="Times New Roman" pitchFamily="18" charset="0"/>
                <a:cs typeface="Times New Roman" pitchFamily="18" charset="0"/>
              </a:rPr>
              <a:t>2</a:t>
            </a:r>
            <a:r>
              <a:rPr lang="en-IN" sz="2400" dirty="0" smtClean="0"/>
              <a:t>.</a:t>
            </a:r>
          </a:p>
          <a:p>
            <a:r>
              <a:rPr lang="en-IN" sz="2400" dirty="0">
                <a:latin typeface="Times New Roman" pitchFamily="18" charset="0"/>
                <a:cs typeface="Times New Roman" pitchFamily="18" charset="0"/>
              </a:rPr>
              <a:t>The six traits of the </a:t>
            </a:r>
            <a:r>
              <a:rPr lang="en-IN" sz="2400" dirty="0">
                <a:solidFill>
                  <a:schemeClr val="tx1"/>
                </a:solidFill>
                <a:latin typeface="Times New Roman" pitchFamily="18" charset="0"/>
                <a:ea typeface="+mj-ea"/>
                <a:cs typeface="Times New Roman" pitchFamily="18" charset="0"/>
              </a:rPr>
              <a:t>cross-correlation</a:t>
            </a:r>
            <a:r>
              <a:rPr lang="en-IN" sz="2400" dirty="0">
                <a:latin typeface="Times New Roman" pitchFamily="18" charset="0"/>
                <a:cs typeface="Times New Roman" pitchFamily="18" charset="0"/>
              </a:rPr>
              <a:t> sequences are found to serve as important indicators of the neurological state of the </a:t>
            </a:r>
            <a:r>
              <a:rPr lang="en-IN" sz="2400" dirty="0" smtClean="0">
                <a:latin typeface="Times New Roman" pitchFamily="18" charset="0"/>
                <a:cs typeface="Times New Roman" pitchFamily="18" charset="0"/>
              </a:rPr>
              <a:t>subjects.</a:t>
            </a:r>
            <a:endParaRPr lang="en-IN" sz="17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832691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Cross-Validation</a:t>
            </a:r>
            <a:endParaRPr lang="en-IN" dirty="0">
              <a:solidFill>
                <a:schemeClr val="tx1"/>
              </a:solidFill>
            </a:endParaRPr>
          </a:p>
        </p:txBody>
      </p:sp>
      <p:sp>
        <p:nvSpPr>
          <p:cNvPr id="3" name="Content Placeholder 2"/>
          <p:cNvSpPr>
            <a:spLocks noGrp="1"/>
          </p:cNvSpPr>
          <p:nvPr>
            <p:ph sz="quarter" idx="1"/>
          </p:nvPr>
        </p:nvSpPr>
        <p:spPr>
          <a:noFill/>
          <a:ln>
            <a:noFill/>
          </a:ln>
        </p:spPr>
        <p:style>
          <a:lnRef idx="2">
            <a:schemeClr val="accent1"/>
          </a:lnRef>
          <a:fillRef idx="1002">
            <a:schemeClr val="lt1"/>
          </a:fillRef>
          <a:effectRef idx="0">
            <a:schemeClr val="accent1"/>
          </a:effectRef>
          <a:fontRef idx="minor">
            <a:schemeClr val="dk1"/>
          </a:fontRef>
        </p:style>
        <p:txBody>
          <a:bodyPr>
            <a:normAutofit fontScale="92500" lnSpcReduction="10000"/>
          </a:bodyPr>
          <a:lstStyle/>
          <a:p>
            <a:r>
              <a:rPr lang="en-IN" dirty="0" smtClean="0"/>
              <a:t> </a:t>
            </a:r>
            <a:r>
              <a:rPr lang="en-IN" sz="2600" dirty="0" smtClean="0">
                <a:latin typeface="Times New Roman" pitchFamily="18" charset="0"/>
                <a:cs typeface="Times New Roman" pitchFamily="18" charset="0"/>
              </a:rPr>
              <a:t>10-fold  cross-validation  method  is  used  for  assessing  the  performance  of  classifier.  This  procedure  divides  the  feature vector  sets  into  ten approximately equal-sized distinct partitions[23]. </a:t>
            </a:r>
          </a:p>
          <a:p>
            <a:r>
              <a:rPr lang="en-IN" sz="2600" dirty="0" smtClean="0">
                <a:latin typeface="Times New Roman" pitchFamily="18" charset="0"/>
                <a:cs typeface="Times New Roman" pitchFamily="18" charset="0"/>
              </a:rPr>
              <a:t>One  partition is then used for testing, whilst  other  partitions  are  used  for  training  the  model.  </a:t>
            </a:r>
          </a:p>
          <a:p>
            <a:r>
              <a:rPr lang="en-IN" sz="2600" dirty="0" smtClean="0">
                <a:latin typeface="Times New Roman" pitchFamily="18" charset="0"/>
                <a:cs typeface="Times New Roman" pitchFamily="18" charset="0"/>
              </a:rPr>
              <a:t> To  further  improve  the estimate,  the  procedure  is  repeated  ten  times  and  all  accuracy  rates  over  these  ten runs are averaged. </a:t>
            </a:r>
          </a:p>
          <a:p>
            <a:r>
              <a:rPr lang="en-IN" sz="2600" dirty="0" smtClean="0">
                <a:latin typeface="Times New Roman" pitchFamily="18" charset="0"/>
                <a:cs typeface="Times New Roman" pitchFamily="18" charset="0"/>
              </a:rPr>
              <a:t>The average accuracy over the ten runs obtained from the test data is  taken  as  the  performance  evaluation  criteria  in  this  study</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506134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Classification models</a:t>
            </a:r>
            <a:endParaRPr lang="en-IN" dirty="0">
              <a:solidFill>
                <a:schemeClr val="tx1"/>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478282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04800" y="1263134"/>
            <a:ext cx="9550400" cy="369332"/>
          </a:xfrm>
          <a:prstGeom prst="rect">
            <a:avLst/>
          </a:prstGeom>
          <a:noFill/>
        </p:spPr>
        <p:txBody>
          <a:bodyPr wrap="square" rtlCol="0">
            <a:spAutoFit/>
          </a:bodyPr>
          <a:lstStyle/>
          <a:p>
            <a:r>
              <a:rPr lang="en-IN" dirty="0" smtClean="0"/>
              <a:t>Following three type of classification is used for classification </a:t>
            </a:r>
            <a:endParaRPr lang="en-IN" dirty="0"/>
          </a:p>
        </p:txBody>
      </p:sp>
    </p:spTree>
    <p:extLst>
      <p:ext uri="{BB962C8B-B14F-4D97-AF65-F5344CB8AC3E}">
        <p14:creationId xmlns:p14="http://schemas.microsoft.com/office/powerpoint/2010/main" val="1599997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68362"/>
          </a:xfrm>
        </p:spPr>
        <p:txBody>
          <a:bodyPr/>
          <a:lstStyle/>
          <a:p>
            <a:r>
              <a:rPr lang="en-IN" dirty="0" smtClean="0">
                <a:solidFill>
                  <a:schemeClr val="tx1"/>
                </a:solidFill>
              </a:rPr>
              <a:t>Classification by LS-SVM</a:t>
            </a:r>
            <a:endParaRPr lang="en-IN" dirty="0">
              <a:solidFill>
                <a:schemeClr val="tx1"/>
              </a:solidFill>
            </a:endParaRPr>
          </a:p>
        </p:txBody>
      </p:sp>
      <p:sp>
        <p:nvSpPr>
          <p:cNvPr id="3" name="Content Placeholder 2"/>
          <p:cNvSpPr>
            <a:spLocks noGrp="1"/>
          </p:cNvSpPr>
          <p:nvPr>
            <p:ph sz="quarter" idx="1"/>
          </p:nvPr>
        </p:nvSpPr>
        <p:spPr>
          <a:xfrm>
            <a:off x="508000" y="1371600"/>
            <a:ext cx="11074400" cy="4648200"/>
          </a:xfrm>
          <a:noFill/>
          <a:ln>
            <a:noFill/>
          </a:ln>
        </p:spPr>
        <p:style>
          <a:lnRef idx="2">
            <a:schemeClr val="accent1"/>
          </a:lnRef>
          <a:fillRef idx="1002">
            <a:schemeClr val="lt1"/>
          </a:fillRef>
          <a:effectRef idx="0">
            <a:schemeClr val="accent1"/>
          </a:effectRef>
          <a:fontRef idx="minor">
            <a:schemeClr val="dk1"/>
          </a:fontRef>
        </p:style>
        <p:txBody>
          <a:bodyPr>
            <a:noAutofit/>
          </a:bodyPr>
          <a:lstStyle/>
          <a:p>
            <a:r>
              <a:rPr lang="en-IN" sz="2400" dirty="0" smtClean="0">
                <a:latin typeface="Times New Roman" pitchFamily="18" charset="0"/>
              </a:rPr>
              <a:t>Least Square-SVM is employed with radial basis function (RBF) kernel as a classifier to distinguish the features obtained from the cross-correlation technique[23-25].</a:t>
            </a:r>
          </a:p>
          <a:p>
            <a:pPr algn="just"/>
            <a:r>
              <a:rPr lang="en-IN" sz="2400" dirty="0" smtClean="0">
                <a:latin typeface="Times New Roman" pitchFamily="18" charset="0"/>
              </a:rPr>
              <a:t>The obtained training feature vector of six dimensions are used as the input to train the LS-SVM classifier and the testing feature vector sets are employed to verify the performance and the effectiveness of the trained LS-SVM for the classification of two-class of </a:t>
            </a:r>
            <a:r>
              <a:rPr lang="en-IN" sz="2400" dirty="0" smtClean="0">
                <a:latin typeface="Times New Roman" pitchFamily="18" charset="0"/>
              </a:rPr>
              <a:t>EEG </a:t>
            </a:r>
            <a:r>
              <a:rPr lang="en-IN" sz="2400" dirty="0" smtClean="0">
                <a:latin typeface="Times New Roman" pitchFamily="18" charset="0"/>
              </a:rPr>
              <a:t>signals in the both datasets</a:t>
            </a:r>
            <a:r>
              <a:rPr lang="en-IN" sz="2400" dirty="0" smtClean="0">
                <a:latin typeface="Times New Roman" pitchFamily="18" charset="0"/>
              </a:rPr>
              <a:t>.</a:t>
            </a:r>
          </a:p>
          <a:p>
            <a:pPr algn="just"/>
            <a:r>
              <a:rPr lang="en-IN" sz="2400" dirty="0" smtClean="0">
                <a:latin typeface="Times New Roman" pitchFamily="18" charset="0"/>
              </a:rPr>
              <a:t>Gamma=500 sigma^2=20 from paper</a:t>
            </a:r>
            <a:endParaRPr lang="en-IN" sz="2400" dirty="0" smtClean="0">
              <a:latin typeface="Times New Roman" pitchFamily="18" charset="0"/>
            </a:endParaRPr>
          </a:p>
        </p:txBody>
      </p:sp>
      <p:sp>
        <p:nvSpPr>
          <p:cNvPr id="4" name="TextBox 3"/>
          <p:cNvSpPr txBox="1"/>
          <p:nvPr/>
        </p:nvSpPr>
        <p:spPr>
          <a:xfrm>
            <a:off x="152401" y="6280666"/>
            <a:ext cx="11684001" cy="369332"/>
          </a:xfrm>
          <a:prstGeom prst="rect">
            <a:avLst/>
          </a:prstGeom>
          <a:noFill/>
        </p:spPr>
        <p:txBody>
          <a:bodyPr wrap="square" rtlCol="0">
            <a:spAutoFit/>
          </a:bodyPr>
          <a:lstStyle/>
          <a:p>
            <a:r>
              <a:rPr lang="en-IN" sz="1600" dirty="0"/>
              <a:t>LS-</a:t>
            </a:r>
            <a:r>
              <a:rPr lang="en-IN" sz="1600" dirty="0" err="1"/>
              <a:t>SVMlab</a:t>
            </a:r>
            <a:r>
              <a:rPr lang="en-IN" sz="1600" dirty="0"/>
              <a:t> Toolbox </a:t>
            </a:r>
            <a:r>
              <a:rPr lang="en-IN" sz="1600" dirty="0" smtClean="0"/>
              <a:t>(Available</a:t>
            </a:r>
            <a:r>
              <a:rPr lang="en-IN" sz="1600" dirty="0"/>
              <a:t>: http://</a:t>
            </a:r>
            <a:r>
              <a:rPr lang="en-IN" sz="1600" dirty="0" smtClean="0"/>
              <a:t>www.esat.kuleuven.ac.be/sista/lssvmlab</a:t>
            </a:r>
            <a:r>
              <a:rPr lang="en-IN" dirty="0"/>
              <a:t>/</a:t>
            </a:r>
          </a:p>
        </p:txBody>
      </p:sp>
    </p:spTree>
    <p:extLst>
      <p:ext uri="{BB962C8B-B14F-4D97-AF65-F5344CB8AC3E}">
        <p14:creationId xmlns:p14="http://schemas.microsoft.com/office/powerpoint/2010/main" val="9195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Classification </a:t>
            </a:r>
            <a:r>
              <a:rPr lang="en-IN" dirty="0" smtClean="0">
                <a:solidFill>
                  <a:schemeClr val="tx1"/>
                </a:solidFill>
              </a:rPr>
              <a:t>using LS-SVM…..</a:t>
            </a:r>
            <a:endParaRPr lang="en-IN" dirty="0">
              <a:solidFill>
                <a:schemeClr val="tx1"/>
              </a:solidFill>
            </a:endParaRPr>
          </a:p>
        </p:txBody>
      </p:sp>
      <p:sp>
        <p:nvSpPr>
          <p:cNvPr id="3" name="Content Placeholder 2"/>
          <p:cNvSpPr>
            <a:spLocks noGrp="1"/>
          </p:cNvSpPr>
          <p:nvPr>
            <p:ph sz="quarter" idx="1"/>
          </p:nvPr>
        </p:nvSpPr>
        <p:spPr>
          <a:xfrm>
            <a:off x="372536" y="1371600"/>
            <a:ext cx="11338560" cy="4940868"/>
          </a:xfrm>
          <a:noFill/>
          <a:ln>
            <a:noFill/>
          </a:ln>
        </p:spPr>
        <p:style>
          <a:lnRef idx="2">
            <a:schemeClr val="accent1"/>
          </a:lnRef>
          <a:fillRef idx="1002">
            <a:schemeClr val="lt1"/>
          </a:fillRef>
          <a:effectRef idx="0">
            <a:schemeClr val="accent1"/>
          </a:effectRef>
          <a:fontRef idx="minor">
            <a:schemeClr val="dk1"/>
          </a:fontRef>
        </p:style>
        <p:txBody>
          <a:bodyPr/>
          <a:lstStyle/>
          <a:p>
            <a:r>
              <a:rPr lang="en-IN" sz="2400" dirty="0">
                <a:latin typeface="Times New Roman" pitchFamily="18" charset="0"/>
              </a:rPr>
              <a:t>The two important parameters of the LS-SVM are selected by a two-step grid search technique for getting reliable performance of the </a:t>
            </a:r>
            <a:r>
              <a:rPr lang="en-IN" sz="2400" dirty="0" smtClean="0">
                <a:latin typeface="Times New Roman" pitchFamily="18" charset="0"/>
              </a:rPr>
              <a:t>method[17-19]. </a:t>
            </a:r>
            <a:endParaRPr lang="en-IN" sz="2400" dirty="0">
              <a:latin typeface="Times New Roman" pitchFamily="18" charset="0"/>
            </a:endParaRPr>
          </a:p>
          <a:p>
            <a:r>
              <a:rPr lang="en-IN" sz="2400" dirty="0">
                <a:latin typeface="Times New Roman" pitchFamily="18" charset="0"/>
              </a:rPr>
              <a:t>Classification using LS-SVM  technique is employed using the standard function present in the  LS-SVM toolbox</a:t>
            </a:r>
          </a:p>
          <a:p>
            <a:r>
              <a:rPr lang="en-IN" sz="2400" dirty="0">
                <a:latin typeface="Times New Roman" pitchFamily="18" charset="0"/>
              </a:rPr>
              <a:t>The classification accuracy is measured using the 10 fold cross validation technique</a:t>
            </a:r>
          </a:p>
          <a:p>
            <a:endParaRPr lang="en-IN" dirty="0"/>
          </a:p>
        </p:txBody>
      </p:sp>
      <p:sp>
        <p:nvSpPr>
          <p:cNvPr id="4" name="TextBox 3"/>
          <p:cNvSpPr txBox="1"/>
          <p:nvPr/>
        </p:nvSpPr>
        <p:spPr>
          <a:xfrm>
            <a:off x="327380" y="6312468"/>
            <a:ext cx="11277600" cy="338554"/>
          </a:xfrm>
          <a:prstGeom prst="rect">
            <a:avLst/>
          </a:prstGeom>
          <a:noFill/>
        </p:spPr>
        <p:txBody>
          <a:bodyPr wrap="square" rtlCol="0">
            <a:spAutoFit/>
          </a:bodyPr>
          <a:lstStyle/>
          <a:p>
            <a:r>
              <a:rPr lang="en-IN" sz="1600" dirty="0">
                <a:latin typeface="Times New Roman" pitchFamily="18" charset="0"/>
                <a:cs typeface="Times New Roman" pitchFamily="18" charset="0"/>
              </a:rPr>
              <a:t>J. A. K. </a:t>
            </a:r>
            <a:r>
              <a:rPr lang="en-IN" sz="1600" dirty="0" err="1" smtClean="0">
                <a:latin typeface="Times New Roman" pitchFamily="18" charset="0"/>
                <a:cs typeface="Times New Roman" pitchFamily="18" charset="0"/>
              </a:rPr>
              <a:t>Suykens</a:t>
            </a:r>
            <a:r>
              <a:rPr lang="en-IN" sz="1600" dirty="0" smtClean="0">
                <a:latin typeface="Times New Roman" pitchFamily="18" charset="0"/>
                <a:cs typeface="Times New Roman" pitchFamily="18" charset="0"/>
              </a:rPr>
              <a:t> et.al , </a:t>
            </a:r>
            <a:r>
              <a:rPr lang="en-IN" sz="1600" dirty="0">
                <a:latin typeface="Times New Roman" pitchFamily="18" charset="0"/>
                <a:cs typeface="Times New Roman" pitchFamily="18" charset="0"/>
              </a:rPr>
              <a:t>Least Square Support Vector Machine. Singapore: World Scientific, 2002</a:t>
            </a:r>
          </a:p>
        </p:txBody>
      </p:sp>
    </p:spTree>
    <p:extLst>
      <p:ext uri="{BB962C8B-B14F-4D97-AF65-F5344CB8AC3E}">
        <p14:creationId xmlns:p14="http://schemas.microsoft.com/office/powerpoint/2010/main" val="864715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Logistic Regression(LR)</a:t>
            </a:r>
            <a:endParaRPr lang="en-IN" dirty="0">
              <a:solidFill>
                <a:schemeClr val="tx1"/>
              </a:solidFill>
            </a:endParaRPr>
          </a:p>
        </p:txBody>
      </p:sp>
      <p:sp>
        <p:nvSpPr>
          <p:cNvPr id="3" name="Content Placeholder 2"/>
          <p:cNvSpPr>
            <a:spLocks noGrp="1"/>
          </p:cNvSpPr>
          <p:nvPr>
            <p:ph sz="quarter" idx="1"/>
          </p:nvPr>
        </p:nvSpPr>
        <p:spPr>
          <a:noFill/>
          <a:ln>
            <a:noFill/>
          </a:ln>
        </p:spPr>
        <p:style>
          <a:lnRef idx="2">
            <a:schemeClr val="accent1"/>
          </a:lnRef>
          <a:fillRef idx="1002">
            <a:schemeClr val="lt1"/>
          </a:fillRef>
          <a:effectRef idx="0">
            <a:schemeClr val="accent1"/>
          </a:effectRef>
          <a:fontRef idx="minor">
            <a:schemeClr val="dk1"/>
          </a:fontRef>
        </p:style>
        <p:txBody>
          <a:bodyPr>
            <a:normAutofit/>
          </a:bodyPr>
          <a:lstStyle/>
          <a:p>
            <a:r>
              <a:rPr lang="en-IN" sz="2400" dirty="0">
                <a:latin typeface="Times New Roman" pitchFamily="18" charset="0"/>
                <a:cs typeface="Times New Roman" pitchFamily="18" charset="0"/>
              </a:rPr>
              <a:t>To compare the performance of the proposed LS-SVM classifier, we employ the logistic regression classifier instead of the LS-SVM for the same feature sets as its inputs.</a:t>
            </a:r>
          </a:p>
          <a:p>
            <a:r>
              <a:rPr lang="en-IN" sz="2400" dirty="0">
                <a:latin typeface="Times New Roman" pitchFamily="18" charset="0"/>
                <a:cs typeface="Times New Roman" pitchFamily="18" charset="0"/>
              </a:rPr>
              <a:t>The parameters of LR are estimated by maximum likelihood estimation (MLE)</a:t>
            </a:r>
          </a:p>
          <a:p>
            <a:r>
              <a:rPr lang="en-IN" sz="2400" dirty="0">
                <a:latin typeface="Times New Roman" pitchFamily="18" charset="0"/>
                <a:cs typeface="Times New Roman" pitchFamily="18" charset="0"/>
              </a:rPr>
              <a:t>LR technique is employed using “</a:t>
            </a:r>
            <a:r>
              <a:rPr lang="en-IN" sz="2400" dirty="0" err="1">
                <a:latin typeface="Times New Roman" pitchFamily="18" charset="0"/>
                <a:cs typeface="Times New Roman" pitchFamily="18" charset="0"/>
              </a:rPr>
              <a:t>glmfit</a:t>
            </a:r>
            <a:r>
              <a:rPr lang="en-IN" sz="2400" dirty="0">
                <a:latin typeface="Times New Roman" pitchFamily="18" charset="0"/>
                <a:cs typeface="Times New Roman" pitchFamily="18" charset="0"/>
              </a:rPr>
              <a:t>” and “</a:t>
            </a:r>
            <a:r>
              <a:rPr lang="en-IN" sz="2400" dirty="0" err="1">
                <a:latin typeface="Times New Roman" pitchFamily="18" charset="0"/>
                <a:cs typeface="Times New Roman" pitchFamily="18" charset="0"/>
              </a:rPr>
              <a:t>glmval</a:t>
            </a:r>
            <a:r>
              <a:rPr lang="en-IN" sz="2400" dirty="0">
                <a:latin typeface="Times New Roman" pitchFamily="18" charset="0"/>
                <a:cs typeface="Times New Roman" pitchFamily="18" charset="0"/>
              </a:rPr>
              <a:t>”  functions present in matlab.</a:t>
            </a:r>
          </a:p>
          <a:p>
            <a:r>
              <a:rPr lang="en-IN" sz="2400" dirty="0">
                <a:latin typeface="Times New Roman" pitchFamily="18" charset="0"/>
                <a:cs typeface="Times New Roman" pitchFamily="18" charset="0"/>
              </a:rPr>
              <a:t>The classification accuracy is measured using the 10 fold cross validation technique.</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023357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10" y="290984"/>
            <a:ext cx="10515600" cy="1325563"/>
          </a:xfrm>
        </p:spPr>
        <p:txBody>
          <a:bodyPr/>
          <a:lstStyle/>
          <a:p>
            <a:r>
              <a:rPr lang="en-IN" dirty="0" smtClean="0"/>
              <a:t>Brief description of paper contents</a:t>
            </a:r>
            <a:endParaRPr lang="en-IN" dirty="0"/>
          </a:p>
        </p:txBody>
      </p:sp>
      <p:graphicFrame>
        <p:nvGraphicFramePr>
          <p:cNvPr id="4" name="Diagram 3"/>
          <p:cNvGraphicFramePr/>
          <p:nvPr>
            <p:extLst>
              <p:ext uri="{D42A27DB-BD31-4B8C-83A1-F6EECF244321}">
                <p14:modId xmlns:p14="http://schemas.microsoft.com/office/powerpoint/2010/main" val="4046245685"/>
              </p:ext>
            </p:extLst>
          </p:nvPr>
        </p:nvGraphicFramePr>
        <p:xfrm>
          <a:off x="345989" y="1838969"/>
          <a:ext cx="11331146"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768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Logistic </a:t>
            </a:r>
            <a:r>
              <a:rPr lang="en-IN" dirty="0" smtClean="0">
                <a:solidFill>
                  <a:schemeClr val="tx1"/>
                </a:solidFill>
              </a:rPr>
              <a:t>Regression…..</a:t>
            </a:r>
            <a:endParaRPr lang="en-IN" dirty="0">
              <a:solidFill>
                <a:schemeClr val="tx1"/>
              </a:solidFill>
            </a:endParaRPr>
          </a:p>
        </p:txBody>
      </p:sp>
      <p:sp>
        <p:nvSpPr>
          <p:cNvPr id="3" name="Content Placeholder 2"/>
          <p:cNvSpPr>
            <a:spLocks noGrp="1"/>
          </p:cNvSpPr>
          <p:nvPr>
            <p:ph sz="quarter" idx="1"/>
          </p:nvPr>
        </p:nvSpPr>
        <p:spPr>
          <a:xfrm>
            <a:off x="406400" y="1295400"/>
            <a:ext cx="11334496" cy="4803648"/>
          </a:xfrm>
          <a:noFill/>
          <a:ln>
            <a:noFill/>
          </a:ln>
        </p:spPr>
        <p:style>
          <a:lnRef idx="2">
            <a:schemeClr val="accent1"/>
          </a:lnRef>
          <a:fillRef idx="1002">
            <a:schemeClr val="lt1"/>
          </a:fillRef>
          <a:effectRef idx="0">
            <a:schemeClr val="accent1"/>
          </a:effectRef>
          <a:fontRef idx="minor">
            <a:schemeClr val="dk1"/>
          </a:fontRef>
        </p:style>
        <p:txBody>
          <a:bodyPr>
            <a:noAutofit/>
          </a:bodyPr>
          <a:lstStyle/>
          <a:p>
            <a:r>
              <a:rPr lang="en-IN" sz="2400" dirty="0">
                <a:latin typeface="Times New Roman" pitchFamily="18" charset="0"/>
                <a:cs typeface="Times New Roman" pitchFamily="18" charset="0"/>
              </a:rPr>
              <a:t>LS-SVM is also compares with a kernel logistic regression classifier.</a:t>
            </a:r>
          </a:p>
          <a:p>
            <a:pPr algn="just"/>
            <a:r>
              <a:rPr lang="en-IN" sz="2400" dirty="0">
                <a:latin typeface="Times New Roman" pitchFamily="18" charset="0"/>
                <a:cs typeface="Times New Roman" pitchFamily="18" charset="0"/>
              </a:rPr>
              <a:t>Kernel logistic regression is a nonlinear form of logistic regression. It can be achieved via the so-called “kernel trick” which has the ability to classify data with nonlinear boundaries and also can accommodate data with very high </a:t>
            </a:r>
            <a:r>
              <a:rPr lang="en-IN" sz="2400" dirty="0" smtClean="0">
                <a:latin typeface="Times New Roman" pitchFamily="18" charset="0"/>
                <a:cs typeface="Times New Roman" pitchFamily="18" charset="0"/>
              </a:rPr>
              <a:t>dimensions[24].</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parameters of this method are automatically estimated by iteratively re-weighted least square procedure</a:t>
            </a:r>
          </a:p>
          <a:p>
            <a:r>
              <a:rPr lang="en-IN" sz="2400" dirty="0">
                <a:latin typeface="Times New Roman" pitchFamily="18" charset="0"/>
                <a:cs typeface="Times New Roman" pitchFamily="18" charset="0"/>
              </a:rPr>
              <a:t>the performance of the algorithm is evaluated through a 10-fold cross-validation procedure.</a:t>
            </a:r>
          </a:p>
          <a:p>
            <a:r>
              <a:rPr lang="en-IN" sz="2400" dirty="0">
                <a:latin typeface="Times New Roman" pitchFamily="18" charset="0"/>
                <a:cs typeface="Times New Roman" pitchFamily="18" charset="0"/>
              </a:rPr>
              <a:t>This algorithm is employed using the “</a:t>
            </a:r>
            <a:r>
              <a:rPr lang="en-IN" sz="2400" dirty="0" err="1">
                <a:latin typeface="Times New Roman" pitchFamily="18" charset="0"/>
                <a:cs typeface="Times New Roman" pitchFamily="18" charset="0"/>
              </a:rPr>
              <a:t>minFunc</a:t>
            </a:r>
            <a:r>
              <a:rPr lang="en-IN" sz="2400" dirty="0">
                <a:latin typeface="Times New Roman" pitchFamily="18" charset="0"/>
                <a:cs typeface="Times New Roman" pitchFamily="18" charset="0"/>
              </a:rPr>
              <a:t>” and also the package provided by mark </a:t>
            </a:r>
            <a:r>
              <a:rPr lang="en-IN" sz="2400" dirty="0" smtClean="0">
                <a:latin typeface="Times New Roman" pitchFamily="18" charset="0"/>
                <a:cs typeface="Times New Roman" pitchFamily="18" charset="0"/>
              </a:rPr>
              <a:t>Schmidt</a:t>
            </a:r>
            <a:endParaRPr lang="en-IN" sz="2400" dirty="0">
              <a:latin typeface="Times New Roman" pitchFamily="18" charset="0"/>
              <a:cs typeface="Times New Roman" pitchFamily="18" charset="0"/>
            </a:endParaRPr>
          </a:p>
        </p:txBody>
      </p:sp>
      <p:sp>
        <p:nvSpPr>
          <p:cNvPr id="4" name="TextBox 3"/>
          <p:cNvSpPr txBox="1"/>
          <p:nvPr/>
        </p:nvSpPr>
        <p:spPr>
          <a:xfrm>
            <a:off x="1625600" y="6385467"/>
            <a:ext cx="7721600" cy="369332"/>
          </a:xfrm>
          <a:prstGeom prst="rect">
            <a:avLst/>
          </a:prstGeom>
          <a:noFill/>
        </p:spPr>
        <p:txBody>
          <a:bodyPr wrap="square" rtlCol="0">
            <a:spAutoFit/>
          </a:bodyPr>
          <a:lstStyle/>
          <a:p>
            <a:r>
              <a:rPr lang="en-IN" dirty="0"/>
              <a:t>http://www.di.ens.fr/~mschmidt/Software/code.html</a:t>
            </a:r>
          </a:p>
        </p:txBody>
      </p:sp>
    </p:spTree>
    <p:extLst>
      <p:ext uri="{BB962C8B-B14F-4D97-AF65-F5344CB8AC3E}">
        <p14:creationId xmlns:p14="http://schemas.microsoft.com/office/powerpoint/2010/main" val="2536716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Results and </a:t>
            </a:r>
            <a:r>
              <a:rPr lang="en-IN" dirty="0" smtClean="0">
                <a:solidFill>
                  <a:schemeClr val="tx1"/>
                </a:solidFill>
              </a:rPr>
              <a:t>Discussion…………..</a:t>
            </a:r>
            <a:endParaRPr lang="en-IN" dirty="0">
              <a:solidFill>
                <a:schemeClr val="tx1"/>
              </a:solidFill>
            </a:endParaRPr>
          </a:p>
        </p:txBody>
      </p:sp>
      <p:sp>
        <p:nvSpPr>
          <p:cNvPr id="3" name="Content Placeholder 2"/>
          <p:cNvSpPr>
            <a:spLocks noGrp="1"/>
          </p:cNvSpPr>
          <p:nvPr>
            <p:ph sz="quarter" idx="1"/>
          </p:nvPr>
        </p:nvSpPr>
        <p:spPr>
          <a:noFill/>
          <a:ln>
            <a:noFill/>
          </a:ln>
        </p:spPr>
        <p:style>
          <a:lnRef idx="2">
            <a:schemeClr val="accent1"/>
          </a:lnRef>
          <a:fillRef idx="1002">
            <a:schemeClr val="lt1"/>
          </a:fillRef>
          <a:effectRef idx="0">
            <a:schemeClr val="accent1"/>
          </a:effectRef>
          <a:fontRef idx="minor">
            <a:schemeClr val="dk1"/>
          </a:fontRef>
        </p:style>
        <p:txBody>
          <a:bodyPr/>
          <a:lstStyle/>
          <a:p>
            <a:r>
              <a:rPr lang="en-IN"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LSSVM algorithm has given very fine results </a:t>
            </a:r>
            <a:r>
              <a:rPr lang="en-IN" sz="2400" dirty="0" smtClean="0">
                <a:latin typeface="Times New Roman" pitchFamily="18" charset="0"/>
                <a:cs typeface="Times New Roman" pitchFamily="18" charset="0"/>
              </a:rPr>
              <a:t>when compared </a:t>
            </a:r>
            <a:r>
              <a:rPr lang="en-IN" sz="2400" dirty="0">
                <a:latin typeface="Times New Roman" pitchFamily="18" charset="0"/>
                <a:cs typeface="Times New Roman" pitchFamily="18" charset="0"/>
              </a:rPr>
              <a:t>to all the other </a:t>
            </a:r>
            <a:r>
              <a:rPr lang="en-IN" sz="2400" dirty="0" smtClean="0">
                <a:latin typeface="Times New Roman" pitchFamily="18" charset="0"/>
                <a:cs typeface="Times New Roman" pitchFamily="18" charset="0"/>
              </a:rPr>
              <a:t>algorithms.</a:t>
            </a:r>
          </a:p>
          <a:p>
            <a:r>
              <a:rPr lang="en-IN" sz="2400" dirty="0">
                <a:latin typeface="Times New Roman" pitchFamily="18" charset="0"/>
                <a:cs typeface="Times New Roman" pitchFamily="18" charset="0"/>
              </a:rPr>
              <a:t>DWT is giving distinctively better results for EEG signal </a:t>
            </a:r>
            <a:r>
              <a:rPr lang="en-IN" sz="2400" dirty="0" smtClean="0">
                <a:latin typeface="Times New Roman" pitchFamily="18" charset="0"/>
                <a:cs typeface="Times New Roman" pitchFamily="18" charset="0"/>
              </a:rPr>
              <a:t>classification.</a:t>
            </a:r>
          </a:p>
          <a:p>
            <a:r>
              <a:rPr lang="en-IN" sz="2400" dirty="0">
                <a:latin typeface="Times New Roman" pitchFamily="18" charset="0"/>
                <a:cs typeface="Times New Roman" pitchFamily="18" charset="0"/>
              </a:rPr>
              <a:t>Cross-correlation is giving good </a:t>
            </a:r>
            <a:r>
              <a:rPr lang="en-IN" sz="2400" dirty="0" smtClean="0">
                <a:latin typeface="Times New Roman" pitchFamily="18" charset="0"/>
                <a:cs typeface="Times New Roman" pitchFamily="18" charset="0"/>
              </a:rPr>
              <a:t>results but </a:t>
            </a:r>
            <a:r>
              <a:rPr lang="en-IN" sz="2400" dirty="0">
                <a:latin typeface="Times New Roman" pitchFamily="18" charset="0"/>
                <a:cs typeface="Times New Roman" pitchFamily="18" charset="0"/>
              </a:rPr>
              <a:t>may not be preferred as it may cause the EEG signal to </a:t>
            </a:r>
            <a:r>
              <a:rPr lang="en-IN" sz="2400" dirty="0" smtClean="0">
                <a:latin typeface="Times New Roman" pitchFamily="18" charset="0"/>
                <a:cs typeface="Times New Roman" pitchFamily="18" charset="0"/>
              </a:rPr>
              <a:t>lose its </a:t>
            </a:r>
            <a:r>
              <a:rPr lang="en-IN" sz="2400" dirty="0">
                <a:latin typeface="Times New Roman" pitchFamily="18" charset="0"/>
                <a:cs typeface="Times New Roman" pitchFamily="18" charset="0"/>
              </a:rPr>
              <a:t>temporal </a:t>
            </a:r>
            <a:r>
              <a:rPr lang="en-IN" sz="2400" dirty="0" smtClean="0">
                <a:latin typeface="Times New Roman" pitchFamily="18" charset="0"/>
                <a:cs typeface="Times New Roman" pitchFamily="18" charset="0"/>
              </a:rPr>
              <a:t>information.</a:t>
            </a:r>
          </a:p>
          <a:p>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58249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987552"/>
          </a:xfrm>
        </p:spPr>
        <p:txBody>
          <a:bodyPr>
            <a:normAutofit fontScale="90000"/>
          </a:bodyPr>
          <a:lstStyle/>
          <a:p>
            <a:r>
              <a:rPr lang="en-IN" dirty="0" smtClean="0">
                <a:solidFill>
                  <a:schemeClr val="tx1"/>
                </a:solidFill>
              </a:rPr>
              <a:t>Case3: Data </a:t>
            </a:r>
            <a:r>
              <a:rPr lang="en-IN" dirty="0">
                <a:solidFill>
                  <a:schemeClr val="tx1"/>
                </a:solidFill>
              </a:rPr>
              <a:t>Acquisition Using </a:t>
            </a:r>
            <a:r>
              <a:rPr lang="en-IN" dirty="0" err="1">
                <a:solidFill>
                  <a:schemeClr val="tx1"/>
                </a:solidFill>
              </a:rPr>
              <a:t>Emotiv</a:t>
            </a:r>
            <a:r>
              <a:rPr lang="en-IN" dirty="0">
                <a:solidFill>
                  <a:schemeClr val="tx1"/>
                </a:solidFill>
              </a:rPr>
              <a:t> and Classification </a:t>
            </a:r>
          </a:p>
        </p:txBody>
      </p:sp>
      <p:sp>
        <p:nvSpPr>
          <p:cNvPr id="3" name="Content Placeholder 2"/>
          <p:cNvSpPr>
            <a:spLocks noGrp="1"/>
          </p:cNvSpPr>
          <p:nvPr>
            <p:ph sz="quarter" idx="1"/>
          </p:nvPr>
        </p:nvSpPr>
        <p:spPr>
          <a:xfrm>
            <a:off x="406400" y="1447800"/>
            <a:ext cx="11334496" cy="4651248"/>
          </a:xfrm>
          <a:noFill/>
          <a:ln>
            <a:noFill/>
          </a:ln>
        </p:spPr>
        <p:style>
          <a:lnRef idx="2">
            <a:schemeClr val="accent1"/>
          </a:lnRef>
          <a:fillRef idx="1002">
            <a:schemeClr val="lt1"/>
          </a:fillRef>
          <a:effectRef idx="0">
            <a:schemeClr val="accent1"/>
          </a:effectRef>
          <a:fontRef idx="minor">
            <a:schemeClr val="dk1"/>
          </a:fontRef>
        </p:style>
        <p:txBody>
          <a:bodyPr>
            <a:normAutofit/>
          </a:bodyPr>
          <a:lstStyle/>
          <a:p>
            <a:r>
              <a:rPr lang="en-IN" sz="2400" dirty="0">
                <a:latin typeface="Times New Roman" pitchFamily="18" charset="0"/>
                <a:cs typeface="Times New Roman" pitchFamily="18" charset="0"/>
              </a:rPr>
              <a:t>An experimental cue was set up in which for first 20 </a:t>
            </a:r>
            <a:r>
              <a:rPr lang="en-IN" sz="2400" dirty="0" err="1" smtClean="0">
                <a:latin typeface="Times New Roman" pitchFamily="18" charset="0"/>
                <a:cs typeface="Times New Roman" pitchFamily="18" charset="0"/>
              </a:rPr>
              <a:t>secs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 person had to imagine a particular task say right hand movement. This was followed by a 5 </a:t>
            </a:r>
            <a:r>
              <a:rPr lang="en-IN" sz="2400" dirty="0" smtClean="0">
                <a:latin typeface="Times New Roman" pitchFamily="18" charset="0"/>
                <a:cs typeface="Times New Roman" pitchFamily="18" charset="0"/>
              </a:rPr>
              <a:t>sec </a:t>
            </a:r>
            <a:r>
              <a:rPr lang="en-IN" sz="2400" dirty="0">
                <a:latin typeface="Times New Roman" pitchFamily="18" charset="0"/>
                <a:cs typeface="Times New Roman" pitchFamily="18" charset="0"/>
              </a:rPr>
              <a:t>delay and then for next 20 </a:t>
            </a:r>
            <a:r>
              <a:rPr lang="en-IN" sz="2400" dirty="0" err="1">
                <a:latin typeface="Times New Roman" pitchFamily="18" charset="0"/>
                <a:cs typeface="Times New Roman" pitchFamily="18" charset="0"/>
              </a:rPr>
              <a:t>secs</a:t>
            </a:r>
            <a:r>
              <a:rPr lang="en-IN" sz="2400" dirty="0">
                <a:latin typeface="Times New Roman" pitchFamily="18" charset="0"/>
                <a:cs typeface="Times New Roman" pitchFamily="18" charset="0"/>
              </a:rPr>
              <a:t> subject had to imagine another task say right leg movement</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199" y="3380318"/>
            <a:ext cx="3908460" cy="164888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023" y="3363649"/>
            <a:ext cx="3860800" cy="1682220"/>
          </a:xfrm>
          <a:prstGeom prst="rect">
            <a:avLst/>
          </a:prstGeom>
        </p:spPr>
      </p:pic>
      <p:sp>
        <p:nvSpPr>
          <p:cNvPr id="7" name="TextBox 6"/>
          <p:cNvSpPr txBox="1"/>
          <p:nvPr/>
        </p:nvSpPr>
        <p:spPr>
          <a:xfrm>
            <a:off x="3962401" y="5257800"/>
            <a:ext cx="3636765" cy="369332"/>
          </a:xfrm>
          <a:prstGeom prst="rect">
            <a:avLst/>
          </a:prstGeom>
          <a:noFill/>
        </p:spPr>
        <p:txBody>
          <a:bodyPr wrap="none" rtlCol="0">
            <a:spAutoFit/>
          </a:bodyPr>
          <a:lstStyle/>
          <a:p>
            <a:r>
              <a:rPr lang="en-IN" dirty="0" smtClean="0"/>
              <a:t>Fig9: Data Acquisition using Emotive </a:t>
            </a:r>
            <a:endParaRPr lang="en-IN" dirty="0"/>
          </a:p>
        </p:txBody>
      </p:sp>
    </p:spTree>
    <p:extLst>
      <p:ext uri="{BB962C8B-B14F-4D97-AF65-F5344CB8AC3E}">
        <p14:creationId xmlns:p14="http://schemas.microsoft.com/office/powerpoint/2010/main" val="4212847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7" name="Content Placeholder 6"/>
          <p:cNvSpPr>
            <a:spLocks noGrp="1"/>
          </p:cNvSpPr>
          <p:nvPr>
            <p:ph sz="quarter" idx="1"/>
          </p:nvPr>
        </p:nvSpPr>
        <p:spPr>
          <a:xfrm>
            <a:off x="304801" y="1371601"/>
            <a:ext cx="11638844" cy="4727448"/>
          </a:xfrm>
          <a:noFill/>
          <a:ln>
            <a:noFill/>
          </a:ln>
        </p:spPr>
        <p:style>
          <a:lnRef idx="2">
            <a:schemeClr val="accent1"/>
          </a:lnRef>
          <a:fillRef idx="1002">
            <a:schemeClr val="lt1"/>
          </a:fillRef>
          <a:effectRef idx="0">
            <a:schemeClr val="accent1"/>
          </a:effectRef>
          <a:fontRef idx="minor">
            <a:schemeClr val="dk1"/>
          </a:fontRef>
        </p:style>
        <p:txBody>
          <a:bodyPr>
            <a:normAutofit/>
          </a:bodyPr>
          <a:lstStyle/>
          <a:p>
            <a:r>
              <a:rPr lang="en-IN" sz="2300" dirty="0">
                <a:latin typeface="Times New Roman" pitchFamily="18" charset="0"/>
                <a:cs typeface="Times New Roman" pitchFamily="18" charset="0"/>
              </a:rPr>
              <a:t>Five trail  has been done for each Subject The data was then passed to a band pass </a:t>
            </a:r>
            <a:r>
              <a:rPr lang="en-IN" sz="2300" dirty="0" smtClean="0">
                <a:latin typeface="Times New Roman" pitchFamily="18" charset="0"/>
                <a:cs typeface="Times New Roman" pitchFamily="18" charset="0"/>
              </a:rPr>
              <a:t>filter(4Hz-40Hz) </a:t>
            </a:r>
            <a:r>
              <a:rPr lang="en-IN" sz="2300" dirty="0">
                <a:latin typeface="Times New Roman" pitchFamily="18" charset="0"/>
                <a:cs typeface="Times New Roman" pitchFamily="18" charset="0"/>
              </a:rPr>
              <a:t>an processed according  in the similar way as was done using standard datasets.</a:t>
            </a:r>
          </a:p>
          <a:p>
            <a:r>
              <a:rPr lang="en-IN" sz="2300" dirty="0">
                <a:latin typeface="Times New Roman" pitchFamily="18" charset="0"/>
                <a:cs typeface="Times New Roman" pitchFamily="18" charset="0"/>
              </a:rPr>
              <a:t> DWT is used for Feature extraction and the number of </a:t>
            </a:r>
            <a:r>
              <a:rPr lang="en-IN" sz="2300" dirty="0" smtClean="0">
                <a:latin typeface="Times New Roman" pitchFamily="18" charset="0"/>
                <a:cs typeface="Times New Roman" pitchFamily="18" charset="0"/>
              </a:rPr>
              <a:t>decomposition </a:t>
            </a:r>
            <a:r>
              <a:rPr lang="en-IN" sz="2300" dirty="0">
                <a:latin typeface="Times New Roman" pitchFamily="18" charset="0"/>
                <a:cs typeface="Times New Roman" pitchFamily="18" charset="0"/>
              </a:rPr>
              <a:t>levels are chosen to be 4 and  one final approximation.</a:t>
            </a:r>
          </a:p>
          <a:p>
            <a:r>
              <a:rPr lang="en-IN" sz="2300" dirty="0">
                <a:latin typeface="Times New Roman" pitchFamily="18" charset="0"/>
                <a:cs typeface="Times New Roman" pitchFamily="18" charset="0"/>
              </a:rPr>
              <a:t>Wavelet coefficient  is computed using </a:t>
            </a:r>
            <a:r>
              <a:rPr lang="en-IN" sz="2300" dirty="0" smtClean="0">
                <a:latin typeface="Times New Roman" pitchFamily="18" charset="0"/>
                <a:cs typeface="Times New Roman" pitchFamily="18" charset="0"/>
              </a:rPr>
              <a:t>db4</a:t>
            </a:r>
            <a:endParaRPr lang="en-IN" sz="2300" dirty="0">
              <a:latin typeface="Times New Roman" pitchFamily="18" charset="0"/>
              <a:cs typeface="Times New Roman" pitchFamily="18" charset="0"/>
            </a:endParaRPr>
          </a:p>
        </p:txBody>
      </p:sp>
    </p:spTree>
    <p:extLst>
      <p:ext uri="{BB962C8B-B14F-4D97-AF65-F5344CB8AC3E}">
        <p14:creationId xmlns:p14="http://schemas.microsoft.com/office/powerpoint/2010/main" val="1957704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75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07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817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4320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805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37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of motor imagery signals is done like this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87035198"/>
              </p:ext>
            </p:extLst>
          </p:nvPr>
        </p:nvGraphicFramePr>
        <p:xfrm>
          <a:off x="838200" y="1825625"/>
          <a:ext cx="1098804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2267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814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357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045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029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49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224" y="1621536"/>
            <a:ext cx="7632192" cy="3785652"/>
          </a:xfrm>
          <a:prstGeom prst="rect">
            <a:avLst/>
          </a:prstGeom>
          <a:noFill/>
        </p:spPr>
        <p:txBody>
          <a:bodyPr wrap="square" rtlCol="0">
            <a:spAutoFit/>
          </a:bodyPr>
          <a:lstStyle/>
          <a:p>
            <a:r>
              <a:rPr lang="en-IN" sz="8000" dirty="0" smtClean="0"/>
              <a:t>Input data format and data processing</a:t>
            </a:r>
            <a:endParaRPr lang="en-IN" sz="8000" dirty="0"/>
          </a:p>
        </p:txBody>
      </p:sp>
    </p:spTree>
    <p:extLst>
      <p:ext uri="{BB962C8B-B14F-4D97-AF65-F5344CB8AC3E}">
        <p14:creationId xmlns:p14="http://schemas.microsoft.com/office/powerpoint/2010/main" val="138025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2899" y="485828"/>
            <a:ext cx="4038478" cy="923330"/>
          </a:xfrm>
          <a:prstGeom prst="rect">
            <a:avLst/>
          </a:prstGeom>
          <a:noFill/>
        </p:spPr>
        <p:txBody>
          <a:bodyPr wrap="none" rtlCol="0">
            <a:spAutoFit/>
          </a:bodyPr>
          <a:lstStyle/>
          <a:p>
            <a:r>
              <a:rPr lang="en-IN" dirty="0" smtClean="0"/>
              <a:t>Input data Format Matrix of 118 columns</a:t>
            </a:r>
          </a:p>
          <a:p>
            <a:r>
              <a:rPr lang="en-IN" dirty="0" smtClean="0"/>
              <a:t> where each column represent a signal </a:t>
            </a:r>
          </a:p>
          <a:p>
            <a:r>
              <a:rPr lang="en-IN" dirty="0" smtClean="0"/>
              <a:t>obtained from a particular channel </a:t>
            </a:r>
            <a:endParaRPr lang="en-IN" dirty="0"/>
          </a:p>
        </p:txBody>
      </p:sp>
      <p:pic>
        <p:nvPicPr>
          <p:cNvPr id="4" name="Picture 3"/>
          <p:cNvPicPr>
            <a:picLocks noChangeAspect="1"/>
          </p:cNvPicPr>
          <p:nvPr/>
        </p:nvPicPr>
        <p:blipFill>
          <a:blip r:embed="rId2"/>
          <a:stretch>
            <a:fillRect/>
          </a:stretch>
        </p:blipFill>
        <p:spPr>
          <a:xfrm>
            <a:off x="0" y="2553195"/>
            <a:ext cx="4631377" cy="3678876"/>
          </a:xfrm>
          <a:prstGeom prst="rect">
            <a:avLst/>
          </a:prstGeom>
        </p:spPr>
      </p:pic>
      <p:pic>
        <p:nvPicPr>
          <p:cNvPr id="5" name="Picture 4"/>
          <p:cNvPicPr>
            <a:picLocks noChangeAspect="1"/>
          </p:cNvPicPr>
          <p:nvPr/>
        </p:nvPicPr>
        <p:blipFill>
          <a:blip r:embed="rId3"/>
          <a:stretch>
            <a:fillRect/>
          </a:stretch>
        </p:blipFill>
        <p:spPr>
          <a:xfrm>
            <a:off x="6198919" y="2807822"/>
            <a:ext cx="5096060" cy="2824483"/>
          </a:xfrm>
          <a:prstGeom prst="rect">
            <a:avLst/>
          </a:prstGeom>
        </p:spPr>
      </p:pic>
      <p:sp>
        <p:nvSpPr>
          <p:cNvPr id="7" name="TextBox 6"/>
          <p:cNvSpPr txBox="1"/>
          <p:nvPr/>
        </p:nvSpPr>
        <p:spPr>
          <a:xfrm>
            <a:off x="6006455" y="624327"/>
            <a:ext cx="5480988" cy="646331"/>
          </a:xfrm>
          <a:prstGeom prst="rect">
            <a:avLst/>
          </a:prstGeom>
          <a:noFill/>
        </p:spPr>
        <p:txBody>
          <a:bodyPr wrap="none" rtlCol="0">
            <a:spAutoFit/>
          </a:bodyPr>
          <a:lstStyle/>
          <a:p>
            <a:r>
              <a:rPr lang="en-IN" dirty="0" smtClean="0"/>
              <a:t>Each of the 118 columns had data from both the classes.</a:t>
            </a:r>
          </a:p>
          <a:p>
            <a:r>
              <a:rPr lang="en-IN" dirty="0" smtClean="0"/>
              <a:t> This is because of the experimental setup </a:t>
            </a:r>
            <a:endParaRPr lang="en-IN" dirty="0"/>
          </a:p>
        </p:txBody>
      </p:sp>
      <p:sp>
        <p:nvSpPr>
          <p:cNvPr id="8" name="TextBox 7"/>
          <p:cNvSpPr txBox="1"/>
          <p:nvPr/>
        </p:nvSpPr>
        <p:spPr>
          <a:xfrm>
            <a:off x="8010144" y="3742944"/>
            <a:ext cx="1267968" cy="369332"/>
          </a:xfrm>
          <a:prstGeom prst="rect">
            <a:avLst/>
          </a:prstGeom>
          <a:noFill/>
        </p:spPr>
        <p:txBody>
          <a:bodyPr wrap="square" rtlCol="0">
            <a:spAutoFit/>
          </a:bodyPr>
          <a:lstStyle/>
          <a:p>
            <a:r>
              <a:rPr lang="en-IN" dirty="0" smtClean="0"/>
              <a:t>Class 1</a:t>
            </a:r>
            <a:endParaRPr lang="en-IN" dirty="0"/>
          </a:p>
        </p:txBody>
      </p:sp>
      <p:sp>
        <p:nvSpPr>
          <p:cNvPr id="9" name="TextBox 8"/>
          <p:cNvSpPr txBox="1"/>
          <p:nvPr/>
        </p:nvSpPr>
        <p:spPr>
          <a:xfrm>
            <a:off x="8010144" y="4502958"/>
            <a:ext cx="1267968" cy="369332"/>
          </a:xfrm>
          <a:prstGeom prst="rect">
            <a:avLst/>
          </a:prstGeom>
          <a:noFill/>
        </p:spPr>
        <p:txBody>
          <a:bodyPr wrap="square" rtlCol="0">
            <a:spAutoFit/>
          </a:bodyPr>
          <a:lstStyle/>
          <a:p>
            <a:r>
              <a:rPr lang="en-IN" dirty="0" smtClean="0"/>
              <a:t>Class 1</a:t>
            </a:r>
            <a:endParaRPr lang="en-IN" dirty="0"/>
          </a:p>
        </p:txBody>
      </p:sp>
      <p:sp>
        <p:nvSpPr>
          <p:cNvPr id="10" name="TextBox 9"/>
          <p:cNvSpPr txBox="1"/>
          <p:nvPr/>
        </p:nvSpPr>
        <p:spPr>
          <a:xfrm>
            <a:off x="8112965" y="5078306"/>
            <a:ext cx="1267968" cy="369332"/>
          </a:xfrm>
          <a:prstGeom prst="rect">
            <a:avLst/>
          </a:prstGeom>
          <a:noFill/>
        </p:spPr>
        <p:txBody>
          <a:bodyPr wrap="square" rtlCol="0">
            <a:spAutoFit/>
          </a:bodyPr>
          <a:lstStyle/>
          <a:p>
            <a:r>
              <a:rPr lang="en-IN" dirty="0" smtClean="0"/>
              <a:t>Class 2</a:t>
            </a:r>
            <a:endParaRPr lang="en-IN" dirty="0"/>
          </a:p>
        </p:txBody>
      </p:sp>
    </p:spTree>
    <p:extLst>
      <p:ext uri="{BB962C8B-B14F-4D97-AF65-F5344CB8AC3E}">
        <p14:creationId xmlns:p14="http://schemas.microsoft.com/office/powerpoint/2010/main" val="30924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248553" y="313170"/>
            <a:ext cx="5096060" cy="2824483"/>
          </a:xfrm>
          <a:prstGeom prst="rect">
            <a:avLst/>
          </a:prstGeom>
        </p:spPr>
      </p:pic>
      <p:sp>
        <p:nvSpPr>
          <p:cNvPr id="7" name="TextBox 6"/>
          <p:cNvSpPr txBox="1"/>
          <p:nvPr/>
        </p:nvSpPr>
        <p:spPr>
          <a:xfrm>
            <a:off x="5162599" y="1356079"/>
            <a:ext cx="1267968" cy="369332"/>
          </a:xfrm>
          <a:prstGeom prst="rect">
            <a:avLst/>
          </a:prstGeom>
          <a:noFill/>
        </p:spPr>
        <p:txBody>
          <a:bodyPr wrap="square" rtlCol="0">
            <a:spAutoFit/>
          </a:bodyPr>
          <a:lstStyle/>
          <a:p>
            <a:r>
              <a:rPr lang="en-IN" dirty="0" smtClean="0"/>
              <a:t>Class 1</a:t>
            </a:r>
            <a:endParaRPr lang="en-IN" dirty="0"/>
          </a:p>
        </p:txBody>
      </p:sp>
      <p:sp>
        <p:nvSpPr>
          <p:cNvPr id="8" name="TextBox 7"/>
          <p:cNvSpPr txBox="1"/>
          <p:nvPr/>
        </p:nvSpPr>
        <p:spPr>
          <a:xfrm>
            <a:off x="5162599" y="1918663"/>
            <a:ext cx="1267968" cy="369332"/>
          </a:xfrm>
          <a:prstGeom prst="rect">
            <a:avLst/>
          </a:prstGeom>
          <a:noFill/>
        </p:spPr>
        <p:txBody>
          <a:bodyPr wrap="square" rtlCol="0">
            <a:spAutoFit/>
          </a:bodyPr>
          <a:lstStyle/>
          <a:p>
            <a:r>
              <a:rPr lang="en-IN" dirty="0" smtClean="0"/>
              <a:t>Class 2</a:t>
            </a:r>
            <a:endParaRPr lang="en-IN" dirty="0"/>
          </a:p>
        </p:txBody>
      </p:sp>
      <p:sp>
        <p:nvSpPr>
          <p:cNvPr id="9" name="TextBox 8"/>
          <p:cNvSpPr txBox="1"/>
          <p:nvPr/>
        </p:nvSpPr>
        <p:spPr>
          <a:xfrm>
            <a:off x="5162599" y="2593671"/>
            <a:ext cx="1267968" cy="369332"/>
          </a:xfrm>
          <a:prstGeom prst="rect">
            <a:avLst/>
          </a:prstGeom>
          <a:noFill/>
        </p:spPr>
        <p:txBody>
          <a:bodyPr wrap="square" rtlCol="0">
            <a:spAutoFit/>
          </a:bodyPr>
          <a:lstStyle/>
          <a:p>
            <a:r>
              <a:rPr lang="en-IN" dirty="0" smtClean="0"/>
              <a:t>Class 1</a:t>
            </a:r>
            <a:endParaRPr lang="en-IN" dirty="0"/>
          </a:p>
        </p:txBody>
      </p:sp>
      <p:pic>
        <p:nvPicPr>
          <p:cNvPr id="10" name="Picture 9"/>
          <p:cNvPicPr>
            <a:picLocks noChangeAspect="1"/>
          </p:cNvPicPr>
          <p:nvPr/>
        </p:nvPicPr>
        <p:blipFill>
          <a:blip r:embed="rId3"/>
          <a:stretch>
            <a:fillRect/>
          </a:stretch>
        </p:blipFill>
        <p:spPr>
          <a:xfrm>
            <a:off x="845371" y="3694523"/>
            <a:ext cx="4806364" cy="2663919"/>
          </a:xfrm>
          <a:prstGeom prst="rect">
            <a:avLst/>
          </a:prstGeom>
        </p:spPr>
      </p:pic>
      <p:pic>
        <p:nvPicPr>
          <p:cNvPr id="11" name="Picture 10"/>
          <p:cNvPicPr>
            <a:picLocks noChangeAspect="1"/>
          </p:cNvPicPr>
          <p:nvPr/>
        </p:nvPicPr>
        <p:blipFill>
          <a:blip r:embed="rId3"/>
          <a:stretch>
            <a:fillRect/>
          </a:stretch>
        </p:blipFill>
        <p:spPr>
          <a:xfrm>
            <a:off x="6631730" y="3694523"/>
            <a:ext cx="4548344" cy="2520912"/>
          </a:xfrm>
          <a:prstGeom prst="rect">
            <a:avLst/>
          </a:prstGeom>
        </p:spPr>
      </p:pic>
      <p:sp>
        <p:nvSpPr>
          <p:cNvPr id="12" name="Right Arrow 11"/>
          <p:cNvSpPr/>
          <p:nvPr/>
        </p:nvSpPr>
        <p:spPr>
          <a:xfrm rot="8064554">
            <a:off x="3248553" y="29630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3047900">
            <a:off x="7573556" y="29172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lus 13"/>
          <p:cNvSpPr/>
          <p:nvPr/>
        </p:nvSpPr>
        <p:spPr>
          <a:xfrm>
            <a:off x="5516167" y="4497779"/>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773064" y="4954979"/>
            <a:ext cx="847959" cy="646331"/>
          </a:xfrm>
          <a:prstGeom prst="rect">
            <a:avLst/>
          </a:prstGeom>
          <a:noFill/>
        </p:spPr>
        <p:txBody>
          <a:bodyPr wrap="square" rtlCol="0">
            <a:spAutoFit/>
          </a:bodyPr>
          <a:lstStyle/>
          <a:p>
            <a:r>
              <a:rPr lang="en-IN" dirty="0" smtClean="0"/>
              <a:t>Only class 1</a:t>
            </a:r>
            <a:endParaRPr lang="en-IN" dirty="0"/>
          </a:p>
        </p:txBody>
      </p:sp>
      <p:sp>
        <p:nvSpPr>
          <p:cNvPr id="16" name="TextBox 15"/>
          <p:cNvSpPr txBox="1"/>
          <p:nvPr/>
        </p:nvSpPr>
        <p:spPr>
          <a:xfrm>
            <a:off x="8481922" y="4954979"/>
            <a:ext cx="847959" cy="646331"/>
          </a:xfrm>
          <a:prstGeom prst="rect">
            <a:avLst/>
          </a:prstGeom>
          <a:noFill/>
        </p:spPr>
        <p:txBody>
          <a:bodyPr wrap="square" rtlCol="0">
            <a:spAutoFit/>
          </a:bodyPr>
          <a:lstStyle/>
          <a:p>
            <a:r>
              <a:rPr lang="en-IN" dirty="0" smtClean="0"/>
              <a:t>Only class 2</a:t>
            </a:r>
            <a:endParaRPr lang="en-IN" dirty="0"/>
          </a:p>
        </p:txBody>
      </p:sp>
      <p:sp>
        <p:nvSpPr>
          <p:cNvPr id="17" name="TextBox 16"/>
          <p:cNvSpPr txBox="1"/>
          <p:nvPr/>
        </p:nvSpPr>
        <p:spPr>
          <a:xfrm>
            <a:off x="246124" y="784599"/>
            <a:ext cx="2865120" cy="1754326"/>
          </a:xfrm>
          <a:prstGeom prst="rect">
            <a:avLst/>
          </a:prstGeom>
          <a:noFill/>
          <a:ln>
            <a:solidFill>
              <a:schemeClr val="tx1"/>
            </a:solidFill>
          </a:ln>
        </p:spPr>
        <p:txBody>
          <a:bodyPr wrap="square" rtlCol="0">
            <a:spAutoFit/>
          </a:bodyPr>
          <a:lstStyle/>
          <a:p>
            <a:r>
              <a:rPr lang="en-IN" dirty="0" smtClean="0"/>
              <a:t>The matrix of 118 columns has been transformed to matrix of 236 columns where the first 118 describe class 1 only  and the rest are class 2 only</a:t>
            </a:r>
            <a:endParaRPr lang="en-IN" dirty="0"/>
          </a:p>
        </p:txBody>
      </p:sp>
      <p:sp>
        <p:nvSpPr>
          <p:cNvPr id="18" name="TextBox 17"/>
          <p:cNvSpPr txBox="1"/>
          <p:nvPr/>
        </p:nvSpPr>
        <p:spPr>
          <a:xfrm>
            <a:off x="8826099" y="626001"/>
            <a:ext cx="2865120" cy="1477328"/>
          </a:xfrm>
          <a:prstGeom prst="rect">
            <a:avLst/>
          </a:prstGeom>
          <a:noFill/>
          <a:ln>
            <a:solidFill>
              <a:schemeClr val="tx1"/>
            </a:solidFill>
          </a:ln>
        </p:spPr>
        <p:txBody>
          <a:bodyPr wrap="square" rtlCol="0">
            <a:spAutoFit/>
          </a:bodyPr>
          <a:lstStyle/>
          <a:p>
            <a:r>
              <a:rPr lang="en-IN" dirty="0" smtClean="0"/>
              <a:t>In machine learning terms there are 236 training examples or samples of which first 118 are class 1 are rest class 2</a:t>
            </a:r>
            <a:endParaRPr lang="en-IN" dirty="0"/>
          </a:p>
        </p:txBody>
      </p:sp>
    </p:spTree>
    <p:extLst>
      <p:ext uri="{BB962C8B-B14F-4D97-AF65-F5344CB8AC3E}">
        <p14:creationId xmlns:p14="http://schemas.microsoft.com/office/powerpoint/2010/main" val="352545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6581" y="1216858"/>
            <a:ext cx="1496291" cy="11222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One reference signal </a:t>
            </a:r>
            <a:endParaRPr lang="en-IN" dirty="0"/>
          </a:p>
        </p:txBody>
      </p:sp>
      <p:sp>
        <p:nvSpPr>
          <p:cNvPr id="3" name="Rectangle 2"/>
          <p:cNvSpPr/>
          <p:nvPr/>
        </p:nvSpPr>
        <p:spPr>
          <a:xfrm>
            <a:off x="4516581" y="3616036"/>
            <a:ext cx="1496291" cy="11222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All the non-reference signals</a:t>
            </a:r>
            <a:endParaRPr lang="en-IN" dirty="0"/>
          </a:p>
        </p:txBody>
      </p:sp>
      <p:sp>
        <p:nvSpPr>
          <p:cNvPr id="4" name="Rectangle 3"/>
          <p:cNvSpPr/>
          <p:nvPr/>
        </p:nvSpPr>
        <p:spPr>
          <a:xfrm>
            <a:off x="1898072" y="2286000"/>
            <a:ext cx="1496291" cy="11222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EEG signals of two classes</a:t>
            </a:r>
            <a:endParaRPr lang="en-IN" dirty="0"/>
          </a:p>
        </p:txBody>
      </p:sp>
      <p:sp>
        <p:nvSpPr>
          <p:cNvPr id="5" name="Rectangle 4"/>
          <p:cNvSpPr/>
          <p:nvPr/>
        </p:nvSpPr>
        <p:spPr>
          <a:xfrm>
            <a:off x="6898062" y="2301999"/>
            <a:ext cx="1496291" cy="11222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Cross-</a:t>
            </a:r>
            <a:r>
              <a:rPr lang="en-IN" dirty="0" err="1" smtClean="0"/>
              <a:t>correlograms</a:t>
            </a:r>
            <a:endParaRPr lang="en-IN" dirty="0"/>
          </a:p>
        </p:txBody>
      </p:sp>
      <p:sp>
        <p:nvSpPr>
          <p:cNvPr id="6" name="Rectangle 5"/>
          <p:cNvSpPr/>
          <p:nvPr/>
        </p:nvSpPr>
        <p:spPr>
          <a:xfrm>
            <a:off x="9114242" y="2301999"/>
            <a:ext cx="1496291" cy="11222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Statistical feature extraction</a:t>
            </a:r>
            <a:endParaRPr lang="en-IN" dirty="0"/>
          </a:p>
        </p:txBody>
      </p:sp>
      <p:sp>
        <p:nvSpPr>
          <p:cNvPr id="8" name="Plus 7"/>
          <p:cNvSpPr/>
          <p:nvPr/>
        </p:nvSpPr>
        <p:spPr>
          <a:xfrm>
            <a:off x="4046392" y="2353955"/>
            <a:ext cx="2436668" cy="1018310"/>
          </a:xfrm>
          <a:prstGeom prst="mathPlus">
            <a:avLst>
              <a:gd name="adj1" fmla="val 3898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Cross-correlation</a:t>
            </a:r>
            <a:endParaRPr lang="en-IN" dirty="0"/>
          </a:p>
        </p:txBody>
      </p:sp>
      <p:sp>
        <p:nvSpPr>
          <p:cNvPr id="9" name="Right Arrow 8"/>
          <p:cNvSpPr/>
          <p:nvPr/>
        </p:nvSpPr>
        <p:spPr>
          <a:xfrm>
            <a:off x="6304050" y="2604792"/>
            <a:ext cx="458502" cy="4846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ight Arrow 10"/>
          <p:cNvSpPr/>
          <p:nvPr/>
        </p:nvSpPr>
        <p:spPr>
          <a:xfrm rot="19652145">
            <a:off x="3394363" y="1706119"/>
            <a:ext cx="978408" cy="4846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ight Arrow 11"/>
          <p:cNvSpPr/>
          <p:nvPr/>
        </p:nvSpPr>
        <p:spPr>
          <a:xfrm rot="2444252">
            <a:off x="3394363" y="3598718"/>
            <a:ext cx="978408" cy="4846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ight Arrow 12"/>
          <p:cNvSpPr/>
          <p:nvPr/>
        </p:nvSpPr>
        <p:spPr>
          <a:xfrm>
            <a:off x="8529863" y="2620793"/>
            <a:ext cx="458502" cy="4846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p:cNvSpPr txBox="1"/>
          <p:nvPr/>
        </p:nvSpPr>
        <p:spPr>
          <a:xfrm>
            <a:off x="4321103" y="326756"/>
            <a:ext cx="3965894" cy="646331"/>
          </a:xfrm>
          <a:prstGeom prst="rect">
            <a:avLst/>
          </a:prstGeom>
          <a:solidFill>
            <a:schemeClr val="accent1"/>
          </a:solidFill>
          <a:ln>
            <a:solidFill>
              <a:schemeClr val="accent1"/>
            </a:solidFill>
          </a:ln>
        </p:spPr>
        <p:txBody>
          <a:bodyPr wrap="none" rtlCol="0">
            <a:spAutoFit/>
          </a:bodyPr>
          <a:lstStyle/>
          <a:p>
            <a:r>
              <a:rPr lang="en-IN" dirty="0" smtClean="0"/>
              <a:t>Description of </a:t>
            </a:r>
            <a:r>
              <a:rPr lang="en-IN" dirty="0" smtClean="0">
                <a:solidFill>
                  <a:schemeClr val="bg1"/>
                </a:solidFill>
              </a:rPr>
              <a:t>cross-</a:t>
            </a:r>
            <a:r>
              <a:rPr lang="en-IN" dirty="0" smtClean="0"/>
              <a:t> correlation feature </a:t>
            </a:r>
          </a:p>
          <a:p>
            <a:endParaRPr lang="en-IN" dirty="0"/>
          </a:p>
        </p:txBody>
      </p:sp>
      <p:sp>
        <p:nvSpPr>
          <p:cNvPr id="7" name="TextBox 6"/>
          <p:cNvSpPr txBox="1"/>
          <p:nvPr/>
        </p:nvSpPr>
        <p:spPr>
          <a:xfrm>
            <a:off x="558140" y="5438899"/>
            <a:ext cx="4561313" cy="923330"/>
          </a:xfrm>
          <a:prstGeom prst="rect">
            <a:avLst/>
          </a:prstGeom>
          <a:noFill/>
          <a:ln>
            <a:solidFill>
              <a:schemeClr val="tx1"/>
            </a:solidFill>
          </a:ln>
        </p:spPr>
        <p:txBody>
          <a:bodyPr wrap="none" rtlCol="0">
            <a:spAutoFit/>
          </a:bodyPr>
          <a:lstStyle/>
          <a:p>
            <a:r>
              <a:rPr lang="en-IN" dirty="0" smtClean="0"/>
              <a:t>Reference signals for Motor imagery data </a:t>
            </a:r>
          </a:p>
          <a:p>
            <a:r>
              <a:rPr lang="en-IN" dirty="0"/>
              <a:t>a</a:t>
            </a:r>
            <a:r>
              <a:rPr lang="en-IN" dirty="0" smtClean="0"/>
              <a:t>re C3 and Fp1. Each one was used separately </a:t>
            </a:r>
          </a:p>
          <a:p>
            <a:r>
              <a:rPr lang="en-IN" dirty="0"/>
              <a:t>f</a:t>
            </a:r>
            <a:r>
              <a:rPr lang="en-IN" dirty="0" smtClean="0"/>
              <a:t>or classification.</a:t>
            </a:r>
            <a:endParaRPr lang="en-IN" dirty="0"/>
          </a:p>
        </p:txBody>
      </p:sp>
      <p:sp>
        <p:nvSpPr>
          <p:cNvPr id="14" name="TextBox 13"/>
          <p:cNvSpPr txBox="1"/>
          <p:nvPr/>
        </p:nvSpPr>
        <p:spPr>
          <a:xfrm>
            <a:off x="6304050" y="3734432"/>
            <a:ext cx="5865124" cy="1754326"/>
          </a:xfrm>
          <a:prstGeom prst="rect">
            <a:avLst/>
          </a:prstGeom>
          <a:noFill/>
          <a:ln>
            <a:solidFill>
              <a:schemeClr val="tx1"/>
            </a:solidFill>
          </a:ln>
        </p:spPr>
        <p:txBody>
          <a:bodyPr wrap="square" rtlCol="0">
            <a:spAutoFit/>
          </a:bodyPr>
          <a:lstStyle/>
          <a:p>
            <a:r>
              <a:rPr lang="en-IN" dirty="0"/>
              <a:t>Features </a:t>
            </a:r>
            <a:r>
              <a:rPr lang="en-IN" dirty="0" smtClean="0"/>
              <a:t>used were max, min, </a:t>
            </a:r>
            <a:r>
              <a:rPr lang="en-IN" dirty="0"/>
              <a:t>mean, mode, median ,</a:t>
            </a:r>
            <a:r>
              <a:rPr lang="en-IN" dirty="0" err="1" smtClean="0"/>
              <a:t>std</a:t>
            </a:r>
            <a:r>
              <a:rPr lang="en-IN" dirty="0" smtClean="0"/>
              <a:t> </a:t>
            </a:r>
            <a:r>
              <a:rPr lang="en-IN" dirty="0" err="1" smtClean="0"/>
              <a:t>dev</a:t>
            </a:r>
            <a:r>
              <a:rPr lang="en-IN" dirty="0" smtClean="0"/>
              <a:t>, 1/4percentile </a:t>
            </a:r>
            <a:r>
              <a:rPr lang="en-IN" dirty="0"/>
              <a:t>(first quartile), inter quartile range and 3/4 </a:t>
            </a:r>
            <a:r>
              <a:rPr lang="en-IN" dirty="0" smtClean="0"/>
              <a:t>percentile (third quartile). </a:t>
            </a:r>
            <a:r>
              <a:rPr lang="en-IN" dirty="0"/>
              <a:t>All </a:t>
            </a:r>
            <a:r>
              <a:rPr lang="en-IN" dirty="0" smtClean="0"/>
              <a:t>these statistical </a:t>
            </a:r>
            <a:r>
              <a:rPr lang="en-IN" dirty="0"/>
              <a:t>attributes were evaluated using standard </a:t>
            </a:r>
            <a:r>
              <a:rPr lang="en-IN" dirty="0" smtClean="0"/>
              <a:t>MATLAB commands </a:t>
            </a:r>
            <a:r>
              <a:rPr lang="en-IN" dirty="0"/>
              <a:t>except for mode where a histogram was </a:t>
            </a:r>
            <a:r>
              <a:rPr lang="en-IN" dirty="0" smtClean="0"/>
              <a:t>first computed </a:t>
            </a:r>
            <a:r>
              <a:rPr lang="en-IN" dirty="0"/>
              <a:t>for the signal and then its peak was chosen as </a:t>
            </a:r>
            <a:r>
              <a:rPr lang="en-IN" dirty="0" smtClean="0"/>
              <a:t>mode.</a:t>
            </a:r>
            <a:endParaRPr lang="en-IN" dirty="0"/>
          </a:p>
        </p:txBody>
      </p:sp>
      <p:sp>
        <p:nvSpPr>
          <p:cNvPr id="15" name="TextBox 14"/>
          <p:cNvSpPr txBox="1"/>
          <p:nvPr/>
        </p:nvSpPr>
        <p:spPr>
          <a:xfrm>
            <a:off x="6186620" y="5723898"/>
            <a:ext cx="5855244" cy="923330"/>
          </a:xfrm>
          <a:prstGeom prst="rect">
            <a:avLst/>
          </a:prstGeom>
          <a:noFill/>
          <a:ln>
            <a:solidFill>
              <a:schemeClr val="tx1"/>
            </a:solidFill>
          </a:ln>
        </p:spPr>
        <p:txBody>
          <a:bodyPr wrap="square" rtlCol="0">
            <a:spAutoFit/>
          </a:bodyPr>
          <a:lstStyle/>
          <a:p>
            <a:r>
              <a:rPr lang="en-IN" dirty="0" smtClean="0"/>
              <a:t>Matrix formed at the end of cross correlation has 235 columns because one of the columns is used to cross correlate with all the others</a:t>
            </a:r>
            <a:endParaRPr lang="en-IN" dirty="0"/>
          </a:p>
        </p:txBody>
      </p:sp>
    </p:spTree>
    <p:extLst>
      <p:ext uri="{BB962C8B-B14F-4D97-AF65-F5344CB8AC3E}">
        <p14:creationId xmlns:p14="http://schemas.microsoft.com/office/powerpoint/2010/main" val="1841691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573586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635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1875</Words>
  <Application>Microsoft Office PowerPoint</Application>
  <PresentationFormat>Custom</PresentationFormat>
  <Paragraphs>202</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Summer research intern  </vt:lpstr>
      <vt:lpstr>Paper that was implemented</vt:lpstr>
      <vt:lpstr>Brief description of paper contents</vt:lpstr>
      <vt:lpstr>Analysis of motor imagery signals is done like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Cross-correlation statistical features extraction </vt:lpstr>
      <vt:lpstr>Cross-correlation statistical features extraction…. </vt:lpstr>
      <vt:lpstr>Cross-Validation</vt:lpstr>
      <vt:lpstr>Classification models</vt:lpstr>
      <vt:lpstr>Classification by LS-SVM</vt:lpstr>
      <vt:lpstr>Classification using LS-SVM…..</vt:lpstr>
      <vt:lpstr>Logistic Regression(LR)</vt:lpstr>
      <vt:lpstr>Logistic Regression…..</vt:lpstr>
      <vt:lpstr>Results and Discussion…………..</vt:lpstr>
      <vt:lpstr>Case3: Data Acquisition Using Emotiv and Classification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research intern</dc:title>
  <dc:creator>vishnu sairao lokhande</dc:creator>
  <cp:lastModifiedBy>lab</cp:lastModifiedBy>
  <cp:revision>34</cp:revision>
  <dcterms:created xsi:type="dcterms:W3CDTF">2014-08-04T17:19:11Z</dcterms:created>
  <dcterms:modified xsi:type="dcterms:W3CDTF">2014-09-07T10:23:15Z</dcterms:modified>
</cp:coreProperties>
</file>