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F3EB8-45D1-4D49-BBB3-86D7B374463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FB5260E-FED7-4F91-B2DF-830BBD2086A4}">
      <dgm:prSet phldrT="[Text]"/>
      <dgm:spPr/>
      <dgm:t>
        <a:bodyPr/>
        <a:lstStyle/>
        <a:p>
          <a:r>
            <a:rPr lang="en-US" dirty="0" smtClean="0"/>
            <a:t>Healthy</a:t>
          </a:r>
          <a:endParaRPr lang="en-US" dirty="0"/>
        </a:p>
      </dgm:t>
    </dgm:pt>
    <dgm:pt modelId="{E90FDC36-AA1B-4BA2-9CF8-DF4D5AD91C5B}" type="parTrans" cxnId="{38909EA3-BA65-49C9-9886-6A32ED471302}">
      <dgm:prSet/>
      <dgm:spPr/>
      <dgm:t>
        <a:bodyPr/>
        <a:lstStyle/>
        <a:p>
          <a:endParaRPr lang="en-US"/>
        </a:p>
      </dgm:t>
    </dgm:pt>
    <dgm:pt modelId="{BF7AB23C-311C-4C42-B7E5-04A3240278C4}" type="sibTrans" cxnId="{38909EA3-BA65-49C9-9886-6A32ED471302}">
      <dgm:prSet/>
      <dgm:spPr/>
      <dgm:t>
        <a:bodyPr/>
        <a:lstStyle/>
        <a:p>
          <a:endParaRPr lang="en-US"/>
        </a:p>
      </dgm:t>
    </dgm:pt>
    <dgm:pt modelId="{84B2000F-E22E-412C-8671-F62DA17D9B6E}">
      <dgm:prSet phldrT="[Text]"/>
      <dgm:spPr/>
      <dgm:t>
        <a:bodyPr/>
        <a:lstStyle/>
        <a:p>
          <a:r>
            <a:rPr lang="en-US" dirty="0" smtClean="0"/>
            <a:t>LIV fault</a:t>
          </a:r>
          <a:endParaRPr lang="en-US" dirty="0"/>
        </a:p>
      </dgm:t>
    </dgm:pt>
    <dgm:pt modelId="{47C6BA81-55DD-4238-A7A8-9A6FB52A610D}" type="parTrans" cxnId="{795DB108-6540-46AA-9A7E-586C9C119619}">
      <dgm:prSet/>
      <dgm:spPr/>
      <dgm:t>
        <a:bodyPr/>
        <a:lstStyle/>
        <a:p>
          <a:endParaRPr lang="en-US"/>
        </a:p>
      </dgm:t>
    </dgm:pt>
    <dgm:pt modelId="{71E52528-9542-4642-9685-2E405FD27A38}" type="sibTrans" cxnId="{795DB108-6540-46AA-9A7E-586C9C119619}">
      <dgm:prSet/>
      <dgm:spPr/>
      <dgm:t>
        <a:bodyPr/>
        <a:lstStyle/>
        <a:p>
          <a:endParaRPr lang="en-US"/>
        </a:p>
      </dgm:t>
    </dgm:pt>
    <dgm:pt modelId="{B99920CE-630C-4D3B-B247-839DA2D38235}" type="pres">
      <dgm:prSet presAssocID="{893F3EB8-45D1-4D49-BBB3-86D7B3744637}" presName="cycle" presStyleCnt="0">
        <dgm:presLayoutVars>
          <dgm:dir/>
          <dgm:resizeHandles val="exact"/>
        </dgm:presLayoutVars>
      </dgm:prSet>
      <dgm:spPr/>
      <dgm:t>
        <a:bodyPr/>
        <a:lstStyle/>
        <a:p>
          <a:endParaRPr lang="en-US"/>
        </a:p>
      </dgm:t>
    </dgm:pt>
    <dgm:pt modelId="{9441A850-EC79-4F5E-BB80-085B4454D1D1}" type="pres">
      <dgm:prSet presAssocID="{BFB5260E-FED7-4F91-B2DF-830BBD2086A4}" presName="node" presStyleLbl="node1" presStyleIdx="0" presStyleCnt="2">
        <dgm:presLayoutVars>
          <dgm:bulletEnabled val="1"/>
        </dgm:presLayoutVars>
      </dgm:prSet>
      <dgm:spPr/>
      <dgm:t>
        <a:bodyPr/>
        <a:lstStyle/>
        <a:p>
          <a:endParaRPr lang="en-US"/>
        </a:p>
      </dgm:t>
    </dgm:pt>
    <dgm:pt modelId="{D8387F11-0B72-4CB9-A9CA-6766246D655A}" type="pres">
      <dgm:prSet presAssocID="{BFB5260E-FED7-4F91-B2DF-830BBD2086A4}" presName="spNode" presStyleCnt="0"/>
      <dgm:spPr/>
    </dgm:pt>
    <dgm:pt modelId="{CDDECF8F-98AD-4BE2-A996-45D182995329}" type="pres">
      <dgm:prSet presAssocID="{BF7AB23C-311C-4C42-B7E5-04A3240278C4}" presName="sibTrans" presStyleLbl="sibTrans1D1" presStyleIdx="0" presStyleCnt="2"/>
      <dgm:spPr/>
      <dgm:t>
        <a:bodyPr/>
        <a:lstStyle/>
        <a:p>
          <a:endParaRPr lang="en-US"/>
        </a:p>
      </dgm:t>
    </dgm:pt>
    <dgm:pt modelId="{18C18B1C-6AF1-48E0-AD0E-E72B191BFBF1}" type="pres">
      <dgm:prSet presAssocID="{84B2000F-E22E-412C-8671-F62DA17D9B6E}" presName="node" presStyleLbl="node1" presStyleIdx="1" presStyleCnt="2">
        <dgm:presLayoutVars>
          <dgm:bulletEnabled val="1"/>
        </dgm:presLayoutVars>
      </dgm:prSet>
      <dgm:spPr/>
      <dgm:t>
        <a:bodyPr/>
        <a:lstStyle/>
        <a:p>
          <a:endParaRPr lang="en-US"/>
        </a:p>
      </dgm:t>
    </dgm:pt>
    <dgm:pt modelId="{3DAF6AA8-A8BC-46DA-A22F-E2DB20B338C0}" type="pres">
      <dgm:prSet presAssocID="{84B2000F-E22E-412C-8671-F62DA17D9B6E}" presName="spNode" presStyleCnt="0"/>
      <dgm:spPr/>
    </dgm:pt>
    <dgm:pt modelId="{D3A1F0A1-6E9C-487F-83CA-43FE3BE4628B}" type="pres">
      <dgm:prSet presAssocID="{71E52528-9542-4642-9685-2E405FD27A38}" presName="sibTrans" presStyleLbl="sibTrans1D1" presStyleIdx="1" presStyleCnt="2"/>
      <dgm:spPr/>
      <dgm:t>
        <a:bodyPr/>
        <a:lstStyle/>
        <a:p>
          <a:endParaRPr lang="en-US"/>
        </a:p>
      </dgm:t>
    </dgm:pt>
  </dgm:ptLst>
  <dgm:cxnLst>
    <dgm:cxn modelId="{38909EA3-BA65-49C9-9886-6A32ED471302}" srcId="{893F3EB8-45D1-4D49-BBB3-86D7B3744637}" destId="{BFB5260E-FED7-4F91-B2DF-830BBD2086A4}" srcOrd="0" destOrd="0" parTransId="{E90FDC36-AA1B-4BA2-9CF8-DF4D5AD91C5B}" sibTransId="{BF7AB23C-311C-4C42-B7E5-04A3240278C4}"/>
    <dgm:cxn modelId="{C05B9605-6A85-450B-B7C1-0E36FE989D6D}" type="presOf" srcId="{893F3EB8-45D1-4D49-BBB3-86D7B3744637}" destId="{B99920CE-630C-4D3B-B247-839DA2D38235}" srcOrd="0" destOrd="0" presId="urn:microsoft.com/office/officeart/2005/8/layout/cycle5"/>
    <dgm:cxn modelId="{795DB108-6540-46AA-9A7E-586C9C119619}" srcId="{893F3EB8-45D1-4D49-BBB3-86D7B3744637}" destId="{84B2000F-E22E-412C-8671-F62DA17D9B6E}" srcOrd="1" destOrd="0" parTransId="{47C6BA81-55DD-4238-A7A8-9A6FB52A610D}" sibTransId="{71E52528-9542-4642-9685-2E405FD27A38}"/>
    <dgm:cxn modelId="{74430515-BAD3-41FA-AC6B-1984B440D151}" type="presOf" srcId="{84B2000F-E22E-412C-8671-F62DA17D9B6E}" destId="{18C18B1C-6AF1-48E0-AD0E-E72B191BFBF1}" srcOrd="0" destOrd="0" presId="urn:microsoft.com/office/officeart/2005/8/layout/cycle5"/>
    <dgm:cxn modelId="{0836D14D-4A55-4A92-82E0-54AD89FF3AFD}" type="presOf" srcId="{BFB5260E-FED7-4F91-B2DF-830BBD2086A4}" destId="{9441A850-EC79-4F5E-BB80-085B4454D1D1}" srcOrd="0" destOrd="0" presId="urn:microsoft.com/office/officeart/2005/8/layout/cycle5"/>
    <dgm:cxn modelId="{5C1D2B89-67CC-4ED2-943E-64085E490281}" type="presOf" srcId="{BF7AB23C-311C-4C42-B7E5-04A3240278C4}" destId="{CDDECF8F-98AD-4BE2-A996-45D182995329}" srcOrd="0" destOrd="0" presId="urn:microsoft.com/office/officeart/2005/8/layout/cycle5"/>
    <dgm:cxn modelId="{EFDCD96F-C128-4132-9DF0-DAD4C4F5D069}" type="presOf" srcId="{71E52528-9542-4642-9685-2E405FD27A38}" destId="{D3A1F0A1-6E9C-487F-83CA-43FE3BE4628B}" srcOrd="0" destOrd="0" presId="urn:microsoft.com/office/officeart/2005/8/layout/cycle5"/>
    <dgm:cxn modelId="{B05F53A3-742E-47F0-A437-10C7D0171D76}" type="presParOf" srcId="{B99920CE-630C-4D3B-B247-839DA2D38235}" destId="{9441A850-EC79-4F5E-BB80-085B4454D1D1}" srcOrd="0" destOrd="0" presId="urn:microsoft.com/office/officeart/2005/8/layout/cycle5"/>
    <dgm:cxn modelId="{CA0A75F9-4A4B-44DF-878E-57BCDFEB0D41}" type="presParOf" srcId="{B99920CE-630C-4D3B-B247-839DA2D38235}" destId="{D8387F11-0B72-4CB9-A9CA-6766246D655A}" srcOrd="1" destOrd="0" presId="urn:microsoft.com/office/officeart/2005/8/layout/cycle5"/>
    <dgm:cxn modelId="{78467B44-7F67-4B6C-A808-DB8A136A9C32}" type="presParOf" srcId="{B99920CE-630C-4D3B-B247-839DA2D38235}" destId="{CDDECF8F-98AD-4BE2-A996-45D182995329}" srcOrd="2" destOrd="0" presId="urn:microsoft.com/office/officeart/2005/8/layout/cycle5"/>
    <dgm:cxn modelId="{193F5DFF-EEEC-427C-A691-5DB421DEB7B4}" type="presParOf" srcId="{B99920CE-630C-4D3B-B247-839DA2D38235}" destId="{18C18B1C-6AF1-48E0-AD0E-E72B191BFBF1}" srcOrd="3" destOrd="0" presId="urn:microsoft.com/office/officeart/2005/8/layout/cycle5"/>
    <dgm:cxn modelId="{9BF4E9F3-437D-402E-BCA1-B5B00282B8A6}" type="presParOf" srcId="{B99920CE-630C-4D3B-B247-839DA2D38235}" destId="{3DAF6AA8-A8BC-46DA-A22F-E2DB20B338C0}" srcOrd="4" destOrd="0" presId="urn:microsoft.com/office/officeart/2005/8/layout/cycle5"/>
    <dgm:cxn modelId="{03A04AA7-9BFB-4227-8CA1-D84391A92F08}" type="presParOf" srcId="{B99920CE-630C-4D3B-B247-839DA2D38235}" destId="{D3A1F0A1-6E9C-487F-83CA-43FE3BE4628B}" srcOrd="5"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F3EB8-45D1-4D49-BBB3-86D7B374463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FB5260E-FED7-4F91-B2DF-830BBD2086A4}">
      <dgm:prSet phldrT="[Text]"/>
      <dgm:spPr/>
      <dgm:t>
        <a:bodyPr/>
        <a:lstStyle/>
        <a:p>
          <a:r>
            <a:rPr lang="en-US" dirty="0" smtClean="0"/>
            <a:t>Healthy</a:t>
          </a:r>
          <a:endParaRPr lang="en-US" dirty="0"/>
        </a:p>
      </dgm:t>
    </dgm:pt>
    <dgm:pt modelId="{E90FDC36-AA1B-4BA2-9CF8-DF4D5AD91C5B}" type="parTrans" cxnId="{38909EA3-BA65-49C9-9886-6A32ED471302}">
      <dgm:prSet/>
      <dgm:spPr/>
      <dgm:t>
        <a:bodyPr/>
        <a:lstStyle/>
        <a:p>
          <a:endParaRPr lang="en-US"/>
        </a:p>
      </dgm:t>
    </dgm:pt>
    <dgm:pt modelId="{BF7AB23C-311C-4C42-B7E5-04A3240278C4}" type="sibTrans" cxnId="{38909EA3-BA65-49C9-9886-6A32ED471302}">
      <dgm:prSet/>
      <dgm:spPr/>
      <dgm:t>
        <a:bodyPr/>
        <a:lstStyle/>
        <a:p>
          <a:endParaRPr lang="en-US"/>
        </a:p>
      </dgm:t>
    </dgm:pt>
    <dgm:pt modelId="{84B2000F-E22E-412C-8671-F62DA17D9B6E}">
      <dgm:prSet phldrT="[Text]"/>
      <dgm:spPr/>
      <dgm:t>
        <a:bodyPr/>
        <a:lstStyle/>
        <a:p>
          <a:r>
            <a:rPr lang="en-US" dirty="0" smtClean="0"/>
            <a:t>LIV fault</a:t>
          </a:r>
          <a:endParaRPr lang="en-US" dirty="0"/>
        </a:p>
      </dgm:t>
    </dgm:pt>
    <dgm:pt modelId="{47C6BA81-55DD-4238-A7A8-9A6FB52A610D}" type="parTrans" cxnId="{795DB108-6540-46AA-9A7E-586C9C119619}">
      <dgm:prSet/>
      <dgm:spPr/>
      <dgm:t>
        <a:bodyPr/>
        <a:lstStyle/>
        <a:p>
          <a:endParaRPr lang="en-US"/>
        </a:p>
      </dgm:t>
    </dgm:pt>
    <dgm:pt modelId="{71E52528-9542-4642-9685-2E405FD27A38}" type="sibTrans" cxnId="{795DB108-6540-46AA-9A7E-586C9C119619}">
      <dgm:prSet/>
      <dgm:spPr/>
      <dgm:t>
        <a:bodyPr/>
        <a:lstStyle/>
        <a:p>
          <a:endParaRPr lang="en-US"/>
        </a:p>
      </dgm:t>
    </dgm:pt>
    <dgm:pt modelId="{B99920CE-630C-4D3B-B247-839DA2D38235}" type="pres">
      <dgm:prSet presAssocID="{893F3EB8-45D1-4D49-BBB3-86D7B3744637}" presName="cycle" presStyleCnt="0">
        <dgm:presLayoutVars>
          <dgm:dir/>
          <dgm:resizeHandles val="exact"/>
        </dgm:presLayoutVars>
      </dgm:prSet>
      <dgm:spPr/>
      <dgm:t>
        <a:bodyPr/>
        <a:lstStyle/>
        <a:p>
          <a:endParaRPr lang="en-US"/>
        </a:p>
      </dgm:t>
    </dgm:pt>
    <dgm:pt modelId="{9441A850-EC79-4F5E-BB80-085B4454D1D1}" type="pres">
      <dgm:prSet presAssocID="{BFB5260E-FED7-4F91-B2DF-830BBD2086A4}" presName="node" presStyleLbl="node1" presStyleIdx="0" presStyleCnt="2">
        <dgm:presLayoutVars>
          <dgm:bulletEnabled val="1"/>
        </dgm:presLayoutVars>
      </dgm:prSet>
      <dgm:spPr/>
      <dgm:t>
        <a:bodyPr/>
        <a:lstStyle/>
        <a:p>
          <a:endParaRPr lang="en-US"/>
        </a:p>
      </dgm:t>
    </dgm:pt>
    <dgm:pt modelId="{D8387F11-0B72-4CB9-A9CA-6766246D655A}" type="pres">
      <dgm:prSet presAssocID="{BFB5260E-FED7-4F91-B2DF-830BBD2086A4}" presName="spNode" presStyleCnt="0"/>
      <dgm:spPr/>
    </dgm:pt>
    <dgm:pt modelId="{CDDECF8F-98AD-4BE2-A996-45D182995329}" type="pres">
      <dgm:prSet presAssocID="{BF7AB23C-311C-4C42-B7E5-04A3240278C4}" presName="sibTrans" presStyleLbl="sibTrans1D1" presStyleIdx="0" presStyleCnt="2"/>
      <dgm:spPr/>
      <dgm:t>
        <a:bodyPr/>
        <a:lstStyle/>
        <a:p>
          <a:endParaRPr lang="en-US"/>
        </a:p>
      </dgm:t>
    </dgm:pt>
    <dgm:pt modelId="{18C18B1C-6AF1-48E0-AD0E-E72B191BFBF1}" type="pres">
      <dgm:prSet presAssocID="{84B2000F-E22E-412C-8671-F62DA17D9B6E}" presName="node" presStyleLbl="node1" presStyleIdx="1" presStyleCnt="2">
        <dgm:presLayoutVars>
          <dgm:bulletEnabled val="1"/>
        </dgm:presLayoutVars>
      </dgm:prSet>
      <dgm:spPr/>
      <dgm:t>
        <a:bodyPr/>
        <a:lstStyle/>
        <a:p>
          <a:endParaRPr lang="en-US"/>
        </a:p>
      </dgm:t>
    </dgm:pt>
    <dgm:pt modelId="{3DAF6AA8-A8BC-46DA-A22F-E2DB20B338C0}" type="pres">
      <dgm:prSet presAssocID="{84B2000F-E22E-412C-8671-F62DA17D9B6E}" presName="spNode" presStyleCnt="0"/>
      <dgm:spPr/>
    </dgm:pt>
    <dgm:pt modelId="{D3A1F0A1-6E9C-487F-83CA-43FE3BE4628B}" type="pres">
      <dgm:prSet presAssocID="{71E52528-9542-4642-9685-2E405FD27A38}" presName="sibTrans" presStyleLbl="sibTrans1D1" presStyleIdx="1" presStyleCnt="2"/>
      <dgm:spPr/>
      <dgm:t>
        <a:bodyPr/>
        <a:lstStyle/>
        <a:p>
          <a:endParaRPr lang="en-US"/>
        </a:p>
      </dgm:t>
    </dgm:pt>
  </dgm:ptLst>
  <dgm:cxnLst>
    <dgm:cxn modelId="{EBDF236F-6940-4F84-86E7-97D2ABEBC5F4}" type="presOf" srcId="{893F3EB8-45D1-4D49-BBB3-86D7B3744637}" destId="{B99920CE-630C-4D3B-B247-839DA2D38235}" srcOrd="0" destOrd="0" presId="urn:microsoft.com/office/officeart/2005/8/layout/cycle5"/>
    <dgm:cxn modelId="{38909EA3-BA65-49C9-9886-6A32ED471302}" srcId="{893F3EB8-45D1-4D49-BBB3-86D7B3744637}" destId="{BFB5260E-FED7-4F91-B2DF-830BBD2086A4}" srcOrd="0" destOrd="0" parTransId="{E90FDC36-AA1B-4BA2-9CF8-DF4D5AD91C5B}" sibTransId="{BF7AB23C-311C-4C42-B7E5-04A3240278C4}"/>
    <dgm:cxn modelId="{D3B1FD13-8DF9-46DB-A978-C517F378B734}" type="presOf" srcId="{71E52528-9542-4642-9685-2E405FD27A38}" destId="{D3A1F0A1-6E9C-487F-83CA-43FE3BE4628B}" srcOrd="0" destOrd="0" presId="urn:microsoft.com/office/officeart/2005/8/layout/cycle5"/>
    <dgm:cxn modelId="{C93D2BF4-5CB4-4617-8889-8E16520D18EC}" type="presOf" srcId="{84B2000F-E22E-412C-8671-F62DA17D9B6E}" destId="{18C18B1C-6AF1-48E0-AD0E-E72B191BFBF1}" srcOrd="0" destOrd="0" presId="urn:microsoft.com/office/officeart/2005/8/layout/cycle5"/>
    <dgm:cxn modelId="{795DB108-6540-46AA-9A7E-586C9C119619}" srcId="{893F3EB8-45D1-4D49-BBB3-86D7B3744637}" destId="{84B2000F-E22E-412C-8671-F62DA17D9B6E}" srcOrd="1" destOrd="0" parTransId="{47C6BA81-55DD-4238-A7A8-9A6FB52A610D}" sibTransId="{71E52528-9542-4642-9685-2E405FD27A38}"/>
    <dgm:cxn modelId="{6D403DE1-3A6C-4AF5-A76C-B5DF47F41C38}" type="presOf" srcId="{BF7AB23C-311C-4C42-B7E5-04A3240278C4}" destId="{CDDECF8F-98AD-4BE2-A996-45D182995329}" srcOrd="0" destOrd="0" presId="urn:microsoft.com/office/officeart/2005/8/layout/cycle5"/>
    <dgm:cxn modelId="{45616866-D6B1-4B49-85F5-E55479D7E53E}" type="presOf" srcId="{BFB5260E-FED7-4F91-B2DF-830BBD2086A4}" destId="{9441A850-EC79-4F5E-BB80-085B4454D1D1}" srcOrd="0" destOrd="0" presId="urn:microsoft.com/office/officeart/2005/8/layout/cycle5"/>
    <dgm:cxn modelId="{4863C959-9957-4E9B-A518-277E04E6539A}" type="presParOf" srcId="{B99920CE-630C-4D3B-B247-839DA2D38235}" destId="{9441A850-EC79-4F5E-BB80-085B4454D1D1}" srcOrd="0" destOrd="0" presId="urn:microsoft.com/office/officeart/2005/8/layout/cycle5"/>
    <dgm:cxn modelId="{41FF77BB-6AE3-428F-B893-7CA46015228C}" type="presParOf" srcId="{B99920CE-630C-4D3B-B247-839DA2D38235}" destId="{D8387F11-0B72-4CB9-A9CA-6766246D655A}" srcOrd="1" destOrd="0" presId="urn:microsoft.com/office/officeart/2005/8/layout/cycle5"/>
    <dgm:cxn modelId="{B3E4C804-B8D2-406B-98F6-2F97D9BEAE85}" type="presParOf" srcId="{B99920CE-630C-4D3B-B247-839DA2D38235}" destId="{CDDECF8F-98AD-4BE2-A996-45D182995329}" srcOrd="2" destOrd="0" presId="urn:microsoft.com/office/officeart/2005/8/layout/cycle5"/>
    <dgm:cxn modelId="{7FAF664B-2EC4-4E11-A74E-CD0FCD8F5177}" type="presParOf" srcId="{B99920CE-630C-4D3B-B247-839DA2D38235}" destId="{18C18B1C-6AF1-48E0-AD0E-E72B191BFBF1}" srcOrd="3" destOrd="0" presId="urn:microsoft.com/office/officeart/2005/8/layout/cycle5"/>
    <dgm:cxn modelId="{6B10FC11-12CB-4FFE-B06E-CD2CA8F7EC77}" type="presParOf" srcId="{B99920CE-630C-4D3B-B247-839DA2D38235}" destId="{3DAF6AA8-A8BC-46DA-A22F-E2DB20B338C0}" srcOrd="4" destOrd="0" presId="urn:microsoft.com/office/officeart/2005/8/layout/cycle5"/>
    <dgm:cxn modelId="{D4A65D84-72D1-4DE8-BA84-A991AE66A901}" type="presParOf" srcId="{B99920CE-630C-4D3B-B247-839DA2D38235}" destId="{D3A1F0A1-6E9C-487F-83CA-43FE3BE4628B}" srcOrd="5"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3F3EB8-45D1-4D49-BBB3-86D7B374463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FB5260E-FED7-4F91-B2DF-830BBD2086A4}">
      <dgm:prSet phldrT="[Text]"/>
      <dgm:spPr/>
      <dgm:t>
        <a:bodyPr/>
        <a:lstStyle/>
        <a:p>
          <a:r>
            <a:rPr lang="en-US" dirty="0" smtClean="0"/>
            <a:t>Healthy</a:t>
          </a:r>
          <a:endParaRPr lang="en-US" dirty="0"/>
        </a:p>
      </dgm:t>
    </dgm:pt>
    <dgm:pt modelId="{E90FDC36-AA1B-4BA2-9CF8-DF4D5AD91C5B}" type="parTrans" cxnId="{38909EA3-BA65-49C9-9886-6A32ED471302}">
      <dgm:prSet/>
      <dgm:spPr/>
      <dgm:t>
        <a:bodyPr/>
        <a:lstStyle/>
        <a:p>
          <a:endParaRPr lang="en-US"/>
        </a:p>
      </dgm:t>
    </dgm:pt>
    <dgm:pt modelId="{BF7AB23C-311C-4C42-B7E5-04A3240278C4}" type="sibTrans" cxnId="{38909EA3-BA65-49C9-9886-6A32ED471302}">
      <dgm:prSet/>
      <dgm:spPr/>
      <dgm:t>
        <a:bodyPr/>
        <a:lstStyle/>
        <a:p>
          <a:endParaRPr lang="en-US"/>
        </a:p>
      </dgm:t>
    </dgm:pt>
    <dgm:pt modelId="{84B2000F-E22E-412C-8671-F62DA17D9B6E}">
      <dgm:prSet phldrT="[Text]"/>
      <dgm:spPr/>
      <dgm:t>
        <a:bodyPr/>
        <a:lstStyle/>
        <a:p>
          <a:r>
            <a:rPr lang="en-US" dirty="0" smtClean="0"/>
            <a:t>LIV fault</a:t>
          </a:r>
          <a:endParaRPr lang="en-US" dirty="0"/>
        </a:p>
      </dgm:t>
    </dgm:pt>
    <dgm:pt modelId="{47C6BA81-55DD-4238-A7A8-9A6FB52A610D}" type="parTrans" cxnId="{795DB108-6540-46AA-9A7E-586C9C119619}">
      <dgm:prSet/>
      <dgm:spPr/>
      <dgm:t>
        <a:bodyPr/>
        <a:lstStyle/>
        <a:p>
          <a:endParaRPr lang="en-US"/>
        </a:p>
      </dgm:t>
    </dgm:pt>
    <dgm:pt modelId="{71E52528-9542-4642-9685-2E405FD27A38}" type="sibTrans" cxnId="{795DB108-6540-46AA-9A7E-586C9C119619}">
      <dgm:prSet/>
      <dgm:spPr/>
      <dgm:t>
        <a:bodyPr/>
        <a:lstStyle/>
        <a:p>
          <a:endParaRPr lang="en-US"/>
        </a:p>
      </dgm:t>
    </dgm:pt>
    <dgm:pt modelId="{B99920CE-630C-4D3B-B247-839DA2D38235}" type="pres">
      <dgm:prSet presAssocID="{893F3EB8-45D1-4D49-BBB3-86D7B3744637}" presName="cycle" presStyleCnt="0">
        <dgm:presLayoutVars>
          <dgm:dir/>
          <dgm:resizeHandles val="exact"/>
        </dgm:presLayoutVars>
      </dgm:prSet>
      <dgm:spPr/>
      <dgm:t>
        <a:bodyPr/>
        <a:lstStyle/>
        <a:p>
          <a:endParaRPr lang="en-US"/>
        </a:p>
      </dgm:t>
    </dgm:pt>
    <dgm:pt modelId="{9441A850-EC79-4F5E-BB80-085B4454D1D1}" type="pres">
      <dgm:prSet presAssocID="{BFB5260E-FED7-4F91-B2DF-830BBD2086A4}" presName="node" presStyleLbl="node1" presStyleIdx="0" presStyleCnt="2">
        <dgm:presLayoutVars>
          <dgm:bulletEnabled val="1"/>
        </dgm:presLayoutVars>
      </dgm:prSet>
      <dgm:spPr/>
      <dgm:t>
        <a:bodyPr/>
        <a:lstStyle/>
        <a:p>
          <a:endParaRPr lang="en-US"/>
        </a:p>
      </dgm:t>
    </dgm:pt>
    <dgm:pt modelId="{D8387F11-0B72-4CB9-A9CA-6766246D655A}" type="pres">
      <dgm:prSet presAssocID="{BFB5260E-FED7-4F91-B2DF-830BBD2086A4}" presName="spNode" presStyleCnt="0"/>
      <dgm:spPr/>
    </dgm:pt>
    <dgm:pt modelId="{CDDECF8F-98AD-4BE2-A996-45D182995329}" type="pres">
      <dgm:prSet presAssocID="{BF7AB23C-311C-4C42-B7E5-04A3240278C4}" presName="sibTrans" presStyleLbl="sibTrans1D1" presStyleIdx="0" presStyleCnt="2"/>
      <dgm:spPr/>
      <dgm:t>
        <a:bodyPr/>
        <a:lstStyle/>
        <a:p>
          <a:endParaRPr lang="en-US"/>
        </a:p>
      </dgm:t>
    </dgm:pt>
    <dgm:pt modelId="{18C18B1C-6AF1-48E0-AD0E-E72B191BFBF1}" type="pres">
      <dgm:prSet presAssocID="{84B2000F-E22E-412C-8671-F62DA17D9B6E}" presName="node" presStyleLbl="node1" presStyleIdx="1" presStyleCnt="2">
        <dgm:presLayoutVars>
          <dgm:bulletEnabled val="1"/>
        </dgm:presLayoutVars>
      </dgm:prSet>
      <dgm:spPr/>
      <dgm:t>
        <a:bodyPr/>
        <a:lstStyle/>
        <a:p>
          <a:endParaRPr lang="en-US"/>
        </a:p>
      </dgm:t>
    </dgm:pt>
    <dgm:pt modelId="{3DAF6AA8-A8BC-46DA-A22F-E2DB20B338C0}" type="pres">
      <dgm:prSet presAssocID="{84B2000F-E22E-412C-8671-F62DA17D9B6E}" presName="spNode" presStyleCnt="0"/>
      <dgm:spPr/>
    </dgm:pt>
    <dgm:pt modelId="{D3A1F0A1-6E9C-487F-83CA-43FE3BE4628B}" type="pres">
      <dgm:prSet presAssocID="{71E52528-9542-4642-9685-2E405FD27A38}" presName="sibTrans" presStyleLbl="sibTrans1D1" presStyleIdx="1" presStyleCnt="2"/>
      <dgm:spPr/>
      <dgm:t>
        <a:bodyPr/>
        <a:lstStyle/>
        <a:p>
          <a:endParaRPr lang="en-US"/>
        </a:p>
      </dgm:t>
    </dgm:pt>
  </dgm:ptLst>
  <dgm:cxnLst>
    <dgm:cxn modelId="{38909EA3-BA65-49C9-9886-6A32ED471302}" srcId="{893F3EB8-45D1-4D49-BBB3-86D7B3744637}" destId="{BFB5260E-FED7-4F91-B2DF-830BBD2086A4}" srcOrd="0" destOrd="0" parTransId="{E90FDC36-AA1B-4BA2-9CF8-DF4D5AD91C5B}" sibTransId="{BF7AB23C-311C-4C42-B7E5-04A3240278C4}"/>
    <dgm:cxn modelId="{4FDE8D6A-0DEA-45C8-8477-0108B7B286E7}" type="presOf" srcId="{BF7AB23C-311C-4C42-B7E5-04A3240278C4}" destId="{CDDECF8F-98AD-4BE2-A996-45D182995329}" srcOrd="0" destOrd="0" presId="urn:microsoft.com/office/officeart/2005/8/layout/cycle5"/>
    <dgm:cxn modelId="{795DB108-6540-46AA-9A7E-586C9C119619}" srcId="{893F3EB8-45D1-4D49-BBB3-86D7B3744637}" destId="{84B2000F-E22E-412C-8671-F62DA17D9B6E}" srcOrd="1" destOrd="0" parTransId="{47C6BA81-55DD-4238-A7A8-9A6FB52A610D}" sibTransId="{71E52528-9542-4642-9685-2E405FD27A38}"/>
    <dgm:cxn modelId="{4FF60A31-88E9-465C-872F-F439E4728A4F}" type="presOf" srcId="{BFB5260E-FED7-4F91-B2DF-830BBD2086A4}" destId="{9441A850-EC79-4F5E-BB80-085B4454D1D1}" srcOrd="0" destOrd="0" presId="urn:microsoft.com/office/officeart/2005/8/layout/cycle5"/>
    <dgm:cxn modelId="{0400D013-762A-403F-8B94-14FEE6DA2788}" type="presOf" srcId="{84B2000F-E22E-412C-8671-F62DA17D9B6E}" destId="{18C18B1C-6AF1-48E0-AD0E-E72B191BFBF1}" srcOrd="0" destOrd="0" presId="urn:microsoft.com/office/officeart/2005/8/layout/cycle5"/>
    <dgm:cxn modelId="{9FB2FE7D-3A6F-412F-83FA-9E8349D4EA11}" type="presOf" srcId="{71E52528-9542-4642-9685-2E405FD27A38}" destId="{D3A1F0A1-6E9C-487F-83CA-43FE3BE4628B}" srcOrd="0" destOrd="0" presId="urn:microsoft.com/office/officeart/2005/8/layout/cycle5"/>
    <dgm:cxn modelId="{4993D803-1DBD-40B0-9548-E69F9DD9A71C}" type="presOf" srcId="{893F3EB8-45D1-4D49-BBB3-86D7B3744637}" destId="{B99920CE-630C-4D3B-B247-839DA2D38235}" srcOrd="0" destOrd="0" presId="urn:microsoft.com/office/officeart/2005/8/layout/cycle5"/>
    <dgm:cxn modelId="{2ACFDB72-656A-401A-AFA1-9B07C8D52DC4}" type="presParOf" srcId="{B99920CE-630C-4D3B-B247-839DA2D38235}" destId="{9441A850-EC79-4F5E-BB80-085B4454D1D1}" srcOrd="0" destOrd="0" presId="urn:microsoft.com/office/officeart/2005/8/layout/cycle5"/>
    <dgm:cxn modelId="{E92CDFA0-0215-4314-B1C8-092DE9658F56}" type="presParOf" srcId="{B99920CE-630C-4D3B-B247-839DA2D38235}" destId="{D8387F11-0B72-4CB9-A9CA-6766246D655A}" srcOrd="1" destOrd="0" presId="urn:microsoft.com/office/officeart/2005/8/layout/cycle5"/>
    <dgm:cxn modelId="{2C0A8126-266E-4D16-8FBE-AD8A2ED604CB}" type="presParOf" srcId="{B99920CE-630C-4D3B-B247-839DA2D38235}" destId="{CDDECF8F-98AD-4BE2-A996-45D182995329}" srcOrd="2" destOrd="0" presId="urn:microsoft.com/office/officeart/2005/8/layout/cycle5"/>
    <dgm:cxn modelId="{1695CE71-3FEE-4803-B23C-986869E5EAA9}" type="presParOf" srcId="{B99920CE-630C-4D3B-B247-839DA2D38235}" destId="{18C18B1C-6AF1-48E0-AD0E-E72B191BFBF1}" srcOrd="3" destOrd="0" presId="urn:microsoft.com/office/officeart/2005/8/layout/cycle5"/>
    <dgm:cxn modelId="{61933B2A-D2C6-4AA1-A7C4-615A7C89BB93}" type="presParOf" srcId="{B99920CE-630C-4D3B-B247-839DA2D38235}" destId="{3DAF6AA8-A8BC-46DA-A22F-E2DB20B338C0}" srcOrd="4" destOrd="0" presId="urn:microsoft.com/office/officeart/2005/8/layout/cycle5"/>
    <dgm:cxn modelId="{453A1653-3632-485B-AD2C-BC18D80B24C4}" type="presParOf" srcId="{B99920CE-630C-4D3B-B247-839DA2D38235}" destId="{D3A1F0A1-6E9C-487F-83CA-43FE3BE4628B}" srcOrd="5" destOrd="0" presId="urn:microsoft.com/office/officeart/2005/8/layout/cycle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3F3EB8-45D1-4D49-BBB3-86D7B374463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FB5260E-FED7-4F91-B2DF-830BBD2086A4}">
      <dgm:prSet phldrT="[Text]"/>
      <dgm:spPr/>
      <dgm:t>
        <a:bodyPr/>
        <a:lstStyle/>
        <a:p>
          <a:r>
            <a:rPr lang="en-US" dirty="0" smtClean="0"/>
            <a:t>Healthy</a:t>
          </a:r>
          <a:endParaRPr lang="en-US" dirty="0"/>
        </a:p>
      </dgm:t>
    </dgm:pt>
    <dgm:pt modelId="{E90FDC36-AA1B-4BA2-9CF8-DF4D5AD91C5B}" type="parTrans" cxnId="{38909EA3-BA65-49C9-9886-6A32ED471302}">
      <dgm:prSet/>
      <dgm:spPr/>
      <dgm:t>
        <a:bodyPr/>
        <a:lstStyle/>
        <a:p>
          <a:endParaRPr lang="en-US"/>
        </a:p>
      </dgm:t>
    </dgm:pt>
    <dgm:pt modelId="{BF7AB23C-311C-4C42-B7E5-04A3240278C4}" type="sibTrans" cxnId="{38909EA3-BA65-49C9-9886-6A32ED471302}">
      <dgm:prSet/>
      <dgm:spPr/>
      <dgm:t>
        <a:bodyPr/>
        <a:lstStyle/>
        <a:p>
          <a:endParaRPr lang="en-US"/>
        </a:p>
      </dgm:t>
    </dgm:pt>
    <dgm:pt modelId="{84B2000F-E22E-412C-8671-F62DA17D9B6E}">
      <dgm:prSet phldrT="[Text]"/>
      <dgm:spPr/>
      <dgm:t>
        <a:bodyPr/>
        <a:lstStyle/>
        <a:p>
          <a:r>
            <a:rPr lang="en-US" dirty="0" smtClean="0"/>
            <a:t>LIV fault</a:t>
          </a:r>
          <a:endParaRPr lang="en-US" dirty="0"/>
        </a:p>
      </dgm:t>
    </dgm:pt>
    <dgm:pt modelId="{47C6BA81-55DD-4238-A7A8-9A6FB52A610D}" type="parTrans" cxnId="{795DB108-6540-46AA-9A7E-586C9C119619}">
      <dgm:prSet/>
      <dgm:spPr/>
      <dgm:t>
        <a:bodyPr/>
        <a:lstStyle/>
        <a:p>
          <a:endParaRPr lang="en-US"/>
        </a:p>
      </dgm:t>
    </dgm:pt>
    <dgm:pt modelId="{71E52528-9542-4642-9685-2E405FD27A38}" type="sibTrans" cxnId="{795DB108-6540-46AA-9A7E-586C9C119619}">
      <dgm:prSet/>
      <dgm:spPr/>
      <dgm:t>
        <a:bodyPr/>
        <a:lstStyle/>
        <a:p>
          <a:endParaRPr lang="en-US"/>
        </a:p>
      </dgm:t>
    </dgm:pt>
    <dgm:pt modelId="{B99920CE-630C-4D3B-B247-839DA2D38235}" type="pres">
      <dgm:prSet presAssocID="{893F3EB8-45D1-4D49-BBB3-86D7B3744637}" presName="cycle" presStyleCnt="0">
        <dgm:presLayoutVars>
          <dgm:dir/>
          <dgm:resizeHandles val="exact"/>
        </dgm:presLayoutVars>
      </dgm:prSet>
      <dgm:spPr/>
      <dgm:t>
        <a:bodyPr/>
        <a:lstStyle/>
        <a:p>
          <a:endParaRPr lang="en-US"/>
        </a:p>
      </dgm:t>
    </dgm:pt>
    <dgm:pt modelId="{9441A850-EC79-4F5E-BB80-085B4454D1D1}" type="pres">
      <dgm:prSet presAssocID="{BFB5260E-FED7-4F91-B2DF-830BBD2086A4}" presName="node" presStyleLbl="node1" presStyleIdx="0" presStyleCnt="2">
        <dgm:presLayoutVars>
          <dgm:bulletEnabled val="1"/>
        </dgm:presLayoutVars>
      </dgm:prSet>
      <dgm:spPr/>
      <dgm:t>
        <a:bodyPr/>
        <a:lstStyle/>
        <a:p>
          <a:endParaRPr lang="en-US"/>
        </a:p>
      </dgm:t>
    </dgm:pt>
    <dgm:pt modelId="{D8387F11-0B72-4CB9-A9CA-6766246D655A}" type="pres">
      <dgm:prSet presAssocID="{BFB5260E-FED7-4F91-B2DF-830BBD2086A4}" presName="spNode" presStyleCnt="0"/>
      <dgm:spPr/>
    </dgm:pt>
    <dgm:pt modelId="{CDDECF8F-98AD-4BE2-A996-45D182995329}" type="pres">
      <dgm:prSet presAssocID="{BF7AB23C-311C-4C42-B7E5-04A3240278C4}" presName="sibTrans" presStyleLbl="sibTrans1D1" presStyleIdx="0" presStyleCnt="2"/>
      <dgm:spPr/>
      <dgm:t>
        <a:bodyPr/>
        <a:lstStyle/>
        <a:p>
          <a:endParaRPr lang="en-US"/>
        </a:p>
      </dgm:t>
    </dgm:pt>
    <dgm:pt modelId="{18C18B1C-6AF1-48E0-AD0E-E72B191BFBF1}" type="pres">
      <dgm:prSet presAssocID="{84B2000F-E22E-412C-8671-F62DA17D9B6E}" presName="node" presStyleLbl="node1" presStyleIdx="1" presStyleCnt="2">
        <dgm:presLayoutVars>
          <dgm:bulletEnabled val="1"/>
        </dgm:presLayoutVars>
      </dgm:prSet>
      <dgm:spPr/>
      <dgm:t>
        <a:bodyPr/>
        <a:lstStyle/>
        <a:p>
          <a:endParaRPr lang="en-US"/>
        </a:p>
      </dgm:t>
    </dgm:pt>
    <dgm:pt modelId="{3DAF6AA8-A8BC-46DA-A22F-E2DB20B338C0}" type="pres">
      <dgm:prSet presAssocID="{84B2000F-E22E-412C-8671-F62DA17D9B6E}" presName="spNode" presStyleCnt="0"/>
      <dgm:spPr/>
    </dgm:pt>
    <dgm:pt modelId="{D3A1F0A1-6E9C-487F-83CA-43FE3BE4628B}" type="pres">
      <dgm:prSet presAssocID="{71E52528-9542-4642-9685-2E405FD27A38}" presName="sibTrans" presStyleLbl="sibTrans1D1" presStyleIdx="1" presStyleCnt="2"/>
      <dgm:spPr/>
      <dgm:t>
        <a:bodyPr/>
        <a:lstStyle/>
        <a:p>
          <a:endParaRPr lang="en-US"/>
        </a:p>
      </dgm:t>
    </dgm:pt>
  </dgm:ptLst>
  <dgm:cxnLst>
    <dgm:cxn modelId="{9DFD773E-518E-492F-AA6B-832002B4A1C2}" type="presOf" srcId="{71E52528-9542-4642-9685-2E405FD27A38}" destId="{D3A1F0A1-6E9C-487F-83CA-43FE3BE4628B}" srcOrd="0" destOrd="0" presId="urn:microsoft.com/office/officeart/2005/8/layout/cycle5"/>
    <dgm:cxn modelId="{38909EA3-BA65-49C9-9886-6A32ED471302}" srcId="{893F3EB8-45D1-4D49-BBB3-86D7B3744637}" destId="{BFB5260E-FED7-4F91-B2DF-830BBD2086A4}" srcOrd="0" destOrd="0" parTransId="{E90FDC36-AA1B-4BA2-9CF8-DF4D5AD91C5B}" sibTransId="{BF7AB23C-311C-4C42-B7E5-04A3240278C4}"/>
    <dgm:cxn modelId="{4B454708-6446-4F11-B9E4-79D61C3D7869}" type="presOf" srcId="{893F3EB8-45D1-4D49-BBB3-86D7B3744637}" destId="{B99920CE-630C-4D3B-B247-839DA2D38235}" srcOrd="0" destOrd="0" presId="urn:microsoft.com/office/officeart/2005/8/layout/cycle5"/>
    <dgm:cxn modelId="{795DB108-6540-46AA-9A7E-586C9C119619}" srcId="{893F3EB8-45D1-4D49-BBB3-86D7B3744637}" destId="{84B2000F-E22E-412C-8671-F62DA17D9B6E}" srcOrd="1" destOrd="0" parTransId="{47C6BA81-55DD-4238-A7A8-9A6FB52A610D}" sibTransId="{71E52528-9542-4642-9685-2E405FD27A38}"/>
    <dgm:cxn modelId="{1139C6A7-B64B-4886-A430-A2CC61D617AB}" type="presOf" srcId="{BF7AB23C-311C-4C42-B7E5-04A3240278C4}" destId="{CDDECF8F-98AD-4BE2-A996-45D182995329}" srcOrd="0" destOrd="0" presId="urn:microsoft.com/office/officeart/2005/8/layout/cycle5"/>
    <dgm:cxn modelId="{6D222E24-B0E3-43F8-9F4E-9BDC63EC7EED}" type="presOf" srcId="{84B2000F-E22E-412C-8671-F62DA17D9B6E}" destId="{18C18B1C-6AF1-48E0-AD0E-E72B191BFBF1}" srcOrd="0" destOrd="0" presId="urn:microsoft.com/office/officeart/2005/8/layout/cycle5"/>
    <dgm:cxn modelId="{888CFEB6-5E24-4BD3-8E7E-B75ACAA4BDF4}" type="presOf" srcId="{BFB5260E-FED7-4F91-B2DF-830BBD2086A4}" destId="{9441A850-EC79-4F5E-BB80-085B4454D1D1}" srcOrd="0" destOrd="0" presId="urn:microsoft.com/office/officeart/2005/8/layout/cycle5"/>
    <dgm:cxn modelId="{A97E25D6-EFEE-41D3-B38A-4BC578BAA4DD}" type="presParOf" srcId="{B99920CE-630C-4D3B-B247-839DA2D38235}" destId="{9441A850-EC79-4F5E-BB80-085B4454D1D1}" srcOrd="0" destOrd="0" presId="urn:microsoft.com/office/officeart/2005/8/layout/cycle5"/>
    <dgm:cxn modelId="{36ED7868-9ED7-4B70-B376-08A932958AED}" type="presParOf" srcId="{B99920CE-630C-4D3B-B247-839DA2D38235}" destId="{D8387F11-0B72-4CB9-A9CA-6766246D655A}" srcOrd="1" destOrd="0" presId="urn:microsoft.com/office/officeart/2005/8/layout/cycle5"/>
    <dgm:cxn modelId="{62E5F9BA-0BF0-404D-963B-AD61890201E0}" type="presParOf" srcId="{B99920CE-630C-4D3B-B247-839DA2D38235}" destId="{CDDECF8F-98AD-4BE2-A996-45D182995329}" srcOrd="2" destOrd="0" presId="urn:microsoft.com/office/officeart/2005/8/layout/cycle5"/>
    <dgm:cxn modelId="{157B419D-DF06-404B-99F0-7E3C4F178FCF}" type="presParOf" srcId="{B99920CE-630C-4D3B-B247-839DA2D38235}" destId="{18C18B1C-6AF1-48E0-AD0E-E72B191BFBF1}" srcOrd="3" destOrd="0" presId="urn:microsoft.com/office/officeart/2005/8/layout/cycle5"/>
    <dgm:cxn modelId="{436F388D-7776-4F77-998A-49C2EF23780D}" type="presParOf" srcId="{B99920CE-630C-4D3B-B247-839DA2D38235}" destId="{3DAF6AA8-A8BC-46DA-A22F-E2DB20B338C0}" srcOrd="4" destOrd="0" presId="urn:microsoft.com/office/officeart/2005/8/layout/cycle5"/>
    <dgm:cxn modelId="{E861B803-98C7-400A-BDA6-52AA92075FA8}" type="presParOf" srcId="{B99920CE-630C-4D3B-B247-839DA2D38235}" destId="{D3A1F0A1-6E9C-487F-83CA-43FE3BE4628B}" srcOrd="5" destOrd="0" presId="urn:microsoft.com/office/officeart/2005/8/layout/cycle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1A850-EC79-4F5E-BB80-085B4454D1D1}">
      <dsp:nvSpPr>
        <dsp:cNvPr id="0" name=""/>
        <dsp:cNvSpPr/>
      </dsp:nvSpPr>
      <dsp:spPr>
        <a:xfrm>
          <a:off x="253"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Healthy</a:t>
          </a:r>
          <a:endParaRPr lang="en-US" sz="1600" kern="1200" dirty="0"/>
        </a:p>
      </dsp:txBody>
      <dsp:txXfrm>
        <a:off x="27822" y="545289"/>
        <a:ext cx="813720" cy="509620"/>
      </dsp:txXfrm>
    </dsp:sp>
    <dsp:sp modelId="{CDDECF8F-98AD-4BE2-A996-45D182995329}">
      <dsp:nvSpPr>
        <dsp:cNvPr id="0" name=""/>
        <dsp:cNvSpPr/>
      </dsp:nvSpPr>
      <dsp:spPr>
        <a:xfrm>
          <a:off x="434683" y="320383"/>
          <a:ext cx="959433" cy="959433"/>
        </a:xfrm>
        <a:custGeom>
          <a:avLst/>
          <a:gdLst/>
          <a:ahLst/>
          <a:cxnLst/>
          <a:rect l="0" t="0" r="0" b="0"/>
          <a:pathLst>
            <a:path>
              <a:moveTo>
                <a:pt x="201740" y="88747"/>
              </a:moveTo>
              <a:arcTo wR="479716" hR="479716" stAng="140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C18B1C-6AF1-48E0-AD0E-E72B191BFBF1}">
      <dsp:nvSpPr>
        <dsp:cNvPr id="0" name=""/>
        <dsp:cNvSpPr/>
      </dsp:nvSpPr>
      <dsp:spPr>
        <a:xfrm>
          <a:off x="959687"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LIV fault</a:t>
          </a:r>
          <a:endParaRPr lang="en-US" sz="1600" kern="1200" dirty="0"/>
        </a:p>
      </dsp:txBody>
      <dsp:txXfrm>
        <a:off x="987256" y="545289"/>
        <a:ext cx="813720" cy="509620"/>
      </dsp:txXfrm>
    </dsp:sp>
    <dsp:sp modelId="{D3A1F0A1-6E9C-487F-83CA-43FE3BE4628B}">
      <dsp:nvSpPr>
        <dsp:cNvPr id="0" name=""/>
        <dsp:cNvSpPr/>
      </dsp:nvSpPr>
      <dsp:spPr>
        <a:xfrm>
          <a:off x="434683" y="320383"/>
          <a:ext cx="959433" cy="959433"/>
        </a:xfrm>
        <a:custGeom>
          <a:avLst/>
          <a:gdLst/>
          <a:ahLst/>
          <a:cxnLst/>
          <a:rect l="0" t="0" r="0" b="0"/>
          <a:pathLst>
            <a:path>
              <a:moveTo>
                <a:pt x="757693" y="870686"/>
              </a:moveTo>
              <a:arcTo wR="479716" hR="479716" stAng="32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1A850-EC79-4F5E-BB80-085B4454D1D1}">
      <dsp:nvSpPr>
        <dsp:cNvPr id="0" name=""/>
        <dsp:cNvSpPr/>
      </dsp:nvSpPr>
      <dsp:spPr>
        <a:xfrm>
          <a:off x="253"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Healthy</a:t>
          </a:r>
          <a:endParaRPr lang="en-US" sz="1600" kern="1200" dirty="0"/>
        </a:p>
      </dsp:txBody>
      <dsp:txXfrm>
        <a:off x="27822" y="545289"/>
        <a:ext cx="813720" cy="509620"/>
      </dsp:txXfrm>
    </dsp:sp>
    <dsp:sp modelId="{CDDECF8F-98AD-4BE2-A996-45D182995329}">
      <dsp:nvSpPr>
        <dsp:cNvPr id="0" name=""/>
        <dsp:cNvSpPr/>
      </dsp:nvSpPr>
      <dsp:spPr>
        <a:xfrm>
          <a:off x="434683" y="320383"/>
          <a:ext cx="959433" cy="959433"/>
        </a:xfrm>
        <a:custGeom>
          <a:avLst/>
          <a:gdLst/>
          <a:ahLst/>
          <a:cxnLst/>
          <a:rect l="0" t="0" r="0" b="0"/>
          <a:pathLst>
            <a:path>
              <a:moveTo>
                <a:pt x="201740" y="88747"/>
              </a:moveTo>
              <a:arcTo wR="479716" hR="479716" stAng="140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C18B1C-6AF1-48E0-AD0E-E72B191BFBF1}">
      <dsp:nvSpPr>
        <dsp:cNvPr id="0" name=""/>
        <dsp:cNvSpPr/>
      </dsp:nvSpPr>
      <dsp:spPr>
        <a:xfrm>
          <a:off x="959687"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LIV fault</a:t>
          </a:r>
          <a:endParaRPr lang="en-US" sz="1600" kern="1200" dirty="0"/>
        </a:p>
      </dsp:txBody>
      <dsp:txXfrm>
        <a:off x="987256" y="545289"/>
        <a:ext cx="813720" cy="509620"/>
      </dsp:txXfrm>
    </dsp:sp>
    <dsp:sp modelId="{D3A1F0A1-6E9C-487F-83CA-43FE3BE4628B}">
      <dsp:nvSpPr>
        <dsp:cNvPr id="0" name=""/>
        <dsp:cNvSpPr/>
      </dsp:nvSpPr>
      <dsp:spPr>
        <a:xfrm>
          <a:off x="434683" y="320383"/>
          <a:ext cx="959433" cy="959433"/>
        </a:xfrm>
        <a:custGeom>
          <a:avLst/>
          <a:gdLst/>
          <a:ahLst/>
          <a:cxnLst/>
          <a:rect l="0" t="0" r="0" b="0"/>
          <a:pathLst>
            <a:path>
              <a:moveTo>
                <a:pt x="757693" y="870686"/>
              </a:moveTo>
              <a:arcTo wR="479716" hR="479716" stAng="32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1A850-EC79-4F5E-BB80-085B4454D1D1}">
      <dsp:nvSpPr>
        <dsp:cNvPr id="0" name=""/>
        <dsp:cNvSpPr/>
      </dsp:nvSpPr>
      <dsp:spPr>
        <a:xfrm>
          <a:off x="253"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Healthy</a:t>
          </a:r>
          <a:endParaRPr lang="en-US" sz="1600" kern="1200" dirty="0"/>
        </a:p>
      </dsp:txBody>
      <dsp:txXfrm>
        <a:off x="27822" y="545289"/>
        <a:ext cx="813720" cy="509620"/>
      </dsp:txXfrm>
    </dsp:sp>
    <dsp:sp modelId="{CDDECF8F-98AD-4BE2-A996-45D182995329}">
      <dsp:nvSpPr>
        <dsp:cNvPr id="0" name=""/>
        <dsp:cNvSpPr/>
      </dsp:nvSpPr>
      <dsp:spPr>
        <a:xfrm>
          <a:off x="434683" y="320383"/>
          <a:ext cx="959433" cy="959433"/>
        </a:xfrm>
        <a:custGeom>
          <a:avLst/>
          <a:gdLst/>
          <a:ahLst/>
          <a:cxnLst/>
          <a:rect l="0" t="0" r="0" b="0"/>
          <a:pathLst>
            <a:path>
              <a:moveTo>
                <a:pt x="201740" y="88747"/>
              </a:moveTo>
              <a:arcTo wR="479716" hR="479716" stAng="140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C18B1C-6AF1-48E0-AD0E-E72B191BFBF1}">
      <dsp:nvSpPr>
        <dsp:cNvPr id="0" name=""/>
        <dsp:cNvSpPr/>
      </dsp:nvSpPr>
      <dsp:spPr>
        <a:xfrm>
          <a:off x="959687"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LIV fault</a:t>
          </a:r>
          <a:endParaRPr lang="en-US" sz="1600" kern="1200" dirty="0"/>
        </a:p>
      </dsp:txBody>
      <dsp:txXfrm>
        <a:off x="987256" y="545289"/>
        <a:ext cx="813720" cy="509620"/>
      </dsp:txXfrm>
    </dsp:sp>
    <dsp:sp modelId="{D3A1F0A1-6E9C-487F-83CA-43FE3BE4628B}">
      <dsp:nvSpPr>
        <dsp:cNvPr id="0" name=""/>
        <dsp:cNvSpPr/>
      </dsp:nvSpPr>
      <dsp:spPr>
        <a:xfrm>
          <a:off x="434683" y="320383"/>
          <a:ext cx="959433" cy="959433"/>
        </a:xfrm>
        <a:custGeom>
          <a:avLst/>
          <a:gdLst/>
          <a:ahLst/>
          <a:cxnLst/>
          <a:rect l="0" t="0" r="0" b="0"/>
          <a:pathLst>
            <a:path>
              <a:moveTo>
                <a:pt x="757693" y="870686"/>
              </a:moveTo>
              <a:arcTo wR="479716" hR="479716" stAng="32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1A850-EC79-4F5E-BB80-085B4454D1D1}">
      <dsp:nvSpPr>
        <dsp:cNvPr id="0" name=""/>
        <dsp:cNvSpPr/>
      </dsp:nvSpPr>
      <dsp:spPr>
        <a:xfrm>
          <a:off x="253"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Healthy</a:t>
          </a:r>
          <a:endParaRPr lang="en-US" sz="1600" kern="1200" dirty="0"/>
        </a:p>
      </dsp:txBody>
      <dsp:txXfrm>
        <a:off x="27822" y="545289"/>
        <a:ext cx="813720" cy="509620"/>
      </dsp:txXfrm>
    </dsp:sp>
    <dsp:sp modelId="{CDDECF8F-98AD-4BE2-A996-45D182995329}">
      <dsp:nvSpPr>
        <dsp:cNvPr id="0" name=""/>
        <dsp:cNvSpPr/>
      </dsp:nvSpPr>
      <dsp:spPr>
        <a:xfrm>
          <a:off x="434683" y="320383"/>
          <a:ext cx="959433" cy="959433"/>
        </a:xfrm>
        <a:custGeom>
          <a:avLst/>
          <a:gdLst/>
          <a:ahLst/>
          <a:cxnLst/>
          <a:rect l="0" t="0" r="0" b="0"/>
          <a:pathLst>
            <a:path>
              <a:moveTo>
                <a:pt x="201740" y="88747"/>
              </a:moveTo>
              <a:arcTo wR="479716" hR="479716" stAng="140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8C18B1C-6AF1-48E0-AD0E-E72B191BFBF1}">
      <dsp:nvSpPr>
        <dsp:cNvPr id="0" name=""/>
        <dsp:cNvSpPr/>
      </dsp:nvSpPr>
      <dsp:spPr>
        <a:xfrm>
          <a:off x="959687" y="517720"/>
          <a:ext cx="868858" cy="5647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LIV fault</a:t>
          </a:r>
          <a:endParaRPr lang="en-US" sz="1600" kern="1200" dirty="0"/>
        </a:p>
      </dsp:txBody>
      <dsp:txXfrm>
        <a:off x="987256" y="545289"/>
        <a:ext cx="813720" cy="509620"/>
      </dsp:txXfrm>
    </dsp:sp>
    <dsp:sp modelId="{D3A1F0A1-6E9C-487F-83CA-43FE3BE4628B}">
      <dsp:nvSpPr>
        <dsp:cNvPr id="0" name=""/>
        <dsp:cNvSpPr/>
      </dsp:nvSpPr>
      <dsp:spPr>
        <a:xfrm>
          <a:off x="434683" y="320383"/>
          <a:ext cx="959433" cy="959433"/>
        </a:xfrm>
        <a:custGeom>
          <a:avLst/>
          <a:gdLst/>
          <a:ahLst/>
          <a:cxnLst/>
          <a:rect l="0" t="0" r="0" b="0"/>
          <a:pathLst>
            <a:path>
              <a:moveTo>
                <a:pt x="757693" y="870686"/>
              </a:moveTo>
              <a:arcTo wR="479716" hR="479716" stAng="3275247" swAng="424950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320CB3-BACD-423E-9B8F-12454106B2A0}" type="datetimeFigureOut">
              <a:rPr lang="en-US" smtClean="0"/>
              <a:t>11/10/2014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CEE45-CE8F-4AF1-862B-A8B17C9AEF02}" type="slidenum">
              <a:rPr lang="en-US" smtClean="0"/>
              <a:t>‹#›</a:t>
            </a:fld>
            <a:endParaRPr lang="en-US"/>
          </a:p>
        </p:txBody>
      </p:sp>
    </p:spTree>
    <p:extLst>
      <p:ext uri="{BB962C8B-B14F-4D97-AF65-F5344CB8AC3E}">
        <p14:creationId xmlns:p14="http://schemas.microsoft.com/office/powerpoint/2010/main" val="242571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introduced this concept last year where we individually observed all feature plots and manually found the good features. This year we have automated this process.</a:t>
            </a:r>
          </a:p>
          <a:p>
            <a:endParaRPr lang="en-US" dirty="0"/>
          </a:p>
        </p:txBody>
      </p:sp>
      <p:sp>
        <p:nvSpPr>
          <p:cNvPr id="4" name="Slide Number Placeholder 3"/>
          <p:cNvSpPr>
            <a:spLocks noGrp="1"/>
          </p:cNvSpPr>
          <p:nvPr>
            <p:ph type="sldNum" sz="quarter" idx="10"/>
          </p:nvPr>
        </p:nvSpPr>
        <p:spPr/>
        <p:txBody>
          <a:bodyPr/>
          <a:lstStyle/>
          <a:p>
            <a:fld id="{1B195C73-7EE4-4913-AEFB-B358FD4F75EB}" type="slidenum">
              <a:rPr lang="en-IN" smtClean="0"/>
              <a:t>6</a:t>
            </a:fld>
            <a:endParaRPr lang="en-IN"/>
          </a:p>
        </p:txBody>
      </p:sp>
    </p:spTree>
    <p:extLst>
      <p:ext uri="{BB962C8B-B14F-4D97-AF65-F5344CB8AC3E}">
        <p14:creationId xmlns:p14="http://schemas.microsoft.com/office/powerpoint/2010/main" val="366176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hyperlink" Target="Feature%20Select_1.2_MI.pptx" TargetMode="External"/><Relationship Id="rId2" Type="http://schemas.openxmlformats.org/officeDocument/2006/relationships/hyperlink" Target="Feature%20Select_1.1_PCA.pptx" TargetMode="External"/><Relationship Id="rId1" Type="http://schemas.openxmlformats.org/officeDocument/2006/relationships/slideLayout" Target="../slideLayouts/slideLayout2.xml"/><Relationship Id="rId5" Type="http://schemas.openxmlformats.org/officeDocument/2006/relationships/hyperlink" Target="Feature%20Select_1.4_ICA.pptx" TargetMode="External"/><Relationship Id="rId4" Type="http://schemas.openxmlformats.org/officeDocument/2006/relationships/hyperlink" Target="Feature%20Select_1.3_BD.ppt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Feature%20Select_3_Novel_FS_Graphical_Analysis.pptx#-1,1,Novel Feature Selection Method based on Graphical 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6832"/>
            <a:ext cx="7772400" cy="2232248"/>
          </a:xfrm>
        </p:spPr>
        <p:txBody>
          <a:bodyPr>
            <a:normAutofit fontScale="90000"/>
          </a:bodyPr>
          <a:lstStyle/>
          <a:p>
            <a:r>
              <a:rPr lang="en-IN" sz="4000" b="1" dirty="0" smtClean="0">
                <a:solidFill>
                  <a:schemeClr val="accent5">
                    <a:lumMod val="75000"/>
                  </a:schemeClr>
                </a:solidFill>
              </a:rPr>
              <a:t>Feature </a:t>
            </a:r>
            <a:r>
              <a:rPr lang="en-IN" sz="4000" b="1" dirty="0">
                <a:solidFill>
                  <a:schemeClr val="accent5">
                    <a:lumMod val="75000"/>
                  </a:schemeClr>
                </a:solidFill>
              </a:rPr>
              <a:t>Selection </a:t>
            </a:r>
            <a:r>
              <a:rPr lang="en-IN" sz="4000" b="1" dirty="0" smtClean="0">
                <a:solidFill>
                  <a:schemeClr val="accent5">
                    <a:lumMod val="75000"/>
                  </a:schemeClr>
                </a:solidFill>
              </a:rPr>
              <a:t>Method using Graphical Analysis</a:t>
            </a:r>
            <a:br>
              <a:rPr lang="en-IN" sz="4000" b="1" dirty="0" smtClean="0">
                <a:solidFill>
                  <a:schemeClr val="accent5">
                    <a:lumMod val="75000"/>
                  </a:schemeClr>
                </a:solidFill>
              </a:rPr>
            </a:br>
            <a:r>
              <a:rPr lang="en-IN" sz="4000" b="1" dirty="0">
                <a:solidFill>
                  <a:schemeClr val="accent5">
                    <a:lumMod val="75000"/>
                  </a:schemeClr>
                </a:solidFill>
              </a:rPr>
              <a:t/>
            </a:r>
            <a:br>
              <a:rPr lang="en-IN" sz="4000" b="1" dirty="0">
                <a:solidFill>
                  <a:schemeClr val="accent5">
                    <a:lumMod val="75000"/>
                  </a:schemeClr>
                </a:solidFill>
              </a:rPr>
            </a:br>
            <a:r>
              <a:rPr lang="en-IN" sz="4000" b="1" dirty="0" smtClean="0">
                <a:solidFill>
                  <a:schemeClr val="accent5">
                    <a:lumMod val="75000"/>
                  </a:schemeClr>
                </a:solidFill>
              </a:rPr>
              <a:t>                                           </a:t>
            </a:r>
            <a:r>
              <a:rPr lang="en-IN" sz="4000" dirty="0" smtClean="0">
                <a:solidFill>
                  <a:schemeClr val="accent5">
                    <a:lumMod val="60000"/>
                    <a:lumOff val="40000"/>
                  </a:schemeClr>
                </a:solidFill>
              </a:rPr>
              <a:t>- Vishnu &amp; Rahul</a:t>
            </a:r>
            <a:endParaRPr lang="en-US" sz="4000" dirty="0">
              <a:solidFill>
                <a:schemeClr val="accent5">
                  <a:lumMod val="60000"/>
                  <a:lumOff val="40000"/>
                </a:schemeClr>
              </a:solidFill>
            </a:endParaRPr>
          </a:p>
        </p:txBody>
      </p:sp>
      <p:sp>
        <p:nvSpPr>
          <p:cNvPr id="3"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1</a:t>
            </a:fld>
            <a:endParaRPr lang="en-IN" sz="1200" dirty="0">
              <a:solidFill>
                <a:schemeClr val="bg1">
                  <a:lumMod val="50000"/>
                </a:schemeClr>
              </a:solidFill>
            </a:endParaRPr>
          </a:p>
        </p:txBody>
      </p:sp>
    </p:spTree>
    <p:extLst>
      <p:ext uri="{BB962C8B-B14F-4D97-AF65-F5344CB8AC3E}">
        <p14:creationId xmlns:p14="http://schemas.microsoft.com/office/powerpoint/2010/main" val="351597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Zero Crossing Rate (ZCR)</a:t>
            </a:r>
            <a:endParaRPr lang="en-IN" dirty="0"/>
          </a:p>
        </p:txBody>
      </p:sp>
      <p:sp>
        <p:nvSpPr>
          <p:cNvPr id="3" name="Content Placeholder 2"/>
          <p:cNvSpPr>
            <a:spLocks noGrp="1"/>
          </p:cNvSpPr>
          <p:nvPr>
            <p:ph idx="1"/>
          </p:nvPr>
        </p:nvSpPr>
        <p:spPr/>
        <p:txBody>
          <a:bodyPr/>
          <a:lstStyle/>
          <a:p>
            <a:pPr marL="266700" indent="-266700" algn="just">
              <a:tabLst>
                <a:tab pos="266700" algn="l"/>
              </a:tabLst>
            </a:pPr>
            <a:r>
              <a:rPr lang="en-IN" dirty="0"/>
              <a:t>This is a measure of how many times the plot of healthy and faulty data intersect each other.</a:t>
            </a:r>
          </a:p>
          <a:p>
            <a:pPr marL="266700" indent="-266700" algn="just">
              <a:buNone/>
              <a:tabLst>
                <a:tab pos="266700" algn="l"/>
              </a:tabLst>
            </a:pPr>
            <a:endParaRPr lang="en-IN" sz="1050" dirty="0"/>
          </a:p>
          <a:p>
            <a:pPr marL="266700" indent="-266700" algn="just">
              <a:tabLst>
                <a:tab pos="266700" algn="l"/>
              </a:tabLst>
            </a:pPr>
            <a:r>
              <a:rPr lang="en-IN" dirty="0" smtClean="0"/>
              <a:t>The </a:t>
            </a:r>
            <a:r>
              <a:rPr lang="en-IN" dirty="0"/>
              <a:t>difference </a:t>
            </a:r>
            <a:r>
              <a:rPr lang="en-IN" dirty="0" smtClean="0"/>
              <a:t>of the two states’ plot is taken and the number of times this difference crosses </a:t>
            </a:r>
            <a:r>
              <a:rPr lang="en-IN" dirty="0"/>
              <a:t>zero </a:t>
            </a:r>
            <a:r>
              <a:rPr lang="en-IN" dirty="0" smtClean="0"/>
              <a:t>value is termed as ZCR parameter.</a:t>
            </a:r>
            <a:endParaRPr lang="en-IN" dirty="0"/>
          </a:p>
          <a:p>
            <a:pPr marL="266700" indent="-266700" algn="just">
              <a:buNone/>
              <a:tabLst>
                <a:tab pos="266700" algn="l"/>
              </a:tabLst>
            </a:pPr>
            <a:endParaRPr lang="en-IN" sz="1050" dirty="0"/>
          </a:p>
          <a:p>
            <a:pPr marL="266700" indent="-266700" algn="just">
              <a:tabLst>
                <a:tab pos="266700" algn="l"/>
              </a:tabLst>
            </a:pPr>
            <a:r>
              <a:rPr lang="en-US" dirty="0"/>
              <a:t>Low ZCR implies a better feature.</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10</a:t>
            </a:fld>
            <a:endParaRPr lang="en-IN">
              <a:solidFill>
                <a:prstClr val="black">
                  <a:tint val="75000"/>
                </a:prstClr>
              </a:solidFill>
            </a:endParaRPr>
          </a:p>
        </p:txBody>
      </p:sp>
    </p:spTree>
    <p:extLst>
      <p:ext uri="{BB962C8B-B14F-4D97-AF65-F5344CB8AC3E}">
        <p14:creationId xmlns:p14="http://schemas.microsoft.com/office/powerpoint/2010/main" val="4015005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11</a:t>
            </a:fld>
            <a:endParaRPr lang="en-IN" dirty="0">
              <a:solidFill>
                <a:prstClr val="black">
                  <a:tint val="75000"/>
                </a:prstClr>
              </a:solidFill>
            </a:endParaRPr>
          </a:p>
        </p:txBody>
      </p:sp>
      <p:sp>
        <p:nvSpPr>
          <p:cNvPr id="5" name="Title 4"/>
          <p:cNvSpPr>
            <a:spLocks noGrp="1"/>
          </p:cNvSpPr>
          <p:nvPr>
            <p:ph type="title"/>
          </p:nvPr>
        </p:nvSpPr>
        <p:spPr/>
        <p:txBody>
          <a:bodyPr/>
          <a:lstStyle/>
          <a:p>
            <a:r>
              <a:rPr lang="en-IN" dirty="0" smtClean="0"/>
              <a:t>Zero Crossing Rate</a:t>
            </a:r>
            <a:endParaRPr lang="en-IN"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292" r="8631" b="3765"/>
          <a:stretch/>
        </p:blipFill>
        <p:spPr>
          <a:xfrm>
            <a:off x="1685924" y="1428524"/>
            <a:ext cx="5553076" cy="4767034"/>
          </a:xfrm>
          <a:prstGeom prst="rect">
            <a:avLst/>
          </a:prstGeom>
        </p:spPr>
      </p:pic>
      <p:sp>
        <p:nvSpPr>
          <p:cNvPr id="6" name="TextBox 5"/>
          <p:cNvSpPr txBox="1"/>
          <p:nvPr/>
        </p:nvSpPr>
        <p:spPr>
          <a:xfrm>
            <a:off x="2971800" y="6324600"/>
            <a:ext cx="2490302" cy="307777"/>
          </a:xfrm>
          <a:prstGeom prst="rect">
            <a:avLst/>
          </a:prstGeom>
          <a:noFill/>
        </p:spPr>
        <p:txBody>
          <a:bodyPr wrap="square" rtlCol="0">
            <a:spAutoFit/>
          </a:bodyPr>
          <a:lstStyle/>
          <a:p>
            <a:pPr algn="ctr"/>
            <a:r>
              <a:rPr lang="en-US" sz="1400" dirty="0" smtClean="0">
                <a:ln>
                  <a:solidFill>
                    <a:schemeClr val="accent6">
                      <a:lumMod val="50000"/>
                    </a:schemeClr>
                  </a:solidFill>
                </a:ln>
              </a:rPr>
              <a:t>Zero Crossing Rate value is  12</a:t>
            </a:r>
            <a:endParaRPr lang="en-IN" sz="1400" dirty="0">
              <a:ln>
                <a:solidFill>
                  <a:schemeClr val="accent6">
                    <a:lumMod val="50000"/>
                  </a:schemeClr>
                </a:solidFill>
              </a:ln>
            </a:endParaRPr>
          </a:p>
        </p:txBody>
      </p:sp>
    </p:spTree>
    <p:extLst>
      <p:ext uri="{BB962C8B-B14F-4D97-AF65-F5344CB8AC3E}">
        <p14:creationId xmlns:p14="http://schemas.microsoft.com/office/powerpoint/2010/main" val="1943979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Separation Count</a:t>
            </a:r>
          </a:p>
        </p:txBody>
      </p:sp>
      <p:sp>
        <p:nvSpPr>
          <p:cNvPr id="3" name="Content Placeholder 2"/>
          <p:cNvSpPr>
            <a:spLocks noGrp="1"/>
          </p:cNvSpPr>
          <p:nvPr>
            <p:ph idx="1"/>
          </p:nvPr>
        </p:nvSpPr>
        <p:spPr/>
        <p:txBody>
          <a:bodyPr>
            <a:normAutofit fontScale="92500" lnSpcReduction="10000"/>
          </a:bodyPr>
          <a:lstStyle/>
          <a:p>
            <a:pPr marL="266700" indent="-266700" algn="just"/>
            <a:r>
              <a:rPr lang="en-IN" dirty="0"/>
              <a:t>This measures the plot’s ability to have the two states separated by an imaginary line. </a:t>
            </a:r>
          </a:p>
          <a:p>
            <a:pPr marL="266700" indent="-266700" algn="just"/>
            <a:endParaRPr lang="en-IN" sz="1000" dirty="0"/>
          </a:p>
          <a:p>
            <a:pPr marL="266700" indent="-266700" algn="just"/>
            <a:r>
              <a:rPr lang="en-IN" dirty="0"/>
              <a:t>It counts the number of times that healthy and faulty plot cross the imaginary line of separation (i.e. maximum or minimum value of the data).</a:t>
            </a:r>
          </a:p>
          <a:p>
            <a:pPr marL="266700" indent="-266700" algn="just"/>
            <a:endParaRPr lang="en-IN" sz="1000" dirty="0"/>
          </a:p>
          <a:p>
            <a:pPr marL="266700" indent="-266700" algn="just"/>
            <a:r>
              <a:rPr lang="en-IN" dirty="0"/>
              <a:t>As shown in figure upper line indicates </a:t>
            </a:r>
            <a:r>
              <a:rPr lang="en-IN" dirty="0" smtClean="0"/>
              <a:t>maximum </a:t>
            </a:r>
            <a:r>
              <a:rPr lang="en-IN" dirty="0"/>
              <a:t>of Faulty while lower line  indicates </a:t>
            </a:r>
            <a:r>
              <a:rPr lang="en-IN" dirty="0" smtClean="0"/>
              <a:t>minimum  </a:t>
            </a:r>
            <a:r>
              <a:rPr lang="en-IN" dirty="0"/>
              <a:t>of Healthy data.</a:t>
            </a:r>
          </a:p>
          <a:p>
            <a:pPr marL="266700" indent="-266700" algn="just"/>
            <a:endParaRPr lang="en-IN" sz="1000" dirty="0"/>
          </a:p>
          <a:p>
            <a:pPr marL="266700" indent="-266700" algn="just"/>
            <a:r>
              <a:rPr lang="en-US" dirty="0"/>
              <a:t>Low separation count implies a better feature.</a:t>
            </a:r>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228488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Separation Count</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13</a:t>
            </a:fld>
            <a:endParaRPr lang="en-IN">
              <a:solidFill>
                <a:prstClr val="black">
                  <a:tint val="75000"/>
                </a:prstClr>
              </a:solidFill>
            </a:endParaRPr>
          </a:p>
        </p:txBody>
      </p:sp>
      <p:sp>
        <p:nvSpPr>
          <p:cNvPr id="6" name="TextBox 5"/>
          <p:cNvSpPr txBox="1"/>
          <p:nvPr/>
        </p:nvSpPr>
        <p:spPr>
          <a:xfrm>
            <a:off x="3276600" y="6397823"/>
            <a:ext cx="2490302" cy="307777"/>
          </a:xfrm>
          <a:prstGeom prst="rect">
            <a:avLst/>
          </a:prstGeom>
          <a:noFill/>
        </p:spPr>
        <p:txBody>
          <a:bodyPr wrap="square" rtlCol="0">
            <a:spAutoFit/>
          </a:bodyPr>
          <a:lstStyle/>
          <a:p>
            <a:pPr algn="ctr"/>
            <a:r>
              <a:rPr lang="en-US" sz="1400" dirty="0" smtClean="0">
                <a:ln>
                  <a:solidFill>
                    <a:schemeClr val="accent6">
                      <a:lumMod val="50000"/>
                    </a:schemeClr>
                  </a:solidFill>
                </a:ln>
              </a:rPr>
              <a:t>Separation Count: 65</a:t>
            </a:r>
            <a:endParaRPr lang="en-IN" sz="1400" dirty="0">
              <a:ln>
                <a:solidFill>
                  <a:schemeClr val="accent6">
                    <a:lumMod val="50000"/>
                  </a:schemeClr>
                </a:solidFill>
              </a:ln>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716" t="3669" r="8210" b="2549"/>
          <a:stretch/>
        </p:blipFill>
        <p:spPr>
          <a:xfrm>
            <a:off x="1558119" y="1600200"/>
            <a:ext cx="5833281" cy="4822690"/>
          </a:xfrm>
          <a:prstGeom prst="rect">
            <a:avLst/>
          </a:prstGeom>
        </p:spPr>
      </p:pic>
    </p:spTree>
    <p:extLst>
      <p:ext uri="{BB962C8B-B14F-4D97-AF65-F5344CB8AC3E}">
        <p14:creationId xmlns:p14="http://schemas.microsoft.com/office/powerpoint/2010/main" val="3117516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Ratio of Means</a:t>
            </a:r>
            <a:endParaRPr lang="en-IN" dirty="0"/>
          </a:p>
        </p:txBody>
      </p:sp>
      <p:sp>
        <p:nvSpPr>
          <p:cNvPr id="3" name="Content Placeholder 2"/>
          <p:cNvSpPr>
            <a:spLocks noGrp="1"/>
          </p:cNvSpPr>
          <p:nvPr>
            <p:ph idx="1"/>
          </p:nvPr>
        </p:nvSpPr>
        <p:spPr/>
        <p:txBody>
          <a:bodyPr/>
          <a:lstStyle/>
          <a:p>
            <a:pPr marL="266700" indent="-266700" algn="just">
              <a:lnSpc>
                <a:spcPct val="80000"/>
              </a:lnSpc>
            </a:pPr>
            <a:r>
              <a:rPr lang="en-IN" dirty="0"/>
              <a:t>Ratio implies the amount of uncertainty a faulty feature resembles its healthy counterpart.</a:t>
            </a:r>
          </a:p>
          <a:p>
            <a:pPr marL="266700" indent="-266700" algn="just">
              <a:lnSpc>
                <a:spcPct val="80000"/>
              </a:lnSpc>
            </a:pPr>
            <a:endParaRPr lang="en-IN" sz="1000" dirty="0"/>
          </a:p>
          <a:p>
            <a:pPr marL="266700" indent="-266700" algn="just">
              <a:lnSpc>
                <a:spcPct val="80000"/>
              </a:lnSpc>
            </a:pPr>
            <a:r>
              <a:rPr lang="en-US" dirty="0"/>
              <a:t>It is the ratio of the mean of lower plot (here it is faulty) to mean of  upper plot (here it is healthy) over all datasets.</a:t>
            </a:r>
          </a:p>
          <a:p>
            <a:pPr marL="266700" indent="-266700" algn="just">
              <a:lnSpc>
                <a:spcPct val="80000"/>
              </a:lnSpc>
            </a:pPr>
            <a:endParaRPr lang="en-US" sz="1000" dirty="0"/>
          </a:p>
          <a:p>
            <a:pPr marL="266700" indent="-266700" algn="just">
              <a:lnSpc>
                <a:spcPct val="80000"/>
              </a:lnSpc>
            </a:pPr>
            <a:r>
              <a:rPr lang="en-US" dirty="0"/>
              <a:t>Lower ratio implies better ability to distinguish; hence better feature.</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2097332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Ratio of Means</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15</a:t>
            </a:fld>
            <a:endParaRPr lang="en-IN">
              <a:solidFill>
                <a:prstClr val="black">
                  <a:tint val="75000"/>
                </a:prst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288" t="2253" r="8981" b="2947"/>
          <a:stretch/>
        </p:blipFill>
        <p:spPr>
          <a:xfrm>
            <a:off x="1524000" y="1407034"/>
            <a:ext cx="5791200" cy="4917566"/>
          </a:xfrm>
          <a:prstGeom prst="rect">
            <a:avLst/>
          </a:prstGeom>
        </p:spPr>
      </p:pic>
      <p:sp>
        <p:nvSpPr>
          <p:cNvPr id="6" name="TextBox 5"/>
          <p:cNvSpPr txBox="1"/>
          <p:nvPr/>
        </p:nvSpPr>
        <p:spPr>
          <a:xfrm>
            <a:off x="3276600" y="6324600"/>
            <a:ext cx="2490302" cy="307777"/>
          </a:xfrm>
          <a:prstGeom prst="rect">
            <a:avLst/>
          </a:prstGeom>
          <a:noFill/>
        </p:spPr>
        <p:txBody>
          <a:bodyPr wrap="square" rtlCol="0">
            <a:spAutoFit/>
          </a:bodyPr>
          <a:lstStyle/>
          <a:p>
            <a:pPr algn="ctr"/>
            <a:r>
              <a:rPr lang="en-US" sz="1400" dirty="0" smtClean="0">
                <a:ln>
                  <a:solidFill>
                    <a:schemeClr val="accent6">
                      <a:lumMod val="50000"/>
                    </a:schemeClr>
                  </a:solidFill>
                </a:ln>
              </a:rPr>
              <a:t>Ratio of Means: 0.118787</a:t>
            </a:r>
            <a:endParaRPr lang="en-IN" sz="1400" dirty="0">
              <a:ln>
                <a:solidFill>
                  <a:schemeClr val="accent6">
                    <a:lumMod val="50000"/>
                  </a:schemeClr>
                </a:solidFill>
              </a:ln>
            </a:endParaRPr>
          </a:p>
        </p:txBody>
      </p:sp>
      <p:sp>
        <p:nvSpPr>
          <p:cNvPr id="7" name="TextBox 6"/>
          <p:cNvSpPr txBox="1"/>
          <p:nvPr/>
        </p:nvSpPr>
        <p:spPr>
          <a:xfrm>
            <a:off x="6553200" y="2743200"/>
            <a:ext cx="2286000"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sz="1200" dirty="0">
                <a:ln w="6350">
                  <a:solidFill>
                    <a:schemeClr val="accent2">
                      <a:lumMod val="60000"/>
                      <a:lumOff val="40000"/>
                    </a:schemeClr>
                  </a:solidFill>
                </a:ln>
              </a:rPr>
              <a:t>Mean of Faulty Datasets:1.1971</a:t>
            </a:r>
          </a:p>
        </p:txBody>
      </p:sp>
      <p:sp>
        <p:nvSpPr>
          <p:cNvPr id="8" name="TextBox 7"/>
          <p:cNvSpPr txBox="1"/>
          <p:nvPr/>
        </p:nvSpPr>
        <p:spPr>
          <a:xfrm>
            <a:off x="6553200" y="4572000"/>
            <a:ext cx="2286000" cy="27699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sz="1200" dirty="0" smtClean="0">
                <a:ln w="6350">
                  <a:solidFill>
                    <a:schemeClr val="accent2">
                      <a:lumMod val="60000"/>
                      <a:lumOff val="40000"/>
                    </a:schemeClr>
                  </a:solidFill>
                </a:ln>
              </a:rPr>
              <a:t>Mean of Healthy Datasets:0.1422</a:t>
            </a:r>
            <a:endParaRPr lang="en-IN" sz="1200" dirty="0">
              <a:ln w="6350">
                <a:solidFill>
                  <a:schemeClr val="accent2">
                    <a:lumMod val="60000"/>
                    <a:lumOff val="40000"/>
                  </a:schemeClr>
                </a:solidFill>
              </a:ln>
            </a:endParaRPr>
          </a:p>
        </p:txBody>
      </p:sp>
      <p:cxnSp>
        <p:nvCxnSpPr>
          <p:cNvPr id="14" name="Straight Arrow Connector 13"/>
          <p:cNvCxnSpPr/>
          <p:nvPr/>
        </p:nvCxnSpPr>
        <p:spPr>
          <a:xfrm flipH="1">
            <a:off x="6515100" y="3020199"/>
            <a:ext cx="1076326" cy="845618"/>
          </a:xfrm>
          <a:prstGeom prst="straightConnector1">
            <a:avLst/>
          </a:prstGeom>
          <a:ln w="19050">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flipH="1">
            <a:off x="6515100" y="4876800"/>
            <a:ext cx="1104900" cy="845618"/>
          </a:xfrm>
          <a:prstGeom prst="straightConnector1">
            <a:avLst/>
          </a:prstGeom>
          <a:ln w="19050">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467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 Deviation of Means</a:t>
            </a:r>
          </a:p>
        </p:txBody>
      </p:sp>
      <p:sp>
        <p:nvSpPr>
          <p:cNvPr id="3" name="Content Placeholder 2"/>
          <p:cNvSpPr>
            <a:spLocks noGrp="1"/>
          </p:cNvSpPr>
          <p:nvPr>
            <p:ph idx="1"/>
          </p:nvPr>
        </p:nvSpPr>
        <p:spPr/>
        <p:txBody>
          <a:bodyPr>
            <a:normAutofit fontScale="92500" lnSpcReduction="10000"/>
          </a:bodyPr>
          <a:lstStyle/>
          <a:p>
            <a:pPr marL="266700" indent="-266700" algn="just">
              <a:lnSpc>
                <a:spcPct val="90000"/>
              </a:lnSpc>
            </a:pPr>
            <a:r>
              <a:rPr lang="en-IN" dirty="0"/>
              <a:t>This measures the variations caused in features due to abnormal changes in machine when run for prolonged time.</a:t>
            </a:r>
          </a:p>
          <a:p>
            <a:pPr marL="266700" indent="-266700" algn="just">
              <a:lnSpc>
                <a:spcPct val="90000"/>
              </a:lnSpc>
            </a:pPr>
            <a:endParaRPr lang="en-IN" sz="1000" dirty="0"/>
          </a:p>
          <a:p>
            <a:pPr marL="266700" indent="-266700" algn="just">
              <a:lnSpc>
                <a:spcPct val="90000"/>
              </a:lnSpc>
            </a:pPr>
            <a:r>
              <a:rPr lang="en-IN" dirty="0"/>
              <a:t>It computes the standard deviation of mean values of the plots divided into datasets of equal data width.</a:t>
            </a:r>
          </a:p>
          <a:p>
            <a:pPr marL="266700" indent="-266700" algn="just">
              <a:lnSpc>
                <a:spcPct val="90000"/>
              </a:lnSpc>
            </a:pPr>
            <a:endParaRPr lang="en-IN" sz="1000" dirty="0"/>
          </a:p>
          <a:p>
            <a:pPr marL="266700" indent="-266700" algn="just">
              <a:lnSpc>
                <a:spcPct val="90000"/>
              </a:lnSpc>
            </a:pPr>
            <a:r>
              <a:rPr lang="en-US" dirty="0"/>
              <a:t>This is calculated after normalizing the feature values.</a:t>
            </a:r>
          </a:p>
          <a:p>
            <a:pPr marL="266700" indent="-266700" algn="just">
              <a:lnSpc>
                <a:spcPct val="90000"/>
              </a:lnSpc>
            </a:pPr>
            <a:endParaRPr lang="en-US" sz="1000" dirty="0"/>
          </a:p>
          <a:p>
            <a:pPr marL="266700" indent="-266700" algn="just">
              <a:lnSpc>
                <a:spcPct val="90000"/>
              </a:lnSpc>
            </a:pPr>
            <a:r>
              <a:rPr lang="en-US" dirty="0"/>
              <a:t>Low standard deviation of means implies better feature.</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1175138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 Deviation of Means</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17</a:t>
            </a:fld>
            <a:endParaRPr lang="en-IN">
              <a:solidFill>
                <a:prstClr val="black">
                  <a:tint val="75000"/>
                </a:prstClr>
              </a:solidFill>
            </a:endParaRPr>
          </a:p>
        </p:txBody>
      </p:sp>
      <p:pic>
        <p:nvPicPr>
          <p:cNvPr id="1026" name="Picture 2" descr="C:\Users\lab\Desktop\NEM_2014\Presenataion Matter\Current\Images\stdMeans.png"/>
          <p:cNvPicPr>
            <a:picLocks noChangeAspect="1" noChangeArrowheads="1"/>
          </p:cNvPicPr>
          <p:nvPr/>
        </p:nvPicPr>
        <p:blipFill rotWithShape="1">
          <a:blip r:embed="rId2">
            <a:extLst>
              <a:ext uri="{28A0092B-C50C-407E-A947-70E740481C1C}">
                <a14:useLocalDpi xmlns:a14="http://schemas.microsoft.com/office/drawing/2010/main" val="0"/>
              </a:ext>
            </a:extLst>
          </a:blip>
          <a:srcRect l="6771" t="3646" r="9506" b="3993"/>
          <a:stretch/>
        </p:blipFill>
        <p:spPr bwMode="auto">
          <a:xfrm>
            <a:off x="1428751" y="1676400"/>
            <a:ext cx="5676900" cy="46969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781800" y="3810000"/>
            <a:ext cx="1219200" cy="64633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200" dirty="0">
                <a:ln w="6350">
                  <a:solidFill>
                    <a:schemeClr val="accent2">
                      <a:lumMod val="60000"/>
                      <a:lumOff val="40000"/>
                    </a:schemeClr>
                  </a:solidFill>
                </a:ln>
              </a:rPr>
              <a:t>Standard Dev. </a:t>
            </a:r>
            <a:r>
              <a:rPr lang="en-IN" sz="1200" dirty="0" smtClean="0">
                <a:ln w="6350">
                  <a:solidFill>
                    <a:schemeClr val="accent2">
                      <a:lumMod val="60000"/>
                      <a:lumOff val="40000"/>
                    </a:schemeClr>
                  </a:solidFill>
                </a:ln>
              </a:rPr>
              <a:t>of Faulty Datasets: 0.0607</a:t>
            </a:r>
            <a:endParaRPr lang="en-IN" sz="1200" dirty="0">
              <a:ln w="6350">
                <a:solidFill>
                  <a:schemeClr val="accent2">
                    <a:lumMod val="60000"/>
                    <a:lumOff val="40000"/>
                  </a:schemeClr>
                </a:solidFill>
              </a:ln>
            </a:endParaRPr>
          </a:p>
        </p:txBody>
      </p:sp>
      <p:sp>
        <p:nvSpPr>
          <p:cNvPr id="12" name="TextBox 11"/>
          <p:cNvSpPr txBox="1"/>
          <p:nvPr/>
        </p:nvSpPr>
        <p:spPr>
          <a:xfrm>
            <a:off x="6858000" y="5257800"/>
            <a:ext cx="1295400" cy="64633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200" dirty="0" smtClean="0">
                <a:ln w="6350">
                  <a:solidFill>
                    <a:schemeClr val="accent2">
                      <a:lumMod val="60000"/>
                      <a:lumOff val="40000"/>
                    </a:schemeClr>
                  </a:solidFill>
                </a:ln>
              </a:rPr>
              <a:t>Standard Dev.  of Healthy Datasets: 0.0093</a:t>
            </a:r>
            <a:endParaRPr lang="en-IN" sz="1200" dirty="0">
              <a:ln w="6350">
                <a:solidFill>
                  <a:schemeClr val="accent2">
                    <a:lumMod val="60000"/>
                    <a:lumOff val="40000"/>
                  </a:schemeClr>
                </a:solidFill>
              </a:ln>
            </a:endParaRPr>
          </a:p>
        </p:txBody>
      </p:sp>
      <p:sp>
        <p:nvSpPr>
          <p:cNvPr id="3" name="Right Brace 2"/>
          <p:cNvSpPr/>
          <p:nvPr/>
        </p:nvSpPr>
        <p:spPr>
          <a:xfrm>
            <a:off x="6534150" y="5257800"/>
            <a:ext cx="228600" cy="609600"/>
          </a:xfrm>
          <a:prstGeom prst="rightBrace">
            <a:avLst/>
          </a:prstGeom>
          <a:ln w="28575"/>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3" name="Right Brace 12"/>
          <p:cNvSpPr/>
          <p:nvPr/>
        </p:nvSpPr>
        <p:spPr>
          <a:xfrm>
            <a:off x="6553200" y="3248799"/>
            <a:ext cx="228600" cy="1780401"/>
          </a:xfrm>
          <a:prstGeom prst="rightBrace">
            <a:avLst/>
          </a:prstGeom>
          <a:ln w="28575"/>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9" name="TextBox 8"/>
          <p:cNvSpPr txBox="1"/>
          <p:nvPr/>
        </p:nvSpPr>
        <p:spPr>
          <a:xfrm>
            <a:off x="1981200" y="6324600"/>
            <a:ext cx="4781550" cy="307777"/>
          </a:xfrm>
          <a:prstGeom prst="rect">
            <a:avLst/>
          </a:prstGeom>
          <a:noFill/>
        </p:spPr>
        <p:txBody>
          <a:bodyPr wrap="square" rtlCol="0">
            <a:spAutoFit/>
          </a:bodyPr>
          <a:lstStyle/>
          <a:p>
            <a:pPr algn="ctr"/>
            <a:r>
              <a:rPr lang="en-US" sz="1400" dirty="0" smtClean="0">
                <a:ln>
                  <a:solidFill>
                    <a:schemeClr val="accent6">
                      <a:lumMod val="50000"/>
                    </a:schemeClr>
                  </a:solidFill>
                </a:ln>
              </a:rPr>
              <a:t>Std. of Means : 0.118787 (Healthy Std. Dev. + Faulty Std. Dev.)</a:t>
            </a:r>
            <a:endParaRPr lang="en-IN" sz="1400" dirty="0">
              <a:ln>
                <a:solidFill>
                  <a:schemeClr val="accent6">
                    <a:lumMod val="50000"/>
                  </a:schemeClr>
                </a:solidFill>
              </a:ln>
            </a:endParaRPr>
          </a:p>
        </p:txBody>
      </p:sp>
    </p:spTree>
    <p:extLst>
      <p:ext uri="{BB962C8B-B14F-4D97-AF65-F5344CB8AC3E}">
        <p14:creationId xmlns:p14="http://schemas.microsoft.com/office/powerpoint/2010/main" val="953891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ab-413\AppData\Local\Microsoft\Windows\Temporary Internet Files\Content.IE5\ECDKKC9U\MC9003043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132856"/>
            <a:ext cx="2736304" cy="33843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295400" y="677838"/>
            <a:ext cx="6705600" cy="827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Automating Feature Selection ??</a:t>
            </a:r>
            <a:endParaRPr lang="en-US" sz="3600" dirty="0">
              <a:solidFill>
                <a:schemeClr val="tx1"/>
              </a:solidFill>
            </a:endParaRPr>
          </a:p>
        </p:txBody>
      </p:sp>
      <p:sp>
        <p:nvSpPr>
          <p:cNvPr id="6" name="Cloud Callout 5"/>
          <p:cNvSpPr/>
          <p:nvPr/>
        </p:nvSpPr>
        <p:spPr>
          <a:xfrm>
            <a:off x="5580112" y="2348880"/>
            <a:ext cx="2232248" cy="1080120"/>
          </a:xfrm>
          <a:prstGeom prst="cloudCallout">
            <a:avLst>
              <a:gd name="adj1" fmla="val -33162"/>
              <a:gd name="adj2" fmla="val 8058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ZCR Threshold??</a:t>
            </a:r>
            <a:endParaRPr lang="en-US" dirty="0"/>
          </a:p>
        </p:txBody>
      </p:sp>
      <p:sp>
        <p:nvSpPr>
          <p:cNvPr id="7" name="Cloud Callout 6"/>
          <p:cNvSpPr/>
          <p:nvPr/>
        </p:nvSpPr>
        <p:spPr>
          <a:xfrm>
            <a:off x="5724128" y="4869160"/>
            <a:ext cx="2952328" cy="1440160"/>
          </a:xfrm>
          <a:prstGeom prst="cloudCallout">
            <a:avLst>
              <a:gd name="adj1" fmla="val -40078"/>
              <a:gd name="adj2" fmla="val -718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Standard Mean Threshold??</a:t>
            </a:r>
            <a:endParaRPr lang="en-US" dirty="0"/>
          </a:p>
        </p:txBody>
      </p:sp>
      <p:sp>
        <p:nvSpPr>
          <p:cNvPr id="9" name="Cloud Callout 8"/>
          <p:cNvSpPr/>
          <p:nvPr/>
        </p:nvSpPr>
        <p:spPr>
          <a:xfrm>
            <a:off x="971600" y="2294584"/>
            <a:ext cx="2736304" cy="1134416"/>
          </a:xfrm>
          <a:prstGeom prst="cloudCallout">
            <a:avLst>
              <a:gd name="adj1" fmla="val 36268"/>
              <a:gd name="adj2" fmla="val 695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Separation Threshold??</a:t>
            </a:r>
            <a:endParaRPr lang="en-US" dirty="0"/>
          </a:p>
        </p:txBody>
      </p:sp>
      <p:sp>
        <p:nvSpPr>
          <p:cNvPr id="10" name="Cloud Callout 9"/>
          <p:cNvSpPr/>
          <p:nvPr/>
        </p:nvSpPr>
        <p:spPr>
          <a:xfrm>
            <a:off x="539552" y="4670228"/>
            <a:ext cx="2592288" cy="1191111"/>
          </a:xfrm>
          <a:prstGeom prst="cloudCallout">
            <a:avLst>
              <a:gd name="adj1" fmla="val 49030"/>
              <a:gd name="adj2" fmla="val -9625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Ratio Threshold??</a:t>
            </a:r>
            <a:endParaRPr lang="en-US" dirty="0"/>
          </a:p>
        </p:txBody>
      </p:sp>
      <p:sp>
        <p:nvSpPr>
          <p:cNvPr id="8" name="Rounded Rectangle 7"/>
          <p:cNvSpPr/>
          <p:nvPr/>
        </p:nvSpPr>
        <p:spPr>
          <a:xfrm>
            <a:off x="3779912" y="5661248"/>
            <a:ext cx="1584176" cy="432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USER</a:t>
            </a:r>
            <a:endParaRPr lang="en-US" sz="3200" dirty="0"/>
          </a:p>
        </p:txBody>
      </p:sp>
      <p:sp>
        <p:nvSpPr>
          <p:cNvPr id="2" name="Slide Number Placeholder 1"/>
          <p:cNvSpPr>
            <a:spLocks noGrp="1"/>
          </p:cNvSpPr>
          <p:nvPr>
            <p:ph type="sldNum" sz="quarter" idx="12"/>
          </p:nvPr>
        </p:nvSpPr>
        <p:spPr/>
        <p:txBody>
          <a:bodyPr/>
          <a:lstStyle/>
          <a:p>
            <a:fld id="{1179ED36-7E5E-467C-9801-69B2E1CDDA23}"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144091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Pressure Range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prstClr val="black"/>
                </a:solidFill>
              </a:rPr>
              <a:t>Pressure is measured in </a:t>
            </a:r>
            <a:r>
              <a:rPr lang="en-IN" dirty="0"/>
              <a:t> </a:t>
            </a:r>
            <a:r>
              <a:rPr lang="en-IN" dirty="0" err="1"/>
              <a:t>lbf</a:t>
            </a:r>
            <a:r>
              <a:rPr lang="en-IN" dirty="0"/>
              <a:t>/square inch </a:t>
            </a:r>
            <a:r>
              <a:rPr lang="en-IN" dirty="0" smtClean="0"/>
              <a:t>also known as PSI (per square inch). In air compressor it has a major significance as it directly reflects the condition of machine. Apart from it </a:t>
            </a:r>
            <a:r>
              <a:rPr lang="en-IN" dirty="0" err="1" smtClean="0"/>
              <a:t>it</a:t>
            </a:r>
            <a:r>
              <a:rPr lang="en-IN" dirty="0" smtClean="0"/>
              <a:t> was found it also impacts the Fault Diagnosis.</a:t>
            </a:r>
            <a:endParaRPr lang="en-US" dirty="0" smtClean="0">
              <a:solidFill>
                <a:prstClr val="black"/>
              </a:solidFill>
            </a:endParaRPr>
          </a:p>
          <a:p>
            <a:pPr algn="just"/>
            <a:r>
              <a:rPr lang="en-US" dirty="0" smtClean="0">
                <a:solidFill>
                  <a:prstClr val="black"/>
                </a:solidFill>
              </a:rPr>
              <a:t>In fault diagnosis during </a:t>
            </a:r>
            <a:r>
              <a:rPr lang="en-US" dirty="0">
                <a:solidFill>
                  <a:prstClr val="black"/>
                </a:solidFill>
              </a:rPr>
              <a:t>visual analysis of features it was </a:t>
            </a:r>
            <a:r>
              <a:rPr lang="en-US" dirty="0" smtClean="0">
                <a:solidFill>
                  <a:prstClr val="black"/>
                </a:solidFill>
              </a:rPr>
              <a:t>found </a:t>
            </a:r>
            <a:r>
              <a:rPr lang="en-US" dirty="0">
                <a:solidFill>
                  <a:prstClr val="black"/>
                </a:solidFill>
              </a:rPr>
              <a:t>that the </a:t>
            </a:r>
            <a:r>
              <a:rPr lang="en-US" dirty="0" smtClean="0">
                <a:solidFill>
                  <a:prstClr val="black"/>
                </a:solidFill>
              </a:rPr>
              <a:t>for acoustic dataset features and data both are merely show any variation as pressure range increases where as in case of vibration data acquisition features and data both show measurable changes as pressure range changes.</a:t>
            </a:r>
            <a:endParaRPr lang="en-US" dirty="0">
              <a:solidFill>
                <a:prstClr val="black"/>
              </a:solidFill>
            </a:endParaRPr>
          </a:p>
          <a:p>
            <a:pPr algn="just"/>
            <a:r>
              <a:rPr lang="en-US" dirty="0" smtClean="0">
                <a:solidFill>
                  <a:prstClr val="black"/>
                </a:solidFill>
              </a:rPr>
              <a:t>There were some specific pressure ranges where features were  clearly able to distinguish for two different state of machine. Hence, it was required to identify these pressure range for correct identification of machine state. </a:t>
            </a:r>
            <a:endParaRPr lang="en-IN" dirty="0"/>
          </a:p>
        </p:txBody>
      </p:sp>
    </p:spTree>
    <p:extLst>
      <p:ext uri="{BB962C8B-B14F-4D97-AF65-F5344CB8AC3E}">
        <p14:creationId xmlns:p14="http://schemas.microsoft.com/office/powerpoint/2010/main" val="127708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p:txBody>
          <a:bodyPr>
            <a:noAutofit/>
          </a:bodyPr>
          <a:lstStyle/>
          <a:p>
            <a:pPr marL="266700" lvl="1" indent="-266700" algn="just">
              <a:buFont typeface="Arial" pitchFamily="34" charset="0"/>
              <a:buChar char="•"/>
            </a:pPr>
            <a:r>
              <a:rPr lang="en-US" sz="1800" dirty="0"/>
              <a:t>Problem Statement</a:t>
            </a:r>
          </a:p>
          <a:p>
            <a:pPr marL="266700" lvl="1" indent="-266700" algn="just">
              <a:buFont typeface="Arial" pitchFamily="34" charset="0"/>
              <a:buChar char="•"/>
            </a:pPr>
            <a:r>
              <a:rPr lang="en-US" sz="1800" dirty="0"/>
              <a:t>Existing Solutions and Limitations</a:t>
            </a:r>
          </a:p>
          <a:p>
            <a:pPr marL="266700" lvl="1" indent="-266700" algn="just">
              <a:buFont typeface="Arial" pitchFamily="34" charset="0"/>
              <a:buChar char="•"/>
            </a:pPr>
            <a:r>
              <a:rPr lang="en-US" sz="1800" dirty="0"/>
              <a:t>Expectations from new Algorithm</a:t>
            </a:r>
          </a:p>
          <a:p>
            <a:pPr marL="266700" lvl="1" indent="-266700" algn="just">
              <a:buFont typeface="Arial" pitchFamily="34" charset="0"/>
              <a:buChar char="•"/>
            </a:pPr>
            <a:r>
              <a:rPr lang="en-US" sz="1800" dirty="0"/>
              <a:t>Four Parameters used</a:t>
            </a:r>
          </a:p>
          <a:p>
            <a:pPr marL="723900" lvl="3" indent="-266700" algn="just">
              <a:buFont typeface="Calibri" pitchFamily="34" charset="0"/>
              <a:buChar char="−"/>
            </a:pPr>
            <a:r>
              <a:rPr lang="en-US" b="1" dirty="0"/>
              <a:t>ZCR Count</a:t>
            </a:r>
          </a:p>
          <a:p>
            <a:pPr marL="723900" lvl="3" indent="-266700" algn="just">
              <a:buFont typeface="Calibri" pitchFamily="34" charset="0"/>
              <a:buChar char="−"/>
            </a:pPr>
            <a:r>
              <a:rPr lang="en-US" b="1" dirty="0"/>
              <a:t>Separation Count</a:t>
            </a:r>
          </a:p>
          <a:p>
            <a:pPr marL="723900" lvl="3" indent="-266700" algn="just">
              <a:buFont typeface="Calibri" pitchFamily="34" charset="0"/>
              <a:buChar char="−"/>
            </a:pPr>
            <a:r>
              <a:rPr lang="en-US" b="1" dirty="0"/>
              <a:t>Ratio of Means</a:t>
            </a:r>
          </a:p>
          <a:p>
            <a:pPr marL="723900" lvl="3" indent="-266700" algn="just">
              <a:buFont typeface="Calibri" pitchFamily="34" charset="0"/>
              <a:buChar char="−"/>
            </a:pPr>
            <a:r>
              <a:rPr lang="en-US" b="1" dirty="0"/>
              <a:t>Standard Deviation of Means</a:t>
            </a:r>
          </a:p>
          <a:p>
            <a:pPr marL="266700" lvl="1" indent="-266700" algn="just">
              <a:buFont typeface="Arial" pitchFamily="34" charset="0"/>
              <a:buChar char="•"/>
            </a:pPr>
            <a:r>
              <a:rPr lang="en-US" sz="1800" dirty="0"/>
              <a:t>Concept of Dataset Rejection</a:t>
            </a:r>
          </a:p>
          <a:p>
            <a:pPr marL="266700" lvl="1" indent="-266700" algn="just">
              <a:buFont typeface="Arial" pitchFamily="34" charset="0"/>
              <a:buChar char="•"/>
            </a:pPr>
            <a:r>
              <a:rPr lang="en-US" sz="1800" dirty="0"/>
              <a:t>Feature Selection Algorithm Concept and Implementation</a:t>
            </a:r>
          </a:p>
          <a:p>
            <a:pPr marL="266700" lvl="1" indent="-266700" algn="just">
              <a:buFont typeface="Arial" pitchFamily="34" charset="0"/>
              <a:buChar char="•"/>
            </a:pPr>
            <a:r>
              <a:rPr lang="en-US" sz="1800" dirty="0"/>
              <a:t>Need for Simultaneous Feature Selection and Dataset rejection</a:t>
            </a:r>
          </a:p>
          <a:p>
            <a:pPr marL="266700" lvl="1" indent="-266700" algn="just">
              <a:buFont typeface="Arial" pitchFamily="34" charset="0"/>
              <a:buChar char="•"/>
            </a:pPr>
            <a:r>
              <a:rPr lang="en-US" sz="1800" dirty="0"/>
              <a:t>Dataset Rejection Algorithm Implementation</a:t>
            </a:r>
          </a:p>
          <a:p>
            <a:pPr marL="266700" lvl="1" indent="-266700" algn="just">
              <a:buFont typeface="Arial" pitchFamily="34" charset="0"/>
              <a:buChar char="•"/>
            </a:pPr>
            <a:r>
              <a:rPr lang="en-US" sz="1800" dirty="0"/>
              <a:t>Dependencies</a:t>
            </a:r>
          </a:p>
          <a:p>
            <a:pPr marL="266700" lvl="1" indent="-266700" algn="just">
              <a:buFont typeface="Arial" pitchFamily="34" charset="0"/>
              <a:buChar char="•"/>
            </a:pPr>
            <a:r>
              <a:rPr lang="en-US" sz="1800" dirty="0"/>
              <a:t>Shortcomings of the Algorithm</a:t>
            </a:r>
          </a:p>
          <a:p>
            <a:pPr marL="266700" lvl="1" indent="-266700" algn="just">
              <a:buFont typeface="Arial" pitchFamily="34" charset="0"/>
              <a:buChar char="•"/>
            </a:pPr>
            <a:r>
              <a:rPr lang="en-US" sz="1800" dirty="0" smtClean="0"/>
              <a:t>Results</a:t>
            </a:r>
            <a:endParaRPr lang="en-US" sz="1800" b="1" dirty="0"/>
          </a:p>
        </p:txBody>
      </p:sp>
      <p:sp>
        <p:nvSpPr>
          <p:cNvPr id="4"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2</a:t>
            </a:fld>
            <a:endParaRPr lang="en-IN" sz="1200" dirty="0">
              <a:solidFill>
                <a:schemeClr val="bg1">
                  <a:lumMod val="50000"/>
                </a:schemeClr>
              </a:solidFill>
            </a:endParaRPr>
          </a:p>
        </p:txBody>
      </p:sp>
    </p:spTree>
    <p:extLst>
      <p:ext uri="{BB962C8B-B14F-4D97-AF65-F5344CB8AC3E}">
        <p14:creationId xmlns:p14="http://schemas.microsoft.com/office/powerpoint/2010/main" val="2266522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Acquisition in Specific Pressure Range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In our experiment, we have used ELGI single stage air compressor  where pressure range varies from.</a:t>
            </a:r>
          </a:p>
          <a:p>
            <a:pPr algn="just"/>
            <a:r>
              <a:rPr lang="en-IN" dirty="0" smtClean="0"/>
              <a:t>For experimentation purpose we have used only following  </a:t>
            </a:r>
          </a:p>
          <a:p>
            <a:pPr lvl="1"/>
            <a:r>
              <a:rPr lang="en-IN" dirty="0" smtClean="0"/>
              <a:t>2-4 PSI</a:t>
            </a:r>
          </a:p>
          <a:p>
            <a:pPr lvl="1"/>
            <a:r>
              <a:rPr lang="en-IN" dirty="0" smtClean="0"/>
              <a:t>4-6 PSI</a:t>
            </a:r>
          </a:p>
          <a:p>
            <a:pPr lvl="1"/>
            <a:r>
              <a:rPr lang="en-IN" dirty="0" smtClean="0"/>
              <a:t>6-8 PSI</a:t>
            </a:r>
          </a:p>
          <a:p>
            <a:pPr lvl="1"/>
            <a:r>
              <a:rPr lang="en-IN" dirty="0" smtClean="0"/>
              <a:t>8-10 PSI</a:t>
            </a:r>
          </a:p>
          <a:p>
            <a:pPr marL="342900" lvl="1" indent="-342900" algn="just">
              <a:buFont typeface="Arial" pitchFamily="34" charset="0"/>
              <a:buChar char="•"/>
            </a:pPr>
            <a:r>
              <a:rPr lang="en-IN" sz="2400" dirty="0" smtClean="0"/>
              <a:t>In case of Healthy- LIV fault analysis for vibration data  we found that pressure range 4-6 was more sensitive to the fault.</a:t>
            </a:r>
          </a:p>
          <a:p>
            <a:pPr marL="342900" lvl="1" indent="-342900" algn="just">
              <a:buFont typeface="Arial" pitchFamily="34" charset="0"/>
              <a:buChar char="•"/>
            </a:pPr>
            <a:r>
              <a:rPr lang="en-IN" sz="2400" dirty="0" smtClean="0"/>
              <a:t>In case of Healthy-LOV analysis for vibration data it was found that pressure range 6-8 was more sensitive.</a:t>
            </a:r>
          </a:p>
        </p:txBody>
      </p:sp>
    </p:spTree>
    <p:extLst>
      <p:ext uri="{BB962C8B-B14F-4D97-AF65-F5344CB8AC3E}">
        <p14:creationId xmlns:p14="http://schemas.microsoft.com/office/powerpoint/2010/main" val="3374304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p:cNvSpPr/>
          <p:nvPr/>
        </p:nvSpPr>
        <p:spPr>
          <a:xfrm>
            <a:off x="-36512" y="764704"/>
            <a:ext cx="1584176"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IN" sz="1600" dirty="0" smtClean="0"/>
              <a:t>Find Pressure Range.</a:t>
            </a:r>
            <a:r>
              <a:rPr lang="en-IN" sz="1600" dirty="0"/>
              <a:t> (For ex. </a:t>
            </a:r>
            <a:r>
              <a:rPr lang="en-IN" sz="1600" dirty="0" smtClean="0"/>
              <a:t> feature </a:t>
            </a:r>
            <a:r>
              <a:rPr lang="en-IN" sz="1600" dirty="0"/>
              <a:t>matrix </a:t>
            </a:r>
            <a:r>
              <a:rPr lang="en-IN" sz="1600" dirty="0" smtClean="0"/>
              <a:t> 576*286 </a:t>
            </a:r>
            <a:r>
              <a:rPr lang="en-IN" sz="1600" dirty="0"/>
              <a:t>size</a:t>
            </a:r>
            <a:r>
              <a:rPr lang="en-IN" sz="1600" dirty="0" smtClean="0"/>
              <a:t>)</a:t>
            </a:r>
            <a:endParaRPr lang="en-IN" sz="1600" dirty="0"/>
          </a:p>
        </p:txBody>
      </p:sp>
      <p:sp>
        <p:nvSpPr>
          <p:cNvPr id="8" name="Rounded Rectangle 7"/>
          <p:cNvSpPr/>
          <p:nvPr/>
        </p:nvSpPr>
        <p:spPr>
          <a:xfrm>
            <a:off x="4880116" y="658429"/>
            <a:ext cx="4156380" cy="13304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IN" sz="1600" dirty="0" smtClean="0"/>
              <a:t>Arrange given feature matrix  in such a way that each pressure range is now treated as a new feature. Hence, no. of features will be increases now there will be  (features* Pressure Ranges) features. (72*286)*4</a:t>
            </a:r>
            <a:endParaRPr lang="en-IN" sz="1600" dirty="0"/>
          </a:p>
        </p:txBody>
      </p:sp>
      <p:sp>
        <p:nvSpPr>
          <p:cNvPr id="10" name="Rounded Rectangle 9"/>
          <p:cNvSpPr/>
          <p:nvPr/>
        </p:nvSpPr>
        <p:spPr>
          <a:xfrm>
            <a:off x="4871245" y="2348880"/>
            <a:ext cx="4165251"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IN" sz="1600" dirty="0">
                <a:solidFill>
                  <a:schemeClr val="dk1"/>
                </a:solidFill>
              </a:rPr>
              <a:t>Initialize Score </a:t>
            </a:r>
            <a:r>
              <a:rPr lang="en-IN" sz="1600" dirty="0" smtClean="0">
                <a:solidFill>
                  <a:schemeClr val="dk1"/>
                </a:solidFill>
              </a:rPr>
              <a:t>Array with 1 (4*286)and </a:t>
            </a:r>
            <a:r>
              <a:rPr lang="en-IN" sz="1600" dirty="0">
                <a:solidFill>
                  <a:schemeClr val="dk1"/>
                </a:solidFill>
              </a:rPr>
              <a:t>Average </a:t>
            </a:r>
            <a:r>
              <a:rPr lang="en-IN" sz="1600" dirty="0" smtClean="0">
                <a:solidFill>
                  <a:schemeClr val="dk1"/>
                </a:solidFill>
              </a:rPr>
              <a:t>Array (4*4) with 0 which </a:t>
            </a:r>
            <a:r>
              <a:rPr lang="en-IN" sz="1600" dirty="0">
                <a:solidFill>
                  <a:schemeClr val="dk1"/>
                </a:solidFill>
              </a:rPr>
              <a:t>keep counts of </a:t>
            </a:r>
            <a:r>
              <a:rPr lang="en-IN" sz="1600" dirty="0" smtClean="0">
                <a:solidFill>
                  <a:schemeClr val="dk1"/>
                </a:solidFill>
              </a:rPr>
              <a:t>score of selected </a:t>
            </a:r>
            <a:r>
              <a:rPr lang="en-IN" sz="1600" dirty="0">
                <a:solidFill>
                  <a:schemeClr val="dk1"/>
                </a:solidFill>
              </a:rPr>
              <a:t>features and average values of the four parameters </a:t>
            </a:r>
            <a:r>
              <a:rPr lang="en-IN" sz="1600" dirty="0" smtClean="0">
                <a:solidFill>
                  <a:schemeClr val="dk1"/>
                </a:solidFill>
              </a:rPr>
              <a:t>respectively for </a:t>
            </a:r>
            <a:r>
              <a:rPr lang="en-IN" sz="1600" dirty="0">
                <a:solidFill>
                  <a:schemeClr val="dk1"/>
                </a:solidFill>
              </a:rPr>
              <a:t>each pressure </a:t>
            </a:r>
            <a:r>
              <a:rPr lang="en-IN" sz="1600" dirty="0" smtClean="0">
                <a:solidFill>
                  <a:schemeClr val="dk1"/>
                </a:solidFill>
              </a:rPr>
              <a:t>range.</a:t>
            </a:r>
            <a:endParaRPr lang="en-IN" sz="1600" dirty="0">
              <a:solidFill>
                <a:schemeClr val="dk1"/>
              </a:solidFill>
            </a:endParaRPr>
          </a:p>
        </p:txBody>
      </p:sp>
      <p:sp>
        <p:nvSpPr>
          <p:cNvPr id="11" name="Rounded Rectangle 10"/>
          <p:cNvSpPr/>
          <p:nvPr/>
        </p:nvSpPr>
        <p:spPr>
          <a:xfrm>
            <a:off x="1043608" y="2636912"/>
            <a:ext cx="3024335" cy="57606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solidFill>
                  <a:schemeClr val="tx1"/>
                </a:solidFill>
              </a:rPr>
              <a:t>for </a:t>
            </a:r>
            <a:r>
              <a:rPr lang="en-IN" sz="1600" dirty="0" smtClean="0">
                <a:solidFill>
                  <a:schemeClr val="tx1"/>
                </a:solidFill>
              </a:rPr>
              <a:t>n=1</a:t>
            </a:r>
            <a:r>
              <a:rPr lang="en-IN" sz="1600" dirty="0">
                <a:solidFill>
                  <a:schemeClr val="tx1"/>
                </a:solidFill>
              </a:rPr>
              <a:t>: </a:t>
            </a:r>
            <a:r>
              <a:rPr lang="en-IN" sz="1600" dirty="0" err="1">
                <a:solidFill>
                  <a:schemeClr val="tx1"/>
                </a:solidFill>
              </a:rPr>
              <a:t>Num_PressureRanges</a:t>
            </a:r>
            <a:endParaRPr lang="en-IN" sz="1600" dirty="0">
              <a:solidFill>
                <a:schemeClr val="tx1"/>
              </a:solidFill>
            </a:endParaRPr>
          </a:p>
        </p:txBody>
      </p:sp>
      <p:sp>
        <p:nvSpPr>
          <p:cNvPr id="12" name="Rounded Rectangle 11"/>
          <p:cNvSpPr/>
          <p:nvPr/>
        </p:nvSpPr>
        <p:spPr>
          <a:xfrm>
            <a:off x="583913" y="3655192"/>
            <a:ext cx="3943724" cy="87115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IN" sz="1600" dirty="0">
                <a:solidFill>
                  <a:schemeClr val="tx1"/>
                </a:solidFill>
              </a:rPr>
              <a:t>Find good features (kept in </a:t>
            </a:r>
            <a:r>
              <a:rPr lang="en-IN" sz="1600" dirty="0" err="1">
                <a:solidFill>
                  <a:schemeClr val="tx1"/>
                </a:solidFill>
              </a:rPr>
              <a:t>allScoreArray</a:t>
            </a:r>
            <a:r>
              <a:rPr lang="en-IN" sz="1600" dirty="0">
                <a:solidFill>
                  <a:schemeClr val="tx1"/>
                </a:solidFill>
              </a:rPr>
              <a:t>)  and  good datasets (all_ healthy=56*286, 72*586,72*586,72*586)</a:t>
            </a:r>
          </a:p>
        </p:txBody>
      </p:sp>
      <p:sp>
        <p:nvSpPr>
          <p:cNvPr id="13" name="Rounded Rectangle 12"/>
          <p:cNvSpPr/>
          <p:nvPr/>
        </p:nvSpPr>
        <p:spPr>
          <a:xfrm>
            <a:off x="4754110" y="4996645"/>
            <a:ext cx="4282386" cy="86409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IN" sz="1600" dirty="0"/>
              <a:t>Now, using </a:t>
            </a:r>
            <a:r>
              <a:rPr lang="en-IN" sz="1600" dirty="0" smtClean="0"/>
              <a:t>above mentioned matrix </a:t>
            </a:r>
            <a:r>
              <a:rPr lang="en-IN" sz="1600" dirty="0"/>
              <a:t>the ranks are set to each pressure range, then overall ranking of pressure range is estimated.</a:t>
            </a:r>
          </a:p>
        </p:txBody>
      </p:sp>
      <p:sp>
        <p:nvSpPr>
          <p:cNvPr id="14" name="Rounded Rectangle 13"/>
          <p:cNvSpPr/>
          <p:nvPr/>
        </p:nvSpPr>
        <p:spPr>
          <a:xfrm>
            <a:off x="4758377" y="6093296"/>
            <a:ext cx="4206111"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solidFill>
                  <a:schemeClr val="dk1"/>
                </a:solidFill>
              </a:rPr>
              <a:t>The pressure range having lowest rank is marked as the most sensitive </a:t>
            </a:r>
            <a:r>
              <a:rPr lang="en-IN" sz="1600" dirty="0" smtClean="0">
                <a:solidFill>
                  <a:schemeClr val="dk1"/>
                </a:solidFill>
              </a:rPr>
              <a:t>pressure range.</a:t>
            </a:r>
            <a:endParaRPr lang="en-IN" sz="1600" dirty="0">
              <a:solidFill>
                <a:schemeClr val="dk1"/>
              </a:solidFill>
            </a:endParaRPr>
          </a:p>
        </p:txBody>
      </p:sp>
      <p:sp>
        <p:nvSpPr>
          <p:cNvPr id="15" name="Rounded Rectangle 14"/>
          <p:cNvSpPr/>
          <p:nvPr/>
        </p:nvSpPr>
        <p:spPr>
          <a:xfrm>
            <a:off x="1907705" y="947213"/>
            <a:ext cx="2664295" cy="7535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IN" sz="1600" dirty="0" smtClean="0"/>
              <a:t>Estimate the size of datasets, features and data width. (features=286,dataset=9)</a:t>
            </a:r>
            <a:endParaRPr lang="en-IN" sz="1600" dirty="0"/>
          </a:p>
        </p:txBody>
      </p:sp>
      <p:sp>
        <p:nvSpPr>
          <p:cNvPr id="17" name="Right Arrow 16"/>
          <p:cNvSpPr/>
          <p:nvPr/>
        </p:nvSpPr>
        <p:spPr>
          <a:xfrm>
            <a:off x="1576607" y="1224000"/>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ight Arrow 17"/>
          <p:cNvSpPr/>
          <p:nvPr/>
        </p:nvSpPr>
        <p:spPr>
          <a:xfrm>
            <a:off x="4580313" y="1196752"/>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Right Arrow 18"/>
          <p:cNvSpPr/>
          <p:nvPr/>
        </p:nvSpPr>
        <p:spPr>
          <a:xfrm rot="5400000">
            <a:off x="6814290" y="2051067"/>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2" name="Rounded Rectangle 21"/>
          <p:cNvSpPr/>
          <p:nvPr/>
        </p:nvSpPr>
        <p:spPr>
          <a:xfrm>
            <a:off x="628275" y="4908626"/>
            <a:ext cx="3943725" cy="72008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IN" sz="1600" dirty="0">
                <a:solidFill>
                  <a:schemeClr val="tx1"/>
                </a:solidFill>
              </a:rPr>
              <a:t>Now, calculate </a:t>
            </a:r>
            <a:r>
              <a:rPr lang="en-US" sz="1600" dirty="0">
                <a:solidFill>
                  <a:schemeClr val="tx1"/>
                </a:solidFill>
              </a:rPr>
              <a:t>average for the four parameter </a:t>
            </a:r>
            <a:r>
              <a:rPr lang="en-IN" sz="1600" dirty="0">
                <a:solidFill>
                  <a:schemeClr val="tx1"/>
                </a:solidFill>
              </a:rPr>
              <a:t>(kept in </a:t>
            </a:r>
            <a:r>
              <a:rPr lang="en-IN" sz="1600" dirty="0" err="1" smtClean="0">
                <a:solidFill>
                  <a:schemeClr val="tx1"/>
                </a:solidFill>
              </a:rPr>
              <a:t>allAverageArray</a:t>
            </a:r>
            <a:r>
              <a:rPr lang="en-IN" sz="1600" dirty="0">
                <a:solidFill>
                  <a:schemeClr val="tx1"/>
                </a:solidFill>
              </a:rPr>
              <a:t>) </a:t>
            </a:r>
            <a:r>
              <a:rPr lang="en-US" sz="1600" dirty="0" smtClean="0">
                <a:solidFill>
                  <a:schemeClr val="tx1"/>
                </a:solidFill>
              </a:rPr>
              <a:t>only </a:t>
            </a:r>
            <a:r>
              <a:rPr lang="en-US" sz="1600" dirty="0">
                <a:solidFill>
                  <a:schemeClr val="tx1"/>
                </a:solidFill>
              </a:rPr>
              <a:t>for above selected features.</a:t>
            </a:r>
            <a:endParaRPr lang="en-IN" sz="1600" dirty="0">
              <a:solidFill>
                <a:schemeClr val="tx1"/>
              </a:solidFill>
            </a:endParaRPr>
          </a:p>
        </p:txBody>
      </p:sp>
      <p:sp>
        <p:nvSpPr>
          <p:cNvPr id="23" name="Right Arrow 22"/>
          <p:cNvSpPr/>
          <p:nvPr/>
        </p:nvSpPr>
        <p:spPr>
          <a:xfrm rot="5400000">
            <a:off x="2411759" y="4625510"/>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ight Arrow 23"/>
          <p:cNvSpPr/>
          <p:nvPr/>
        </p:nvSpPr>
        <p:spPr>
          <a:xfrm rot="5400000">
            <a:off x="2411759" y="3317582"/>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ight Arrow 25"/>
          <p:cNvSpPr/>
          <p:nvPr/>
        </p:nvSpPr>
        <p:spPr>
          <a:xfrm rot="10800000">
            <a:off x="107503" y="5301208"/>
            <a:ext cx="520771" cy="12726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Bent Arrow 24"/>
          <p:cNvSpPr/>
          <p:nvPr/>
        </p:nvSpPr>
        <p:spPr>
          <a:xfrm>
            <a:off x="107505" y="2811175"/>
            <a:ext cx="864096" cy="2634049"/>
          </a:xfrm>
          <a:prstGeom prst="bentArrow">
            <a:avLst>
              <a:gd name="adj1" fmla="val 9269"/>
              <a:gd name="adj2" fmla="val 10896"/>
              <a:gd name="adj3" fmla="val 20852"/>
              <a:gd name="adj4" fmla="val 2726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7" name="Right Arrow 26"/>
          <p:cNvSpPr/>
          <p:nvPr/>
        </p:nvSpPr>
        <p:spPr>
          <a:xfrm rot="10800000">
            <a:off x="4067943" y="2797681"/>
            <a:ext cx="720081" cy="19927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Bent Arrow 27"/>
          <p:cNvSpPr/>
          <p:nvPr/>
        </p:nvSpPr>
        <p:spPr>
          <a:xfrm rot="5400000">
            <a:off x="4037972" y="3106847"/>
            <a:ext cx="863244" cy="803301"/>
          </a:xfrm>
          <a:prstGeom prst="bentArrow">
            <a:avLst>
              <a:gd name="adj1" fmla="val 9269"/>
              <a:gd name="adj2" fmla="val 10896"/>
              <a:gd name="adj3" fmla="val 20852"/>
              <a:gd name="adj4" fmla="val 2726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29" name="Rounded Rectangle 28"/>
          <p:cNvSpPr/>
          <p:nvPr/>
        </p:nvSpPr>
        <p:spPr>
          <a:xfrm>
            <a:off x="4754110" y="3940116"/>
            <a:ext cx="4282386" cy="7850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IN" sz="1600" dirty="0" smtClean="0"/>
              <a:t>It gives average parameter matrix (</a:t>
            </a:r>
            <a:r>
              <a:rPr lang="en-IN" sz="1600" dirty="0" err="1" smtClean="0"/>
              <a:t>thresh_zcr,thresh_separation,thresh_ratio,thresh_std</a:t>
            </a:r>
            <a:r>
              <a:rPr lang="en-IN" sz="1600" dirty="0" smtClean="0"/>
              <a:t>) (</a:t>
            </a:r>
            <a:r>
              <a:rPr lang="en-IN" sz="1600" dirty="0" err="1" smtClean="0"/>
              <a:t>allAverageArray</a:t>
            </a:r>
            <a:r>
              <a:rPr lang="en-IN" sz="1600" dirty="0" smtClean="0"/>
              <a:t>) for all pressure ranges.</a:t>
            </a:r>
            <a:endParaRPr lang="en-IN" sz="1600" dirty="0"/>
          </a:p>
        </p:txBody>
      </p:sp>
      <p:sp>
        <p:nvSpPr>
          <p:cNvPr id="30" name="Right Arrow 29"/>
          <p:cNvSpPr/>
          <p:nvPr/>
        </p:nvSpPr>
        <p:spPr>
          <a:xfrm rot="5400000">
            <a:off x="6776212" y="4754642"/>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1" name="Right Arrow 30"/>
          <p:cNvSpPr/>
          <p:nvPr/>
        </p:nvSpPr>
        <p:spPr>
          <a:xfrm rot="5400000">
            <a:off x="6776212" y="5921654"/>
            <a:ext cx="288032" cy="1992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9452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 Algorithm’s Concept</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Good features should have lower values for the four thresholds mentioned.</a:t>
            </a:r>
          </a:p>
          <a:p>
            <a:pPr algn="just"/>
            <a:endParaRPr lang="en-US" sz="1000" dirty="0" smtClean="0"/>
          </a:p>
          <a:p>
            <a:pPr algn="just"/>
            <a:r>
              <a:rPr lang="en-US" dirty="0" smtClean="0"/>
              <a:t>Lower the threshold values, better is the feature.</a:t>
            </a:r>
          </a:p>
          <a:p>
            <a:pPr algn="just"/>
            <a:endParaRPr lang="en-US" sz="1000" dirty="0" smtClean="0"/>
          </a:p>
          <a:p>
            <a:pPr algn="just"/>
            <a:r>
              <a:rPr lang="en-US" dirty="0" smtClean="0"/>
              <a:t>Thus, every feature can be assigned a rank based </a:t>
            </a:r>
            <a:r>
              <a:rPr lang="en-US" smtClean="0"/>
              <a:t>on their threshold values.</a:t>
            </a:r>
            <a:endParaRPr lang="en-US" dirty="0" smtClean="0"/>
          </a:p>
          <a:p>
            <a:pPr algn="just"/>
            <a:endParaRPr lang="en-US" sz="1000" dirty="0" smtClean="0"/>
          </a:p>
          <a:p>
            <a:pPr algn="just"/>
            <a:r>
              <a:rPr lang="en-US" dirty="0" smtClean="0"/>
              <a:t>Lower the total sum of four ranks for each feature, better the feature.</a:t>
            </a:r>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703690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Feature</a:t>
            </a:r>
            <a:r>
              <a:rPr lang="en-US" dirty="0" smtClean="0"/>
              <a:t> Selection Algorithm Implementation</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Find the four parameters’ value for each feature</a:t>
            </a:r>
            <a:r>
              <a:rPr lang="en-IN" dirty="0" smtClean="0"/>
              <a:t> and store them in four separate arrays.</a:t>
            </a:r>
          </a:p>
          <a:p>
            <a:pPr algn="just"/>
            <a:endParaRPr lang="en-IN" sz="1200" dirty="0" smtClean="0"/>
          </a:p>
          <a:p>
            <a:pPr algn="just"/>
            <a:r>
              <a:rPr lang="en-US" dirty="0" smtClean="0"/>
              <a:t>Sort the four arrays and rank the features based on ascending order of threshold value.</a:t>
            </a:r>
          </a:p>
          <a:p>
            <a:pPr algn="just"/>
            <a:endParaRPr lang="en-US" sz="1200" dirty="0" smtClean="0"/>
          </a:p>
          <a:p>
            <a:pPr algn="just"/>
            <a:r>
              <a:rPr lang="en-US" dirty="0" smtClean="0"/>
              <a:t>Sum up the four ranks for each feature and sort the features based on this sum of ranks.</a:t>
            </a:r>
          </a:p>
          <a:p>
            <a:pPr algn="just"/>
            <a:endParaRPr lang="en-US" sz="1200" dirty="0" smtClean="0"/>
          </a:p>
          <a:p>
            <a:pPr algn="just"/>
            <a:r>
              <a:rPr lang="en-US" dirty="0" smtClean="0"/>
              <a:t>The best features are in front of the sorted array.</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23</a:t>
            </a:fld>
            <a:endParaRPr lang="en-IN">
              <a:solidFill>
                <a:prstClr val="black">
                  <a:tint val="75000"/>
                </a:prstClr>
              </a:solidFill>
            </a:endParaRPr>
          </a:p>
        </p:txBody>
      </p:sp>
    </p:spTree>
    <p:extLst>
      <p:ext uri="{BB962C8B-B14F-4D97-AF65-F5344CB8AC3E}">
        <p14:creationId xmlns:p14="http://schemas.microsoft.com/office/powerpoint/2010/main" val="388961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395536" y="4124075"/>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F3</a:t>
            </a:r>
            <a:endParaRPr lang="en-IN" dirty="0"/>
          </a:p>
        </p:txBody>
      </p:sp>
      <p:sp>
        <p:nvSpPr>
          <p:cNvPr id="8" name="Flowchart: Process 7"/>
          <p:cNvSpPr/>
          <p:nvPr/>
        </p:nvSpPr>
        <p:spPr>
          <a:xfrm>
            <a:off x="374310" y="5798693"/>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F286</a:t>
            </a:r>
            <a:endParaRPr lang="en-IN" dirty="0"/>
          </a:p>
        </p:txBody>
      </p:sp>
      <p:sp>
        <p:nvSpPr>
          <p:cNvPr id="9" name="Flowchart: Process 8"/>
          <p:cNvSpPr/>
          <p:nvPr/>
        </p:nvSpPr>
        <p:spPr>
          <a:xfrm>
            <a:off x="395536" y="2569987"/>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F2</a:t>
            </a:r>
            <a:endParaRPr lang="en-IN" dirty="0"/>
          </a:p>
        </p:txBody>
      </p:sp>
      <p:sp>
        <p:nvSpPr>
          <p:cNvPr id="10" name="Flowchart: Process 9"/>
          <p:cNvSpPr/>
          <p:nvPr/>
        </p:nvSpPr>
        <p:spPr>
          <a:xfrm>
            <a:off x="395536" y="985811"/>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F1</a:t>
            </a:r>
            <a:endParaRPr lang="en-IN" dirty="0"/>
          </a:p>
        </p:txBody>
      </p:sp>
      <p:sp>
        <p:nvSpPr>
          <p:cNvPr id="11" name="TextBox 10"/>
          <p:cNvSpPr txBox="1"/>
          <p:nvPr/>
        </p:nvSpPr>
        <p:spPr>
          <a:xfrm>
            <a:off x="704794" y="4226385"/>
            <a:ext cx="245580" cy="1477328"/>
          </a:xfrm>
          <a:prstGeom prst="rect">
            <a:avLst/>
          </a:prstGeom>
          <a:noFill/>
        </p:spPr>
        <p:txBody>
          <a:bodyPr wrap="none" rtlCol="0">
            <a:spAutoFit/>
          </a:bodyPr>
          <a:lstStyle/>
          <a:p>
            <a:r>
              <a:rPr lang="en-US" b="1" dirty="0" smtClean="0"/>
              <a:t>.</a:t>
            </a:r>
          </a:p>
          <a:p>
            <a:r>
              <a:rPr lang="en-US" b="1" dirty="0" smtClean="0"/>
              <a:t>.</a:t>
            </a:r>
          </a:p>
          <a:p>
            <a:r>
              <a:rPr lang="en-US" b="1" dirty="0" smtClean="0"/>
              <a:t>.</a:t>
            </a:r>
          </a:p>
          <a:p>
            <a:r>
              <a:rPr lang="en-US" b="1" dirty="0" smtClean="0"/>
              <a:t>.</a:t>
            </a:r>
          </a:p>
          <a:p>
            <a:r>
              <a:rPr lang="en-US" b="1" dirty="0"/>
              <a:t>.</a:t>
            </a:r>
            <a:endParaRPr lang="en-US" b="1" dirty="0" smtClean="0"/>
          </a:p>
        </p:txBody>
      </p:sp>
      <p:sp>
        <p:nvSpPr>
          <p:cNvPr id="12" name="Flowchart: Process 11"/>
          <p:cNvSpPr/>
          <p:nvPr/>
        </p:nvSpPr>
        <p:spPr>
          <a:xfrm>
            <a:off x="2267744" y="62577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ZCR AVERAGE</a:t>
            </a:r>
            <a:endParaRPr lang="en-IN" dirty="0"/>
          </a:p>
        </p:txBody>
      </p:sp>
      <p:sp>
        <p:nvSpPr>
          <p:cNvPr id="13" name="Flowchart: Process 12"/>
          <p:cNvSpPr/>
          <p:nvPr/>
        </p:nvSpPr>
        <p:spPr>
          <a:xfrm>
            <a:off x="2267744" y="91380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SEPARATION AVG</a:t>
            </a:r>
            <a:endParaRPr lang="en-IN" dirty="0"/>
          </a:p>
        </p:txBody>
      </p:sp>
      <p:sp>
        <p:nvSpPr>
          <p:cNvPr id="14" name="Flowchart: Process 13"/>
          <p:cNvSpPr/>
          <p:nvPr/>
        </p:nvSpPr>
        <p:spPr>
          <a:xfrm>
            <a:off x="2267744" y="148986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STD_MEAN AVG</a:t>
            </a:r>
            <a:endParaRPr lang="en-IN" dirty="0"/>
          </a:p>
        </p:txBody>
      </p:sp>
      <p:sp>
        <p:nvSpPr>
          <p:cNvPr id="15" name="Flowchart: Process 14"/>
          <p:cNvSpPr/>
          <p:nvPr/>
        </p:nvSpPr>
        <p:spPr>
          <a:xfrm>
            <a:off x="2267744" y="120183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RATIO AVG</a:t>
            </a:r>
            <a:endParaRPr lang="en-IN" dirty="0"/>
          </a:p>
        </p:txBody>
      </p:sp>
      <p:sp>
        <p:nvSpPr>
          <p:cNvPr id="16" name="Flowchart: Process 15"/>
          <p:cNvSpPr/>
          <p:nvPr/>
        </p:nvSpPr>
        <p:spPr>
          <a:xfrm>
            <a:off x="2267744" y="220994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17" name="Flowchart: Process 16"/>
          <p:cNvSpPr/>
          <p:nvPr/>
        </p:nvSpPr>
        <p:spPr>
          <a:xfrm>
            <a:off x="2267744" y="249797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18" name="Flowchart: Process 17"/>
          <p:cNvSpPr/>
          <p:nvPr/>
        </p:nvSpPr>
        <p:spPr>
          <a:xfrm>
            <a:off x="2267744" y="307404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19" name="Flowchart: Process 18"/>
          <p:cNvSpPr/>
          <p:nvPr/>
        </p:nvSpPr>
        <p:spPr>
          <a:xfrm>
            <a:off x="2267744" y="278601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0" name="Flowchart: Process 19"/>
          <p:cNvSpPr/>
          <p:nvPr/>
        </p:nvSpPr>
        <p:spPr>
          <a:xfrm>
            <a:off x="2260251" y="376403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21" name="Flowchart: Process 20"/>
          <p:cNvSpPr/>
          <p:nvPr/>
        </p:nvSpPr>
        <p:spPr>
          <a:xfrm>
            <a:off x="2260251" y="405206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22" name="Flowchart: Process 21"/>
          <p:cNvSpPr/>
          <p:nvPr/>
        </p:nvSpPr>
        <p:spPr>
          <a:xfrm>
            <a:off x="2260251" y="462813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23" name="Flowchart: Process 22"/>
          <p:cNvSpPr/>
          <p:nvPr/>
        </p:nvSpPr>
        <p:spPr>
          <a:xfrm>
            <a:off x="2260251" y="434009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4" name="Flowchart: Process 23"/>
          <p:cNvSpPr/>
          <p:nvPr/>
        </p:nvSpPr>
        <p:spPr>
          <a:xfrm>
            <a:off x="2267744" y="543865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25" name="Flowchart: Process 24"/>
          <p:cNvSpPr/>
          <p:nvPr/>
        </p:nvSpPr>
        <p:spPr>
          <a:xfrm>
            <a:off x="2267744" y="572668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26" name="Flowchart: Process 25"/>
          <p:cNvSpPr/>
          <p:nvPr/>
        </p:nvSpPr>
        <p:spPr>
          <a:xfrm>
            <a:off x="2267744" y="630274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27" name="Flowchart: Process 26"/>
          <p:cNvSpPr/>
          <p:nvPr/>
        </p:nvSpPr>
        <p:spPr>
          <a:xfrm>
            <a:off x="2267744" y="601471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8" name="Right Arrow 27"/>
          <p:cNvSpPr/>
          <p:nvPr/>
        </p:nvSpPr>
        <p:spPr>
          <a:xfrm>
            <a:off x="1331640" y="1100067"/>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9" name="Right Arrow 28"/>
          <p:cNvSpPr/>
          <p:nvPr/>
        </p:nvSpPr>
        <p:spPr>
          <a:xfrm>
            <a:off x="1331640" y="2684243"/>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0" name="Right Arrow 29"/>
          <p:cNvSpPr/>
          <p:nvPr/>
        </p:nvSpPr>
        <p:spPr>
          <a:xfrm>
            <a:off x="1331640" y="4226171"/>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1" name="Right Arrow 30"/>
          <p:cNvSpPr/>
          <p:nvPr/>
        </p:nvSpPr>
        <p:spPr>
          <a:xfrm>
            <a:off x="1331640" y="5919520"/>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6" name="Straight Arrow Connector 35"/>
          <p:cNvCxnSpPr>
            <a:stCxn id="12" idx="3"/>
          </p:cNvCxnSpPr>
          <p:nvPr/>
        </p:nvCxnSpPr>
        <p:spPr>
          <a:xfrm>
            <a:off x="4283968" y="769787"/>
            <a:ext cx="108011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a:stCxn id="16" idx="3"/>
          </p:cNvCxnSpPr>
          <p:nvPr/>
        </p:nvCxnSpPr>
        <p:spPr>
          <a:xfrm flipV="1">
            <a:off x="4283968" y="985811"/>
            <a:ext cx="1080119"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20" idx="3"/>
          </p:cNvCxnSpPr>
          <p:nvPr/>
        </p:nvCxnSpPr>
        <p:spPr>
          <a:xfrm flipV="1">
            <a:off x="4276475" y="1201835"/>
            <a:ext cx="1087613" cy="270621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2" name="Flowchart: Process 41"/>
          <p:cNvSpPr/>
          <p:nvPr/>
        </p:nvSpPr>
        <p:spPr>
          <a:xfrm>
            <a:off x="5374494" y="625771"/>
            <a:ext cx="1501761" cy="57606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ZCR RANK MATRIX</a:t>
            </a:r>
            <a:endParaRPr lang="en-IN" dirty="0"/>
          </a:p>
        </p:txBody>
      </p:sp>
      <p:cxnSp>
        <p:nvCxnSpPr>
          <p:cNvPr id="44" name="Straight Arrow Connector 43"/>
          <p:cNvCxnSpPr>
            <a:stCxn id="24" idx="3"/>
          </p:cNvCxnSpPr>
          <p:nvPr/>
        </p:nvCxnSpPr>
        <p:spPr>
          <a:xfrm flipV="1">
            <a:off x="4283968" y="1273843"/>
            <a:ext cx="1224136" cy="430882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6" name="Flowchart: Process 45"/>
          <p:cNvSpPr/>
          <p:nvPr/>
        </p:nvSpPr>
        <p:spPr>
          <a:xfrm>
            <a:off x="5364087" y="2209947"/>
            <a:ext cx="1512167" cy="5760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SEPARATION RANK MATRIX</a:t>
            </a:r>
            <a:endParaRPr lang="en-IN" dirty="0"/>
          </a:p>
        </p:txBody>
      </p:sp>
      <p:cxnSp>
        <p:nvCxnSpPr>
          <p:cNvPr id="48" name="Straight Arrow Connector 47"/>
          <p:cNvCxnSpPr>
            <a:stCxn id="13" idx="3"/>
          </p:cNvCxnSpPr>
          <p:nvPr/>
        </p:nvCxnSpPr>
        <p:spPr>
          <a:xfrm>
            <a:off x="4283968" y="1057819"/>
            <a:ext cx="1224136" cy="115212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Straight Arrow Connector 49"/>
          <p:cNvCxnSpPr>
            <a:stCxn id="17" idx="3"/>
            <a:endCxn id="46" idx="1"/>
          </p:cNvCxnSpPr>
          <p:nvPr/>
        </p:nvCxnSpPr>
        <p:spPr>
          <a:xfrm flipV="1">
            <a:off x="4283968" y="2497979"/>
            <a:ext cx="1080119" cy="144016"/>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2" name="Straight Arrow Connector 51"/>
          <p:cNvCxnSpPr>
            <a:stCxn id="21" idx="3"/>
          </p:cNvCxnSpPr>
          <p:nvPr/>
        </p:nvCxnSpPr>
        <p:spPr>
          <a:xfrm flipV="1">
            <a:off x="4276475" y="2786011"/>
            <a:ext cx="1087613" cy="141007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65" name="Straight Arrow Connector 64"/>
          <p:cNvCxnSpPr>
            <a:stCxn id="25" idx="3"/>
          </p:cNvCxnSpPr>
          <p:nvPr/>
        </p:nvCxnSpPr>
        <p:spPr>
          <a:xfrm flipV="1">
            <a:off x="4283968" y="2786011"/>
            <a:ext cx="1354832" cy="308469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66" name="Flowchart: Process 65"/>
          <p:cNvSpPr/>
          <p:nvPr/>
        </p:nvSpPr>
        <p:spPr>
          <a:xfrm>
            <a:off x="5364087" y="3764035"/>
            <a:ext cx="1512167" cy="57606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RATIO RANK MATRIX</a:t>
            </a:r>
            <a:endParaRPr lang="en-IN" dirty="0"/>
          </a:p>
        </p:txBody>
      </p:sp>
      <p:sp>
        <p:nvSpPr>
          <p:cNvPr id="67" name="Flowchart: Process 66"/>
          <p:cNvSpPr/>
          <p:nvPr/>
        </p:nvSpPr>
        <p:spPr>
          <a:xfrm>
            <a:off x="5364087" y="5438653"/>
            <a:ext cx="1512167" cy="5760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STD_MEAN RANK MATRIX</a:t>
            </a:r>
            <a:endParaRPr lang="en-IN" dirty="0"/>
          </a:p>
        </p:txBody>
      </p:sp>
      <p:cxnSp>
        <p:nvCxnSpPr>
          <p:cNvPr id="81" name="Straight Arrow Connector 80"/>
          <p:cNvCxnSpPr>
            <a:stCxn id="19" idx="3"/>
          </p:cNvCxnSpPr>
          <p:nvPr/>
        </p:nvCxnSpPr>
        <p:spPr>
          <a:xfrm>
            <a:off x="4283968" y="2930027"/>
            <a:ext cx="1080119" cy="9001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4067944" y="1311698"/>
            <a:ext cx="1440160" cy="2418184"/>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a:stCxn id="23" idx="3"/>
          </p:cNvCxnSpPr>
          <p:nvPr/>
        </p:nvCxnSpPr>
        <p:spPr>
          <a:xfrm flipV="1">
            <a:off x="4276475" y="4196083"/>
            <a:ext cx="1087613" cy="28803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a:stCxn id="27" idx="3"/>
          </p:cNvCxnSpPr>
          <p:nvPr/>
        </p:nvCxnSpPr>
        <p:spPr>
          <a:xfrm flipV="1">
            <a:off x="4283968" y="4399947"/>
            <a:ext cx="1224136" cy="175878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a:stCxn id="14" idx="3"/>
          </p:cNvCxnSpPr>
          <p:nvPr/>
        </p:nvCxnSpPr>
        <p:spPr>
          <a:xfrm>
            <a:off x="4283968" y="1633883"/>
            <a:ext cx="1080120" cy="376209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8" idx="3"/>
          </p:cNvCxnSpPr>
          <p:nvPr/>
        </p:nvCxnSpPr>
        <p:spPr>
          <a:xfrm>
            <a:off x="4283968" y="3218059"/>
            <a:ext cx="1440160" cy="211594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3" name="Straight Arrow Connector 92"/>
          <p:cNvCxnSpPr>
            <a:stCxn id="22" idx="3"/>
          </p:cNvCxnSpPr>
          <p:nvPr/>
        </p:nvCxnSpPr>
        <p:spPr>
          <a:xfrm>
            <a:off x="4276475" y="4772147"/>
            <a:ext cx="1087612" cy="81052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26" idx="3"/>
            <a:endCxn id="67" idx="1"/>
          </p:cNvCxnSpPr>
          <p:nvPr/>
        </p:nvCxnSpPr>
        <p:spPr>
          <a:xfrm flipV="1">
            <a:off x="4283968" y="5726685"/>
            <a:ext cx="1080119" cy="72008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00" name="Rounded Rectangle 99"/>
          <p:cNvSpPr/>
          <p:nvPr/>
        </p:nvSpPr>
        <p:spPr>
          <a:xfrm>
            <a:off x="7020272" y="2930027"/>
            <a:ext cx="1584176" cy="824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OVERALL RANK</a:t>
            </a:r>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1" name="Bent Arrow 100"/>
          <p:cNvSpPr/>
          <p:nvPr/>
        </p:nvSpPr>
        <p:spPr>
          <a:xfrm rot="5400000">
            <a:off x="6681819" y="1108240"/>
            <a:ext cx="2045058" cy="1512168"/>
          </a:xfrm>
          <a:prstGeom prst="bentArrow">
            <a:avLst>
              <a:gd name="adj1" fmla="val 5760"/>
              <a:gd name="adj2" fmla="val 6842"/>
              <a:gd name="adj3" fmla="val 10493"/>
              <a:gd name="adj4" fmla="val 524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tx1"/>
              </a:solidFill>
            </a:endParaRPr>
          </a:p>
        </p:txBody>
      </p:sp>
      <p:sp>
        <p:nvSpPr>
          <p:cNvPr id="102" name="Bent Arrow 101"/>
          <p:cNvSpPr/>
          <p:nvPr/>
        </p:nvSpPr>
        <p:spPr>
          <a:xfrm rot="5400000">
            <a:off x="7279379" y="2065841"/>
            <a:ext cx="500513" cy="1141511"/>
          </a:xfrm>
          <a:prstGeom prst="bentArrow">
            <a:avLst>
              <a:gd name="adj1" fmla="val 13939"/>
              <a:gd name="adj2" fmla="val 21453"/>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solidFill>
                <a:schemeClr val="tx1"/>
              </a:solidFill>
            </a:endParaRPr>
          </a:p>
        </p:txBody>
      </p:sp>
      <p:sp>
        <p:nvSpPr>
          <p:cNvPr id="103" name="Bent Arrow 102"/>
          <p:cNvSpPr/>
          <p:nvPr/>
        </p:nvSpPr>
        <p:spPr>
          <a:xfrm rot="5400000" flipH="1">
            <a:off x="7308379" y="3470012"/>
            <a:ext cx="396044" cy="1116274"/>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104" name="Bent Arrow 103"/>
          <p:cNvSpPr/>
          <p:nvPr/>
        </p:nvSpPr>
        <p:spPr>
          <a:xfrm rot="16200000" flipV="1">
            <a:off x="6691257" y="4011840"/>
            <a:ext cx="2026186" cy="1512171"/>
          </a:xfrm>
          <a:prstGeom prst="bentArrow">
            <a:avLst>
              <a:gd name="adj1" fmla="val 6557"/>
              <a:gd name="adj2" fmla="val 6958"/>
              <a:gd name="adj3" fmla="val 10567"/>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solidFill>
                <a:schemeClr val="tx1"/>
              </a:solidFill>
            </a:endParaRPr>
          </a:p>
        </p:txBody>
      </p:sp>
      <p:sp>
        <p:nvSpPr>
          <p:cNvPr id="110" name="Round Diagonal Corner Rectangle 109"/>
          <p:cNvSpPr/>
          <p:nvPr/>
        </p:nvSpPr>
        <p:spPr>
          <a:xfrm rot="5400000">
            <a:off x="5926334" y="3431730"/>
            <a:ext cx="6004299" cy="36004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Sum all the ranks  for individual feature to get overall rank</a:t>
            </a:r>
            <a:endParaRPr lang="en-IN" dirty="0"/>
          </a:p>
        </p:txBody>
      </p:sp>
      <p:sp>
        <p:nvSpPr>
          <p:cNvPr id="54" name="Round Diagonal Corner Rectangle 53"/>
          <p:cNvSpPr/>
          <p:nvPr/>
        </p:nvSpPr>
        <p:spPr>
          <a:xfrm>
            <a:off x="5004049" y="6093296"/>
            <a:ext cx="3600400" cy="529516"/>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Ranks are assigned by sorting average values in ascending order</a:t>
            </a:r>
            <a:endParaRPr lang="en-IN" dirty="0"/>
          </a:p>
        </p:txBody>
      </p:sp>
      <p:sp>
        <p:nvSpPr>
          <p:cNvPr id="2" name="Slide Number Placeholder 1"/>
          <p:cNvSpPr>
            <a:spLocks noGrp="1"/>
          </p:cNvSpPr>
          <p:nvPr>
            <p:ph type="sldNum" sz="quarter" idx="12"/>
          </p:nvPr>
        </p:nvSpPr>
        <p:spPr/>
        <p:txBody>
          <a:bodyPr/>
          <a:lstStyle/>
          <a:p>
            <a:fld id="{1179ED36-7E5E-467C-9801-69B2E1CDDA23}" type="slidenum">
              <a:rPr lang="en-IN" smtClean="0">
                <a:solidFill>
                  <a:prstClr val="black">
                    <a:tint val="75000"/>
                  </a:prstClr>
                </a:solidFill>
              </a:rPr>
              <a:pPr/>
              <a:t>24</a:t>
            </a:fld>
            <a:endParaRPr lang="en-IN">
              <a:solidFill>
                <a:prstClr val="black">
                  <a:tint val="75000"/>
                </a:prstClr>
              </a:solidFill>
            </a:endParaRPr>
          </a:p>
        </p:txBody>
      </p:sp>
    </p:spTree>
    <p:extLst>
      <p:ext uri="{BB962C8B-B14F-4D97-AF65-F5344CB8AC3E}">
        <p14:creationId xmlns:p14="http://schemas.microsoft.com/office/powerpoint/2010/main" val="127681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of Corrupt Dataset</a:t>
            </a:r>
            <a:endParaRPr lang="en-IN" dirty="0"/>
          </a:p>
        </p:txBody>
      </p:sp>
      <p:sp>
        <p:nvSpPr>
          <p:cNvPr id="3" name="Content Placeholder 2"/>
          <p:cNvSpPr>
            <a:spLocks noGrp="1"/>
          </p:cNvSpPr>
          <p:nvPr>
            <p:ph idx="1"/>
          </p:nvPr>
        </p:nvSpPr>
        <p:spPr>
          <a:xfrm>
            <a:off x="397532" y="1600200"/>
            <a:ext cx="8229600" cy="4648200"/>
          </a:xfrm>
        </p:spPr>
        <p:txBody>
          <a:bodyPr>
            <a:normAutofit/>
          </a:bodyPr>
          <a:lstStyle/>
          <a:p>
            <a:pPr algn="just"/>
            <a:r>
              <a:rPr lang="en-US" sz="2000" dirty="0" smtClean="0"/>
              <a:t>Not all datasets need to be considered while finding the best features.</a:t>
            </a:r>
          </a:p>
          <a:p>
            <a:pPr algn="just"/>
            <a:endParaRPr lang="en-US" sz="1000" dirty="0" smtClean="0"/>
          </a:p>
          <a:p>
            <a:pPr algn="just"/>
            <a:r>
              <a:rPr lang="en-US" sz="2000" dirty="0" smtClean="0"/>
              <a:t>Corrupt dataset can make a feature bad.</a:t>
            </a:r>
          </a:p>
          <a:p>
            <a:pPr algn="just"/>
            <a:endParaRPr lang="en-US" sz="1000" dirty="0" smtClean="0"/>
          </a:p>
          <a:p>
            <a:pPr algn="just"/>
            <a:r>
              <a:rPr lang="en-US" sz="2000" dirty="0" smtClean="0"/>
              <a:t>Thus, along with selection of good features, the datasets on which these features are based must also be good and consistent .</a:t>
            </a:r>
            <a:endParaRPr lang="en-IN"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429000"/>
            <a:ext cx="3758899" cy="281917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199" y="3505200"/>
            <a:ext cx="3759200" cy="2819400"/>
          </a:xfrm>
          <a:prstGeom prst="rect">
            <a:avLst/>
          </a:prstGeom>
        </p:spPr>
      </p:pic>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25</a:t>
            </a:fld>
            <a:endParaRPr lang="en-IN">
              <a:solidFill>
                <a:prstClr val="black">
                  <a:tint val="75000"/>
                </a:prstClr>
              </a:solidFill>
            </a:endParaRPr>
          </a:p>
        </p:txBody>
      </p:sp>
    </p:spTree>
    <p:extLst>
      <p:ext uri="{BB962C8B-B14F-4D97-AF65-F5344CB8AC3E}">
        <p14:creationId xmlns:p14="http://schemas.microsoft.com/office/powerpoint/2010/main" val="1912819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78211"/>
            <a:ext cx="8305800" cy="845789"/>
          </a:xfrm>
        </p:spPr>
        <p:txBody>
          <a:bodyPr>
            <a:normAutofit fontScale="90000"/>
          </a:bodyPr>
          <a:lstStyle/>
          <a:p>
            <a:r>
              <a:rPr lang="en-IN" dirty="0" smtClean="0"/>
              <a:t>What to do First </a:t>
            </a:r>
            <a:br>
              <a:rPr lang="en-IN" dirty="0" smtClean="0"/>
            </a:br>
            <a:r>
              <a:rPr lang="en-IN" dirty="0" smtClean="0"/>
              <a:t> Select Good Features or Reject Corrupt Dataset?</a:t>
            </a:r>
            <a:endParaRPr lang="en-IN" dirty="0"/>
          </a:p>
        </p:txBody>
      </p:sp>
      <p:sp>
        <p:nvSpPr>
          <p:cNvPr id="3" name="Content Placeholder 2"/>
          <p:cNvSpPr>
            <a:spLocks noGrp="1"/>
          </p:cNvSpPr>
          <p:nvPr>
            <p:ph idx="1"/>
          </p:nvPr>
        </p:nvSpPr>
        <p:spPr/>
        <p:txBody>
          <a:bodyPr>
            <a:normAutofit fontScale="92500"/>
          </a:bodyPr>
          <a:lstStyle/>
          <a:p>
            <a:pPr algn="just"/>
            <a:endParaRPr lang="en-US" dirty="0" smtClean="0"/>
          </a:p>
          <a:p>
            <a:pPr algn="just"/>
            <a:r>
              <a:rPr lang="en-US" dirty="0" smtClean="0"/>
              <a:t>Good </a:t>
            </a:r>
            <a:r>
              <a:rPr lang="en-US" dirty="0"/>
              <a:t>features may get rejected due to corrupt dataset.</a:t>
            </a:r>
          </a:p>
          <a:p>
            <a:pPr algn="just"/>
            <a:endParaRPr lang="en-US" sz="1200" dirty="0"/>
          </a:p>
          <a:p>
            <a:pPr algn="just"/>
            <a:r>
              <a:rPr lang="en-US" dirty="0"/>
              <a:t>Good dataset also may seem corrupted due to bad features.</a:t>
            </a:r>
          </a:p>
          <a:p>
            <a:pPr algn="just"/>
            <a:endParaRPr lang="en-US" sz="1200" dirty="0"/>
          </a:p>
          <a:p>
            <a:pPr algn="just"/>
            <a:r>
              <a:rPr lang="en-US" dirty="0"/>
              <a:t>Thus, both dataset rejection and feature selection need to go on simultaneously to give the best features based on consistent datasets.</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3007601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Rejection Algorithm </a:t>
            </a:r>
            <a:r>
              <a:rPr lang="en-US" sz="4000" dirty="0" smtClean="0"/>
              <a:t>Implementation</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Dataset rejection is based on the four thresholds found only for good features.</a:t>
            </a:r>
          </a:p>
          <a:p>
            <a:pPr algn="just"/>
            <a:endParaRPr lang="en-US" sz="1200" dirty="0" smtClean="0"/>
          </a:p>
          <a:p>
            <a:pPr algn="just"/>
            <a:r>
              <a:rPr lang="en-US" dirty="0" smtClean="0"/>
              <a:t>A dataset is considered for rejection when</a:t>
            </a:r>
          </a:p>
          <a:p>
            <a:pPr lvl="1" algn="just"/>
            <a:r>
              <a:rPr lang="en-US" dirty="0" smtClean="0"/>
              <a:t>It contributes to more than 80% of total ZCR value.</a:t>
            </a:r>
          </a:p>
          <a:p>
            <a:pPr lvl="1" algn="just"/>
            <a:r>
              <a:rPr lang="en-US" dirty="0" smtClean="0"/>
              <a:t>It has average ZCR, separation and ratio more than corresponding threshold values.</a:t>
            </a:r>
          </a:p>
          <a:p>
            <a:pPr marL="457200" lvl="1" indent="0" algn="just">
              <a:buNone/>
            </a:pPr>
            <a:endParaRPr lang="en-US" sz="1200" dirty="0" smtClean="0"/>
          </a:p>
          <a:p>
            <a:pPr algn="just"/>
            <a:r>
              <a:rPr lang="en-US" dirty="0" smtClean="0"/>
              <a:t>A dataset is rejected if more than half of the good features suggest it to be rejected.</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1074945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TextBox 5131"/>
          <p:cNvSpPr txBox="1"/>
          <p:nvPr/>
        </p:nvSpPr>
        <p:spPr>
          <a:xfrm>
            <a:off x="1043608" y="5681246"/>
            <a:ext cx="7056784" cy="338554"/>
          </a:xfrm>
          <a:prstGeom prst="rect">
            <a:avLst/>
          </a:prstGeom>
          <a:noFill/>
        </p:spPr>
        <p:txBody>
          <a:bodyPr wrap="square" rtlCol="0">
            <a:spAutoFit/>
          </a:bodyPr>
          <a:lstStyle/>
          <a:p>
            <a:r>
              <a:rPr lang="en-US" sz="1600" dirty="0" smtClean="0"/>
              <a:t>All these features suggest that dataset 6 needs to be rejected. So it </a:t>
            </a:r>
            <a:r>
              <a:rPr lang="en-US" sz="1600" dirty="0"/>
              <a:t>i</a:t>
            </a:r>
            <a:r>
              <a:rPr lang="en-US" sz="1600" dirty="0" smtClean="0"/>
              <a:t>s rejected.</a:t>
            </a:r>
            <a:endParaRPr lang="en-IN"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970" y="835368"/>
            <a:ext cx="3149601" cy="236220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448" y="914400"/>
            <a:ext cx="3149600" cy="2362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950" y="3123975"/>
            <a:ext cx="3250597" cy="243794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7920" y="3197569"/>
            <a:ext cx="3152472" cy="2364354"/>
          </a:xfrm>
          <a:prstGeom prst="rect">
            <a:avLst/>
          </a:prstGeom>
        </p:spPr>
      </p:pic>
      <p:sp>
        <p:nvSpPr>
          <p:cNvPr id="2" name="Slide Number Placeholder 1"/>
          <p:cNvSpPr>
            <a:spLocks noGrp="1"/>
          </p:cNvSpPr>
          <p:nvPr>
            <p:ph type="sldNum" sz="quarter" idx="12"/>
          </p:nvPr>
        </p:nvSpPr>
        <p:spPr/>
        <p:txBody>
          <a:bodyPr/>
          <a:lstStyle/>
          <a:p>
            <a:fld id="{1179ED36-7E5E-467C-9801-69B2E1CDDA23}" type="slidenum">
              <a:rPr lang="en-IN" smtClean="0">
                <a:solidFill>
                  <a:prstClr val="black">
                    <a:tint val="75000"/>
                  </a:prstClr>
                </a:solidFill>
              </a:rPr>
              <a:pPr/>
              <a:t>28</a:t>
            </a:fld>
            <a:endParaRPr lang="en-IN">
              <a:solidFill>
                <a:prstClr val="black">
                  <a:tint val="75000"/>
                </a:prstClr>
              </a:solidFill>
            </a:endParaRPr>
          </a:p>
        </p:txBody>
      </p:sp>
    </p:spTree>
    <p:extLst>
      <p:ext uri="{BB962C8B-B14F-4D97-AF65-F5344CB8AC3E}">
        <p14:creationId xmlns:p14="http://schemas.microsoft.com/office/powerpoint/2010/main" val="2427277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having simultaneous </a:t>
            </a:r>
            <a:br>
              <a:rPr lang="en-US" dirty="0" smtClean="0"/>
            </a:br>
            <a:r>
              <a:rPr lang="en-US" dirty="0" smtClean="0"/>
              <a:t>Dataset Rejection and Feature Selection</a:t>
            </a:r>
            <a:endParaRPr lang="en-IN" dirty="0"/>
          </a:p>
        </p:txBody>
      </p:sp>
      <p:sp>
        <p:nvSpPr>
          <p:cNvPr id="3" name="Content Placeholder 2"/>
          <p:cNvSpPr>
            <a:spLocks noGrp="1"/>
          </p:cNvSpPr>
          <p:nvPr>
            <p:ph idx="1"/>
          </p:nvPr>
        </p:nvSpPr>
        <p:spPr>
          <a:xfrm>
            <a:off x="457200" y="1484784"/>
            <a:ext cx="8229600" cy="5141168"/>
          </a:xfrm>
        </p:spPr>
        <p:txBody>
          <a:bodyPr>
            <a:normAutofit lnSpcReduction="10000"/>
          </a:bodyPr>
          <a:lstStyle/>
          <a:p>
            <a:pPr algn="just"/>
            <a:endParaRPr lang="en-US" sz="1200" dirty="0" smtClean="0"/>
          </a:p>
          <a:p>
            <a:pPr algn="just"/>
            <a:r>
              <a:rPr lang="en-US" sz="2000" dirty="0" smtClean="0"/>
              <a:t>To consider simultaneous dataset rejection and feature selection, a loop is constructed to execute till number of good features is less than the required number of features.</a:t>
            </a:r>
          </a:p>
          <a:p>
            <a:pPr algn="just"/>
            <a:endParaRPr lang="en-US" sz="800" dirty="0" smtClean="0"/>
          </a:p>
          <a:p>
            <a:pPr algn="just"/>
            <a:r>
              <a:rPr lang="en-US" sz="2000" dirty="0" smtClean="0"/>
              <a:t>Inside the loop, average parameter values of all datasets is calculated only for the good features present at that stage which then determine if any dataset is to be rejected. In the beginning, all features are considered as good features. It should be noted that in one loop, only one dataset is rejected.</a:t>
            </a:r>
          </a:p>
          <a:p>
            <a:pPr algn="just"/>
            <a:endParaRPr lang="en-US" sz="1000" dirty="0" smtClean="0"/>
          </a:p>
          <a:p>
            <a:pPr algn="just"/>
            <a:r>
              <a:rPr lang="en-US" sz="2000" dirty="0" smtClean="0"/>
              <a:t>Based on non corrupt datasets (after rejection), half the number of total features are selected as good features. With </a:t>
            </a:r>
            <a:r>
              <a:rPr lang="en-US" sz="2000" dirty="0"/>
              <a:t>every iteration, based on four </a:t>
            </a:r>
            <a:r>
              <a:rPr lang="en-US" sz="2000" dirty="0" smtClean="0"/>
              <a:t>parameter averages </a:t>
            </a:r>
            <a:r>
              <a:rPr lang="en-US" sz="2000" dirty="0"/>
              <a:t>of all datasets for good features, </a:t>
            </a:r>
            <a:r>
              <a:rPr lang="en-US" sz="2000" dirty="0" smtClean="0"/>
              <a:t>corrupt </a:t>
            </a:r>
            <a:r>
              <a:rPr lang="en-US" sz="2000" dirty="0"/>
              <a:t>datasets if </a:t>
            </a:r>
            <a:r>
              <a:rPr lang="en-US" sz="2000" dirty="0" smtClean="0"/>
              <a:t>present, gets </a:t>
            </a:r>
            <a:r>
              <a:rPr lang="en-US" sz="2000" dirty="0"/>
              <a:t>rejected</a:t>
            </a:r>
            <a:r>
              <a:rPr lang="en-US" sz="2000" dirty="0" smtClean="0"/>
              <a:t>. It must be noted that there is a maximum limit (given by user) till which datasets that are allowed to be rejected.</a:t>
            </a:r>
            <a:endParaRPr lang="en-US" sz="2000" dirty="0"/>
          </a:p>
          <a:p>
            <a:pPr algn="just"/>
            <a:endParaRPr lang="en-US" sz="1000" dirty="0"/>
          </a:p>
          <a:p>
            <a:pPr algn="just"/>
            <a:r>
              <a:rPr lang="en-US" sz="2000" dirty="0" smtClean="0"/>
              <a:t>This </a:t>
            </a:r>
            <a:r>
              <a:rPr lang="en-US" sz="2000" dirty="0"/>
              <a:t>process of rejection and selection continues till the </a:t>
            </a:r>
            <a:r>
              <a:rPr lang="en-US" sz="2000" dirty="0" smtClean="0"/>
              <a:t>count of good features goes lower than the </a:t>
            </a:r>
            <a:r>
              <a:rPr lang="en-US" sz="2000" dirty="0"/>
              <a:t>required number of good </a:t>
            </a:r>
            <a:r>
              <a:rPr lang="en-US" sz="2000" dirty="0" smtClean="0"/>
              <a:t>features.</a:t>
            </a:r>
            <a:endParaRPr lang="en-IN" sz="2000" dirty="0"/>
          </a:p>
          <a:p>
            <a:pPr algn="just"/>
            <a:endParaRPr lang="en-US" sz="2000" dirty="0" smtClean="0"/>
          </a:p>
          <a:p>
            <a:pPr algn="just"/>
            <a:endParaRPr lang="en-IN" sz="2000"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29</a:t>
            </a:fld>
            <a:endParaRPr lang="en-IN">
              <a:solidFill>
                <a:prstClr val="black">
                  <a:tint val="75000"/>
                </a:prstClr>
              </a:solidFill>
            </a:endParaRPr>
          </a:p>
        </p:txBody>
      </p:sp>
    </p:spTree>
    <p:extLst>
      <p:ext uri="{BB962C8B-B14F-4D97-AF65-F5344CB8AC3E}">
        <p14:creationId xmlns:p14="http://schemas.microsoft.com/office/powerpoint/2010/main" val="3181169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Given two machine states and a set of features, the objective is to recognize the best features that clearly and consistently distinguish the two states over prolonged time. In our experiments, we have generally considered healthy state of machine (normal machine state without any faults) and some particular faulty state as the two states.</a:t>
            </a:r>
          </a:p>
          <a:p>
            <a:pPr algn="just"/>
            <a:endParaRPr lang="en-US" dirty="0"/>
          </a:p>
          <a:p>
            <a:pPr algn="just"/>
            <a:r>
              <a:rPr lang="en-US" dirty="0"/>
              <a:t>Prolonged time is effectively translated to recordings taken over multiple datasets. Next slide discusses why multiple datasets are needed.</a:t>
            </a:r>
          </a:p>
          <a:p>
            <a:pPr marL="0" indent="0" algn="just">
              <a:buNone/>
            </a:pPr>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a:t>
            </a:fld>
            <a:endParaRPr lang="en-IN">
              <a:solidFill>
                <a:prstClr val="black">
                  <a:tint val="75000"/>
                </a:prstClr>
              </a:solidFill>
            </a:endParaRPr>
          </a:p>
        </p:txBody>
      </p:sp>
    </p:spTree>
    <p:extLst>
      <p:ext uri="{BB962C8B-B14F-4D97-AF65-F5344CB8AC3E}">
        <p14:creationId xmlns:p14="http://schemas.microsoft.com/office/powerpoint/2010/main" val="2551291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457200" y="678211"/>
            <a:ext cx="8229600" cy="84578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Feature Selection Flow Chart</a:t>
            </a:r>
            <a:endParaRPr lang="en-IN" sz="3600" dirty="0"/>
          </a:p>
        </p:txBody>
      </p:sp>
      <p:sp>
        <p:nvSpPr>
          <p:cNvPr id="37" name="Rectangle 36"/>
          <p:cNvSpPr/>
          <p:nvPr/>
        </p:nvSpPr>
        <p:spPr>
          <a:xfrm>
            <a:off x="568172" y="1716341"/>
            <a:ext cx="7737628" cy="422725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400" b="1" dirty="0">
              <a:solidFill>
                <a:prstClr val="white"/>
              </a:solidFill>
              <a:latin typeface="Arial" pitchFamily="34" charset="0"/>
              <a:cs typeface="Arial" pitchFamily="34" charset="0"/>
            </a:endParaRPr>
          </a:p>
        </p:txBody>
      </p:sp>
      <p:sp>
        <p:nvSpPr>
          <p:cNvPr id="21" name="Arc 20"/>
          <p:cNvSpPr/>
          <p:nvPr/>
        </p:nvSpPr>
        <p:spPr bwMode="auto">
          <a:xfrm>
            <a:off x="1752601" y="2667001"/>
            <a:ext cx="609600" cy="416808"/>
          </a:xfrm>
          <a:prstGeom prst="arc">
            <a:avLst>
              <a:gd name="adj1" fmla="val 16200000"/>
              <a:gd name="adj2" fmla="val 138823"/>
            </a:avLst>
          </a:prstGeom>
          <a:solidFill>
            <a:schemeClr val="bg1"/>
          </a:solidFill>
          <a:ln w="1270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accent2">
                  <a:lumMod val="75000"/>
                </a:schemeClr>
              </a:solidFill>
              <a:effectLst/>
              <a:latin typeface="Arial" charset="0"/>
            </a:endParaRPr>
          </a:p>
        </p:txBody>
      </p:sp>
      <p:sp>
        <p:nvSpPr>
          <p:cNvPr id="22" name="U-Turn Arrow 21"/>
          <p:cNvSpPr/>
          <p:nvPr/>
        </p:nvSpPr>
        <p:spPr>
          <a:xfrm flipH="1">
            <a:off x="2209800" y="2590800"/>
            <a:ext cx="4858594" cy="521107"/>
          </a:xfrm>
          <a:prstGeom prst="utur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IN" sz="1400" b="1" dirty="0">
              <a:solidFill>
                <a:schemeClr val="accent1">
                  <a:lumMod val="60000"/>
                  <a:lumOff val="40000"/>
                </a:schemeClr>
              </a:solidFill>
              <a:latin typeface="Arial" pitchFamily="34" charset="0"/>
              <a:cs typeface="Arial" pitchFamily="34" charset="0"/>
            </a:endParaRPr>
          </a:p>
        </p:txBody>
      </p:sp>
      <p:sp>
        <p:nvSpPr>
          <p:cNvPr id="23" name="Flowchart: Decision 22"/>
          <p:cNvSpPr/>
          <p:nvPr/>
        </p:nvSpPr>
        <p:spPr>
          <a:xfrm>
            <a:off x="1048229" y="3024980"/>
            <a:ext cx="2515660" cy="1423970"/>
          </a:xfrm>
          <a:prstGeom prst="flowChartDecision">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No. of good features &lt; Required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Down Arrow 23"/>
          <p:cNvSpPr/>
          <p:nvPr/>
        </p:nvSpPr>
        <p:spPr>
          <a:xfrm>
            <a:off x="2188788" y="4523021"/>
            <a:ext cx="232149" cy="346334"/>
          </a:xfrm>
          <a:prstGeom prst="down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5" name="Flowchart: Process 24"/>
          <p:cNvSpPr/>
          <p:nvPr/>
        </p:nvSpPr>
        <p:spPr>
          <a:xfrm>
            <a:off x="1226752" y="4902821"/>
            <a:ext cx="2153057" cy="702791"/>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Calculate average for the four parameter thresholds (only for good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6" name="Flowchart: Process 25"/>
          <p:cNvSpPr/>
          <p:nvPr/>
        </p:nvSpPr>
        <p:spPr>
          <a:xfrm>
            <a:off x="3797955" y="4902819"/>
            <a:ext cx="1984863" cy="702791"/>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Reject corrupt dataset if any based on these four average values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7" name="Flowchart: Process 26"/>
          <p:cNvSpPr/>
          <p:nvPr/>
        </p:nvSpPr>
        <p:spPr>
          <a:xfrm>
            <a:off x="6172200" y="4858094"/>
            <a:ext cx="2011128" cy="704506"/>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latin typeface="Calibri"/>
                <a:ea typeface="+mn-ea"/>
                <a:cs typeface="+mn-cs"/>
              </a:rPr>
              <a:t>Use Feature ranking algorithm to select the best half of the good features</a:t>
            </a:r>
            <a:endParaRPr kumimoji="0" lang="en-IN" sz="11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8" name="Flowchart: Process 27"/>
          <p:cNvSpPr/>
          <p:nvPr/>
        </p:nvSpPr>
        <p:spPr>
          <a:xfrm>
            <a:off x="6063008" y="3211687"/>
            <a:ext cx="1785770" cy="723520"/>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Update the number of good features to half its previous value</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 name="Flowchart: Terminator 28"/>
          <p:cNvSpPr/>
          <p:nvPr/>
        </p:nvSpPr>
        <p:spPr>
          <a:xfrm>
            <a:off x="4055299" y="3415153"/>
            <a:ext cx="1735901" cy="699647"/>
          </a:xfrm>
          <a:prstGeom prst="flowChartTerminator">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Output the selected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0" name="Right Arrow 29"/>
          <p:cNvSpPr/>
          <p:nvPr/>
        </p:nvSpPr>
        <p:spPr>
          <a:xfrm>
            <a:off x="3595064" y="3620304"/>
            <a:ext cx="396854" cy="223314"/>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1" name="TextBox 30"/>
          <p:cNvSpPr txBox="1"/>
          <p:nvPr/>
        </p:nvSpPr>
        <p:spPr>
          <a:xfrm>
            <a:off x="3541496" y="3415154"/>
            <a:ext cx="480544"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True</a:t>
            </a:r>
            <a:endParaRPr lang="en-IN" sz="1000" dirty="0">
              <a:latin typeface="Times New Roman" pitchFamily="18" charset="0"/>
              <a:cs typeface="Times New Roman" pitchFamily="18" charset="0"/>
            </a:endParaRPr>
          </a:p>
        </p:txBody>
      </p:sp>
      <p:sp>
        <p:nvSpPr>
          <p:cNvPr id="32" name="TextBox 31"/>
          <p:cNvSpPr txBox="1"/>
          <p:nvPr/>
        </p:nvSpPr>
        <p:spPr>
          <a:xfrm>
            <a:off x="1621693" y="4543105"/>
            <a:ext cx="511119"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False</a:t>
            </a:r>
            <a:endParaRPr lang="en-IN" sz="1000" dirty="0">
              <a:latin typeface="Times New Roman" pitchFamily="18" charset="0"/>
              <a:cs typeface="Times New Roman" pitchFamily="18" charset="0"/>
            </a:endParaRPr>
          </a:p>
        </p:txBody>
      </p:sp>
      <p:sp>
        <p:nvSpPr>
          <p:cNvPr id="33" name="Right Arrow 32"/>
          <p:cNvSpPr/>
          <p:nvPr/>
        </p:nvSpPr>
        <p:spPr>
          <a:xfrm>
            <a:off x="5814754" y="5074311"/>
            <a:ext cx="281246" cy="179905"/>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Right Arrow 33"/>
          <p:cNvSpPr/>
          <p:nvPr/>
        </p:nvSpPr>
        <p:spPr>
          <a:xfrm rot="16200000">
            <a:off x="6574602" y="4307390"/>
            <a:ext cx="762582" cy="225002"/>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ight Arrow 34"/>
          <p:cNvSpPr/>
          <p:nvPr/>
        </p:nvSpPr>
        <p:spPr>
          <a:xfrm>
            <a:off x="3429000" y="5096986"/>
            <a:ext cx="317152" cy="188748"/>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8" name="Flowchart: Terminator 37"/>
          <p:cNvSpPr/>
          <p:nvPr/>
        </p:nvSpPr>
        <p:spPr>
          <a:xfrm>
            <a:off x="990600" y="2375532"/>
            <a:ext cx="1064801" cy="699647"/>
          </a:xfrm>
          <a:prstGeom prst="flowChartTerminator">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Extracted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 name="Slide Number Placeholder 1"/>
          <p:cNvSpPr>
            <a:spLocks noGrp="1"/>
          </p:cNvSpPr>
          <p:nvPr>
            <p:ph type="sldNum" sz="quarter" idx="12"/>
          </p:nvPr>
        </p:nvSpPr>
        <p:spPr/>
        <p:txBody>
          <a:bodyPr/>
          <a:lstStyle/>
          <a:p>
            <a:fld id="{1179ED36-7E5E-467C-9801-69B2E1CDDA23}" type="slidenum">
              <a:rPr lang="en-IN" smtClean="0">
                <a:solidFill>
                  <a:prstClr val="black">
                    <a:tint val="75000"/>
                  </a:prstClr>
                </a:solidFill>
              </a:rPr>
              <a:pPr/>
              <a:t>30</a:t>
            </a:fld>
            <a:endParaRPr lang="en-IN">
              <a:solidFill>
                <a:prstClr val="black">
                  <a:tint val="75000"/>
                </a:prstClr>
              </a:solidFill>
            </a:endParaRPr>
          </a:p>
        </p:txBody>
      </p:sp>
    </p:spTree>
    <p:extLst>
      <p:ext uri="{BB962C8B-B14F-4D97-AF65-F5344CB8AC3E}">
        <p14:creationId xmlns:p14="http://schemas.microsoft.com/office/powerpoint/2010/main" val="1282108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IN" dirty="0"/>
          </a:p>
        </p:txBody>
      </p:sp>
      <p:sp>
        <p:nvSpPr>
          <p:cNvPr id="3" name="Content Placeholder 2"/>
          <p:cNvSpPr>
            <a:spLocks noGrp="1"/>
          </p:cNvSpPr>
          <p:nvPr>
            <p:ph idx="1"/>
          </p:nvPr>
        </p:nvSpPr>
        <p:spPr/>
        <p:txBody>
          <a:bodyPr>
            <a:normAutofit/>
          </a:bodyPr>
          <a:lstStyle/>
          <a:p>
            <a:pPr algn="just"/>
            <a:r>
              <a:rPr lang="en-US" sz="2000" dirty="0" smtClean="0"/>
              <a:t>The algorithm needs the following parameters</a:t>
            </a:r>
          </a:p>
          <a:p>
            <a:pPr lvl="1" algn="just"/>
            <a:r>
              <a:rPr lang="en-US" sz="2000" dirty="0" smtClean="0"/>
              <a:t>Two feature matrices, one for each healthy (state 1) and faulty state (state 2), with number of rows equal to the number of samples i.e. (number of datasets x number of recordings in each dataset) and number of columns equal to total number of features.</a:t>
            </a:r>
          </a:p>
          <a:p>
            <a:pPr lvl="1" algn="just"/>
            <a:endParaRPr lang="en-US" sz="1000" dirty="0" smtClean="0"/>
          </a:p>
          <a:p>
            <a:pPr lvl="1" algn="just"/>
            <a:r>
              <a:rPr lang="en-US" sz="2000" dirty="0" smtClean="0"/>
              <a:t>Number of datasets. This is needed for judging the sample width (number of samples) of each dataset</a:t>
            </a:r>
          </a:p>
          <a:p>
            <a:pPr lvl="1" algn="just"/>
            <a:endParaRPr lang="en-US" sz="1000" dirty="0" smtClean="0"/>
          </a:p>
          <a:p>
            <a:pPr lvl="1" algn="just"/>
            <a:r>
              <a:rPr lang="en-US" sz="2000" dirty="0" smtClean="0"/>
              <a:t>Number of datasets that can be rejected at max.</a:t>
            </a:r>
          </a:p>
          <a:p>
            <a:pPr lvl="1" algn="just"/>
            <a:endParaRPr lang="en-US" sz="1000" dirty="0" smtClean="0"/>
          </a:p>
          <a:p>
            <a:pPr lvl="1" algn="just"/>
            <a:r>
              <a:rPr lang="en-US" sz="2000" dirty="0" smtClean="0"/>
              <a:t>Number of good features desired (default is 30).</a:t>
            </a:r>
            <a:endParaRPr lang="en-IN" sz="2000"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31</a:t>
            </a:fld>
            <a:endParaRPr lang="en-IN">
              <a:solidFill>
                <a:prstClr val="black">
                  <a:tint val="75000"/>
                </a:prstClr>
              </a:solidFill>
            </a:endParaRPr>
          </a:p>
        </p:txBody>
      </p:sp>
    </p:spTree>
    <p:extLst>
      <p:ext uri="{BB962C8B-B14F-4D97-AF65-F5344CB8AC3E}">
        <p14:creationId xmlns:p14="http://schemas.microsoft.com/office/powerpoint/2010/main" val="3279658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of the Algorithm</a:t>
            </a:r>
            <a:endParaRPr lang="en-IN" dirty="0"/>
          </a:p>
        </p:txBody>
      </p:sp>
      <p:sp>
        <p:nvSpPr>
          <p:cNvPr id="3" name="Content Placeholder 2"/>
          <p:cNvSpPr>
            <a:spLocks noGrp="1"/>
          </p:cNvSpPr>
          <p:nvPr>
            <p:ph idx="1"/>
          </p:nvPr>
        </p:nvSpPr>
        <p:spPr/>
        <p:txBody>
          <a:bodyPr>
            <a:normAutofit/>
          </a:bodyPr>
          <a:lstStyle/>
          <a:p>
            <a:pPr algn="just"/>
            <a:r>
              <a:rPr lang="en-US" sz="2000" dirty="0"/>
              <a:t>Equal weightage is given to all the four parameters for judging the good features which may not always be true.</a:t>
            </a:r>
            <a:endParaRPr lang="en-IN" sz="2000" dirty="0"/>
          </a:p>
          <a:p>
            <a:pPr algn="just"/>
            <a:endParaRPr lang="en-US" sz="1000" dirty="0" smtClean="0"/>
          </a:p>
          <a:p>
            <a:pPr algn="just"/>
            <a:r>
              <a:rPr lang="en-US" sz="2000" dirty="0" smtClean="0"/>
              <a:t>The user needs to decide how many datasets can be rejected.</a:t>
            </a:r>
          </a:p>
          <a:p>
            <a:pPr algn="just"/>
            <a:endParaRPr lang="en-US" sz="1000" dirty="0" smtClean="0"/>
          </a:p>
          <a:p>
            <a:pPr algn="just"/>
            <a:r>
              <a:rPr lang="en-US" sz="2000" dirty="0" smtClean="0"/>
              <a:t>The algorithm does not return desired number of good features, instead it is a number that is always lower than desired number.</a:t>
            </a:r>
          </a:p>
          <a:p>
            <a:pPr algn="just"/>
            <a:endParaRPr lang="en-US" sz="1000" dirty="0" smtClean="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32</a:t>
            </a:fld>
            <a:endParaRPr lang="en-IN">
              <a:solidFill>
                <a:prstClr val="black">
                  <a:tint val="75000"/>
                </a:prstClr>
              </a:solidFill>
            </a:endParaRPr>
          </a:p>
        </p:txBody>
      </p:sp>
    </p:spTree>
    <p:extLst>
      <p:ext uri="{BB962C8B-B14F-4D97-AF65-F5344CB8AC3E}">
        <p14:creationId xmlns:p14="http://schemas.microsoft.com/office/powerpoint/2010/main" val="3365698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78211"/>
            <a:ext cx="8382000" cy="845789"/>
          </a:xfrm>
        </p:spPr>
        <p:txBody>
          <a:bodyPr>
            <a:normAutofit fontScale="90000"/>
          </a:bodyPr>
          <a:lstStyle/>
          <a:p>
            <a:r>
              <a:rPr lang="en-IN" dirty="0" smtClean="0"/>
              <a:t>Results – Good Features found by Algorith</a:t>
            </a:r>
            <a:r>
              <a:rPr lang="en-IN" dirty="0"/>
              <a:t>m</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33</a:t>
            </a:fld>
            <a:endParaRPr lang="en-IN">
              <a:solidFill>
                <a:prstClr val="black">
                  <a:tint val="7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619250"/>
            <a:ext cx="3428850" cy="257163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1628775"/>
            <a:ext cx="3352498" cy="251437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25" y="4105049"/>
            <a:ext cx="3352800" cy="2514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6800" y="4029075"/>
            <a:ext cx="3454099" cy="2590574"/>
          </a:xfrm>
          <a:prstGeom prst="rect">
            <a:avLst/>
          </a:prstGeom>
        </p:spPr>
      </p:pic>
    </p:spTree>
    <p:extLst>
      <p:ext uri="{BB962C8B-B14F-4D97-AF65-F5344CB8AC3E}">
        <p14:creationId xmlns:p14="http://schemas.microsoft.com/office/powerpoint/2010/main" val="792181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 Bad </a:t>
            </a:r>
            <a:r>
              <a:rPr lang="en-IN" dirty="0"/>
              <a:t>Features found by Algorithm</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34</a:t>
            </a:fld>
            <a:endParaRPr lang="en-IN">
              <a:solidFill>
                <a:prstClr val="black">
                  <a:tint val="7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0"/>
            <a:ext cx="3352499" cy="25143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354932"/>
            <a:ext cx="3476323" cy="26072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971699"/>
            <a:ext cx="3276600" cy="245745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3867037"/>
            <a:ext cx="3476323" cy="2607242"/>
          </a:xfrm>
          <a:prstGeom prst="rect">
            <a:avLst/>
          </a:prstGeom>
        </p:spPr>
      </p:pic>
    </p:spTree>
    <p:extLst>
      <p:ext uri="{BB962C8B-B14F-4D97-AF65-F5344CB8AC3E}">
        <p14:creationId xmlns:p14="http://schemas.microsoft.com/office/powerpoint/2010/main" val="3641020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 Algorithm’s Concept</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Good features should have lower values for the four thresholds mentioned.</a:t>
            </a:r>
          </a:p>
          <a:p>
            <a:pPr algn="just"/>
            <a:endParaRPr lang="en-US" sz="1200" dirty="0" smtClean="0"/>
          </a:p>
          <a:p>
            <a:pPr algn="just"/>
            <a:r>
              <a:rPr lang="en-US" dirty="0" smtClean="0"/>
              <a:t>Lower the threshold values, better is the feature.</a:t>
            </a:r>
          </a:p>
          <a:p>
            <a:pPr algn="just"/>
            <a:endParaRPr lang="en-US" sz="1200" dirty="0" smtClean="0"/>
          </a:p>
          <a:p>
            <a:pPr algn="just"/>
            <a:r>
              <a:rPr lang="en-US" dirty="0" smtClean="0"/>
              <a:t>Thus, every feature can be assigned a rank for each threshold value.</a:t>
            </a:r>
          </a:p>
          <a:p>
            <a:pPr algn="just"/>
            <a:endParaRPr lang="en-US" sz="1200" dirty="0" smtClean="0"/>
          </a:p>
          <a:p>
            <a:pPr algn="just"/>
            <a:r>
              <a:rPr lang="en-US" dirty="0" smtClean="0"/>
              <a:t>Lower the total sum of four ranks for each feature, better the feature.</a:t>
            </a:r>
            <a:endParaRPr lang="en-IN" dirty="0"/>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35</a:t>
            </a:fld>
            <a:endParaRPr lang="en-IN" sz="1200" dirty="0">
              <a:solidFill>
                <a:schemeClr val="bg1">
                  <a:lumMod val="50000"/>
                </a:schemeClr>
              </a:solidFill>
            </a:endParaRPr>
          </a:p>
        </p:txBody>
      </p:sp>
    </p:spTree>
    <p:extLst>
      <p:ext uri="{BB962C8B-B14F-4D97-AF65-F5344CB8AC3E}">
        <p14:creationId xmlns:p14="http://schemas.microsoft.com/office/powerpoint/2010/main" val="209920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Feature</a:t>
            </a:r>
            <a:r>
              <a:rPr lang="en-US" dirty="0" smtClean="0"/>
              <a:t> Selection Algorithm Implementation</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Find the four parameters’ value for each feature</a:t>
            </a:r>
            <a:r>
              <a:rPr lang="en-IN" dirty="0" smtClean="0"/>
              <a:t> and store them in four separate arrays.</a:t>
            </a:r>
          </a:p>
          <a:p>
            <a:pPr algn="just"/>
            <a:endParaRPr lang="en-IN" sz="1200" dirty="0" smtClean="0"/>
          </a:p>
          <a:p>
            <a:pPr algn="just"/>
            <a:r>
              <a:rPr lang="en-US" dirty="0" smtClean="0"/>
              <a:t>Sort the four arrays and rank the features based on ascending order of threshold value.</a:t>
            </a:r>
          </a:p>
          <a:p>
            <a:pPr algn="just"/>
            <a:endParaRPr lang="en-US" sz="1200" dirty="0" smtClean="0"/>
          </a:p>
          <a:p>
            <a:pPr algn="just"/>
            <a:r>
              <a:rPr lang="en-US" dirty="0" smtClean="0"/>
              <a:t>Sum up the four ranks for each feature and sort the features based on this sum of ranks.</a:t>
            </a:r>
          </a:p>
          <a:p>
            <a:pPr algn="just"/>
            <a:endParaRPr lang="en-US" sz="1200" dirty="0" smtClean="0"/>
          </a:p>
          <a:p>
            <a:pPr algn="just"/>
            <a:r>
              <a:rPr lang="en-US" dirty="0" smtClean="0"/>
              <a:t>The best features are in front of the sorted array.</a:t>
            </a:r>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36</a:t>
            </a:fld>
            <a:endParaRPr lang="en-IN" sz="1200" dirty="0">
              <a:solidFill>
                <a:schemeClr val="bg1">
                  <a:lumMod val="50000"/>
                </a:schemeClr>
              </a:solidFill>
            </a:endParaRPr>
          </a:p>
        </p:txBody>
      </p:sp>
    </p:spTree>
    <p:extLst>
      <p:ext uri="{BB962C8B-B14F-4D97-AF65-F5344CB8AC3E}">
        <p14:creationId xmlns:p14="http://schemas.microsoft.com/office/powerpoint/2010/main" val="4071357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395536" y="4124075"/>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F3</a:t>
            </a:r>
            <a:endParaRPr lang="en-IN" dirty="0"/>
          </a:p>
        </p:txBody>
      </p:sp>
      <p:sp>
        <p:nvSpPr>
          <p:cNvPr id="8" name="Flowchart: Process 7"/>
          <p:cNvSpPr/>
          <p:nvPr/>
        </p:nvSpPr>
        <p:spPr>
          <a:xfrm>
            <a:off x="374310" y="5798693"/>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F286</a:t>
            </a:r>
            <a:endParaRPr lang="en-IN" dirty="0"/>
          </a:p>
        </p:txBody>
      </p:sp>
      <p:sp>
        <p:nvSpPr>
          <p:cNvPr id="9" name="Flowchart: Process 8"/>
          <p:cNvSpPr/>
          <p:nvPr/>
        </p:nvSpPr>
        <p:spPr>
          <a:xfrm>
            <a:off x="395536" y="2569987"/>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F2</a:t>
            </a:r>
            <a:endParaRPr lang="en-IN" dirty="0"/>
          </a:p>
        </p:txBody>
      </p:sp>
      <p:sp>
        <p:nvSpPr>
          <p:cNvPr id="10" name="Flowchart: Process 9"/>
          <p:cNvSpPr/>
          <p:nvPr/>
        </p:nvSpPr>
        <p:spPr>
          <a:xfrm>
            <a:off x="395536" y="985811"/>
            <a:ext cx="864096" cy="432048"/>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F1</a:t>
            </a:r>
            <a:endParaRPr lang="en-IN" dirty="0"/>
          </a:p>
        </p:txBody>
      </p:sp>
      <p:sp>
        <p:nvSpPr>
          <p:cNvPr id="11" name="TextBox 10"/>
          <p:cNvSpPr txBox="1"/>
          <p:nvPr/>
        </p:nvSpPr>
        <p:spPr>
          <a:xfrm>
            <a:off x="704794" y="4226385"/>
            <a:ext cx="245580" cy="1200329"/>
          </a:xfrm>
          <a:prstGeom prst="rect">
            <a:avLst/>
          </a:prstGeom>
          <a:noFill/>
        </p:spPr>
        <p:txBody>
          <a:bodyPr wrap="none" rtlCol="0">
            <a:spAutoFit/>
          </a:bodyPr>
          <a:lstStyle/>
          <a:p>
            <a:r>
              <a:rPr lang="en-US" b="1" dirty="0" smtClean="0"/>
              <a:t>.</a:t>
            </a:r>
          </a:p>
          <a:p>
            <a:r>
              <a:rPr lang="en-US" b="1" dirty="0" smtClean="0"/>
              <a:t>.</a:t>
            </a:r>
          </a:p>
          <a:p>
            <a:r>
              <a:rPr lang="en-US" b="1" dirty="0" smtClean="0"/>
              <a:t>.</a:t>
            </a:r>
          </a:p>
          <a:p>
            <a:r>
              <a:rPr lang="en-US" b="1" dirty="0"/>
              <a:t>.</a:t>
            </a:r>
            <a:endParaRPr lang="en-US" b="1" dirty="0" smtClean="0"/>
          </a:p>
        </p:txBody>
      </p:sp>
      <p:sp>
        <p:nvSpPr>
          <p:cNvPr id="12" name="Flowchart: Process 11"/>
          <p:cNvSpPr/>
          <p:nvPr/>
        </p:nvSpPr>
        <p:spPr>
          <a:xfrm>
            <a:off x="2267744" y="62577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ZCR AVERAGE</a:t>
            </a:r>
            <a:endParaRPr lang="en-IN" dirty="0"/>
          </a:p>
        </p:txBody>
      </p:sp>
      <p:sp>
        <p:nvSpPr>
          <p:cNvPr id="13" name="Flowchart: Process 12"/>
          <p:cNvSpPr/>
          <p:nvPr/>
        </p:nvSpPr>
        <p:spPr>
          <a:xfrm>
            <a:off x="2267744" y="91380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SEPARATION AVG</a:t>
            </a:r>
            <a:endParaRPr lang="en-IN" dirty="0"/>
          </a:p>
        </p:txBody>
      </p:sp>
      <p:sp>
        <p:nvSpPr>
          <p:cNvPr id="14" name="Flowchart: Process 13"/>
          <p:cNvSpPr/>
          <p:nvPr/>
        </p:nvSpPr>
        <p:spPr>
          <a:xfrm>
            <a:off x="2267744" y="148986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STD_MEAN AVG</a:t>
            </a:r>
            <a:endParaRPr lang="en-IN" dirty="0"/>
          </a:p>
        </p:txBody>
      </p:sp>
      <p:sp>
        <p:nvSpPr>
          <p:cNvPr id="15" name="Flowchart: Process 14"/>
          <p:cNvSpPr/>
          <p:nvPr/>
        </p:nvSpPr>
        <p:spPr>
          <a:xfrm>
            <a:off x="2267744" y="120183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RATIO AVG</a:t>
            </a:r>
            <a:endParaRPr lang="en-IN" dirty="0"/>
          </a:p>
        </p:txBody>
      </p:sp>
      <p:sp>
        <p:nvSpPr>
          <p:cNvPr id="16" name="Flowchart: Process 15"/>
          <p:cNvSpPr/>
          <p:nvPr/>
        </p:nvSpPr>
        <p:spPr>
          <a:xfrm>
            <a:off x="2267744" y="220994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17" name="Flowchart: Process 16"/>
          <p:cNvSpPr/>
          <p:nvPr/>
        </p:nvSpPr>
        <p:spPr>
          <a:xfrm>
            <a:off x="2267744" y="249797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18" name="Flowchart: Process 17"/>
          <p:cNvSpPr/>
          <p:nvPr/>
        </p:nvSpPr>
        <p:spPr>
          <a:xfrm>
            <a:off x="2267744" y="307404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19" name="Flowchart: Process 18"/>
          <p:cNvSpPr/>
          <p:nvPr/>
        </p:nvSpPr>
        <p:spPr>
          <a:xfrm>
            <a:off x="2267744" y="278601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0" name="Flowchart: Process 19"/>
          <p:cNvSpPr/>
          <p:nvPr/>
        </p:nvSpPr>
        <p:spPr>
          <a:xfrm>
            <a:off x="2260251" y="376403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21" name="Flowchart: Process 20"/>
          <p:cNvSpPr/>
          <p:nvPr/>
        </p:nvSpPr>
        <p:spPr>
          <a:xfrm>
            <a:off x="2260251" y="405206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22" name="Flowchart: Process 21"/>
          <p:cNvSpPr/>
          <p:nvPr/>
        </p:nvSpPr>
        <p:spPr>
          <a:xfrm>
            <a:off x="2260251" y="4628131"/>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23" name="Flowchart: Process 22"/>
          <p:cNvSpPr/>
          <p:nvPr/>
        </p:nvSpPr>
        <p:spPr>
          <a:xfrm>
            <a:off x="2260251" y="434009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4" name="Flowchart: Process 23"/>
          <p:cNvSpPr/>
          <p:nvPr/>
        </p:nvSpPr>
        <p:spPr>
          <a:xfrm>
            <a:off x="2267744" y="5438653"/>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ZCR AVERAGE</a:t>
            </a:r>
            <a:endParaRPr lang="en-IN" dirty="0"/>
          </a:p>
        </p:txBody>
      </p:sp>
      <p:sp>
        <p:nvSpPr>
          <p:cNvPr id="25" name="Flowchart: Process 24"/>
          <p:cNvSpPr/>
          <p:nvPr/>
        </p:nvSpPr>
        <p:spPr>
          <a:xfrm>
            <a:off x="2267744" y="5726685"/>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SEPARATION AVG</a:t>
            </a:r>
            <a:endParaRPr lang="en-IN" dirty="0"/>
          </a:p>
        </p:txBody>
      </p:sp>
      <p:sp>
        <p:nvSpPr>
          <p:cNvPr id="26" name="Flowchart: Process 25"/>
          <p:cNvSpPr/>
          <p:nvPr/>
        </p:nvSpPr>
        <p:spPr>
          <a:xfrm>
            <a:off x="2267744" y="6302749"/>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STD_MEAN AVG</a:t>
            </a:r>
            <a:endParaRPr lang="en-IN" dirty="0"/>
          </a:p>
        </p:txBody>
      </p:sp>
      <p:sp>
        <p:nvSpPr>
          <p:cNvPr id="27" name="Flowchart: Process 26"/>
          <p:cNvSpPr/>
          <p:nvPr/>
        </p:nvSpPr>
        <p:spPr>
          <a:xfrm>
            <a:off x="2267744" y="6014717"/>
            <a:ext cx="2016224"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AVG</a:t>
            </a:r>
            <a:endParaRPr lang="en-IN" dirty="0"/>
          </a:p>
        </p:txBody>
      </p:sp>
      <p:sp>
        <p:nvSpPr>
          <p:cNvPr id="28" name="Right Arrow 27"/>
          <p:cNvSpPr/>
          <p:nvPr/>
        </p:nvSpPr>
        <p:spPr>
          <a:xfrm>
            <a:off x="1331640" y="1100067"/>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9" name="Right Arrow 28"/>
          <p:cNvSpPr/>
          <p:nvPr/>
        </p:nvSpPr>
        <p:spPr>
          <a:xfrm>
            <a:off x="1331640" y="2684243"/>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0" name="Right Arrow 29"/>
          <p:cNvSpPr/>
          <p:nvPr/>
        </p:nvSpPr>
        <p:spPr>
          <a:xfrm>
            <a:off x="1331640" y="4226171"/>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1" name="Right Arrow 30"/>
          <p:cNvSpPr/>
          <p:nvPr/>
        </p:nvSpPr>
        <p:spPr>
          <a:xfrm>
            <a:off x="1331640" y="5919520"/>
            <a:ext cx="784595" cy="17377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36" name="Straight Arrow Connector 35"/>
          <p:cNvCxnSpPr>
            <a:stCxn id="12" idx="3"/>
          </p:cNvCxnSpPr>
          <p:nvPr/>
        </p:nvCxnSpPr>
        <p:spPr>
          <a:xfrm>
            <a:off x="4283968" y="769787"/>
            <a:ext cx="108011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a:stCxn id="16" idx="3"/>
          </p:cNvCxnSpPr>
          <p:nvPr/>
        </p:nvCxnSpPr>
        <p:spPr>
          <a:xfrm flipV="1">
            <a:off x="4283968" y="985811"/>
            <a:ext cx="1080119"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20" idx="3"/>
          </p:cNvCxnSpPr>
          <p:nvPr/>
        </p:nvCxnSpPr>
        <p:spPr>
          <a:xfrm flipV="1">
            <a:off x="4276475" y="1201835"/>
            <a:ext cx="1087613" cy="270621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2" name="Flowchart: Process 41"/>
          <p:cNvSpPr/>
          <p:nvPr/>
        </p:nvSpPr>
        <p:spPr>
          <a:xfrm>
            <a:off x="5374494" y="625771"/>
            <a:ext cx="1501761" cy="57606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ZCR RANK MATRIX</a:t>
            </a:r>
            <a:endParaRPr lang="en-IN" dirty="0"/>
          </a:p>
        </p:txBody>
      </p:sp>
      <p:cxnSp>
        <p:nvCxnSpPr>
          <p:cNvPr id="44" name="Straight Arrow Connector 43"/>
          <p:cNvCxnSpPr>
            <a:stCxn id="24" idx="3"/>
          </p:cNvCxnSpPr>
          <p:nvPr/>
        </p:nvCxnSpPr>
        <p:spPr>
          <a:xfrm flipV="1">
            <a:off x="4283968" y="1273843"/>
            <a:ext cx="1224136" cy="430882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6" name="Flowchart: Process 45"/>
          <p:cNvSpPr/>
          <p:nvPr/>
        </p:nvSpPr>
        <p:spPr>
          <a:xfrm>
            <a:off x="5364087" y="2209947"/>
            <a:ext cx="1512167" cy="576064"/>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SEPARATION RANK MATRIX</a:t>
            </a:r>
            <a:endParaRPr lang="en-IN" dirty="0"/>
          </a:p>
        </p:txBody>
      </p:sp>
      <p:cxnSp>
        <p:nvCxnSpPr>
          <p:cNvPr id="48" name="Straight Arrow Connector 47"/>
          <p:cNvCxnSpPr>
            <a:stCxn id="13" idx="3"/>
          </p:cNvCxnSpPr>
          <p:nvPr/>
        </p:nvCxnSpPr>
        <p:spPr>
          <a:xfrm>
            <a:off x="4283968" y="1057819"/>
            <a:ext cx="1224136" cy="115212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Straight Arrow Connector 49"/>
          <p:cNvCxnSpPr>
            <a:stCxn id="17" idx="3"/>
            <a:endCxn id="46" idx="1"/>
          </p:cNvCxnSpPr>
          <p:nvPr/>
        </p:nvCxnSpPr>
        <p:spPr>
          <a:xfrm flipV="1">
            <a:off x="4283968" y="2497979"/>
            <a:ext cx="1080119" cy="144016"/>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2" name="Straight Arrow Connector 51"/>
          <p:cNvCxnSpPr>
            <a:stCxn id="21" idx="3"/>
          </p:cNvCxnSpPr>
          <p:nvPr/>
        </p:nvCxnSpPr>
        <p:spPr>
          <a:xfrm flipV="1">
            <a:off x="4276475" y="2786011"/>
            <a:ext cx="1087613" cy="141007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65" name="Straight Arrow Connector 64"/>
          <p:cNvCxnSpPr>
            <a:stCxn id="25" idx="3"/>
          </p:cNvCxnSpPr>
          <p:nvPr/>
        </p:nvCxnSpPr>
        <p:spPr>
          <a:xfrm flipV="1">
            <a:off x="4283968" y="2786011"/>
            <a:ext cx="1354832" cy="308469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66" name="Flowchart: Process 65"/>
          <p:cNvSpPr/>
          <p:nvPr/>
        </p:nvSpPr>
        <p:spPr>
          <a:xfrm>
            <a:off x="5364087" y="3764035"/>
            <a:ext cx="1512167" cy="57606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RATIO RANK MATRIX</a:t>
            </a:r>
            <a:endParaRPr lang="en-IN" dirty="0"/>
          </a:p>
        </p:txBody>
      </p:sp>
      <p:sp>
        <p:nvSpPr>
          <p:cNvPr id="67" name="Flowchart: Process 66"/>
          <p:cNvSpPr/>
          <p:nvPr/>
        </p:nvSpPr>
        <p:spPr>
          <a:xfrm>
            <a:off x="5364087" y="5438653"/>
            <a:ext cx="1512167" cy="57606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STD_MEAN RANK MATRIX</a:t>
            </a:r>
            <a:endParaRPr lang="en-IN" dirty="0"/>
          </a:p>
        </p:txBody>
      </p:sp>
      <p:cxnSp>
        <p:nvCxnSpPr>
          <p:cNvPr id="81" name="Straight Arrow Connector 80"/>
          <p:cNvCxnSpPr>
            <a:stCxn id="19" idx="3"/>
          </p:cNvCxnSpPr>
          <p:nvPr/>
        </p:nvCxnSpPr>
        <p:spPr>
          <a:xfrm>
            <a:off x="4283968" y="2930027"/>
            <a:ext cx="1080119" cy="90010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4067944" y="1311698"/>
            <a:ext cx="1440160" cy="2418184"/>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a:stCxn id="23" idx="3"/>
          </p:cNvCxnSpPr>
          <p:nvPr/>
        </p:nvCxnSpPr>
        <p:spPr>
          <a:xfrm flipV="1">
            <a:off x="4276475" y="4196083"/>
            <a:ext cx="1087613" cy="28803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a:stCxn id="27" idx="3"/>
          </p:cNvCxnSpPr>
          <p:nvPr/>
        </p:nvCxnSpPr>
        <p:spPr>
          <a:xfrm flipV="1">
            <a:off x="4283968" y="4399947"/>
            <a:ext cx="1224136" cy="175878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a:stCxn id="14" idx="3"/>
          </p:cNvCxnSpPr>
          <p:nvPr/>
        </p:nvCxnSpPr>
        <p:spPr>
          <a:xfrm>
            <a:off x="4283968" y="1633883"/>
            <a:ext cx="1080120" cy="376209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8" idx="3"/>
          </p:cNvCxnSpPr>
          <p:nvPr/>
        </p:nvCxnSpPr>
        <p:spPr>
          <a:xfrm>
            <a:off x="4283968" y="3218059"/>
            <a:ext cx="1440160" cy="211594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3" name="Straight Arrow Connector 92"/>
          <p:cNvCxnSpPr>
            <a:stCxn id="22" idx="3"/>
          </p:cNvCxnSpPr>
          <p:nvPr/>
        </p:nvCxnSpPr>
        <p:spPr>
          <a:xfrm>
            <a:off x="4276475" y="4772147"/>
            <a:ext cx="1087612" cy="81052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26" idx="3"/>
            <a:endCxn id="67" idx="1"/>
          </p:cNvCxnSpPr>
          <p:nvPr/>
        </p:nvCxnSpPr>
        <p:spPr>
          <a:xfrm flipV="1">
            <a:off x="4283968" y="5726685"/>
            <a:ext cx="1080119" cy="72008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00" name="Rounded Rectangle 99"/>
          <p:cNvSpPr/>
          <p:nvPr/>
        </p:nvSpPr>
        <p:spPr>
          <a:xfrm>
            <a:off x="7020272" y="2930027"/>
            <a:ext cx="1584176" cy="824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OVERALL RANK</a:t>
            </a:r>
            <a:endParaRPr lang="en-I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1" name="Bent Arrow 100"/>
          <p:cNvSpPr/>
          <p:nvPr/>
        </p:nvSpPr>
        <p:spPr>
          <a:xfrm rot="5400000">
            <a:off x="6681819" y="1108240"/>
            <a:ext cx="2045058" cy="1512168"/>
          </a:xfrm>
          <a:prstGeom prst="bentArrow">
            <a:avLst>
              <a:gd name="adj1" fmla="val 5760"/>
              <a:gd name="adj2" fmla="val 6842"/>
              <a:gd name="adj3" fmla="val 10493"/>
              <a:gd name="adj4" fmla="val 524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solidFill>
                <a:schemeClr val="tx1"/>
              </a:solidFill>
            </a:endParaRPr>
          </a:p>
        </p:txBody>
      </p:sp>
      <p:sp>
        <p:nvSpPr>
          <p:cNvPr id="102" name="Bent Arrow 101"/>
          <p:cNvSpPr/>
          <p:nvPr/>
        </p:nvSpPr>
        <p:spPr>
          <a:xfrm rot="5400000">
            <a:off x="7279379" y="2065841"/>
            <a:ext cx="500513" cy="1141511"/>
          </a:xfrm>
          <a:prstGeom prst="bentArrow">
            <a:avLst>
              <a:gd name="adj1" fmla="val 13939"/>
              <a:gd name="adj2" fmla="val 21453"/>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solidFill>
                <a:schemeClr val="tx1"/>
              </a:solidFill>
            </a:endParaRPr>
          </a:p>
        </p:txBody>
      </p:sp>
      <p:sp>
        <p:nvSpPr>
          <p:cNvPr id="103" name="Bent Arrow 102"/>
          <p:cNvSpPr/>
          <p:nvPr/>
        </p:nvSpPr>
        <p:spPr>
          <a:xfrm rot="5400000" flipH="1">
            <a:off x="7308379" y="3470012"/>
            <a:ext cx="396044" cy="1116274"/>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tx1"/>
              </a:solidFill>
            </a:endParaRPr>
          </a:p>
        </p:txBody>
      </p:sp>
      <p:sp>
        <p:nvSpPr>
          <p:cNvPr id="104" name="Bent Arrow 103"/>
          <p:cNvSpPr/>
          <p:nvPr/>
        </p:nvSpPr>
        <p:spPr>
          <a:xfrm rot="16200000" flipV="1">
            <a:off x="6691257" y="4011840"/>
            <a:ext cx="2026186" cy="1512171"/>
          </a:xfrm>
          <a:prstGeom prst="bentArrow">
            <a:avLst>
              <a:gd name="adj1" fmla="val 6557"/>
              <a:gd name="adj2" fmla="val 6958"/>
              <a:gd name="adj3" fmla="val 10567"/>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solidFill>
                <a:schemeClr val="tx1"/>
              </a:solidFill>
            </a:endParaRPr>
          </a:p>
        </p:txBody>
      </p:sp>
      <p:sp>
        <p:nvSpPr>
          <p:cNvPr id="110" name="Round Diagonal Corner Rectangle 109"/>
          <p:cNvSpPr/>
          <p:nvPr/>
        </p:nvSpPr>
        <p:spPr>
          <a:xfrm rot="5400000">
            <a:off x="5926334" y="3431730"/>
            <a:ext cx="6004299" cy="36004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Sum all the ranks  for individual feature to get overall rank</a:t>
            </a:r>
            <a:endParaRPr lang="en-IN" dirty="0"/>
          </a:p>
        </p:txBody>
      </p:sp>
      <p:sp>
        <p:nvSpPr>
          <p:cNvPr id="54" name="Round Diagonal Corner Rectangle 53"/>
          <p:cNvSpPr/>
          <p:nvPr/>
        </p:nvSpPr>
        <p:spPr>
          <a:xfrm>
            <a:off x="5004049" y="6093296"/>
            <a:ext cx="3600400" cy="529516"/>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Ranks are assigned by sorting average values in ascending order</a:t>
            </a:r>
            <a:endParaRPr lang="en-IN" dirty="0"/>
          </a:p>
        </p:txBody>
      </p:sp>
      <p:sp>
        <p:nvSpPr>
          <p:cNvPr id="56"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37</a:t>
            </a:fld>
            <a:endParaRPr lang="en-IN" sz="1200" dirty="0">
              <a:solidFill>
                <a:schemeClr val="bg1">
                  <a:lumMod val="50000"/>
                </a:schemeClr>
              </a:solidFill>
            </a:endParaRPr>
          </a:p>
        </p:txBody>
      </p:sp>
    </p:spTree>
    <p:extLst>
      <p:ext uri="{BB962C8B-B14F-4D97-AF65-F5344CB8AC3E}">
        <p14:creationId xmlns:p14="http://schemas.microsoft.com/office/powerpoint/2010/main" val="26902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Dataset Rejection</a:t>
            </a:r>
            <a:endParaRPr lang="en-IN" dirty="0"/>
          </a:p>
        </p:txBody>
      </p:sp>
      <p:sp>
        <p:nvSpPr>
          <p:cNvPr id="3" name="Content Placeholder 2"/>
          <p:cNvSpPr>
            <a:spLocks noGrp="1"/>
          </p:cNvSpPr>
          <p:nvPr>
            <p:ph idx="1"/>
          </p:nvPr>
        </p:nvSpPr>
        <p:spPr>
          <a:xfrm>
            <a:off x="397532" y="1600200"/>
            <a:ext cx="8229600" cy="4648200"/>
          </a:xfrm>
        </p:spPr>
        <p:txBody>
          <a:bodyPr>
            <a:normAutofit/>
          </a:bodyPr>
          <a:lstStyle/>
          <a:p>
            <a:pPr algn="just"/>
            <a:r>
              <a:rPr lang="en-US" sz="2000" dirty="0" smtClean="0"/>
              <a:t>Not all datasets need to be considered while finding the best features.</a:t>
            </a:r>
          </a:p>
          <a:p>
            <a:pPr algn="just"/>
            <a:endParaRPr lang="en-US" sz="1000" dirty="0" smtClean="0"/>
          </a:p>
          <a:p>
            <a:pPr algn="just"/>
            <a:r>
              <a:rPr lang="en-US" sz="2000" dirty="0" smtClean="0"/>
              <a:t>Corrupt dataset can make a feature bad.</a:t>
            </a:r>
          </a:p>
          <a:p>
            <a:pPr algn="just"/>
            <a:endParaRPr lang="en-US" sz="1000" dirty="0" smtClean="0"/>
          </a:p>
          <a:p>
            <a:pPr algn="just"/>
            <a:r>
              <a:rPr lang="en-US" sz="2000" dirty="0" smtClean="0"/>
              <a:t>Thus, along with selection of good features, the datasets on which these features are based must also be good and consistent .</a:t>
            </a:r>
            <a:endParaRPr lang="en-IN" sz="2000" dirty="0"/>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38</a:t>
            </a:fld>
            <a:endParaRPr lang="en-IN" sz="1200" dirty="0">
              <a:solidFill>
                <a:schemeClr val="bg1">
                  <a:lumMod val="50000"/>
                </a:schemeClr>
              </a:solidFill>
            </a:endParaRPr>
          </a:p>
        </p:txBody>
      </p:sp>
      <p:pic>
        <p:nvPicPr>
          <p:cNvPr id="7" name="Picture 2" descr="I:\fea43Press4.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31" t="1354" r="8100" b="4230"/>
          <a:stretch/>
        </p:blipFill>
        <p:spPr bwMode="auto">
          <a:xfrm>
            <a:off x="990600" y="3589474"/>
            <a:ext cx="3467101" cy="2887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fea43Press4.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95" t="2230" r="8166" b="4673"/>
          <a:stretch/>
        </p:blipFill>
        <p:spPr bwMode="auto">
          <a:xfrm>
            <a:off x="4876799" y="3581400"/>
            <a:ext cx="33528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61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78211"/>
            <a:ext cx="8305800" cy="845789"/>
          </a:xfrm>
        </p:spPr>
        <p:txBody>
          <a:bodyPr>
            <a:normAutofit fontScale="90000"/>
          </a:bodyPr>
          <a:lstStyle/>
          <a:p>
            <a:r>
              <a:rPr lang="en-IN" dirty="0" smtClean="0"/>
              <a:t>What to do First </a:t>
            </a:r>
            <a:br>
              <a:rPr lang="en-IN" dirty="0" smtClean="0"/>
            </a:br>
            <a:r>
              <a:rPr lang="en-IN" dirty="0" smtClean="0"/>
              <a:t> Select Good Features or Reject Corrupt Dataset?</a:t>
            </a:r>
            <a:endParaRPr lang="en-IN" dirty="0"/>
          </a:p>
        </p:txBody>
      </p:sp>
      <p:sp>
        <p:nvSpPr>
          <p:cNvPr id="3" name="Content Placeholder 2"/>
          <p:cNvSpPr>
            <a:spLocks noGrp="1"/>
          </p:cNvSpPr>
          <p:nvPr>
            <p:ph idx="1"/>
          </p:nvPr>
        </p:nvSpPr>
        <p:spPr/>
        <p:txBody>
          <a:bodyPr>
            <a:normAutofit fontScale="92500"/>
          </a:bodyPr>
          <a:lstStyle/>
          <a:p>
            <a:pPr algn="just"/>
            <a:endParaRPr lang="en-US" dirty="0" smtClean="0"/>
          </a:p>
          <a:p>
            <a:pPr algn="just"/>
            <a:r>
              <a:rPr lang="en-US" dirty="0" smtClean="0"/>
              <a:t>Good </a:t>
            </a:r>
            <a:r>
              <a:rPr lang="en-US" dirty="0"/>
              <a:t>features may get rejected due to corrupt dataset.</a:t>
            </a:r>
          </a:p>
          <a:p>
            <a:pPr algn="just"/>
            <a:endParaRPr lang="en-US" sz="1200" dirty="0"/>
          </a:p>
          <a:p>
            <a:pPr algn="just"/>
            <a:r>
              <a:rPr lang="en-US" dirty="0"/>
              <a:t>Good dataset also may seem corrupted due to bad features.</a:t>
            </a:r>
          </a:p>
          <a:p>
            <a:pPr algn="just"/>
            <a:endParaRPr lang="en-US" sz="1200" dirty="0"/>
          </a:p>
          <a:p>
            <a:pPr algn="just"/>
            <a:r>
              <a:rPr lang="en-US" dirty="0"/>
              <a:t>Thus, both dataset rejection and feature selection need to go on simultaneously to give the best features based on consistent datasets.</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39</a:t>
            </a:fld>
            <a:endParaRPr lang="en-IN">
              <a:solidFill>
                <a:prstClr val="black">
                  <a:tint val="75000"/>
                </a:prstClr>
              </a:solidFill>
            </a:endParaRPr>
          </a:p>
        </p:txBody>
      </p:sp>
    </p:spTree>
    <p:extLst>
      <p:ext uri="{BB962C8B-B14F-4D97-AF65-F5344CB8AC3E}">
        <p14:creationId xmlns:p14="http://schemas.microsoft.com/office/powerpoint/2010/main" val="3308384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Acquisition in Cycle</a:t>
            </a:r>
            <a:endParaRPr lang="en-US" sz="4000" dirty="0"/>
          </a:p>
        </p:txBody>
      </p:sp>
      <p:sp>
        <p:nvSpPr>
          <p:cNvPr id="38" name="Rectangle 37"/>
          <p:cNvSpPr/>
          <p:nvPr/>
        </p:nvSpPr>
        <p:spPr>
          <a:xfrm>
            <a:off x="5143500" y="1644636"/>
            <a:ext cx="3924300" cy="40703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t"/>
          <a:lstStyle/>
          <a:p>
            <a:pPr marL="180975" indent="-180975" algn="just">
              <a:buFont typeface="Arial" pitchFamily="34" charset="0"/>
              <a:buChar char="•"/>
            </a:pPr>
            <a:r>
              <a:rPr lang="en-US" sz="1600" dirty="0" smtClean="0"/>
              <a:t>After </a:t>
            </a:r>
            <a:r>
              <a:rPr lang="en-US" sz="1600" dirty="0"/>
              <a:t>performing lot of experiments on air compressor, we observed that the air compressor over long periods of </a:t>
            </a:r>
            <a:r>
              <a:rPr lang="en-US" sz="1600" dirty="0" smtClean="0"/>
              <a:t>time gradually </a:t>
            </a:r>
            <a:r>
              <a:rPr lang="en-US" sz="1600" dirty="0"/>
              <a:t>changes its acoustic characteristics, even while lying in the same </a:t>
            </a:r>
            <a:r>
              <a:rPr lang="en-US" sz="1600" dirty="0" smtClean="0"/>
              <a:t>state. Hence, to capture those trends in data which do not change with time, multiple cycles of recordings (also termed as datasets) are acquired over prolonged period of time.</a:t>
            </a:r>
          </a:p>
          <a:p>
            <a:pPr marL="180975" indent="-180975" algn="just">
              <a:buFont typeface="Arial" pitchFamily="34" charset="0"/>
              <a:buChar char="•"/>
            </a:pPr>
            <a:endParaRPr lang="en-US" sz="1600" dirty="0" smtClean="0"/>
          </a:p>
          <a:p>
            <a:pPr marL="180975" indent="-180975" algn="just">
              <a:buFont typeface="Arial" pitchFamily="34" charset="0"/>
              <a:buChar char="•"/>
            </a:pPr>
            <a:r>
              <a:rPr lang="en-US" sz="1600" dirty="0">
                <a:cs typeface="Times New Roman" pitchFamily="18" charset="0"/>
              </a:rPr>
              <a:t>Cycle refers to changing </a:t>
            </a:r>
            <a:r>
              <a:rPr lang="en-US" sz="1600" dirty="0" smtClean="0">
                <a:cs typeface="Times New Roman" pitchFamily="18" charset="0"/>
              </a:rPr>
              <a:t>of machine state from State 1 to State 2 and then back to State 1. One complete cycle of recordings taken for State 1 and then State 2 is  termed as one dataset.</a:t>
            </a:r>
            <a:endParaRPr lang="en-US" dirty="0"/>
          </a:p>
        </p:txBody>
      </p:sp>
      <p:sp>
        <p:nvSpPr>
          <p:cNvPr id="39" name="Rectangle 38"/>
          <p:cNvSpPr/>
          <p:nvPr/>
        </p:nvSpPr>
        <p:spPr>
          <a:xfrm>
            <a:off x="304800" y="5743575"/>
            <a:ext cx="4419600" cy="533400"/>
          </a:xfrm>
          <a:prstGeom prst="rect">
            <a:avLst/>
          </a:prstGeom>
          <a:ln w="31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Sample Data Acquisition  Flow for detection of Healthy and LIV faults in Air compressor.</a:t>
            </a:r>
            <a:endParaRPr lang="en-US" sz="1400" dirty="0"/>
          </a:p>
        </p:txBody>
      </p:sp>
      <p:sp>
        <p:nvSpPr>
          <p:cNvPr id="14" name="Rectangle 13"/>
          <p:cNvSpPr/>
          <p:nvPr/>
        </p:nvSpPr>
        <p:spPr>
          <a:xfrm>
            <a:off x="533400" y="1676400"/>
            <a:ext cx="213360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Dataset -……1</a:t>
            </a:r>
            <a:endParaRPr lang="en-US" dirty="0"/>
          </a:p>
        </p:txBody>
      </p:sp>
      <p:graphicFrame>
        <p:nvGraphicFramePr>
          <p:cNvPr id="16" name="Content Placeholder 14"/>
          <p:cNvGraphicFramePr>
            <a:graphicFrameLocks/>
          </p:cNvGraphicFramePr>
          <p:nvPr>
            <p:extLst>
              <p:ext uri="{D42A27DB-BD31-4B8C-83A1-F6EECF244321}">
                <p14:modId xmlns:p14="http://schemas.microsoft.com/office/powerpoint/2010/main" val="4034772915"/>
              </p:ext>
            </p:extLst>
          </p:nvPr>
        </p:nvGraphicFramePr>
        <p:xfrm>
          <a:off x="762000" y="1981200"/>
          <a:ext cx="1828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1295400" y="2133600"/>
            <a:ext cx="213360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Dataset -……2</a:t>
            </a:r>
            <a:endParaRPr lang="en-US" dirty="0"/>
          </a:p>
        </p:txBody>
      </p:sp>
      <p:graphicFrame>
        <p:nvGraphicFramePr>
          <p:cNvPr id="18" name="Content Placeholder 14"/>
          <p:cNvGraphicFramePr>
            <a:graphicFrameLocks/>
          </p:cNvGraphicFramePr>
          <p:nvPr>
            <p:extLst>
              <p:ext uri="{D42A27DB-BD31-4B8C-83A1-F6EECF244321}">
                <p14:modId xmlns:p14="http://schemas.microsoft.com/office/powerpoint/2010/main" val="1418708327"/>
              </p:ext>
            </p:extLst>
          </p:nvPr>
        </p:nvGraphicFramePr>
        <p:xfrm>
          <a:off x="1524000" y="2438400"/>
          <a:ext cx="1828800" cy="16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ectangle 18"/>
          <p:cNvSpPr/>
          <p:nvPr/>
        </p:nvSpPr>
        <p:spPr>
          <a:xfrm>
            <a:off x="2133600" y="2590800"/>
            <a:ext cx="213360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Dataset -……3</a:t>
            </a:r>
            <a:endParaRPr lang="en-US" dirty="0"/>
          </a:p>
        </p:txBody>
      </p:sp>
      <p:graphicFrame>
        <p:nvGraphicFramePr>
          <p:cNvPr id="20" name="Content Placeholder 14"/>
          <p:cNvGraphicFramePr>
            <a:graphicFrameLocks/>
          </p:cNvGraphicFramePr>
          <p:nvPr>
            <p:extLst>
              <p:ext uri="{D42A27DB-BD31-4B8C-83A1-F6EECF244321}">
                <p14:modId xmlns:p14="http://schemas.microsoft.com/office/powerpoint/2010/main" val="3073782775"/>
              </p:ext>
            </p:extLst>
          </p:nvPr>
        </p:nvGraphicFramePr>
        <p:xfrm>
          <a:off x="2362200" y="2895600"/>
          <a:ext cx="1828800" cy="1600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4" name="Rectangle 33"/>
          <p:cNvSpPr/>
          <p:nvPr/>
        </p:nvSpPr>
        <p:spPr>
          <a:xfrm>
            <a:off x="2743200" y="3733800"/>
            <a:ext cx="2133600" cy="19050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Dataset -……N</a:t>
            </a:r>
            <a:endParaRPr lang="en-US" dirty="0"/>
          </a:p>
        </p:txBody>
      </p:sp>
      <p:graphicFrame>
        <p:nvGraphicFramePr>
          <p:cNvPr id="35" name="Content Placeholder 14"/>
          <p:cNvGraphicFramePr>
            <a:graphicFrameLocks/>
          </p:cNvGraphicFramePr>
          <p:nvPr>
            <p:extLst>
              <p:ext uri="{D42A27DB-BD31-4B8C-83A1-F6EECF244321}">
                <p14:modId xmlns:p14="http://schemas.microsoft.com/office/powerpoint/2010/main" val="1391982179"/>
              </p:ext>
            </p:extLst>
          </p:nvPr>
        </p:nvGraphicFramePr>
        <p:xfrm>
          <a:off x="2971800" y="4038600"/>
          <a:ext cx="1828800" cy="16002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3"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4</a:t>
            </a:fld>
            <a:endParaRPr lang="en-IN" sz="1200" dirty="0">
              <a:solidFill>
                <a:schemeClr val="bg1">
                  <a:lumMod val="50000"/>
                </a:schemeClr>
              </a:solidFill>
            </a:endParaRPr>
          </a:p>
        </p:txBody>
      </p:sp>
    </p:spTree>
    <p:extLst>
      <p:ext uri="{BB962C8B-B14F-4D97-AF65-F5344CB8AC3E}">
        <p14:creationId xmlns:p14="http://schemas.microsoft.com/office/powerpoint/2010/main" val="1987714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Rejection Algorithm </a:t>
            </a:r>
            <a:r>
              <a:rPr lang="en-US" sz="4000" dirty="0" smtClean="0"/>
              <a:t>Implementation</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Dataset rejection is based on the four thresholds found only for good features.</a:t>
            </a:r>
          </a:p>
          <a:p>
            <a:pPr algn="just"/>
            <a:endParaRPr lang="en-US" sz="1200" dirty="0" smtClean="0"/>
          </a:p>
          <a:p>
            <a:pPr algn="just"/>
            <a:r>
              <a:rPr lang="en-US" dirty="0" smtClean="0"/>
              <a:t>A dataset is considered for rejection when</a:t>
            </a:r>
          </a:p>
          <a:p>
            <a:pPr lvl="1" algn="just"/>
            <a:r>
              <a:rPr lang="en-US" dirty="0" smtClean="0"/>
              <a:t>It contributes to more than 80% of total ZCR value.</a:t>
            </a:r>
          </a:p>
          <a:p>
            <a:pPr lvl="1" algn="just"/>
            <a:r>
              <a:rPr lang="en-US" dirty="0" smtClean="0"/>
              <a:t>It has average ZCR, separation and ratio more than corresponding threshold values.</a:t>
            </a:r>
          </a:p>
          <a:p>
            <a:pPr marL="457200" lvl="1" indent="0" algn="just">
              <a:buNone/>
            </a:pPr>
            <a:endParaRPr lang="en-US" sz="1200" dirty="0" smtClean="0"/>
          </a:p>
          <a:p>
            <a:pPr algn="just"/>
            <a:r>
              <a:rPr lang="en-US" dirty="0" smtClean="0"/>
              <a:t>A dataset is rejected if more than half of the good features suggest it to be rejected.</a:t>
            </a:r>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40</a:t>
            </a:fld>
            <a:endParaRPr lang="en-IN" sz="1200" dirty="0">
              <a:solidFill>
                <a:schemeClr val="bg1">
                  <a:lumMod val="50000"/>
                </a:schemeClr>
              </a:solidFill>
            </a:endParaRPr>
          </a:p>
        </p:txBody>
      </p:sp>
    </p:spTree>
    <p:extLst>
      <p:ext uri="{BB962C8B-B14F-4D97-AF65-F5344CB8AC3E}">
        <p14:creationId xmlns:p14="http://schemas.microsoft.com/office/powerpoint/2010/main" val="1321341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C:\Users\SOUMYA\Desktop\Pics\Cap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26110"/>
            <a:ext cx="2966959" cy="222189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7" name="Picture 7" descr="C:\Users\SOUMYA\Desktop\Pics\Capture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355156"/>
            <a:ext cx="2966959" cy="223408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8" name="Picture 8" descr="C:\Users\SOUMYA\Desktop\Pics\Capture7.PNG"/>
          <p:cNvPicPr>
            <a:picLocks noChangeAspect="1" noChangeArrowheads="1"/>
          </p:cNvPicPr>
          <p:nvPr/>
        </p:nvPicPr>
        <p:blipFill rotWithShape="1">
          <a:blip r:embed="rId4">
            <a:extLst>
              <a:ext uri="{28A0092B-C50C-407E-A947-70E740481C1C}">
                <a14:useLocalDpi xmlns:a14="http://schemas.microsoft.com/office/drawing/2010/main" val="0"/>
              </a:ext>
            </a:extLst>
          </a:blip>
          <a:srcRect l="5731" t="340" r="3961" b="2008"/>
          <a:stretch/>
        </p:blipFill>
        <p:spPr bwMode="auto">
          <a:xfrm>
            <a:off x="990600" y="3355156"/>
            <a:ext cx="2962276" cy="223408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9" name="Picture 9" descr="C:\Users\SOUMYA\Desktop\Pics\Capture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813916"/>
            <a:ext cx="2971800" cy="223408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5132" name="TextBox 5131"/>
          <p:cNvSpPr txBox="1"/>
          <p:nvPr/>
        </p:nvSpPr>
        <p:spPr>
          <a:xfrm>
            <a:off x="1043608" y="5681246"/>
            <a:ext cx="7056784" cy="338554"/>
          </a:xfrm>
          <a:prstGeom prst="rect">
            <a:avLst/>
          </a:prstGeom>
          <a:noFill/>
        </p:spPr>
        <p:txBody>
          <a:bodyPr wrap="square" rtlCol="0">
            <a:spAutoFit/>
          </a:bodyPr>
          <a:lstStyle/>
          <a:p>
            <a:r>
              <a:rPr lang="en-US" sz="1600" dirty="0" smtClean="0"/>
              <a:t>All these features suggest that dataset 6 needs to be rejected. So it </a:t>
            </a:r>
            <a:r>
              <a:rPr lang="en-US" sz="1600" dirty="0"/>
              <a:t>i</a:t>
            </a:r>
            <a:r>
              <a:rPr lang="en-US" sz="1600" dirty="0" smtClean="0"/>
              <a:t>s rejected.</a:t>
            </a:r>
            <a:endParaRPr lang="en-IN" sz="1600" dirty="0"/>
          </a:p>
        </p:txBody>
      </p:sp>
      <p:sp>
        <p:nvSpPr>
          <p:cNvPr id="26"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41</a:t>
            </a:fld>
            <a:endParaRPr lang="en-IN" sz="1200" dirty="0">
              <a:solidFill>
                <a:schemeClr val="bg1">
                  <a:lumMod val="50000"/>
                </a:schemeClr>
              </a:solidFill>
            </a:endParaRPr>
          </a:p>
        </p:txBody>
      </p:sp>
    </p:spTree>
    <p:extLst>
      <p:ext uri="{BB962C8B-B14F-4D97-AF65-F5344CB8AC3E}">
        <p14:creationId xmlns:p14="http://schemas.microsoft.com/office/powerpoint/2010/main" val="10200015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having simultaneous </a:t>
            </a:r>
            <a:br>
              <a:rPr lang="en-US" dirty="0" smtClean="0"/>
            </a:br>
            <a:r>
              <a:rPr lang="en-US" dirty="0" smtClean="0"/>
              <a:t>Dataset Rejection and Feature Selection</a:t>
            </a:r>
            <a:endParaRPr lang="en-IN" dirty="0"/>
          </a:p>
        </p:txBody>
      </p:sp>
      <p:sp>
        <p:nvSpPr>
          <p:cNvPr id="3" name="Content Placeholder 2"/>
          <p:cNvSpPr>
            <a:spLocks noGrp="1"/>
          </p:cNvSpPr>
          <p:nvPr>
            <p:ph idx="1"/>
          </p:nvPr>
        </p:nvSpPr>
        <p:spPr>
          <a:xfrm>
            <a:off x="457200" y="1484784"/>
            <a:ext cx="8229600" cy="5141168"/>
          </a:xfrm>
        </p:spPr>
        <p:txBody>
          <a:bodyPr>
            <a:normAutofit lnSpcReduction="10000"/>
          </a:bodyPr>
          <a:lstStyle/>
          <a:p>
            <a:pPr algn="just"/>
            <a:endParaRPr lang="en-US" sz="1200" dirty="0" smtClean="0"/>
          </a:p>
          <a:p>
            <a:pPr algn="just"/>
            <a:r>
              <a:rPr lang="en-US" sz="2000" dirty="0" smtClean="0"/>
              <a:t>To consider simultaneous dataset rejection and feature selection, a loop is constructed to execute till number of good features is less than the required number of features.</a:t>
            </a:r>
          </a:p>
          <a:p>
            <a:pPr algn="just"/>
            <a:endParaRPr lang="en-US" sz="800" dirty="0" smtClean="0"/>
          </a:p>
          <a:p>
            <a:pPr algn="just"/>
            <a:r>
              <a:rPr lang="en-US" sz="2000" dirty="0" smtClean="0"/>
              <a:t>Inside the loop, average parameter values of all datasets is calculated only for the good features present at that stage which then determine if any dataset is to be rejected. In the beginning, all features are considered as good features. It should be noted that in one loop, only one dataset is rejected.</a:t>
            </a:r>
          </a:p>
          <a:p>
            <a:pPr algn="just"/>
            <a:endParaRPr lang="en-US" sz="1000" dirty="0" smtClean="0"/>
          </a:p>
          <a:p>
            <a:pPr algn="just"/>
            <a:r>
              <a:rPr lang="en-US" sz="2000" dirty="0" smtClean="0"/>
              <a:t>Based on non corrupt datasets (after rejection), half the number of total features are selected as good features. With </a:t>
            </a:r>
            <a:r>
              <a:rPr lang="en-US" sz="2000" dirty="0"/>
              <a:t>every iteration, based on four </a:t>
            </a:r>
            <a:r>
              <a:rPr lang="en-US" sz="2000" dirty="0" smtClean="0"/>
              <a:t>parameter averages </a:t>
            </a:r>
            <a:r>
              <a:rPr lang="en-US" sz="2000" dirty="0"/>
              <a:t>of all datasets for good features, </a:t>
            </a:r>
            <a:r>
              <a:rPr lang="en-US" sz="2000" dirty="0" smtClean="0"/>
              <a:t>corrupt </a:t>
            </a:r>
            <a:r>
              <a:rPr lang="en-US" sz="2000" dirty="0"/>
              <a:t>datasets if </a:t>
            </a:r>
            <a:r>
              <a:rPr lang="en-US" sz="2000" dirty="0" smtClean="0"/>
              <a:t>present, gets </a:t>
            </a:r>
            <a:r>
              <a:rPr lang="en-US" sz="2000" dirty="0"/>
              <a:t>rejected</a:t>
            </a:r>
            <a:r>
              <a:rPr lang="en-US" sz="2000" dirty="0" smtClean="0"/>
              <a:t>. It must be noted that there is a maximum limit (given by user) till which datasets that are allowed to be rejected.</a:t>
            </a:r>
            <a:endParaRPr lang="en-US" sz="2000" dirty="0"/>
          </a:p>
          <a:p>
            <a:pPr algn="just"/>
            <a:endParaRPr lang="en-US" sz="1000" dirty="0"/>
          </a:p>
          <a:p>
            <a:pPr algn="just"/>
            <a:r>
              <a:rPr lang="en-US" sz="2000" dirty="0" smtClean="0"/>
              <a:t>This </a:t>
            </a:r>
            <a:r>
              <a:rPr lang="en-US" sz="2000" dirty="0"/>
              <a:t>process of rejection and selection continues till the </a:t>
            </a:r>
            <a:r>
              <a:rPr lang="en-US" sz="2000" dirty="0" smtClean="0"/>
              <a:t>count of good features goes lower than the </a:t>
            </a:r>
            <a:r>
              <a:rPr lang="en-US" sz="2000" dirty="0"/>
              <a:t>required number of good </a:t>
            </a:r>
            <a:r>
              <a:rPr lang="en-US" sz="2000" dirty="0" smtClean="0"/>
              <a:t>features.</a:t>
            </a:r>
            <a:endParaRPr lang="en-IN" sz="2000" dirty="0"/>
          </a:p>
          <a:p>
            <a:pPr algn="just"/>
            <a:endParaRPr lang="en-US" sz="2000" dirty="0" smtClean="0"/>
          </a:p>
          <a:p>
            <a:pPr algn="just"/>
            <a:endParaRPr lang="en-IN" sz="2000" dirty="0"/>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42</a:t>
            </a:fld>
            <a:endParaRPr lang="en-IN" sz="1200" dirty="0">
              <a:solidFill>
                <a:schemeClr val="bg1">
                  <a:lumMod val="50000"/>
                </a:schemeClr>
              </a:solidFill>
            </a:endParaRPr>
          </a:p>
        </p:txBody>
      </p:sp>
    </p:spTree>
    <p:extLst>
      <p:ext uri="{BB962C8B-B14F-4D97-AF65-F5344CB8AC3E}">
        <p14:creationId xmlns:p14="http://schemas.microsoft.com/office/powerpoint/2010/main" val="411955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457200" y="678211"/>
            <a:ext cx="8229600" cy="84578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Feature Selection Flow Chart</a:t>
            </a:r>
            <a:endParaRPr lang="en-IN" sz="3600" dirty="0"/>
          </a:p>
        </p:txBody>
      </p:sp>
      <p:sp>
        <p:nvSpPr>
          <p:cNvPr id="37" name="Rectangle 36"/>
          <p:cNvSpPr/>
          <p:nvPr/>
        </p:nvSpPr>
        <p:spPr>
          <a:xfrm>
            <a:off x="568172" y="1716341"/>
            <a:ext cx="7737628" cy="422725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400" b="1" dirty="0">
              <a:solidFill>
                <a:prstClr val="white"/>
              </a:solidFill>
              <a:latin typeface="Arial" pitchFamily="34" charset="0"/>
              <a:cs typeface="Arial" pitchFamily="34" charset="0"/>
            </a:endParaRPr>
          </a:p>
        </p:txBody>
      </p:sp>
      <p:sp>
        <p:nvSpPr>
          <p:cNvPr id="20" name="Slide Number Placeholder 2"/>
          <p:cNvSpPr>
            <a:spLocks noGrp="1"/>
          </p:cNvSpPr>
          <p:nvPr>
            <p:ph type="sldNum" sz="quarter" idx="12"/>
          </p:nvPr>
        </p:nvSpPr>
        <p:spPr>
          <a:xfrm>
            <a:off x="8316416" y="6409927"/>
            <a:ext cx="621432" cy="365125"/>
          </a:xfrm>
        </p:spPr>
        <p:txBody>
          <a:bodyPr/>
          <a:lstStyle/>
          <a:p>
            <a:pPr algn="r"/>
            <a:fld id="{B8120EF0-0C1C-4287-B0A6-A95122ACFE7A}" type="slidenum">
              <a:rPr lang="en-IN" sz="1200" smtClean="0">
                <a:solidFill>
                  <a:schemeClr val="bg1">
                    <a:lumMod val="50000"/>
                  </a:schemeClr>
                </a:solidFill>
              </a:rPr>
              <a:pPr algn="r"/>
              <a:t>43</a:t>
            </a:fld>
            <a:endParaRPr lang="en-IN" sz="1200" dirty="0">
              <a:solidFill>
                <a:schemeClr val="bg1">
                  <a:lumMod val="50000"/>
                </a:schemeClr>
              </a:solidFill>
            </a:endParaRPr>
          </a:p>
        </p:txBody>
      </p:sp>
      <p:sp>
        <p:nvSpPr>
          <p:cNvPr id="21" name="Arc 20"/>
          <p:cNvSpPr/>
          <p:nvPr/>
        </p:nvSpPr>
        <p:spPr bwMode="auto">
          <a:xfrm>
            <a:off x="1752601" y="2667001"/>
            <a:ext cx="609600" cy="416808"/>
          </a:xfrm>
          <a:prstGeom prst="arc">
            <a:avLst>
              <a:gd name="adj1" fmla="val 16200000"/>
              <a:gd name="adj2" fmla="val 138823"/>
            </a:avLst>
          </a:prstGeom>
          <a:solidFill>
            <a:schemeClr val="bg1"/>
          </a:solidFill>
          <a:ln w="1270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accent2">
                  <a:lumMod val="75000"/>
                </a:schemeClr>
              </a:solidFill>
              <a:effectLst/>
              <a:latin typeface="Arial" charset="0"/>
            </a:endParaRPr>
          </a:p>
        </p:txBody>
      </p:sp>
      <p:sp>
        <p:nvSpPr>
          <p:cNvPr id="22" name="U-Turn Arrow 21"/>
          <p:cNvSpPr/>
          <p:nvPr/>
        </p:nvSpPr>
        <p:spPr>
          <a:xfrm flipH="1">
            <a:off x="2209800" y="2590800"/>
            <a:ext cx="4858594" cy="521107"/>
          </a:xfrm>
          <a:prstGeom prst="uturn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IN" sz="1400" b="1" dirty="0">
              <a:solidFill>
                <a:schemeClr val="accent1">
                  <a:lumMod val="60000"/>
                  <a:lumOff val="40000"/>
                </a:schemeClr>
              </a:solidFill>
              <a:latin typeface="Arial" pitchFamily="34" charset="0"/>
              <a:cs typeface="Arial" pitchFamily="34" charset="0"/>
            </a:endParaRPr>
          </a:p>
        </p:txBody>
      </p:sp>
      <p:sp>
        <p:nvSpPr>
          <p:cNvPr id="23" name="Flowchart: Decision 22"/>
          <p:cNvSpPr/>
          <p:nvPr/>
        </p:nvSpPr>
        <p:spPr>
          <a:xfrm>
            <a:off x="1048229" y="3024980"/>
            <a:ext cx="2515660" cy="1423970"/>
          </a:xfrm>
          <a:prstGeom prst="flowChartDecision">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No. of good features &lt; Required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4" name="Down Arrow 23"/>
          <p:cNvSpPr/>
          <p:nvPr/>
        </p:nvSpPr>
        <p:spPr>
          <a:xfrm>
            <a:off x="2188788" y="4523021"/>
            <a:ext cx="232149" cy="346334"/>
          </a:xfrm>
          <a:prstGeom prst="down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5" name="Flowchart: Process 24"/>
          <p:cNvSpPr/>
          <p:nvPr/>
        </p:nvSpPr>
        <p:spPr>
          <a:xfrm>
            <a:off x="1226752" y="4902821"/>
            <a:ext cx="2153057" cy="702791"/>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Calculate average for the four parameter thresholds (only for good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6" name="Flowchart: Process 25"/>
          <p:cNvSpPr/>
          <p:nvPr/>
        </p:nvSpPr>
        <p:spPr>
          <a:xfrm>
            <a:off x="3797955" y="4902819"/>
            <a:ext cx="1984863" cy="702791"/>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Reject corrupt dataset if any based on these four average values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7" name="Flowchart: Process 26"/>
          <p:cNvSpPr/>
          <p:nvPr/>
        </p:nvSpPr>
        <p:spPr>
          <a:xfrm>
            <a:off x="6172200" y="4858094"/>
            <a:ext cx="2011128" cy="704506"/>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latin typeface="Calibri"/>
                <a:ea typeface="+mn-ea"/>
                <a:cs typeface="+mn-cs"/>
              </a:rPr>
              <a:t>Use Feature ranking algorithm to select the best half of the good features</a:t>
            </a:r>
            <a:endParaRPr kumimoji="0" lang="en-IN" sz="11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8" name="Flowchart: Process 27"/>
          <p:cNvSpPr/>
          <p:nvPr/>
        </p:nvSpPr>
        <p:spPr>
          <a:xfrm>
            <a:off x="6063008" y="3211687"/>
            <a:ext cx="1785770" cy="723520"/>
          </a:xfrm>
          <a:prstGeom prst="flowChartProcess">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Update the number of good features to half its previous value</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9" name="Flowchart: Terminator 28"/>
          <p:cNvSpPr/>
          <p:nvPr/>
        </p:nvSpPr>
        <p:spPr>
          <a:xfrm>
            <a:off x="4055299" y="3415153"/>
            <a:ext cx="1735901" cy="699647"/>
          </a:xfrm>
          <a:prstGeom prst="flowChartTerminator">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Output the selected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0" name="Right Arrow 29"/>
          <p:cNvSpPr/>
          <p:nvPr/>
        </p:nvSpPr>
        <p:spPr>
          <a:xfrm>
            <a:off x="3595064" y="3620304"/>
            <a:ext cx="396854" cy="223314"/>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1" name="TextBox 30"/>
          <p:cNvSpPr txBox="1"/>
          <p:nvPr/>
        </p:nvSpPr>
        <p:spPr>
          <a:xfrm>
            <a:off x="3541496" y="3415154"/>
            <a:ext cx="480544"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True</a:t>
            </a:r>
            <a:endParaRPr lang="en-IN" sz="1000" dirty="0">
              <a:latin typeface="Times New Roman" pitchFamily="18" charset="0"/>
              <a:cs typeface="Times New Roman" pitchFamily="18" charset="0"/>
            </a:endParaRPr>
          </a:p>
        </p:txBody>
      </p:sp>
      <p:sp>
        <p:nvSpPr>
          <p:cNvPr id="32" name="TextBox 31"/>
          <p:cNvSpPr txBox="1"/>
          <p:nvPr/>
        </p:nvSpPr>
        <p:spPr>
          <a:xfrm>
            <a:off x="1621693" y="4543105"/>
            <a:ext cx="511119"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False</a:t>
            </a:r>
            <a:endParaRPr lang="en-IN" sz="1000" dirty="0">
              <a:latin typeface="Times New Roman" pitchFamily="18" charset="0"/>
              <a:cs typeface="Times New Roman" pitchFamily="18" charset="0"/>
            </a:endParaRPr>
          </a:p>
        </p:txBody>
      </p:sp>
      <p:sp>
        <p:nvSpPr>
          <p:cNvPr id="33" name="Right Arrow 32"/>
          <p:cNvSpPr/>
          <p:nvPr/>
        </p:nvSpPr>
        <p:spPr>
          <a:xfrm>
            <a:off x="5814754" y="5074311"/>
            <a:ext cx="281246" cy="179905"/>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Right Arrow 33"/>
          <p:cNvSpPr/>
          <p:nvPr/>
        </p:nvSpPr>
        <p:spPr>
          <a:xfrm rot="16200000">
            <a:off x="6574602" y="4307390"/>
            <a:ext cx="762582" cy="225002"/>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Right Arrow 34"/>
          <p:cNvSpPr/>
          <p:nvPr/>
        </p:nvSpPr>
        <p:spPr>
          <a:xfrm>
            <a:off x="3429000" y="5096986"/>
            <a:ext cx="317152" cy="188748"/>
          </a:xfrm>
          <a:prstGeom prst="rightArrow">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8" name="Flowchart: Terminator 37"/>
          <p:cNvSpPr/>
          <p:nvPr/>
        </p:nvSpPr>
        <p:spPr>
          <a:xfrm>
            <a:off x="990600" y="2375532"/>
            <a:ext cx="1064801" cy="699647"/>
          </a:xfrm>
          <a:prstGeom prst="flowChartTerminator">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Extracted Features</a:t>
            </a:r>
            <a:endParaRPr kumimoji="0" lang="en-IN" sz="12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857635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IN" dirty="0"/>
          </a:p>
        </p:txBody>
      </p:sp>
      <p:sp>
        <p:nvSpPr>
          <p:cNvPr id="3" name="Content Placeholder 2"/>
          <p:cNvSpPr>
            <a:spLocks noGrp="1"/>
          </p:cNvSpPr>
          <p:nvPr>
            <p:ph idx="1"/>
          </p:nvPr>
        </p:nvSpPr>
        <p:spPr/>
        <p:txBody>
          <a:bodyPr>
            <a:normAutofit/>
          </a:bodyPr>
          <a:lstStyle/>
          <a:p>
            <a:pPr algn="just"/>
            <a:r>
              <a:rPr lang="en-US" sz="2000" dirty="0" smtClean="0"/>
              <a:t>The algorithm needs the following parameters</a:t>
            </a:r>
          </a:p>
          <a:p>
            <a:pPr lvl="1" algn="just"/>
            <a:r>
              <a:rPr lang="en-US" sz="2000" dirty="0" smtClean="0"/>
              <a:t>Two feature matrices, one for each healthy (state 1) and faulty state (state 2), with number of rows equal to the number of samples i.e. (number of datasets x number of recordings in each dataset) and number of columns equal to total number of features.</a:t>
            </a:r>
          </a:p>
          <a:p>
            <a:pPr lvl="1" algn="just"/>
            <a:endParaRPr lang="en-US" sz="1000" dirty="0" smtClean="0"/>
          </a:p>
          <a:p>
            <a:pPr lvl="1" algn="just"/>
            <a:r>
              <a:rPr lang="en-US" sz="2000" dirty="0" smtClean="0"/>
              <a:t>Number of datasets. This is needed for judging the sample width (number of samples) of each dataset</a:t>
            </a:r>
          </a:p>
          <a:p>
            <a:pPr lvl="1" algn="just"/>
            <a:endParaRPr lang="en-US" sz="1000" dirty="0" smtClean="0"/>
          </a:p>
          <a:p>
            <a:pPr lvl="1" algn="just"/>
            <a:r>
              <a:rPr lang="en-US" sz="2000" dirty="0" smtClean="0"/>
              <a:t>Number of datasets that can be rejected at max.</a:t>
            </a:r>
          </a:p>
          <a:p>
            <a:pPr lvl="1" algn="just"/>
            <a:endParaRPr lang="en-US" sz="1000" dirty="0" smtClean="0"/>
          </a:p>
          <a:p>
            <a:pPr lvl="1" algn="just"/>
            <a:r>
              <a:rPr lang="en-US" sz="2000" dirty="0" smtClean="0"/>
              <a:t>Number of good features desired (default is 30).</a:t>
            </a:r>
            <a:endParaRPr lang="en-IN" sz="2000" dirty="0"/>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44</a:t>
            </a:fld>
            <a:endParaRPr lang="en-IN" sz="1200" dirty="0">
              <a:solidFill>
                <a:schemeClr val="bg1">
                  <a:lumMod val="50000"/>
                </a:schemeClr>
              </a:solidFill>
            </a:endParaRPr>
          </a:p>
        </p:txBody>
      </p:sp>
    </p:spTree>
    <p:extLst>
      <p:ext uri="{BB962C8B-B14F-4D97-AF65-F5344CB8AC3E}">
        <p14:creationId xmlns:p14="http://schemas.microsoft.com/office/powerpoint/2010/main" val="2110679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of the Algorithm</a:t>
            </a:r>
            <a:endParaRPr lang="en-IN" dirty="0"/>
          </a:p>
        </p:txBody>
      </p:sp>
      <p:sp>
        <p:nvSpPr>
          <p:cNvPr id="3" name="Content Placeholder 2"/>
          <p:cNvSpPr>
            <a:spLocks noGrp="1"/>
          </p:cNvSpPr>
          <p:nvPr>
            <p:ph idx="1"/>
          </p:nvPr>
        </p:nvSpPr>
        <p:spPr/>
        <p:txBody>
          <a:bodyPr>
            <a:normAutofit/>
          </a:bodyPr>
          <a:lstStyle/>
          <a:p>
            <a:pPr algn="just"/>
            <a:r>
              <a:rPr lang="en-US" sz="2000" dirty="0"/>
              <a:t>Equal weightage is given to all the four parameters for judging the good features which may not always be true.</a:t>
            </a:r>
            <a:endParaRPr lang="en-IN" sz="2000" dirty="0"/>
          </a:p>
          <a:p>
            <a:pPr algn="just"/>
            <a:endParaRPr lang="en-US" sz="1000" dirty="0" smtClean="0"/>
          </a:p>
          <a:p>
            <a:pPr algn="just"/>
            <a:r>
              <a:rPr lang="en-US" sz="2000" dirty="0" smtClean="0"/>
              <a:t>The user needs to decide how many datasets can be rejected.</a:t>
            </a:r>
          </a:p>
          <a:p>
            <a:pPr algn="just"/>
            <a:endParaRPr lang="en-US" sz="1000" dirty="0" smtClean="0"/>
          </a:p>
          <a:p>
            <a:pPr algn="just"/>
            <a:r>
              <a:rPr lang="en-US" sz="2000" dirty="0" smtClean="0"/>
              <a:t>The algorithm does not return desired number of good features, instead it is a number that is always lower than desired number.</a:t>
            </a:r>
          </a:p>
          <a:p>
            <a:pPr algn="just"/>
            <a:endParaRPr lang="en-US" sz="1000" dirty="0" smtClean="0"/>
          </a:p>
        </p:txBody>
      </p:sp>
      <p:sp>
        <p:nvSpPr>
          <p:cNvPr id="6" name="Slide Number Placeholder 2"/>
          <p:cNvSpPr txBox="1">
            <a:spLocks/>
          </p:cNvSpPr>
          <p:nvPr/>
        </p:nvSpPr>
        <p:spPr>
          <a:xfrm>
            <a:off x="8316416" y="6409927"/>
            <a:ext cx="62143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8120EF0-0C1C-4287-B0A6-A95122ACFE7A}" type="slidenum">
              <a:rPr lang="en-IN" sz="1200" smtClean="0">
                <a:solidFill>
                  <a:schemeClr val="bg1">
                    <a:lumMod val="50000"/>
                  </a:schemeClr>
                </a:solidFill>
              </a:rPr>
              <a:pPr algn="r"/>
              <a:t>45</a:t>
            </a:fld>
            <a:endParaRPr lang="en-IN" sz="1200" dirty="0">
              <a:solidFill>
                <a:schemeClr val="bg1">
                  <a:lumMod val="50000"/>
                </a:schemeClr>
              </a:solidFill>
            </a:endParaRPr>
          </a:p>
        </p:txBody>
      </p:sp>
    </p:spTree>
    <p:extLst>
      <p:ext uri="{BB962C8B-B14F-4D97-AF65-F5344CB8AC3E}">
        <p14:creationId xmlns:p14="http://schemas.microsoft.com/office/powerpoint/2010/main" val="19202083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78211"/>
            <a:ext cx="8382000" cy="845789"/>
          </a:xfrm>
        </p:spPr>
        <p:txBody>
          <a:bodyPr>
            <a:normAutofit fontScale="90000"/>
          </a:bodyPr>
          <a:lstStyle/>
          <a:p>
            <a:r>
              <a:rPr lang="en-IN" dirty="0" smtClean="0"/>
              <a:t>Results – Good Features found by Algorith</a:t>
            </a:r>
            <a:r>
              <a:rPr lang="en-IN" dirty="0"/>
              <a:t>m</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46</a:t>
            </a:fld>
            <a:endParaRPr lang="en-IN">
              <a:solidFill>
                <a:prstClr val="black">
                  <a:tint val="7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4347" y="1599203"/>
            <a:ext cx="3097481" cy="232311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619250"/>
            <a:ext cx="3197828" cy="23431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3397" y="3893244"/>
            <a:ext cx="3097481" cy="23231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200" y="3902099"/>
            <a:ext cx="3200400" cy="2346301"/>
          </a:xfrm>
          <a:prstGeom prst="rect">
            <a:avLst/>
          </a:prstGeom>
        </p:spPr>
      </p:pic>
    </p:spTree>
    <p:extLst>
      <p:ext uri="{BB962C8B-B14F-4D97-AF65-F5344CB8AC3E}">
        <p14:creationId xmlns:p14="http://schemas.microsoft.com/office/powerpoint/2010/main" val="1405584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 Bad </a:t>
            </a:r>
            <a:r>
              <a:rPr lang="en-IN" dirty="0"/>
              <a:t>Features found by Algorithm</a:t>
            </a:r>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47</a:t>
            </a:fld>
            <a:endParaRPr lang="en-IN">
              <a:solidFill>
                <a:prstClr val="black">
                  <a:tint val="75000"/>
                </a:prstClr>
              </a:solidFill>
            </a:endParaRPr>
          </a:p>
        </p:txBody>
      </p:sp>
      <p:pic>
        <p:nvPicPr>
          <p:cNvPr id="5" name="Picture 5" descr="C:\Users\Ekansh Gupta\Desktop\Fea1Press4.png"/>
          <p:cNvPicPr>
            <a:picLocks noChangeAspect="1" noChangeArrowheads="1"/>
          </p:cNvPicPr>
          <p:nvPr/>
        </p:nvPicPr>
        <p:blipFill>
          <a:blip r:embed="rId2"/>
          <a:srcRect/>
          <a:stretch>
            <a:fillRect/>
          </a:stretch>
        </p:blipFill>
        <p:spPr bwMode="auto">
          <a:xfrm>
            <a:off x="4572000" y="3936842"/>
            <a:ext cx="3080518" cy="2311558"/>
          </a:xfrm>
          <a:prstGeom prst="rect">
            <a:avLst/>
          </a:prstGeom>
          <a:noFill/>
        </p:spPr>
      </p:pic>
      <p:pic>
        <p:nvPicPr>
          <p:cNvPr id="6" name="Picture 6" descr="C:\Users\Ekansh Gupta\Desktop\Fea1Press1.png"/>
          <p:cNvPicPr>
            <a:picLocks noChangeAspect="1" noChangeArrowheads="1"/>
          </p:cNvPicPr>
          <p:nvPr/>
        </p:nvPicPr>
        <p:blipFill>
          <a:blip r:embed="rId3"/>
          <a:srcRect/>
          <a:stretch>
            <a:fillRect/>
          </a:stretch>
        </p:blipFill>
        <p:spPr bwMode="auto">
          <a:xfrm>
            <a:off x="1507019" y="1638679"/>
            <a:ext cx="3094590" cy="2322117"/>
          </a:xfrm>
          <a:prstGeom prst="rect">
            <a:avLst/>
          </a:prstGeom>
          <a:noFill/>
        </p:spPr>
      </p:pic>
      <p:pic>
        <p:nvPicPr>
          <p:cNvPr id="7" name="Picture 7" descr="C:\Users\Ekansh Gupta\Desktop\Fea1Press2.png"/>
          <p:cNvPicPr>
            <a:picLocks noChangeAspect="1" noChangeArrowheads="1"/>
          </p:cNvPicPr>
          <p:nvPr/>
        </p:nvPicPr>
        <p:blipFill>
          <a:blip r:embed="rId4"/>
          <a:srcRect/>
          <a:stretch>
            <a:fillRect/>
          </a:stretch>
        </p:blipFill>
        <p:spPr bwMode="auto">
          <a:xfrm>
            <a:off x="4572001" y="1638822"/>
            <a:ext cx="3095628" cy="2322896"/>
          </a:xfrm>
          <a:prstGeom prst="rect">
            <a:avLst/>
          </a:prstGeom>
          <a:noFill/>
        </p:spPr>
      </p:pic>
      <p:pic>
        <p:nvPicPr>
          <p:cNvPr id="8" name="Picture 8" descr="C:\Users\Ekansh Gupta\Desktop\Fea1Press3.png"/>
          <p:cNvPicPr>
            <a:picLocks noChangeAspect="1" noChangeArrowheads="1"/>
          </p:cNvPicPr>
          <p:nvPr/>
        </p:nvPicPr>
        <p:blipFill>
          <a:blip r:embed="rId5"/>
          <a:srcRect/>
          <a:stretch>
            <a:fillRect/>
          </a:stretch>
        </p:blipFill>
        <p:spPr bwMode="auto">
          <a:xfrm>
            <a:off x="1553609" y="3926283"/>
            <a:ext cx="3094591" cy="2322117"/>
          </a:xfrm>
          <a:prstGeom prst="rect">
            <a:avLst/>
          </a:prstGeom>
          <a:noFill/>
        </p:spPr>
      </p:pic>
    </p:spTree>
    <p:extLst>
      <p:ext uri="{BB962C8B-B14F-4D97-AF65-F5344CB8AC3E}">
        <p14:creationId xmlns:p14="http://schemas.microsoft.com/office/powerpoint/2010/main" val="3632086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Selection Algorithms : Limitations</a:t>
            </a:r>
            <a:endParaRPr lang="en-IN" dirty="0"/>
          </a:p>
        </p:txBody>
      </p:sp>
      <p:sp>
        <p:nvSpPr>
          <p:cNvPr id="3" name="Content Placeholder 2"/>
          <p:cNvSpPr>
            <a:spLocks noGrp="1"/>
          </p:cNvSpPr>
          <p:nvPr>
            <p:ph idx="1"/>
          </p:nvPr>
        </p:nvSpPr>
        <p:spPr/>
        <p:txBody>
          <a:bodyPr>
            <a:noAutofit/>
          </a:bodyPr>
          <a:lstStyle/>
          <a:p>
            <a:pPr algn="just"/>
            <a:r>
              <a:rPr lang="en-US" sz="2000" dirty="0" smtClean="0">
                <a:hlinkClick r:id="rId2" action="ppaction://hlinkpres?slideindex=1&amp;slidetitle="/>
              </a:rPr>
              <a:t>Principal Component Analysis </a:t>
            </a:r>
            <a:r>
              <a:rPr lang="en-US" sz="2000" dirty="0" smtClean="0"/>
              <a:t>- Fails in case of non linear problems.</a:t>
            </a:r>
          </a:p>
          <a:p>
            <a:pPr algn="just"/>
            <a:endParaRPr lang="en-US" sz="1000" dirty="0" smtClean="0"/>
          </a:p>
          <a:p>
            <a:pPr algn="just"/>
            <a:r>
              <a:rPr lang="en-US" sz="2000" dirty="0" smtClean="0">
                <a:hlinkClick r:id="rId3" action="ppaction://hlinkpres?slideindex=1&amp;slidetitle="/>
              </a:rPr>
              <a:t>Mutual Information</a:t>
            </a:r>
            <a:r>
              <a:rPr lang="en-US" sz="2000" dirty="0" smtClean="0"/>
              <a:t> - Highly dependent on smoothing parameters. </a:t>
            </a:r>
          </a:p>
          <a:p>
            <a:pPr marL="0" indent="0" algn="just">
              <a:buNone/>
            </a:pPr>
            <a:endParaRPr lang="en-US" sz="1000" dirty="0" smtClean="0"/>
          </a:p>
          <a:p>
            <a:pPr algn="just"/>
            <a:r>
              <a:rPr lang="en-US" sz="2000" dirty="0">
                <a:hlinkClick r:id="rId4" action="ppaction://hlinkpres?slideindex=1&amp;slidetitle="/>
              </a:rPr>
              <a:t>Bhattacharyya </a:t>
            </a:r>
            <a:r>
              <a:rPr lang="en-US" sz="2000" dirty="0" smtClean="0">
                <a:hlinkClick r:id="rId4" action="ppaction://hlinkpres?slideindex=1&amp;slidetitle="/>
              </a:rPr>
              <a:t>Distance</a:t>
            </a:r>
            <a:r>
              <a:rPr lang="en-US" sz="2000" dirty="0" smtClean="0"/>
              <a:t>     </a:t>
            </a:r>
          </a:p>
          <a:p>
            <a:pPr algn="just"/>
            <a:endParaRPr lang="en-US" sz="1000" dirty="0" smtClean="0"/>
          </a:p>
          <a:p>
            <a:pPr algn="just"/>
            <a:r>
              <a:rPr lang="en-US" sz="2000" dirty="0">
                <a:hlinkClick r:id="rId5" action="ppaction://hlinkpres?slideindex=1&amp;slidetitle="/>
              </a:rPr>
              <a:t>Independent Component </a:t>
            </a:r>
            <a:r>
              <a:rPr lang="en-US" sz="2000" dirty="0" smtClean="0">
                <a:hlinkClick r:id="rId5" action="ppaction://hlinkpres?slideindex=1&amp;slidetitle="/>
              </a:rPr>
              <a:t>Analysis</a:t>
            </a:r>
            <a:r>
              <a:rPr lang="en-US" sz="2000" dirty="0" smtClean="0"/>
              <a:t> </a:t>
            </a:r>
          </a:p>
          <a:p>
            <a:pPr marL="0" lvl="1" indent="0" algn="just">
              <a:buNone/>
            </a:pPr>
            <a:endParaRPr lang="en-US" sz="1000" dirty="0" smtClean="0"/>
          </a:p>
          <a:p>
            <a:pPr marL="0" lvl="1" indent="0" algn="just">
              <a:buNone/>
            </a:pPr>
            <a:endParaRPr lang="en-US" sz="1000" dirty="0"/>
          </a:p>
          <a:p>
            <a:pPr marL="0" lvl="1" indent="0" algn="just">
              <a:buNone/>
            </a:pPr>
            <a:endParaRPr lang="en-US" sz="1000" dirty="0" smtClean="0"/>
          </a:p>
          <a:p>
            <a:pPr marL="0" lvl="1" indent="0" algn="just">
              <a:buNone/>
            </a:pPr>
            <a:r>
              <a:rPr lang="en-US" b="1" u="sng" dirty="0" smtClean="0"/>
              <a:t>With regards to performance on real-time </a:t>
            </a:r>
            <a:r>
              <a:rPr lang="en-US" b="1" u="sng" dirty="0"/>
              <a:t>data, </a:t>
            </a:r>
            <a:r>
              <a:rPr lang="en-US" b="1" u="sng" dirty="0" smtClean="0"/>
              <a:t>PCA, MI based methods, BD and ICA did not give </a:t>
            </a:r>
            <a:r>
              <a:rPr lang="en-US" b="1" u="sng" dirty="0"/>
              <a:t>reliable features always (</a:t>
            </a:r>
            <a:r>
              <a:rPr lang="en-US" b="1" u="sng" dirty="0" smtClean="0"/>
              <a:t>features that give consistent performance). </a:t>
            </a:r>
            <a:endParaRPr lang="en-US" b="1" u="sng" dirty="0"/>
          </a:p>
          <a:p>
            <a:pPr marL="0" lvl="1" indent="0" algn="just">
              <a:buNone/>
            </a:pPr>
            <a:endParaRPr lang="en-US" dirty="0"/>
          </a:p>
          <a:p>
            <a:pPr algn="just"/>
            <a:endParaRPr lang="en-US" dirty="0" smtClean="0"/>
          </a:p>
          <a:p>
            <a:pPr algn="just"/>
            <a:endParaRPr lang="en-US" sz="1200" dirty="0" smtClean="0"/>
          </a:p>
          <a:p>
            <a:pPr marL="0" indent="0" algn="just">
              <a:buNone/>
            </a:pPr>
            <a:endParaRPr lang="en-US" dirty="0" smtClean="0"/>
          </a:p>
          <a:p>
            <a:pPr lvl="1" algn="just"/>
            <a:endParaRPr lang="en-US" sz="1200" dirty="0" smtClean="0"/>
          </a:p>
          <a:p>
            <a:pPr marL="0" indent="0" algn="just">
              <a:buNone/>
            </a:pPr>
            <a:endParaRPr lang="en-US" dirty="0" smtClean="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5</a:t>
            </a:fld>
            <a:endParaRPr lang="en-IN">
              <a:solidFill>
                <a:prstClr val="black">
                  <a:tint val="75000"/>
                </a:prstClr>
              </a:solidFill>
            </a:endParaRPr>
          </a:p>
        </p:txBody>
      </p:sp>
    </p:spTree>
    <p:extLst>
      <p:ext uri="{BB962C8B-B14F-4D97-AF65-F5344CB8AC3E}">
        <p14:creationId xmlns:p14="http://schemas.microsoft.com/office/powerpoint/2010/main" val="235230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6</a:t>
            </a:fld>
            <a:endParaRPr lang="en-IN">
              <a:solidFill>
                <a:prstClr val="black">
                  <a:tint val="75000"/>
                </a:prstClr>
              </a:solidFill>
            </a:endParaRPr>
          </a:p>
        </p:txBody>
      </p:sp>
      <p:sp>
        <p:nvSpPr>
          <p:cNvPr id="5" name="Title 4"/>
          <p:cNvSpPr>
            <a:spLocks noGrp="1"/>
          </p:cNvSpPr>
          <p:nvPr>
            <p:ph type="title"/>
          </p:nvPr>
        </p:nvSpPr>
        <p:spPr/>
        <p:txBody>
          <a:bodyPr>
            <a:normAutofit fontScale="90000"/>
          </a:bodyPr>
          <a:lstStyle/>
          <a:p>
            <a:r>
              <a:rPr lang="en-IN" dirty="0"/>
              <a:t>Good Feature vs. Bad </a:t>
            </a:r>
            <a:r>
              <a:rPr lang="en-IN" dirty="0" smtClean="0"/>
              <a:t>feature : Visual Separation</a:t>
            </a:r>
            <a:endParaRPr lang="en-IN" dirty="0"/>
          </a:p>
        </p:txBody>
      </p:sp>
      <p:pic>
        <p:nvPicPr>
          <p:cNvPr id="8" name="Picture 2" descr="I:\Pics\bTyErxXp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141216"/>
            <a:ext cx="506650" cy="5066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I:\Pics\1206557186603844069mcol_cross.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3951" y="5193886"/>
            <a:ext cx="401308" cy="4013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7733" t="2170" r="7284" b="4225"/>
          <a:stretch/>
        </p:blipFill>
        <p:spPr>
          <a:xfrm>
            <a:off x="361950" y="1676400"/>
            <a:ext cx="4104808" cy="3390901"/>
          </a:xfrm>
          <a:prstGeom prst="rect">
            <a:avLst/>
          </a:prstGeom>
        </p:spPr>
      </p:pic>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l="6118" t="2500" r="7841" b="4167"/>
          <a:stretch/>
        </p:blipFill>
        <p:spPr>
          <a:xfrm>
            <a:off x="4619624" y="1685924"/>
            <a:ext cx="4296767" cy="3495676"/>
          </a:xfrm>
          <a:prstGeom prst="rect">
            <a:avLst/>
          </a:prstGeom>
        </p:spPr>
      </p:pic>
    </p:spTree>
    <p:extLst>
      <p:ext uri="{BB962C8B-B14F-4D97-AF65-F5344CB8AC3E}">
        <p14:creationId xmlns:p14="http://schemas.microsoft.com/office/powerpoint/2010/main" val="168918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Novel Feature Selection Technique</a:t>
            </a:r>
            <a:endParaRPr lang="en-IN" dirty="0"/>
          </a:p>
        </p:txBody>
      </p:sp>
      <p:sp>
        <p:nvSpPr>
          <p:cNvPr id="3" name="Content Placeholder 2"/>
          <p:cNvSpPr>
            <a:spLocks noGrp="1"/>
          </p:cNvSpPr>
          <p:nvPr>
            <p:ph idx="1"/>
          </p:nvPr>
        </p:nvSpPr>
        <p:spPr/>
        <p:txBody>
          <a:bodyPr>
            <a:normAutofit fontScale="77500" lnSpcReduction="20000"/>
          </a:bodyPr>
          <a:lstStyle/>
          <a:p>
            <a:pPr marL="342900" lvl="1" indent="-342900">
              <a:buFont typeface="Arial" pitchFamily="34" charset="0"/>
              <a:buChar char="•"/>
            </a:pPr>
            <a:r>
              <a:rPr lang="en-US" dirty="0" smtClean="0"/>
              <a:t>A new </a:t>
            </a:r>
            <a:r>
              <a:rPr lang="en-US" dirty="0" smtClean="0">
                <a:hlinkClick r:id="rId2" action="ppaction://hlinkpres?slideindex=1&amp;slidetitle=Novel Feature Selection Method based on Graphical Analysis"/>
              </a:rPr>
              <a:t>Feature </a:t>
            </a:r>
            <a:r>
              <a:rPr lang="en-US" dirty="0">
                <a:hlinkClick r:id="rId2" action="ppaction://hlinkpres?slideindex=1&amp;slidetitle=Novel Feature Selection Method based on Graphical Analysis"/>
              </a:rPr>
              <a:t>Selection </a:t>
            </a:r>
            <a:r>
              <a:rPr lang="en-US" dirty="0" smtClean="0">
                <a:hlinkClick r:id="rId2" action="ppaction://hlinkpres?slideindex=1&amp;slidetitle=Novel Feature Selection Method based on Graphical Analysis"/>
              </a:rPr>
              <a:t>Method based </a:t>
            </a:r>
            <a:r>
              <a:rPr lang="en-US" dirty="0">
                <a:hlinkClick r:id="rId2" action="ppaction://hlinkpres?slideindex=1&amp;slidetitle=Novel Feature Selection Method based on Graphical Analysis"/>
              </a:rPr>
              <a:t>on Visual Separation.</a:t>
            </a:r>
            <a:endParaRPr lang="en-US" dirty="0"/>
          </a:p>
          <a:p>
            <a:pPr lvl="1" algn="just"/>
            <a:r>
              <a:rPr lang="en-US" dirty="0"/>
              <a:t>Features were plotted for two states (which are to be distinguished) for multiple datasets. The plots of all features were observed manually</a:t>
            </a:r>
            <a:r>
              <a:rPr lang="en-US" dirty="0" smtClean="0"/>
              <a:t>.</a:t>
            </a:r>
          </a:p>
          <a:p>
            <a:pPr marL="914400" lvl="2" indent="0" algn="just">
              <a:buNone/>
            </a:pPr>
            <a:endParaRPr lang="en-US" sz="1000" dirty="0"/>
          </a:p>
          <a:p>
            <a:pPr lvl="1" algn="just"/>
            <a:r>
              <a:rPr lang="en-US" dirty="0"/>
              <a:t>The plots where one could see the features distinguishing the two states consistently over most of the datasets, were selected. These selected features were later used for classification purposes</a:t>
            </a:r>
            <a:r>
              <a:rPr lang="en-US" dirty="0" smtClean="0"/>
              <a:t>.</a:t>
            </a:r>
          </a:p>
          <a:p>
            <a:pPr lvl="1" algn="just"/>
            <a:endParaRPr lang="en-US" sz="1000" dirty="0" smtClean="0"/>
          </a:p>
          <a:p>
            <a:pPr lvl="1" algn="just"/>
            <a:r>
              <a:rPr lang="en-US" dirty="0" smtClean="0"/>
              <a:t>Datasets where otherwise good features gave bad performance were considered as corrupt and were rejected in training phase.</a:t>
            </a:r>
          </a:p>
          <a:p>
            <a:pPr lvl="1" algn="just"/>
            <a:endParaRPr lang="en-US" sz="1000" dirty="0"/>
          </a:p>
          <a:p>
            <a:pPr lvl="1" algn="just"/>
            <a:r>
              <a:rPr lang="en-US" dirty="0"/>
              <a:t>These features gave much more consistent performance; thus showed better reliability. However the drawback was that the process </a:t>
            </a:r>
            <a:r>
              <a:rPr lang="en-US" dirty="0" smtClean="0"/>
              <a:t>of selecting features was manual; hence time consuming. </a:t>
            </a:r>
            <a:endParaRPr lang="en-US"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7</a:t>
            </a:fld>
            <a:endParaRPr lang="en-IN">
              <a:solidFill>
                <a:prstClr val="black">
                  <a:tint val="75000"/>
                </a:prstClr>
              </a:solidFill>
            </a:endParaRPr>
          </a:p>
        </p:txBody>
      </p:sp>
    </p:spTree>
    <p:extLst>
      <p:ext uri="{BB962C8B-B14F-4D97-AF65-F5344CB8AC3E}">
        <p14:creationId xmlns:p14="http://schemas.microsoft.com/office/powerpoint/2010/main" val="2668681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Automate This ?</a:t>
            </a:r>
            <a:endParaRPr lang="en-IN" dirty="0"/>
          </a:p>
        </p:txBody>
      </p:sp>
      <p:sp>
        <p:nvSpPr>
          <p:cNvPr id="3" name="Content Placeholder 2"/>
          <p:cNvSpPr>
            <a:spLocks noGrp="1"/>
          </p:cNvSpPr>
          <p:nvPr>
            <p:ph idx="1"/>
          </p:nvPr>
        </p:nvSpPr>
        <p:spPr/>
        <p:txBody>
          <a:bodyPr>
            <a:noAutofit/>
          </a:bodyPr>
          <a:lstStyle/>
          <a:p>
            <a:pPr algn="just"/>
            <a:r>
              <a:rPr lang="en-US" sz="2000" dirty="0" smtClean="0"/>
              <a:t>For automating the feature selection process described in previous slide, following are needed. </a:t>
            </a:r>
          </a:p>
          <a:p>
            <a:pPr algn="just"/>
            <a:endParaRPr lang="en-US" sz="1000" dirty="0"/>
          </a:p>
          <a:p>
            <a:pPr lvl="1" algn="just"/>
            <a:r>
              <a:rPr lang="en-US" dirty="0"/>
              <a:t>Identification of Performance Parameters of </a:t>
            </a:r>
            <a:r>
              <a:rPr lang="en-US" dirty="0" smtClean="0"/>
              <a:t>Features: Need for defining parameters which depict the performance of features over prolonged time.</a:t>
            </a:r>
          </a:p>
          <a:p>
            <a:pPr lvl="1" algn="just"/>
            <a:endParaRPr lang="en-US" sz="1000" dirty="0" smtClean="0"/>
          </a:p>
          <a:p>
            <a:pPr lvl="1" algn="just"/>
            <a:r>
              <a:rPr lang="en-US" dirty="0"/>
              <a:t>Estimating the Threshold of </a:t>
            </a:r>
            <a:r>
              <a:rPr lang="en-US" dirty="0" smtClean="0"/>
              <a:t>Parameters: Once parameters are defined, threshold values for the same need to be judged so as to filter out the bad features. This process of finding threshold values also needs to be automated.</a:t>
            </a:r>
          </a:p>
          <a:p>
            <a:pPr marL="0" indent="0" algn="just">
              <a:buNone/>
            </a:pPr>
            <a:endParaRPr lang="en-US" sz="1000" dirty="0" smtClean="0"/>
          </a:p>
          <a:p>
            <a:pPr lvl="1" algn="just"/>
            <a:r>
              <a:rPr lang="en-US" dirty="0"/>
              <a:t>Automatic Rejection of </a:t>
            </a:r>
            <a:r>
              <a:rPr lang="en-US" dirty="0" smtClean="0"/>
              <a:t>Dataset: Good </a:t>
            </a:r>
            <a:r>
              <a:rPr lang="en-US" dirty="0"/>
              <a:t>features may get rejected due to corrupt </a:t>
            </a:r>
            <a:r>
              <a:rPr lang="en-US" dirty="0" smtClean="0"/>
              <a:t>datasets; hence automatic rejection of corrupt datasets (if any) is also needed.</a:t>
            </a:r>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8</a:t>
            </a:fld>
            <a:endParaRPr lang="en-IN">
              <a:solidFill>
                <a:prstClr val="black">
                  <a:tint val="75000"/>
                </a:prstClr>
              </a:solidFill>
            </a:endParaRPr>
          </a:p>
        </p:txBody>
      </p:sp>
    </p:spTree>
    <p:extLst>
      <p:ext uri="{BB962C8B-B14F-4D97-AF65-F5344CB8AC3E}">
        <p14:creationId xmlns:p14="http://schemas.microsoft.com/office/powerpoint/2010/main" val="3292373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t>
            </a:r>
            <a:r>
              <a:rPr lang="en-US" dirty="0"/>
              <a:t>Parameters </a:t>
            </a:r>
            <a:r>
              <a:rPr lang="en-US" dirty="0" smtClean="0"/>
              <a:t>for </a:t>
            </a:r>
            <a:r>
              <a:rPr lang="en-US" dirty="0"/>
              <a:t>Features</a:t>
            </a:r>
            <a:r>
              <a:rPr lang="en-US" dirty="0" smtClean="0"/>
              <a:t>: </a:t>
            </a:r>
            <a:endParaRPr lang="en-IN" dirty="0"/>
          </a:p>
        </p:txBody>
      </p:sp>
      <p:sp>
        <p:nvSpPr>
          <p:cNvPr id="3" name="Content Placeholder 2"/>
          <p:cNvSpPr>
            <a:spLocks noGrp="1"/>
          </p:cNvSpPr>
          <p:nvPr>
            <p:ph idx="1"/>
          </p:nvPr>
        </p:nvSpPr>
        <p:spPr/>
        <p:txBody>
          <a:bodyPr/>
          <a:lstStyle/>
          <a:p>
            <a:pPr algn="just"/>
            <a:r>
              <a:rPr lang="en-US" dirty="0" smtClean="0"/>
              <a:t>Four parameters were identified to capture features’ ability to distinguish two states effectively and reliably.</a:t>
            </a:r>
          </a:p>
          <a:p>
            <a:pPr lvl="1" algn="just">
              <a:lnSpc>
                <a:spcPct val="150000"/>
              </a:lnSpc>
            </a:pPr>
            <a:r>
              <a:rPr lang="en-US" dirty="0" smtClean="0"/>
              <a:t>Zero </a:t>
            </a:r>
            <a:r>
              <a:rPr lang="en-US" dirty="0"/>
              <a:t>Crossing Rate</a:t>
            </a:r>
          </a:p>
          <a:p>
            <a:pPr lvl="1" algn="just">
              <a:lnSpc>
                <a:spcPct val="150000"/>
              </a:lnSpc>
            </a:pPr>
            <a:r>
              <a:rPr lang="en-US" dirty="0"/>
              <a:t>Separation Count</a:t>
            </a:r>
          </a:p>
          <a:p>
            <a:pPr lvl="1" algn="just">
              <a:lnSpc>
                <a:spcPct val="150000"/>
              </a:lnSpc>
            </a:pPr>
            <a:r>
              <a:rPr lang="en-US" dirty="0"/>
              <a:t>Ratio of Means</a:t>
            </a:r>
          </a:p>
          <a:p>
            <a:pPr lvl="1" algn="just">
              <a:lnSpc>
                <a:spcPct val="150000"/>
              </a:lnSpc>
            </a:pPr>
            <a:r>
              <a:rPr lang="en-US" dirty="0"/>
              <a:t>Standard Deviation of Means</a:t>
            </a:r>
            <a:endParaRPr lang="en-IN" dirty="0"/>
          </a:p>
          <a:p>
            <a:endParaRPr lang="en-IN" dirty="0"/>
          </a:p>
        </p:txBody>
      </p:sp>
      <p:sp>
        <p:nvSpPr>
          <p:cNvPr id="4" name="Slide Number Placeholder 3"/>
          <p:cNvSpPr>
            <a:spLocks noGrp="1"/>
          </p:cNvSpPr>
          <p:nvPr>
            <p:ph type="sldNum" sz="quarter" idx="12"/>
          </p:nvPr>
        </p:nvSpPr>
        <p:spPr/>
        <p:txBody>
          <a:bodyPr/>
          <a:lstStyle/>
          <a:p>
            <a:fld id="{1179ED36-7E5E-467C-9801-69B2E1CDDA23}" type="slidenum">
              <a:rPr lang="en-IN" smtClean="0">
                <a:solidFill>
                  <a:prstClr val="black">
                    <a:tint val="75000"/>
                  </a:prstClr>
                </a:solidFill>
              </a:rPr>
              <a:pPr/>
              <a:t>9</a:t>
            </a:fld>
            <a:endParaRPr lang="en-IN">
              <a:solidFill>
                <a:prstClr val="black">
                  <a:tint val="75000"/>
                </a:prstClr>
              </a:solidFill>
            </a:endParaRPr>
          </a:p>
        </p:txBody>
      </p:sp>
    </p:spTree>
    <p:extLst>
      <p:ext uri="{BB962C8B-B14F-4D97-AF65-F5344CB8AC3E}">
        <p14:creationId xmlns:p14="http://schemas.microsoft.com/office/powerpoint/2010/main" val="4015841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2952</Words>
  <Application>Microsoft Office PowerPoint</Application>
  <PresentationFormat>On-screen Show (4:3)</PresentationFormat>
  <Paragraphs>405</Paragraphs>
  <Slides>47</Slides>
  <Notes>1</Notes>
  <HiddenSlides>4</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Feature Selection Method using Graphical Analysis                                             - Vishnu &amp; Rahul</vt:lpstr>
      <vt:lpstr>Outline…</vt:lpstr>
      <vt:lpstr>Problem Statement</vt:lpstr>
      <vt:lpstr>Data Acquisition in Cycle</vt:lpstr>
      <vt:lpstr>Feature Selection Algorithms : Limitations</vt:lpstr>
      <vt:lpstr>Good Feature vs. Bad feature : Visual Separation</vt:lpstr>
      <vt:lpstr>Novel Feature Selection Technique</vt:lpstr>
      <vt:lpstr>How to Automate This ?</vt:lpstr>
      <vt:lpstr>Performance Parameters for Features: </vt:lpstr>
      <vt:lpstr>Zero Crossing Rate (ZCR)</vt:lpstr>
      <vt:lpstr>Zero Crossing Rate</vt:lpstr>
      <vt:lpstr>Separation Count</vt:lpstr>
      <vt:lpstr>Separation Count</vt:lpstr>
      <vt:lpstr>Ratio of Means</vt:lpstr>
      <vt:lpstr>Ratio of Means</vt:lpstr>
      <vt:lpstr>Standard Deviation of Means</vt:lpstr>
      <vt:lpstr>Standard Deviation of Means</vt:lpstr>
      <vt:lpstr>PowerPoint Presentation</vt:lpstr>
      <vt:lpstr>Need for Pressure Range</vt:lpstr>
      <vt:lpstr>Data Acquisition in Specific Pressure Range</vt:lpstr>
      <vt:lpstr>PowerPoint Presentation</vt:lpstr>
      <vt:lpstr>Feature Selection Algorithm’s Concept</vt:lpstr>
      <vt:lpstr>Feature Selection Algorithm Implementation</vt:lpstr>
      <vt:lpstr>PowerPoint Presentation</vt:lpstr>
      <vt:lpstr>Removal of Corrupt Dataset</vt:lpstr>
      <vt:lpstr>What to do First   Select Good Features or Reject Corrupt Dataset?</vt:lpstr>
      <vt:lpstr>Dataset Rejection Algorithm Implementation</vt:lpstr>
      <vt:lpstr>PowerPoint Presentation</vt:lpstr>
      <vt:lpstr>Algorithm having simultaneous  Dataset Rejection and Feature Selection</vt:lpstr>
      <vt:lpstr>PowerPoint Presentation</vt:lpstr>
      <vt:lpstr>Dependencies</vt:lpstr>
      <vt:lpstr>Shortcomings of the Algorithm</vt:lpstr>
      <vt:lpstr>Results – Good Features found by Algorithm</vt:lpstr>
      <vt:lpstr>Results - Bad Features found by Algorithm</vt:lpstr>
      <vt:lpstr>Feature Selection Algorithm’s Concept</vt:lpstr>
      <vt:lpstr>Feature Selection Algorithm Implementation</vt:lpstr>
      <vt:lpstr>PowerPoint Presentation</vt:lpstr>
      <vt:lpstr>Need for Dataset Rejection</vt:lpstr>
      <vt:lpstr>What to do First   Select Good Features or Reject Corrupt Dataset?</vt:lpstr>
      <vt:lpstr>Dataset Rejection Algorithm Implementation</vt:lpstr>
      <vt:lpstr>PowerPoint Presentation</vt:lpstr>
      <vt:lpstr>Algorithm having simultaneous  Dataset Rejection and Feature Selection</vt:lpstr>
      <vt:lpstr>PowerPoint Presentation</vt:lpstr>
      <vt:lpstr>Dependencies</vt:lpstr>
      <vt:lpstr>Shortcomings of the Algorithm</vt:lpstr>
      <vt:lpstr>Results – Good Features found by Algorithm</vt:lpstr>
      <vt:lpstr>Results - Bad Features found by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Method using Graphical Analysis                                             - Vishnu &amp; Rahul</dc:title>
  <dc:creator>Lab 107</dc:creator>
  <cp:lastModifiedBy>Lab-413</cp:lastModifiedBy>
  <cp:revision>1</cp:revision>
  <dcterms:created xsi:type="dcterms:W3CDTF">2006-08-16T00:00:00Z</dcterms:created>
  <dcterms:modified xsi:type="dcterms:W3CDTF">2014-11-10T12:20:18Z</dcterms:modified>
</cp:coreProperties>
</file>