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5" r:id="rId10"/>
    <p:sldId id="276" r:id="rId11"/>
    <p:sldId id="264" r:id="rId12"/>
    <p:sldId id="265" r:id="rId13"/>
    <p:sldId id="266" r:id="rId14"/>
    <p:sldId id="268" r:id="rId15"/>
    <p:sldId id="271" r:id="rId16"/>
    <p:sldId id="272" r:id="rId17"/>
    <p:sldId id="273" r:id="rId18"/>
    <p:sldId id="274"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5/14/2025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22D4-E586-7B7C-ADB6-ACE55B94E094}"/>
              </a:ext>
            </a:extLst>
          </p:cNvPr>
          <p:cNvSpPr>
            <a:spLocks noGrp="1"/>
          </p:cNvSpPr>
          <p:nvPr>
            <p:ph type="ctrTitle"/>
          </p:nvPr>
        </p:nvSpPr>
        <p:spPr/>
        <p:txBody>
          <a:bodyPr/>
          <a:lstStyle/>
          <a:p>
            <a:r>
              <a:rPr lang="en-US" sz="4000" b="1" dirty="0"/>
              <a:t>Fuzzy Clustering using PSO (Particle Swarm Optimization)</a:t>
            </a:r>
            <a:endParaRPr lang="en-IN" sz="4000" b="1" dirty="0"/>
          </a:p>
        </p:txBody>
      </p:sp>
      <p:sp>
        <p:nvSpPr>
          <p:cNvPr id="3" name="Subtitle 2">
            <a:extLst>
              <a:ext uri="{FF2B5EF4-FFF2-40B4-BE49-F238E27FC236}">
                <a16:creationId xmlns:a16="http://schemas.microsoft.com/office/drawing/2014/main" id="{433D6C78-9759-16B9-7290-FA90F85BF7BD}"/>
              </a:ext>
            </a:extLst>
          </p:cNvPr>
          <p:cNvSpPr>
            <a:spLocks noGrp="1"/>
          </p:cNvSpPr>
          <p:nvPr>
            <p:ph type="subTitle" idx="1"/>
          </p:nvPr>
        </p:nvSpPr>
        <p:spPr>
          <a:xfrm>
            <a:off x="2692398" y="3582186"/>
            <a:ext cx="6815669" cy="1590943"/>
          </a:xfrm>
        </p:spPr>
        <p:txBody>
          <a:bodyPr>
            <a:normAutofit/>
          </a:bodyPr>
          <a:lstStyle/>
          <a:p>
            <a:r>
              <a:rPr lang="en-US" sz="3200" b="1" dirty="0"/>
              <a:t>Enhanced Clustering with Entropy based Smarter Adaptive Reduction  (E-SAPR) Algorithm</a:t>
            </a:r>
            <a:endParaRPr lang="en-IN" sz="3200" b="1" dirty="0"/>
          </a:p>
        </p:txBody>
      </p:sp>
    </p:spTree>
    <p:extLst>
      <p:ext uri="{BB962C8B-B14F-4D97-AF65-F5344CB8AC3E}">
        <p14:creationId xmlns:p14="http://schemas.microsoft.com/office/powerpoint/2010/main" val="218019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2721-E4AB-E660-F5CD-C6C4BDF2F133}"/>
              </a:ext>
            </a:extLst>
          </p:cNvPr>
          <p:cNvSpPr>
            <a:spLocks noGrp="1"/>
          </p:cNvSpPr>
          <p:nvPr>
            <p:ph type="title"/>
          </p:nvPr>
        </p:nvSpPr>
        <p:spPr/>
        <p:txBody>
          <a:bodyPr>
            <a:normAutofit fontScale="90000"/>
          </a:bodyPr>
          <a:lstStyle/>
          <a:p>
            <a:r>
              <a:rPr lang="en-US" b="1" dirty="0"/>
              <a:t>Modified PSO with Fuzzy Clustering</a:t>
            </a:r>
            <a:br>
              <a:rPr lang="en-US" b="1" dirty="0"/>
            </a:br>
            <a:r>
              <a:rPr lang="en-US" b="1" dirty="0"/>
              <a:t>(How It Works for Better Results)</a:t>
            </a:r>
            <a:endParaRPr lang="en-IN" b="1" dirty="0"/>
          </a:p>
        </p:txBody>
      </p:sp>
      <p:sp>
        <p:nvSpPr>
          <p:cNvPr id="3" name="Content Placeholder 2">
            <a:extLst>
              <a:ext uri="{FF2B5EF4-FFF2-40B4-BE49-F238E27FC236}">
                <a16:creationId xmlns:a16="http://schemas.microsoft.com/office/drawing/2014/main" id="{EEA26BDA-C31C-E380-0C30-6F0CFA988762}"/>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Better Cluster Center Initialization</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best position found by modified PSO helps initialize the fuzzy c-means clustering process closer to optimal cluster centers, reducing the chances of bad local optima.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Fuzzy Membership Integration</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After PSO optimization, fuzzy c-means assigns soft cluster memberships — giving flexibility in assigning data points to multiple clusters, improving clustering quality.</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Quality Metrics Improved</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Lower XB Index</a:t>
            </a:r>
            <a:r>
              <a:rPr lang="en-US" dirty="0">
                <a:latin typeface="Calibri" panose="020F0502020204030204" pitchFamily="34" charset="0"/>
                <a:ea typeface="Calibri" panose="020F0502020204030204" pitchFamily="34" charset="0"/>
                <a:cs typeface="Calibri" panose="020F0502020204030204" pitchFamily="34" charset="0"/>
              </a:rPr>
              <a:t> ➝ Indicates compact and well-separated clusters.</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Lower DB Index</a:t>
            </a:r>
            <a:r>
              <a:rPr lang="en-US" dirty="0">
                <a:latin typeface="Calibri" panose="020F0502020204030204" pitchFamily="34" charset="0"/>
                <a:ea typeface="Calibri" panose="020F0502020204030204" pitchFamily="34" charset="0"/>
                <a:cs typeface="Calibri" panose="020F0502020204030204" pitchFamily="34" charset="0"/>
              </a:rPr>
              <a:t> ➝ Reflects better inter-cluster separation and intra-cluster cohesion.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605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BB8-F599-A84F-320B-E16DDAE7FABB}"/>
              </a:ext>
            </a:extLst>
          </p:cNvPr>
          <p:cNvSpPr>
            <a:spLocks noGrp="1"/>
          </p:cNvSpPr>
          <p:nvPr>
            <p:ph type="title"/>
          </p:nvPr>
        </p:nvSpPr>
        <p:spPr>
          <a:xfrm>
            <a:off x="1295402" y="972706"/>
            <a:ext cx="9601196" cy="1303867"/>
          </a:xfrm>
        </p:spPr>
        <p:txBody>
          <a:bodyPr/>
          <a:lstStyle/>
          <a:p>
            <a:r>
              <a:rPr lang="en-IN" b="1" dirty="0"/>
              <a:t>Code Implementation - Original PSO</a:t>
            </a:r>
          </a:p>
        </p:txBody>
      </p:sp>
      <p:sp>
        <p:nvSpPr>
          <p:cNvPr id="3" name="Content Placeholder 2">
            <a:extLst>
              <a:ext uri="{FF2B5EF4-FFF2-40B4-BE49-F238E27FC236}">
                <a16:creationId xmlns:a16="http://schemas.microsoft.com/office/drawing/2014/main" id="{748D85A6-3BC2-A1BE-FF11-C83D40B82EFB}"/>
              </a:ext>
            </a:extLst>
          </p:cNvPr>
          <p:cNvSpPr>
            <a:spLocks noGrp="1"/>
          </p:cNvSpPr>
          <p:nvPr>
            <p:ph idx="1"/>
          </p:nvPr>
        </p:nvSpPr>
        <p:spPr>
          <a:xfrm>
            <a:off x="1295401" y="2432115"/>
            <a:ext cx="9601196" cy="3660568"/>
          </a:xfrm>
        </p:spPr>
        <p:txBody>
          <a:bodyPr>
            <a:normAutofit/>
          </a:bodyPr>
          <a:lstStyle/>
          <a:p>
            <a:pPr marL="0" indent="0">
              <a:buNone/>
            </a:pPr>
            <a:r>
              <a:rPr lang="en-US" b="1" dirty="0"/>
              <a:t>Key Components </a:t>
            </a:r>
            <a:r>
              <a:rPr lang="en-US" dirty="0"/>
              <a:t>:</a:t>
            </a:r>
          </a:p>
          <a:p>
            <a:pPr>
              <a:buFont typeface="+mj-lt"/>
              <a:buAutoNum type="arabicPeriod"/>
            </a:pPr>
            <a:r>
              <a:rPr lang="en-US" b="1" dirty="0"/>
              <a:t>Particle Initialization</a:t>
            </a:r>
            <a:r>
              <a:rPr lang="en-US" dirty="0"/>
              <a:t>: Random positions and velocities.</a:t>
            </a:r>
          </a:p>
          <a:p>
            <a:pPr>
              <a:buFont typeface="+mj-lt"/>
              <a:buAutoNum type="arabicPeriod"/>
            </a:pPr>
            <a:r>
              <a:rPr lang="en-US" b="1" dirty="0"/>
              <a:t>Fitness Evaluation</a:t>
            </a:r>
            <a:r>
              <a:rPr lang="en-US" dirty="0"/>
              <a:t>: Each particle evaluates the fitness of its position using a </a:t>
            </a:r>
            <a:r>
              <a:rPr lang="en-US" b="1" dirty="0"/>
              <a:t>fitness function</a:t>
            </a:r>
            <a:r>
              <a:rPr lang="en-US" dirty="0"/>
              <a:t> (e.g., the objective function for clustering).</a:t>
            </a:r>
          </a:p>
          <a:p>
            <a:pPr>
              <a:buFont typeface="+mj-lt"/>
              <a:buAutoNum type="arabicPeriod"/>
            </a:pPr>
            <a:r>
              <a:rPr lang="en-US" b="1" dirty="0"/>
              <a:t>Update Equations</a:t>
            </a:r>
            <a:r>
              <a:rPr lang="en-US" dirty="0"/>
              <a:t>:</a:t>
            </a:r>
          </a:p>
          <a:p>
            <a:pPr marL="742950" lvl="1" indent="-285750">
              <a:buFont typeface="+mj-lt"/>
              <a:buAutoNum type="arabicPeriod"/>
            </a:pPr>
            <a:r>
              <a:rPr lang="en-US" dirty="0"/>
              <a:t>Position and velocity updates are based on the cognitive and social components.</a:t>
            </a:r>
          </a:p>
          <a:p>
            <a:endParaRPr lang="en-IN" sz="1400" dirty="0"/>
          </a:p>
        </p:txBody>
      </p:sp>
    </p:spTree>
    <p:extLst>
      <p:ext uri="{BB962C8B-B14F-4D97-AF65-F5344CB8AC3E}">
        <p14:creationId xmlns:p14="http://schemas.microsoft.com/office/powerpoint/2010/main" val="255693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2D39-1731-9819-ADB2-7D7D792E3310}"/>
              </a:ext>
            </a:extLst>
          </p:cNvPr>
          <p:cNvSpPr>
            <a:spLocks noGrp="1"/>
          </p:cNvSpPr>
          <p:nvPr>
            <p:ph type="title"/>
          </p:nvPr>
        </p:nvSpPr>
        <p:spPr/>
        <p:txBody>
          <a:bodyPr/>
          <a:lstStyle/>
          <a:p>
            <a:r>
              <a:rPr lang="en-IN" b="1" dirty="0"/>
              <a:t>Features</a:t>
            </a:r>
          </a:p>
        </p:txBody>
      </p:sp>
      <p:sp>
        <p:nvSpPr>
          <p:cNvPr id="4" name="Rectangle 1">
            <a:extLst>
              <a:ext uri="{FF2B5EF4-FFF2-40B4-BE49-F238E27FC236}">
                <a16:creationId xmlns:a16="http://schemas.microsoft.com/office/drawing/2014/main" id="{261C22BD-FBE7-C8E0-3A41-AF92B4CD73D0}"/>
              </a:ext>
            </a:extLst>
          </p:cNvPr>
          <p:cNvSpPr>
            <a:spLocks noGrp="1" noChangeArrowheads="1"/>
          </p:cNvSpPr>
          <p:nvPr>
            <p:ph idx="1"/>
          </p:nvPr>
        </p:nvSpPr>
        <p:spPr bwMode="auto">
          <a:xfrm>
            <a:off x="1295402" y="2465512"/>
            <a:ext cx="101110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Particles</a:t>
            </a:r>
            <a:r>
              <a:rPr kumimoji="0" lang="en-US" altLang="en-US" sz="1800" b="0" i="0" u="none" strike="noStrike" cap="none" normalizeH="0" baseline="0" dirty="0">
                <a:ln>
                  <a:noFill/>
                </a:ln>
                <a:solidFill>
                  <a:schemeClr val="tx1"/>
                </a:solidFill>
                <a:effectLst/>
                <a:latin typeface="Arial" panose="020B0604020202020204" pitchFamily="34" charset="0"/>
              </a:rPr>
              <a:t>: 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Generations</a:t>
            </a:r>
            <a:r>
              <a:rPr kumimoji="0" lang="en-US" altLang="en-US" sz="1800" b="0" i="0" u="none" strike="noStrike" cap="none" normalizeH="0" baseline="0" dirty="0">
                <a:ln>
                  <a:noFill/>
                </a:ln>
                <a:solidFill>
                  <a:schemeClr val="tx1"/>
                </a:solidFill>
                <a:effectLst/>
                <a:latin typeface="Arial" panose="020B0604020202020204" pitchFamily="34" charset="0"/>
              </a:rPr>
              <a:t>: 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Fitness Function</a:t>
            </a:r>
            <a:r>
              <a:rPr kumimoji="0" lang="en-US" altLang="en-US" sz="1800" b="0" i="0" u="none" strike="noStrike" cap="none" normalizeH="0" baseline="0" dirty="0">
                <a:ln>
                  <a:noFill/>
                </a:ln>
                <a:solidFill>
                  <a:schemeClr val="tx1"/>
                </a:solidFill>
                <a:effectLst/>
                <a:latin typeface="Arial" panose="020B0604020202020204" pitchFamily="34" charset="0"/>
              </a:rPr>
              <a:t>: A function that evaluates the clustering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Equation for Position Update</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IN" sz="1400" dirty="0"/>
              <a:t> </a:t>
            </a:r>
            <a:r>
              <a:rPr lang="en-IN" dirty="0"/>
              <a:t>vi​(t+1)=</a:t>
            </a:r>
            <a:r>
              <a:rPr lang="en-IN" dirty="0" err="1"/>
              <a:t>w⋅vi</a:t>
            </a:r>
            <a:r>
              <a:rPr lang="en-IN" dirty="0"/>
              <a:t>​(t)+c1​⋅rand1​⋅(</a:t>
            </a:r>
            <a:r>
              <a:rPr lang="en-IN" dirty="0" err="1"/>
              <a:t>pbesti</a:t>
            </a:r>
            <a:r>
              <a:rPr lang="en-IN" dirty="0"/>
              <a:t>​−xi​(t))+c2​⋅rand2​⋅(</a:t>
            </a:r>
            <a:r>
              <a:rPr lang="en-IN" dirty="0" err="1"/>
              <a:t>gbest</a:t>
            </a:r>
            <a:r>
              <a:rPr lang="en-IN" dirty="0"/>
              <a:t>−xi​(t)) xi(t+1)=xi(t)+vi(t+1)</a:t>
            </a:r>
            <a:r>
              <a:rPr lang="en-IN" dirty="0" err="1"/>
              <a:t>x_i</a:t>
            </a:r>
            <a:r>
              <a:rPr lang="en-IN" dirty="0"/>
              <a:t>(t+1) = </a:t>
            </a:r>
            <a:r>
              <a:rPr lang="en-IN" dirty="0" err="1"/>
              <a:t>x_i</a:t>
            </a:r>
            <a:r>
              <a:rPr lang="en-IN" dirty="0"/>
              <a:t>(t) + </a:t>
            </a:r>
            <a:r>
              <a:rPr lang="en-IN" dirty="0" err="1"/>
              <a:t>v_i</a:t>
            </a:r>
            <a:r>
              <a:rPr lang="en-IN" dirty="0"/>
              <a:t>(t+1)xi​(t+1)=xi​(t)+vi​(t+1)</a:t>
            </a:r>
          </a:p>
          <a:p>
            <a:pPr marL="0" marR="0" lvl="0" indent="0" algn="l" defTabSz="914400" rtl="0" eaLnBrk="0" fontAlgn="base" latinLnBrk="0" hangingPunct="0">
              <a:lnSpc>
                <a:spcPct val="100000"/>
              </a:lnSpc>
              <a:spcBef>
                <a:spcPct val="0"/>
              </a:spcBef>
              <a:spcAft>
                <a:spcPct val="0"/>
              </a:spcAft>
              <a:buClrTx/>
              <a:buSzTx/>
              <a:buFontTx/>
              <a:buChar char="•"/>
              <a:tabLst/>
            </a:pPr>
            <a:r>
              <a:rPr lang="en-IN" dirty="0"/>
              <a:t>Where </a:t>
            </a:r>
            <a:r>
              <a:rPr lang="en-IN" dirty="0">
                <a:sym typeface="Wingdings" panose="05000000000000000000" pitchFamily="2" charset="2"/>
              </a:rPr>
              <a:t></a:t>
            </a:r>
            <a:r>
              <a:rPr lang="en-US" dirty="0"/>
              <a:t> vi​(t) is the velocity of particle iii,</a:t>
            </a:r>
          </a:p>
          <a:p>
            <a:pPr marL="0" marR="0" lvl="0" indent="0" algn="l" defTabSz="914400" rtl="0" eaLnBrk="0" fontAlgn="base" latinLnBrk="0" hangingPunct="0">
              <a:lnSpc>
                <a:spcPct val="100000"/>
              </a:lnSpc>
              <a:spcBef>
                <a:spcPct val="0"/>
              </a:spcBef>
              <a:spcAft>
                <a:spcPct val="0"/>
              </a:spcAft>
              <a:buClrTx/>
              <a:buSzTx/>
              <a:buNone/>
              <a:tabLst/>
            </a:pPr>
            <a:r>
              <a:rPr lang="en-US" dirty="0" err="1"/>
              <a:t>pbesti</a:t>
            </a:r>
            <a:r>
              <a:rPr lang="en-US" dirty="0"/>
              <a:t>​ is the best solution of particle iii,</a:t>
            </a:r>
          </a:p>
          <a:p>
            <a:pPr marL="0" marR="0" lvl="0" indent="0" algn="l" defTabSz="914400" rtl="0" eaLnBrk="0" fontAlgn="base" latinLnBrk="0" hangingPunct="0">
              <a:lnSpc>
                <a:spcPct val="100000"/>
              </a:lnSpc>
              <a:spcBef>
                <a:spcPct val="0"/>
              </a:spcBef>
              <a:spcAft>
                <a:spcPct val="0"/>
              </a:spcAft>
              <a:buClrTx/>
              <a:buSzTx/>
              <a:buNone/>
              <a:tabLst/>
            </a:pPr>
            <a:r>
              <a:rPr lang="en-US" dirty="0" err="1"/>
              <a:t>gbest</a:t>
            </a:r>
            <a:r>
              <a:rPr lang="en-US" dirty="0"/>
              <a:t> is the best solution found by the entire swarm.</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185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12F4-817A-EA73-B2BD-9E6576BB3F8B}"/>
              </a:ext>
            </a:extLst>
          </p:cNvPr>
          <p:cNvSpPr>
            <a:spLocks noGrp="1"/>
          </p:cNvSpPr>
          <p:nvPr>
            <p:ph type="title"/>
          </p:nvPr>
        </p:nvSpPr>
        <p:spPr/>
        <p:txBody>
          <a:bodyPr/>
          <a:lstStyle/>
          <a:p>
            <a:r>
              <a:rPr lang="en-IN" b="1" dirty="0"/>
              <a:t>Code Implementation - Modified PSO</a:t>
            </a:r>
          </a:p>
        </p:txBody>
      </p:sp>
      <p:sp>
        <p:nvSpPr>
          <p:cNvPr id="3" name="Content Placeholder 2">
            <a:extLst>
              <a:ext uri="{FF2B5EF4-FFF2-40B4-BE49-F238E27FC236}">
                <a16:creationId xmlns:a16="http://schemas.microsoft.com/office/drawing/2014/main" id="{15FA96C8-8B08-EF80-6806-B0737E23DE28}"/>
              </a:ext>
            </a:extLst>
          </p:cNvPr>
          <p:cNvSpPr>
            <a:spLocks noGrp="1"/>
          </p:cNvSpPr>
          <p:nvPr>
            <p:ph idx="1"/>
          </p:nvPr>
        </p:nvSpPr>
        <p:spPr/>
        <p:txBody>
          <a:bodyPr>
            <a:normAutofit fontScale="850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Key Changes:</a:t>
            </a:r>
          </a:p>
          <a:p>
            <a:r>
              <a:rPr lang="en-US" b="1" dirty="0">
                <a:latin typeface="Calibri" panose="020F0502020204030204" pitchFamily="34" charset="0"/>
                <a:ea typeface="Calibri" panose="020F0502020204030204" pitchFamily="34" charset="0"/>
                <a:cs typeface="Calibri" panose="020F0502020204030204" pitchFamily="34" charset="0"/>
              </a:rPr>
              <a:t>Entropy Calculation: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Shannon entropy of particle positions is computed to quantify swarm diversity. Lower entropy indicates reduced variability, signaling convergence.</a:t>
            </a:r>
          </a:p>
          <a:p>
            <a:r>
              <a:rPr lang="en-US" b="1" dirty="0">
                <a:latin typeface="Calibri" panose="020F0502020204030204" pitchFamily="34" charset="0"/>
                <a:ea typeface="Calibri" panose="020F0502020204030204" pitchFamily="34" charset="0"/>
                <a:cs typeface="Calibri" panose="020F0502020204030204" pitchFamily="34" charset="0"/>
              </a:rPr>
              <a:t>Adaptive Population Reduction: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Based on entropy values, the swarm size is dynamically adjusted. Redundant particles with minimal contributions to diversity are removed while ensuring coverage of the search space.</a:t>
            </a:r>
          </a:p>
          <a:p>
            <a:r>
              <a:rPr lang="en-US" b="1" dirty="0">
                <a:latin typeface="Calibri" panose="020F0502020204030204" pitchFamily="34" charset="0"/>
                <a:ea typeface="Calibri" panose="020F0502020204030204" pitchFamily="34" charset="0"/>
                <a:cs typeface="Calibri" panose="020F0502020204030204" pitchFamily="34" charset="0"/>
              </a:rPr>
              <a:t>Convergence Criterion: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algorithm terminates when the maximum number of iterations is reached, or no significant fitness improvement occurs.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54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ADB4-F316-BA00-EB2A-08AB5F2EBD80}"/>
              </a:ext>
            </a:extLst>
          </p:cNvPr>
          <p:cNvSpPr>
            <a:spLocks noGrp="1"/>
          </p:cNvSpPr>
          <p:nvPr>
            <p:ph type="title"/>
          </p:nvPr>
        </p:nvSpPr>
        <p:spPr/>
        <p:txBody>
          <a:bodyPr>
            <a:normAutofit fontScale="90000"/>
          </a:bodyPr>
          <a:lstStyle/>
          <a:p>
            <a:r>
              <a:rPr lang="en-IN" b="1" dirty="0"/>
              <a:t>Performance Comparison (Original vs. Modified PSO)</a:t>
            </a:r>
          </a:p>
        </p:txBody>
      </p:sp>
      <p:sp>
        <p:nvSpPr>
          <p:cNvPr id="3" name="Text Placeholder 2">
            <a:extLst>
              <a:ext uri="{FF2B5EF4-FFF2-40B4-BE49-F238E27FC236}">
                <a16:creationId xmlns:a16="http://schemas.microsoft.com/office/drawing/2014/main" id="{256C3D81-DE40-4AA3-EBA9-C3E118C32778}"/>
              </a:ext>
            </a:extLst>
          </p:cNvPr>
          <p:cNvSpPr>
            <a:spLocks noGrp="1"/>
          </p:cNvSpPr>
          <p:nvPr>
            <p:ph type="body" idx="1"/>
          </p:nvPr>
        </p:nvSpPr>
        <p:spPr>
          <a:xfrm>
            <a:off x="1295400" y="2658532"/>
            <a:ext cx="4718304" cy="584729"/>
          </a:xfrm>
        </p:spPr>
        <p:txBody>
          <a:bodyPr/>
          <a:lstStyle/>
          <a:p>
            <a:pPr algn="ctr"/>
            <a:r>
              <a:rPr lang="en-IN" dirty="0"/>
              <a:t>Original PSO</a:t>
            </a:r>
          </a:p>
        </p:txBody>
      </p:sp>
      <p:sp>
        <p:nvSpPr>
          <p:cNvPr id="4" name="Content Placeholder 3">
            <a:extLst>
              <a:ext uri="{FF2B5EF4-FFF2-40B4-BE49-F238E27FC236}">
                <a16:creationId xmlns:a16="http://schemas.microsoft.com/office/drawing/2014/main" id="{3B050E5F-D5C6-A082-BC92-A0EE2F5FFAEE}"/>
              </a:ext>
            </a:extLst>
          </p:cNvPr>
          <p:cNvSpPr>
            <a:spLocks noGrp="1"/>
          </p:cNvSpPr>
          <p:nvPr>
            <p:ph sz="half" idx="2"/>
          </p:nvPr>
        </p:nvSpPr>
        <p:spPr/>
        <p:txBody>
          <a:bodyPr>
            <a:normAutofit fontScale="85000" lnSpcReduction="20000"/>
          </a:bodyPr>
          <a:lstStyle/>
          <a:p>
            <a:r>
              <a:rPr lang="en-IN" b="1" dirty="0">
                <a:latin typeface="Calibri" panose="020F0502020204030204" pitchFamily="34" charset="0"/>
                <a:ea typeface="Calibri" panose="020F0502020204030204" pitchFamily="34" charset="0"/>
                <a:cs typeface="Calibri" panose="020F0502020204030204" pitchFamily="34" charset="0"/>
              </a:rPr>
              <a:t>Execution Time</a:t>
            </a:r>
            <a:r>
              <a:rPr lang="en-IN" dirty="0">
                <a:latin typeface="Calibri" panose="020F0502020204030204" pitchFamily="34" charset="0"/>
                <a:ea typeface="Calibri" panose="020F0502020204030204" pitchFamily="34" charset="0"/>
                <a:cs typeface="Calibri" panose="020F0502020204030204" pitchFamily="34" charset="0"/>
              </a:rPr>
              <a:t>: 0.25 seconds</a:t>
            </a:r>
          </a:p>
          <a:p>
            <a:r>
              <a:rPr lang="en-IN" b="1" dirty="0">
                <a:latin typeface="Calibri" panose="020F0502020204030204" pitchFamily="34" charset="0"/>
                <a:ea typeface="Calibri" panose="020F0502020204030204" pitchFamily="34" charset="0"/>
                <a:cs typeface="Calibri" panose="020F0502020204030204" pitchFamily="34" charset="0"/>
              </a:rPr>
              <a:t>Fitness Value Comparison</a:t>
            </a:r>
            <a:r>
              <a:rPr lang="en-IN" dirty="0">
                <a:latin typeface="Calibri" panose="020F0502020204030204" pitchFamily="34" charset="0"/>
                <a:ea typeface="Calibri" panose="020F0502020204030204" pitchFamily="34" charset="0"/>
                <a:cs typeface="Calibri" panose="020F0502020204030204" pitchFamily="34" charset="0"/>
              </a:rPr>
              <a:t>: 1.954</a:t>
            </a:r>
          </a:p>
          <a:p>
            <a:r>
              <a:rPr lang="en-IN" b="1" dirty="0">
                <a:latin typeface="Calibri" panose="020F0502020204030204" pitchFamily="34" charset="0"/>
                <a:ea typeface="Calibri" panose="020F0502020204030204" pitchFamily="34" charset="0"/>
                <a:cs typeface="Calibri" panose="020F0502020204030204" pitchFamily="34" charset="0"/>
              </a:rPr>
              <a:t>Results</a:t>
            </a:r>
            <a:r>
              <a:rPr lang="en-IN"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The modified PSO shows better fitness values and faster convergence, highlighting the benefits of the introduced modifications. The fixed swarm size increases computational overhead, making it less efficient for larger datasets.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10BC865E-FF34-58DF-5E5C-D18A1CD60170}"/>
              </a:ext>
            </a:extLst>
          </p:cNvPr>
          <p:cNvSpPr>
            <a:spLocks noGrp="1"/>
          </p:cNvSpPr>
          <p:nvPr>
            <p:ph type="body" sz="quarter" idx="3"/>
          </p:nvPr>
        </p:nvSpPr>
        <p:spPr/>
        <p:txBody>
          <a:bodyPr/>
          <a:lstStyle/>
          <a:p>
            <a:pPr algn="ctr"/>
            <a:r>
              <a:rPr lang="en-IN" dirty="0"/>
              <a:t>Modified PSO</a:t>
            </a:r>
          </a:p>
        </p:txBody>
      </p:sp>
      <p:sp>
        <p:nvSpPr>
          <p:cNvPr id="6" name="Content Placeholder 5">
            <a:extLst>
              <a:ext uri="{FF2B5EF4-FFF2-40B4-BE49-F238E27FC236}">
                <a16:creationId xmlns:a16="http://schemas.microsoft.com/office/drawing/2014/main" id="{64FE854D-DBD9-851F-6EE3-9B91911C8C8E}"/>
              </a:ext>
            </a:extLst>
          </p:cNvPr>
          <p:cNvSpPr>
            <a:spLocks noGrp="1"/>
          </p:cNvSpPr>
          <p:nvPr>
            <p:ph sz="quarter" idx="4"/>
          </p:nvPr>
        </p:nvSpPr>
        <p:spPr/>
        <p:txBody>
          <a:bodyPr>
            <a:normAutofit fontScale="85000" lnSpcReduction="20000"/>
          </a:bodyPr>
          <a:lstStyle/>
          <a:p>
            <a:r>
              <a:rPr lang="en-IN" b="1" dirty="0">
                <a:latin typeface="Calibri" panose="020F0502020204030204" pitchFamily="34" charset="0"/>
                <a:ea typeface="Calibri" panose="020F0502020204030204" pitchFamily="34" charset="0"/>
                <a:cs typeface="Calibri" panose="020F0502020204030204" pitchFamily="34" charset="0"/>
              </a:rPr>
              <a:t>Execution Time</a:t>
            </a:r>
            <a:r>
              <a:rPr lang="en-IN" dirty="0">
                <a:latin typeface="Calibri" panose="020F0502020204030204" pitchFamily="34" charset="0"/>
                <a:ea typeface="Calibri" panose="020F0502020204030204" pitchFamily="34" charset="0"/>
                <a:cs typeface="Calibri" panose="020F0502020204030204" pitchFamily="34" charset="0"/>
              </a:rPr>
              <a:t>: 0.19 seconds</a:t>
            </a:r>
          </a:p>
          <a:p>
            <a:r>
              <a:rPr lang="en-IN" b="1" dirty="0">
                <a:latin typeface="Calibri" panose="020F0502020204030204" pitchFamily="34" charset="0"/>
                <a:ea typeface="Calibri" panose="020F0502020204030204" pitchFamily="34" charset="0"/>
                <a:cs typeface="Calibri" panose="020F0502020204030204" pitchFamily="34" charset="0"/>
              </a:rPr>
              <a:t>Fitness Value Comparison</a:t>
            </a:r>
            <a:r>
              <a:rPr lang="en-IN" dirty="0">
                <a:latin typeface="Calibri" panose="020F0502020204030204" pitchFamily="34" charset="0"/>
                <a:ea typeface="Calibri" panose="020F0502020204030204" pitchFamily="34" charset="0"/>
                <a:cs typeface="Calibri" panose="020F0502020204030204" pitchFamily="34" charset="0"/>
              </a:rPr>
              <a:t>: 1.999</a:t>
            </a:r>
          </a:p>
          <a:p>
            <a:r>
              <a:rPr lang="en-IN" b="1" dirty="0">
                <a:latin typeface="Calibri" panose="020F0502020204030204" pitchFamily="34" charset="0"/>
                <a:ea typeface="Calibri" panose="020F0502020204030204" pitchFamily="34" charset="0"/>
                <a:cs typeface="Calibri" panose="020F0502020204030204" pitchFamily="34" charset="0"/>
              </a:rPr>
              <a:t>Results</a:t>
            </a:r>
            <a:r>
              <a:rPr lang="en-IN"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Display the convergence curves for both algorithms to show </a:t>
            </a:r>
            <a:r>
              <a:rPr lang="en-IN" dirty="0">
                <a:latin typeface="Calibri" panose="020F0502020204030204" pitchFamily="34" charset="0"/>
                <a:ea typeface="Calibri" panose="020F0502020204030204" pitchFamily="34" charset="0"/>
                <a:cs typeface="Calibri" panose="020F0502020204030204" pitchFamily="34" charset="0"/>
              </a:rPr>
              <a:t>Entropy-based diversity control that prevents premature convergence, while adaptive population reduction optimizes computational efficiency.</a:t>
            </a:r>
          </a:p>
        </p:txBody>
      </p:sp>
    </p:spTree>
    <p:extLst>
      <p:ext uri="{BB962C8B-B14F-4D97-AF65-F5344CB8AC3E}">
        <p14:creationId xmlns:p14="http://schemas.microsoft.com/office/powerpoint/2010/main" val="168012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AE4-F3D7-9040-ED9C-5AEBE3CFE780}"/>
              </a:ext>
            </a:extLst>
          </p:cNvPr>
          <p:cNvSpPr>
            <a:spLocks noGrp="1"/>
          </p:cNvSpPr>
          <p:nvPr>
            <p:ph type="title"/>
          </p:nvPr>
        </p:nvSpPr>
        <p:spPr/>
        <p:txBody>
          <a:bodyPr>
            <a:normAutofit/>
          </a:bodyPr>
          <a:lstStyle/>
          <a:p>
            <a:r>
              <a:rPr lang="en-IN" b="1" dirty="0"/>
              <a:t>Velocity Update Logic Normal PSO</a:t>
            </a:r>
          </a:p>
        </p:txBody>
      </p:sp>
      <p:sp>
        <p:nvSpPr>
          <p:cNvPr id="3" name="Content Placeholder 2">
            <a:extLst>
              <a:ext uri="{FF2B5EF4-FFF2-40B4-BE49-F238E27FC236}">
                <a16:creationId xmlns:a16="http://schemas.microsoft.com/office/drawing/2014/main" id="{C4974FD1-2BC9-387E-669F-C44AB9356AE6}"/>
              </a:ext>
            </a:extLst>
          </p:cNvPr>
          <p:cNvSpPr>
            <a:spLocks noGrp="1"/>
          </p:cNvSpPr>
          <p:nvPr>
            <p:ph idx="1"/>
          </p:nvPr>
        </p:nvSpPr>
        <p:spPr>
          <a:xfrm>
            <a:off x="1295401" y="2556931"/>
            <a:ext cx="9601196" cy="3579917"/>
          </a:xfrm>
        </p:spPr>
        <p:txBody>
          <a:bodyPr>
            <a:normAutofit fontScale="92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 Velocity update rule for normal PSO</a:t>
            </a:r>
          </a:p>
          <a:p>
            <a:r>
              <a:rPr lang="en-IN" dirty="0" err="1">
                <a:latin typeface="Calibri" panose="020F0502020204030204" pitchFamily="34" charset="0"/>
                <a:ea typeface="Calibri" panose="020F0502020204030204" pitchFamily="34" charset="0"/>
                <a:cs typeface="Calibri" panose="020F0502020204030204" pitchFamily="34" charset="0"/>
              </a:rPr>
              <a:t>new_velocity</a:t>
            </a:r>
            <a:r>
              <a:rPr lang="en-IN" dirty="0">
                <a:latin typeface="Calibri" panose="020F0502020204030204" pitchFamily="34" charset="0"/>
                <a:ea typeface="Calibri" panose="020F0502020204030204" pitchFamily="34" charset="0"/>
                <a:cs typeface="Calibri" panose="020F0502020204030204" pitchFamily="34" charset="0"/>
              </a:rPr>
              <a:t> = (</a:t>
            </a:r>
          </a:p>
          <a:p>
            <a:r>
              <a:rPr lang="en-IN" dirty="0">
                <a:latin typeface="Calibri" panose="020F0502020204030204" pitchFamily="34" charset="0"/>
                <a:ea typeface="Calibri" panose="020F0502020204030204" pitchFamily="34" charset="0"/>
                <a:cs typeface="Calibri" panose="020F0502020204030204" pitchFamily="34" charset="0"/>
              </a:rPr>
              <a:t>    inertia * </a:t>
            </a:r>
            <a:r>
              <a:rPr lang="en-IN" dirty="0" err="1">
                <a:latin typeface="Calibri" panose="020F0502020204030204" pitchFamily="34" charset="0"/>
                <a:ea typeface="Calibri" panose="020F0502020204030204" pitchFamily="34" charset="0"/>
                <a:cs typeface="Calibri" panose="020F0502020204030204" pitchFamily="34" charset="0"/>
              </a:rPr>
              <a:t>particle.velocity</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cognitive * (</a:t>
            </a:r>
            <a:r>
              <a:rPr lang="en-IN" dirty="0" err="1">
                <a:latin typeface="Calibri" panose="020F0502020204030204" pitchFamily="34" charset="0"/>
                <a:ea typeface="Calibri" panose="020F0502020204030204" pitchFamily="34" charset="0"/>
                <a:cs typeface="Calibri" panose="020F0502020204030204" pitchFamily="34" charset="0"/>
              </a:rPr>
              <a:t>particle.best_position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social * (</a:t>
            </a:r>
            <a:r>
              <a:rPr lang="en-IN" dirty="0" err="1">
                <a:latin typeface="Calibri" panose="020F0502020204030204" pitchFamily="34" charset="0"/>
                <a:ea typeface="Calibri" panose="020F0502020204030204" pitchFamily="34" charset="0"/>
                <a:cs typeface="Calibri" panose="020F0502020204030204" pitchFamily="34" charset="0"/>
              </a:rPr>
              <a:t>global_best_position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particle.velocity</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new_velocity</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new_velocity</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40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1AB7-2864-8265-F29D-A4B8F84A0D81}"/>
              </a:ext>
            </a:extLst>
          </p:cNvPr>
          <p:cNvSpPr>
            <a:spLocks noGrp="1"/>
          </p:cNvSpPr>
          <p:nvPr>
            <p:ph type="title"/>
          </p:nvPr>
        </p:nvSpPr>
        <p:spPr/>
        <p:txBody>
          <a:bodyPr/>
          <a:lstStyle/>
          <a:p>
            <a:r>
              <a:rPr lang="en-IN" b="1" dirty="0"/>
              <a:t>Velocity Update Logic Modified PSO</a:t>
            </a:r>
          </a:p>
        </p:txBody>
      </p:sp>
      <p:sp>
        <p:nvSpPr>
          <p:cNvPr id="3" name="Content Placeholder 2">
            <a:extLst>
              <a:ext uri="{FF2B5EF4-FFF2-40B4-BE49-F238E27FC236}">
                <a16:creationId xmlns:a16="http://schemas.microsoft.com/office/drawing/2014/main" id="{40EA639C-F957-3788-1640-9D940DA920D3}"/>
              </a:ext>
            </a:extLst>
          </p:cNvPr>
          <p:cNvSpPr>
            <a:spLocks noGrp="1"/>
          </p:cNvSpPr>
          <p:nvPr>
            <p:ph idx="1"/>
          </p:nvPr>
        </p:nvSpPr>
        <p:spPr/>
        <p:txBody>
          <a:bodyPr>
            <a:normAutofit fontScale="92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 Velocity update rule in E-SAPR PSO</a:t>
            </a:r>
          </a:p>
          <a:p>
            <a:r>
              <a:rPr lang="en-IN" dirty="0" err="1">
                <a:latin typeface="Calibri" panose="020F0502020204030204" pitchFamily="34" charset="0"/>
                <a:ea typeface="Calibri" panose="020F0502020204030204" pitchFamily="34" charset="0"/>
                <a:cs typeface="Calibri" panose="020F0502020204030204" pitchFamily="34" charset="0"/>
              </a:rPr>
              <a:t>new_velocity</a:t>
            </a:r>
            <a:r>
              <a:rPr lang="en-IN" dirty="0">
                <a:latin typeface="Calibri" panose="020F0502020204030204" pitchFamily="34" charset="0"/>
                <a:ea typeface="Calibri" panose="020F0502020204030204" pitchFamily="34" charset="0"/>
                <a:cs typeface="Calibri" panose="020F0502020204030204" pitchFamily="34" charset="0"/>
              </a:rPr>
              <a:t> = (</a:t>
            </a:r>
          </a:p>
          <a:p>
            <a:r>
              <a:rPr lang="en-IN" dirty="0">
                <a:latin typeface="Calibri" panose="020F0502020204030204" pitchFamily="34" charset="0"/>
                <a:ea typeface="Calibri" panose="020F0502020204030204" pitchFamily="34" charset="0"/>
                <a:cs typeface="Calibri" panose="020F0502020204030204" pitchFamily="34" charset="0"/>
              </a:rPr>
              <a:t>    inertia * </a:t>
            </a:r>
            <a:r>
              <a:rPr lang="en-IN" dirty="0" err="1">
                <a:latin typeface="Calibri" panose="020F0502020204030204" pitchFamily="34" charset="0"/>
                <a:ea typeface="Calibri" panose="020F0502020204030204" pitchFamily="34" charset="0"/>
                <a:cs typeface="Calibri" panose="020F0502020204030204" pitchFamily="34" charset="0"/>
              </a:rPr>
              <a:t>particle.velocity</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cognitive * (</a:t>
            </a:r>
            <a:r>
              <a:rPr lang="en-IN" dirty="0" err="1">
                <a:latin typeface="Calibri" panose="020F0502020204030204" pitchFamily="34" charset="0"/>
                <a:ea typeface="Calibri" panose="020F0502020204030204" pitchFamily="34" charset="0"/>
                <a:cs typeface="Calibri" panose="020F0502020204030204" pitchFamily="34" charset="0"/>
              </a:rPr>
              <a:t>particle.best_position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social * (</a:t>
            </a:r>
            <a:r>
              <a:rPr lang="en-IN" dirty="0" err="1">
                <a:latin typeface="Calibri" panose="020F0502020204030204" pitchFamily="34" charset="0"/>
                <a:ea typeface="Calibri" panose="020F0502020204030204" pitchFamily="34" charset="0"/>
                <a:cs typeface="Calibri" panose="020F0502020204030204" pitchFamily="34" charset="0"/>
              </a:rPr>
              <a:t>self.global_best_position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particle.velocity</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new_velocity</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particle.position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new_velocity</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503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7F40-A227-F7C7-F413-6A7A6D0E1656}"/>
              </a:ext>
            </a:extLst>
          </p:cNvPr>
          <p:cNvSpPr>
            <a:spLocks noGrp="1"/>
          </p:cNvSpPr>
          <p:nvPr>
            <p:ph type="title"/>
          </p:nvPr>
        </p:nvSpPr>
        <p:spPr/>
        <p:txBody>
          <a:bodyPr>
            <a:normAutofit fontScale="90000"/>
          </a:bodyPr>
          <a:lstStyle/>
          <a:p>
            <a:r>
              <a:rPr lang="en-US" b="1" dirty="0"/>
              <a:t>Adaptive Population Reduction in Modified PSO</a:t>
            </a:r>
            <a:endParaRPr lang="en-IN" b="1" dirty="0"/>
          </a:p>
        </p:txBody>
      </p:sp>
      <p:sp>
        <p:nvSpPr>
          <p:cNvPr id="3" name="Content Placeholder 2">
            <a:extLst>
              <a:ext uri="{FF2B5EF4-FFF2-40B4-BE49-F238E27FC236}">
                <a16:creationId xmlns:a16="http://schemas.microsoft.com/office/drawing/2014/main" id="{E9BC6A96-C2ED-0CA2-D55F-64206A53462E}"/>
              </a:ext>
            </a:extLst>
          </p:cNvPr>
          <p:cNvSpPr>
            <a:spLocks noGrp="1"/>
          </p:cNvSpPr>
          <p:nvPr>
            <p:ph idx="1"/>
          </p:nvPr>
        </p:nvSpPr>
        <p:spPr/>
        <p:txBody>
          <a:bodyPr>
            <a:normAutofit fontScale="92500"/>
          </a:bodyPr>
          <a:lstStyle/>
          <a:p>
            <a:r>
              <a:rPr lang="en-IN" dirty="0">
                <a:latin typeface="Calibri" panose="020F0502020204030204" pitchFamily="34" charset="0"/>
                <a:ea typeface="Calibri" panose="020F0502020204030204" pitchFamily="34" charset="0"/>
                <a:cs typeface="Calibri" panose="020F0502020204030204" pitchFamily="34" charset="0"/>
              </a:rPr>
              <a:t>entropy = </a:t>
            </a:r>
            <a:r>
              <a:rPr lang="en-IN" dirty="0" err="1">
                <a:latin typeface="Calibri" panose="020F0502020204030204" pitchFamily="34" charset="0"/>
                <a:ea typeface="Calibri" panose="020F0502020204030204" pitchFamily="34" charset="0"/>
                <a:cs typeface="Calibri" panose="020F0502020204030204" pitchFamily="34" charset="0"/>
              </a:rPr>
              <a:t>compute_entropy</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np.array</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p.position</a:t>
            </a:r>
            <a:r>
              <a:rPr lang="en-IN" dirty="0">
                <a:latin typeface="Calibri" panose="020F0502020204030204" pitchFamily="34" charset="0"/>
                <a:ea typeface="Calibri" panose="020F0502020204030204" pitchFamily="34" charset="0"/>
                <a:cs typeface="Calibri" panose="020F0502020204030204" pitchFamily="34" charset="0"/>
              </a:rPr>
              <a:t>[0] for p in </a:t>
            </a:r>
            <a:r>
              <a:rPr lang="en-IN" dirty="0" err="1">
                <a:latin typeface="Calibri" panose="020F0502020204030204" pitchFamily="34" charset="0"/>
                <a:ea typeface="Calibri" panose="020F0502020204030204" pitchFamily="34" charset="0"/>
                <a:cs typeface="Calibri" panose="020F0502020204030204" pitchFamily="34" charset="0"/>
              </a:rPr>
              <a:t>self.population</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new_size</a:t>
            </a:r>
            <a:r>
              <a:rPr lang="en-IN" dirty="0">
                <a:latin typeface="Calibri" panose="020F0502020204030204" pitchFamily="34" charset="0"/>
                <a:ea typeface="Calibri" panose="020F0502020204030204" pitchFamily="34" charset="0"/>
                <a:cs typeface="Calibri" panose="020F0502020204030204" pitchFamily="34" charset="0"/>
              </a:rPr>
              <a:t> = max(</a:t>
            </a:r>
            <a:r>
              <a:rPr lang="en-IN" dirty="0" err="1">
                <a:latin typeface="Calibri" panose="020F0502020204030204" pitchFamily="34" charset="0"/>
                <a:ea typeface="Calibri" panose="020F0502020204030204" pitchFamily="34" charset="0"/>
                <a:cs typeface="Calibri" panose="020F0502020204030204" pitchFamily="34" charset="0"/>
              </a:rPr>
              <a:t>self.min_size</a:t>
            </a:r>
            <a:r>
              <a:rPr lang="en-IN" dirty="0">
                <a:latin typeface="Calibri" panose="020F0502020204030204" pitchFamily="34" charset="0"/>
                <a:ea typeface="Calibri" panose="020F0502020204030204" pitchFamily="34" charset="0"/>
                <a:cs typeface="Calibri" panose="020F0502020204030204" pitchFamily="34" charset="0"/>
              </a:rPr>
              <a:t>, int(</a:t>
            </a:r>
            <a:r>
              <a:rPr lang="en-IN" dirty="0" err="1">
                <a:latin typeface="Calibri" panose="020F0502020204030204" pitchFamily="34" charset="0"/>
                <a:ea typeface="Calibri" panose="020F0502020204030204" pitchFamily="34" charset="0"/>
                <a:cs typeface="Calibri" panose="020F0502020204030204" pitchFamily="34" charset="0"/>
              </a:rPr>
              <a:t>self.initial_size</a:t>
            </a:r>
            <a:r>
              <a:rPr lang="en-IN" dirty="0">
                <a:latin typeface="Calibri" panose="020F0502020204030204" pitchFamily="34" charset="0"/>
                <a:ea typeface="Calibri" panose="020F0502020204030204" pitchFamily="34" charset="0"/>
                <a:cs typeface="Calibri" panose="020F0502020204030204" pitchFamily="34" charset="0"/>
              </a:rPr>
              <a:t> * (entropy / np.log2(</a:t>
            </a:r>
            <a:r>
              <a:rPr lang="en-IN" dirty="0" err="1">
                <a:latin typeface="Calibri" panose="020F0502020204030204" pitchFamily="34" charset="0"/>
                <a:ea typeface="Calibri" panose="020F0502020204030204" pitchFamily="34" charset="0"/>
                <a:cs typeface="Calibri" panose="020F0502020204030204" pitchFamily="34" charset="0"/>
              </a:rPr>
              <a:t>self.initial_size</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Retain only the best-performing particles</a:t>
            </a:r>
          </a:p>
          <a:p>
            <a:r>
              <a:rPr lang="en-IN" dirty="0" err="1">
                <a:latin typeface="Calibri" panose="020F0502020204030204" pitchFamily="34" charset="0"/>
                <a:ea typeface="Calibri" panose="020F0502020204030204" pitchFamily="34" charset="0"/>
                <a:cs typeface="Calibri" panose="020F0502020204030204" pitchFamily="34" charset="0"/>
              </a:rPr>
              <a:t>self.population.sort</a:t>
            </a:r>
            <a:r>
              <a:rPr lang="en-IN" dirty="0">
                <a:latin typeface="Calibri" panose="020F0502020204030204" pitchFamily="34" charset="0"/>
                <a:ea typeface="Calibri" panose="020F0502020204030204" pitchFamily="34" charset="0"/>
                <a:cs typeface="Calibri" panose="020F0502020204030204" pitchFamily="34" charset="0"/>
              </a:rPr>
              <a:t>(key=lambda p: </a:t>
            </a:r>
            <a:r>
              <a:rPr lang="en-IN" dirty="0" err="1">
                <a:latin typeface="Calibri" panose="020F0502020204030204" pitchFamily="34" charset="0"/>
                <a:ea typeface="Calibri" panose="020F0502020204030204" pitchFamily="34" charset="0"/>
                <a:cs typeface="Calibri" panose="020F0502020204030204" pitchFamily="34" charset="0"/>
              </a:rPr>
              <a:t>p.fitness</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self.population</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self.population</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new_size</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23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1B54-BB00-DB02-EE69-BBDEDF853E8B}"/>
              </a:ext>
            </a:extLst>
          </p:cNvPr>
          <p:cNvSpPr>
            <a:spLocks noGrp="1"/>
          </p:cNvSpPr>
          <p:nvPr>
            <p:ph type="title"/>
          </p:nvPr>
        </p:nvSpPr>
        <p:spPr/>
        <p:txBody>
          <a:bodyPr>
            <a:normAutofit fontScale="90000"/>
          </a:bodyPr>
          <a:lstStyle/>
          <a:p>
            <a:r>
              <a:rPr lang="en-IN" b="1" dirty="0"/>
              <a:t>Entropy Calculation for Diversity Monitoring</a:t>
            </a:r>
            <a:endParaRPr lang="en-IN" dirty="0"/>
          </a:p>
        </p:txBody>
      </p:sp>
      <p:sp>
        <p:nvSpPr>
          <p:cNvPr id="3" name="Content Placeholder 2">
            <a:extLst>
              <a:ext uri="{FF2B5EF4-FFF2-40B4-BE49-F238E27FC236}">
                <a16:creationId xmlns:a16="http://schemas.microsoft.com/office/drawing/2014/main" id="{026389F6-70A9-96C4-7DCB-A58A0CD2C06E}"/>
              </a:ext>
            </a:extLst>
          </p:cNvPr>
          <p:cNvSpPr>
            <a:spLocks noGrp="1"/>
          </p:cNvSpPr>
          <p:nvPr>
            <p:ph idx="1"/>
          </p:nvPr>
        </p:nvSpPr>
        <p:spPr/>
        <p:txBody>
          <a:bodyPr>
            <a:normAutofit fontScale="400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def </a:t>
            </a:r>
            <a:r>
              <a:rPr lang="en-IN" dirty="0" err="1">
                <a:latin typeface="Calibri" panose="020F0502020204030204" pitchFamily="34" charset="0"/>
                <a:ea typeface="Calibri" panose="020F0502020204030204" pitchFamily="34" charset="0"/>
                <a:cs typeface="Calibri" panose="020F0502020204030204" pitchFamily="34" charset="0"/>
              </a:rPr>
              <a:t>compute_entropy</a:t>
            </a:r>
            <a:r>
              <a:rPr lang="en-IN" dirty="0">
                <a:latin typeface="Calibri" panose="020F0502020204030204" pitchFamily="34" charset="0"/>
                <a:ea typeface="Calibri" panose="020F0502020204030204" pitchFamily="34" charset="0"/>
                <a:cs typeface="Calibri" panose="020F0502020204030204" pitchFamily="34" charset="0"/>
              </a:rPr>
              <a:t>(particles):</a:t>
            </a:r>
          </a:p>
          <a:p>
            <a:r>
              <a:rPr lang="en-IN" dirty="0">
                <a:latin typeface="Calibri" panose="020F0502020204030204" pitchFamily="34" charset="0"/>
                <a:ea typeface="Calibri" panose="020F0502020204030204" pitchFamily="34" charset="0"/>
                <a:cs typeface="Calibri" panose="020F0502020204030204" pitchFamily="34" charset="0"/>
              </a:rPr>
              <a:t>    if </a:t>
            </a:r>
            <a:r>
              <a:rPr lang="en-IN" dirty="0" err="1">
                <a:latin typeface="Calibri" panose="020F0502020204030204" pitchFamily="34" charset="0"/>
                <a:ea typeface="Calibri" panose="020F0502020204030204" pitchFamily="34" charset="0"/>
                <a:cs typeface="Calibri" panose="020F0502020204030204" pitchFamily="34" charset="0"/>
              </a:rPr>
              <a:t>len</a:t>
            </a:r>
            <a:r>
              <a:rPr lang="en-IN" dirty="0">
                <a:latin typeface="Calibri" panose="020F0502020204030204" pitchFamily="34" charset="0"/>
                <a:ea typeface="Calibri" panose="020F0502020204030204" pitchFamily="34" charset="0"/>
                <a:cs typeface="Calibri" panose="020F0502020204030204" pitchFamily="34" charset="0"/>
              </a:rPr>
              <a:t>(particles) == 0:</a:t>
            </a:r>
          </a:p>
          <a:p>
            <a:r>
              <a:rPr lang="en-IN" dirty="0">
                <a:latin typeface="Calibri" panose="020F0502020204030204" pitchFamily="34" charset="0"/>
                <a:ea typeface="Calibri" panose="020F0502020204030204" pitchFamily="34" charset="0"/>
                <a:cs typeface="Calibri" panose="020F0502020204030204" pitchFamily="34" charset="0"/>
              </a:rPr>
              <a:t>        return 0  # No entropy if no particles exist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min_val</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max_val</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np.min</a:t>
            </a:r>
            <a:r>
              <a:rPr lang="en-IN" dirty="0">
                <a:latin typeface="Calibri" panose="020F0502020204030204" pitchFamily="34" charset="0"/>
                <a:ea typeface="Calibri" panose="020F0502020204030204" pitchFamily="34" charset="0"/>
                <a:cs typeface="Calibri" panose="020F0502020204030204" pitchFamily="34" charset="0"/>
              </a:rPr>
              <a:t>(particles), </a:t>
            </a:r>
            <a:r>
              <a:rPr lang="en-IN" dirty="0" err="1">
                <a:latin typeface="Calibri" panose="020F0502020204030204" pitchFamily="34" charset="0"/>
                <a:ea typeface="Calibri" panose="020F0502020204030204" pitchFamily="34" charset="0"/>
                <a:cs typeface="Calibri" panose="020F0502020204030204" pitchFamily="34" charset="0"/>
              </a:rPr>
              <a:t>np.max</a:t>
            </a:r>
            <a:r>
              <a:rPr lang="en-IN" dirty="0">
                <a:latin typeface="Calibri" panose="020F0502020204030204" pitchFamily="34" charset="0"/>
                <a:ea typeface="Calibri" panose="020F0502020204030204" pitchFamily="34" charset="0"/>
                <a:cs typeface="Calibri" panose="020F0502020204030204" pitchFamily="34" charset="0"/>
              </a:rPr>
              <a:t>(particles)</a:t>
            </a:r>
          </a:p>
          <a:p>
            <a:r>
              <a:rPr lang="en-IN" dirty="0">
                <a:latin typeface="Calibri" panose="020F0502020204030204" pitchFamily="34" charset="0"/>
                <a:ea typeface="Calibri" panose="020F0502020204030204" pitchFamily="34" charset="0"/>
                <a:cs typeface="Calibri" panose="020F0502020204030204" pitchFamily="34" charset="0"/>
              </a:rPr>
              <a:t>    if </a:t>
            </a:r>
            <a:r>
              <a:rPr lang="en-IN" dirty="0" err="1">
                <a:latin typeface="Calibri" panose="020F0502020204030204" pitchFamily="34" charset="0"/>
                <a:ea typeface="Calibri" panose="020F0502020204030204" pitchFamily="34" charset="0"/>
                <a:cs typeface="Calibri" panose="020F0502020204030204" pitchFamily="34" charset="0"/>
              </a:rPr>
              <a:t>min_val</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max_val</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        return 0  # No diversity if all particles are the same</a:t>
            </a:r>
          </a:p>
          <a:p>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norm_particles</a:t>
            </a:r>
            <a:r>
              <a:rPr lang="en-IN" dirty="0">
                <a:latin typeface="Calibri" panose="020F0502020204030204" pitchFamily="34" charset="0"/>
                <a:ea typeface="Calibri" panose="020F0502020204030204" pitchFamily="34" charset="0"/>
                <a:cs typeface="Calibri" panose="020F0502020204030204" pitchFamily="34" charset="0"/>
              </a:rPr>
              <a:t> = (particles - </a:t>
            </a:r>
            <a:r>
              <a:rPr lang="en-IN" dirty="0" err="1">
                <a:latin typeface="Calibri" panose="020F0502020204030204" pitchFamily="34" charset="0"/>
                <a:ea typeface="Calibri" panose="020F0502020204030204" pitchFamily="34" charset="0"/>
                <a:cs typeface="Calibri" panose="020F0502020204030204" pitchFamily="34" charset="0"/>
              </a:rPr>
              <a:t>min_val</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max_val</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min_val</a:t>
            </a:r>
            <a:r>
              <a:rPr lang="en-IN" dirty="0">
                <a:latin typeface="Calibri" panose="020F0502020204030204" pitchFamily="34" charset="0"/>
                <a:ea typeface="Calibri" panose="020F0502020204030204" pitchFamily="34" charset="0"/>
                <a:cs typeface="Calibri" panose="020F0502020204030204" pitchFamily="34" charset="0"/>
              </a:rPr>
              <a:t> + 1e-9)  # Normalize</a:t>
            </a:r>
          </a:p>
          <a:p>
            <a:r>
              <a:rPr lang="en-IN" dirty="0">
                <a:latin typeface="Calibri" panose="020F0502020204030204" pitchFamily="34" charset="0"/>
                <a:ea typeface="Calibri" panose="020F0502020204030204" pitchFamily="34" charset="0"/>
                <a:cs typeface="Calibri" panose="020F0502020204030204" pitchFamily="34" charset="0"/>
              </a:rPr>
              <a:t>    histogram, _ = </a:t>
            </a:r>
            <a:r>
              <a:rPr lang="en-IN" dirty="0" err="1">
                <a:latin typeface="Calibri" panose="020F0502020204030204" pitchFamily="34" charset="0"/>
                <a:ea typeface="Calibri" panose="020F0502020204030204" pitchFamily="34" charset="0"/>
                <a:cs typeface="Calibri" panose="020F0502020204030204" pitchFamily="34" charset="0"/>
              </a:rPr>
              <a:t>np.histogram</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norm_particles</a:t>
            </a:r>
            <a:r>
              <a:rPr lang="en-IN" dirty="0">
                <a:latin typeface="Calibri" panose="020F0502020204030204" pitchFamily="34" charset="0"/>
                <a:ea typeface="Calibri" panose="020F0502020204030204" pitchFamily="34" charset="0"/>
                <a:cs typeface="Calibri" panose="020F0502020204030204" pitchFamily="34" charset="0"/>
              </a:rPr>
              <a:t>, bins=10, density=True)</a:t>
            </a:r>
          </a:p>
          <a:p>
            <a:r>
              <a:rPr lang="en-IN" dirty="0">
                <a:latin typeface="Calibri" panose="020F0502020204030204" pitchFamily="34" charset="0"/>
                <a:ea typeface="Calibri" panose="020F0502020204030204" pitchFamily="34" charset="0"/>
                <a:cs typeface="Calibri" panose="020F0502020204030204" pitchFamily="34" charset="0"/>
              </a:rPr>
              <a:t>    histogram = histogram / </a:t>
            </a:r>
            <a:r>
              <a:rPr lang="en-IN" dirty="0" err="1">
                <a:latin typeface="Calibri" panose="020F0502020204030204" pitchFamily="34" charset="0"/>
                <a:ea typeface="Calibri" panose="020F0502020204030204" pitchFamily="34" charset="0"/>
                <a:cs typeface="Calibri" panose="020F0502020204030204" pitchFamily="34" charset="0"/>
              </a:rPr>
              <a:t>np.sum</a:t>
            </a:r>
            <a:r>
              <a:rPr lang="en-IN" dirty="0">
                <a:latin typeface="Calibri" panose="020F0502020204030204" pitchFamily="34" charset="0"/>
                <a:ea typeface="Calibri" panose="020F0502020204030204" pitchFamily="34" charset="0"/>
                <a:cs typeface="Calibri" panose="020F0502020204030204" pitchFamily="34" charset="0"/>
              </a:rPr>
              <a:t>(histogram)  # Convert to probability distribution</a:t>
            </a:r>
          </a:p>
          <a:p>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entropy = -</a:t>
            </a:r>
            <a:r>
              <a:rPr lang="en-IN" dirty="0" err="1">
                <a:latin typeface="Calibri" panose="020F0502020204030204" pitchFamily="34" charset="0"/>
                <a:ea typeface="Calibri" panose="020F0502020204030204" pitchFamily="34" charset="0"/>
                <a:cs typeface="Calibri" panose="020F0502020204030204" pitchFamily="34" charset="0"/>
              </a:rPr>
              <a:t>np.sum</a:t>
            </a:r>
            <a:r>
              <a:rPr lang="en-IN" dirty="0">
                <a:latin typeface="Calibri" panose="020F0502020204030204" pitchFamily="34" charset="0"/>
                <a:ea typeface="Calibri" panose="020F0502020204030204" pitchFamily="34" charset="0"/>
                <a:cs typeface="Calibri" panose="020F0502020204030204" pitchFamily="34" charset="0"/>
              </a:rPr>
              <a:t>(histogram * np.log2(histogram + 1e-9))  # Shannon entropy</a:t>
            </a:r>
          </a:p>
          <a:p>
            <a:r>
              <a:rPr lang="en-IN" dirty="0">
                <a:latin typeface="Calibri" panose="020F0502020204030204" pitchFamily="34" charset="0"/>
                <a:ea typeface="Calibri" panose="020F0502020204030204" pitchFamily="34" charset="0"/>
                <a:cs typeface="Calibri" panose="020F0502020204030204" pitchFamily="34" charset="0"/>
              </a:rPr>
              <a:t>    return entropy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2215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DBE-60CF-C544-CF82-991F32191E7B}"/>
              </a:ext>
            </a:extLst>
          </p:cNvPr>
          <p:cNvSpPr>
            <a:spLocks noGrp="1"/>
          </p:cNvSpPr>
          <p:nvPr>
            <p:ph type="title"/>
          </p:nvPr>
        </p:nvSpPr>
        <p:spPr>
          <a:xfrm>
            <a:off x="1578207" y="2660104"/>
            <a:ext cx="9601196" cy="1303867"/>
          </a:xfrm>
        </p:spPr>
        <p:txBody>
          <a:bodyPr/>
          <a:lstStyle/>
          <a:p>
            <a:r>
              <a:rPr lang="en-IN" dirty="0"/>
              <a:t>Thank you </a:t>
            </a:r>
          </a:p>
        </p:txBody>
      </p:sp>
    </p:spTree>
    <p:extLst>
      <p:ext uri="{BB962C8B-B14F-4D97-AF65-F5344CB8AC3E}">
        <p14:creationId xmlns:p14="http://schemas.microsoft.com/office/powerpoint/2010/main" val="277605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21CFC-AC8F-6DA1-0FF3-0B10DA114069}"/>
              </a:ext>
            </a:extLst>
          </p:cNvPr>
          <p:cNvSpPr>
            <a:spLocks noGrp="1"/>
          </p:cNvSpPr>
          <p:nvPr>
            <p:ph idx="1"/>
          </p:nvPr>
        </p:nvSpPr>
        <p:spPr>
          <a:xfrm>
            <a:off x="1295402" y="1571762"/>
            <a:ext cx="9601196" cy="2962986"/>
          </a:xfrm>
        </p:spPr>
        <p:txBody>
          <a:bodyPr/>
          <a:lstStyle/>
          <a:p>
            <a:r>
              <a:rPr lang="en-IN" b="1" dirty="0"/>
              <a:t>Group Members Name:</a:t>
            </a:r>
            <a:r>
              <a:rPr lang="en-IN" dirty="0"/>
              <a:t> Sanjiv Mishra , Agniva Mishra, Barsha Singh, 										Bhawna Jain, Hitendra Kumar.</a:t>
            </a:r>
          </a:p>
          <a:p>
            <a:r>
              <a:rPr lang="en-IN" b="1" dirty="0"/>
              <a:t>Under Guidance: </a:t>
            </a:r>
            <a:r>
              <a:rPr lang="en-IN" dirty="0"/>
              <a:t>Kalyan Kumar Das. </a:t>
            </a:r>
          </a:p>
          <a:p>
            <a:r>
              <a:rPr lang="en-US" b="1" dirty="0"/>
              <a:t>Course:</a:t>
            </a:r>
            <a:r>
              <a:rPr lang="en-US" dirty="0"/>
              <a:t> </a:t>
            </a:r>
            <a:r>
              <a:rPr lang="en-US" dirty="0" err="1"/>
              <a:t>B.Tech</a:t>
            </a:r>
            <a:r>
              <a:rPr lang="en-US" dirty="0"/>
              <a:t> in Computer Science &amp; Engineering.</a:t>
            </a:r>
          </a:p>
          <a:p>
            <a:r>
              <a:rPr lang="en-IN" b="1" dirty="0"/>
              <a:t>University Name: </a:t>
            </a:r>
            <a:r>
              <a:rPr lang="en-IN" dirty="0"/>
              <a:t>Techno India University.</a:t>
            </a:r>
          </a:p>
          <a:p>
            <a:r>
              <a:rPr lang="en-IN" b="1" dirty="0"/>
              <a:t>Date:</a:t>
            </a:r>
            <a:r>
              <a:rPr lang="en-IN" dirty="0"/>
              <a:t>  15.05.2025</a:t>
            </a:r>
          </a:p>
        </p:txBody>
      </p:sp>
    </p:spTree>
    <p:extLst>
      <p:ext uri="{BB962C8B-B14F-4D97-AF65-F5344CB8AC3E}">
        <p14:creationId xmlns:p14="http://schemas.microsoft.com/office/powerpoint/2010/main" val="249285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DCEB-6303-76EC-114B-DF595D17C965}"/>
              </a:ext>
            </a:extLst>
          </p:cNvPr>
          <p:cNvSpPr>
            <a:spLocks noGrp="1"/>
          </p:cNvSpPr>
          <p:nvPr>
            <p:ph type="title"/>
          </p:nvPr>
        </p:nvSpPr>
        <p:spPr/>
        <p:txBody>
          <a:bodyPr>
            <a:normAutofit fontScale="90000"/>
          </a:bodyPr>
          <a:lstStyle/>
          <a:p>
            <a:r>
              <a:rPr lang="en-US" b="1" dirty="0"/>
              <a:t>Introduction to Particle Swarm Optimization (PSO)</a:t>
            </a:r>
            <a:endParaRPr lang="en-IN" b="1" dirty="0"/>
          </a:p>
        </p:txBody>
      </p:sp>
      <p:sp>
        <p:nvSpPr>
          <p:cNvPr id="3" name="Content Placeholder 2">
            <a:extLst>
              <a:ext uri="{FF2B5EF4-FFF2-40B4-BE49-F238E27FC236}">
                <a16:creationId xmlns:a16="http://schemas.microsoft.com/office/drawing/2014/main" id="{4F430CA4-A5D8-F7E8-0B06-997950E2D670}"/>
              </a:ext>
            </a:extLst>
          </p:cNvPr>
          <p:cNvSpPr>
            <a:spLocks noGrp="1"/>
          </p:cNvSpPr>
          <p:nvPr>
            <p:ph idx="1"/>
          </p:nvPr>
        </p:nvSpPr>
        <p:spPr>
          <a:xfrm>
            <a:off x="1295401" y="2556932"/>
            <a:ext cx="9488863" cy="3318936"/>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Particle Swarm Optimization (PSO) is an algorithm inspired by how birds flock together to find food. In PSO, we have a group of particles, where each particle represents a possible solution to a problem. These particles "fly" through the solution space, adjusting their positions based on their own experience (the best position they've found, called personal best 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pBest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the experience of the whole group (the best overall position, called global best 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gBest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Each particle has a velocity that helps it move towards better solutions, influenced by its current direction, its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pBest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gBest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particles update their positions over several iterations, trying to find the best possible solution. By sharing information and learning from one another, the group eventually converges on the optimal or near-optimal solution. PSO is simple, efficient, and widely used for solving optimization problems because of its collective intelligence approach, allowing particles to explore and exploit the search space effectively.</a:t>
            </a:r>
          </a:p>
          <a:p>
            <a:endParaRPr lang="en-IN" dirty="0"/>
          </a:p>
        </p:txBody>
      </p:sp>
    </p:spTree>
    <p:extLst>
      <p:ext uri="{BB962C8B-B14F-4D97-AF65-F5344CB8AC3E}">
        <p14:creationId xmlns:p14="http://schemas.microsoft.com/office/powerpoint/2010/main" val="313209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E8ED-A997-6BB8-9212-C053D7C77591}"/>
              </a:ext>
            </a:extLst>
          </p:cNvPr>
          <p:cNvSpPr>
            <a:spLocks noGrp="1"/>
          </p:cNvSpPr>
          <p:nvPr>
            <p:ph type="title"/>
          </p:nvPr>
        </p:nvSpPr>
        <p:spPr/>
        <p:txBody>
          <a:bodyPr/>
          <a:lstStyle/>
          <a:p>
            <a:r>
              <a:rPr lang="en-IN" b="1" dirty="0"/>
              <a:t>Fuzzy Clustering</a:t>
            </a:r>
          </a:p>
        </p:txBody>
      </p:sp>
      <p:sp>
        <p:nvSpPr>
          <p:cNvPr id="3" name="Content Placeholder 2">
            <a:extLst>
              <a:ext uri="{FF2B5EF4-FFF2-40B4-BE49-F238E27FC236}">
                <a16:creationId xmlns:a16="http://schemas.microsoft.com/office/drawing/2014/main" id="{9E5591EA-9D1F-A459-5BCB-9F848C993D14}"/>
              </a:ext>
            </a:extLst>
          </p:cNvPr>
          <p:cNvSpPr>
            <a:spLocks noGrp="1"/>
          </p:cNvSpPr>
          <p:nvPr>
            <p:ph idx="1"/>
          </p:nvPr>
        </p:nvSpPr>
        <p:spPr/>
        <p:txBody>
          <a:bodyPr>
            <a:normAutofit fontScale="92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What is Fuzzy Clustering?</a:t>
            </a:r>
          </a:p>
          <a:p>
            <a:r>
              <a:rPr lang="en-US" dirty="0">
                <a:latin typeface="Calibri" panose="020F0502020204030204" pitchFamily="34" charset="0"/>
                <a:ea typeface="Calibri" panose="020F0502020204030204" pitchFamily="34" charset="0"/>
                <a:cs typeface="Calibri" panose="020F0502020204030204" pitchFamily="34" charset="0"/>
              </a:rPr>
              <a:t>Fuzzy clustering is a technique where each data point can belong to multiple clusters with varying degrees of membership, unlike traditional clustering methods like k-means that assign points to only one cluster. In fuzzy clustering, each point has a membership value for each cluster, and these values sum to 1. The algorithm, often implemented as Fuzzy C-Means (FCM), works by iteratively updating the cluster centroids and the membership values based on the distances between data points and centroids. It continues until the centroids and membership values stabilize, making it useful for situations where data points overlap between clusters or have uncertain boundaries. This method is applied in areas like image processing, pattern recognition, and bioinformatics.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85FC-3374-5433-FABD-549B63E00B01}"/>
              </a:ext>
            </a:extLst>
          </p:cNvPr>
          <p:cNvSpPr>
            <a:spLocks noGrp="1"/>
          </p:cNvSpPr>
          <p:nvPr>
            <p:ph type="title"/>
          </p:nvPr>
        </p:nvSpPr>
        <p:spPr/>
        <p:txBody>
          <a:bodyPr/>
          <a:lstStyle/>
          <a:p>
            <a:r>
              <a:rPr lang="en-IN" b="1" dirty="0"/>
              <a:t>Motivation Of </a:t>
            </a:r>
            <a:r>
              <a:rPr lang="en-US" b="1" dirty="0"/>
              <a:t>Clustering</a:t>
            </a:r>
            <a:endParaRPr lang="en-IN" b="1" dirty="0"/>
          </a:p>
        </p:txBody>
      </p:sp>
      <p:sp>
        <p:nvSpPr>
          <p:cNvPr id="7" name="Rectangle 3">
            <a:extLst>
              <a:ext uri="{FF2B5EF4-FFF2-40B4-BE49-F238E27FC236}">
                <a16:creationId xmlns:a16="http://schemas.microsoft.com/office/drawing/2014/main" id="{5C759B35-30A6-9879-907F-CDEB099B2C13}"/>
              </a:ext>
            </a:extLst>
          </p:cNvPr>
          <p:cNvSpPr>
            <a:spLocks noGrp="1" noChangeArrowheads="1"/>
          </p:cNvSpPr>
          <p:nvPr>
            <p:ph idx="1"/>
          </p:nvPr>
        </p:nvSpPr>
        <p:spPr bwMode="auto">
          <a:xfrm>
            <a:off x="1295401" y="2816016"/>
            <a:ext cx="1084264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Clustering?</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Clustering is the process of grouping data points into clusters based on similarity.</a:t>
            </a: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Used in diverse fields: bioinformatics, image segmentation, customer segmentation, etc.</a:t>
            </a:r>
          </a:p>
          <a:p>
            <a:pPr defTabSz="914400" eaLnBrk="0" fontAlgn="base" hangingPunct="0">
              <a:spcBef>
                <a:spcPct val="0"/>
              </a:spcBef>
              <a:spcAft>
                <a:spcPct val="0"/>
              </a:spcAft>
              <a:buClrTx/>
              <a:buSzTx/>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Why is Clustering Important?</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Identifies patterns and structures in large datasets.</a:t>
            </a: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Enables better decision-making by uncovering meaningful groups.</a:t>
            </a:r>
          </a:p>
          <a:p>
            <a:pPr marL="0" indent="0" defTabSz="914400" eaLnBrk="0" fontAlgn="base" hangingPunct="0">
              <a:spcBef>
                <a:spcPct val="0"/>
              </a:spcBef>
              <a:spcAft>
                <a:spcPct val="0"/>
              </a:spcAft>
              <a:buClrTx/>
              <a:buSzTx/>
              <a:buNone/>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Addresses challenges of ambiguous, overlapping, and high-dimensional data.</a:t>
            </a:r>
          </a:p>
          <a:p>
            <a:pPr defTabSz="914400" eaLnBrk="0" fontAlgn="base" hangingPunct="0">
              <a:spcBef>
                <a:spcPct val="0"/>
              </a:spcBef>
              <a:spcAft>
                <a:spcPct val="0"/>
              </a:spcAft>
              <a:buClrTx/>
              <a:buSzTx/>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33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EAA4-4456-18CB-593D-FD74EC482588}"/>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0A2EBA41-8F68-E282-4B83-A28CE63EEB4E}"/>
              </a:ext>
            </a:extLst>
          </p:cNvPr>
          <p:cNvSpPr>
            <a:spLocks noGrp="1"/>
          </p:cNvSpPr>
          <p:nvPr>
            <p:ph idx="1"/>
          </p:nvPr>
        </p:nvSpPr>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Standard PSO might struggle with population size or premature convergence in the case of complex and large datasets.</a:t>
            </a:r>
          </a:p>
          <a:p>
            <a:pPr>
              <a:buFont typeface="Arial" panose="020B0604020202020204" pitchFamily="34" charset="0"/>
              <a:buChar char="•"/>
            </a:pPr>
            <a:r>
              <a:rPr lang="en-US" b="1" u="sng" dirty="0">
                <a:latin typeface="Calibri" panose="020F0502020204030204" pitchFamily="34" charset="0"/>
                <a:ea typeface="Calibri" panose="020F0502020204030204" pitchFamily="34" charset="0"/>
                <a:cs typeface="Calibri" panose="020F0502020204030204" pitchFamily="34" charset="0"/>
              </a:rPr>
              <a:t>The goal of this project is to enhance PSO by introducing:</a:t>
            </a:r>
          </a:p>
          <a:p>
            <a:pPr>
              <a:buNone/>
            </a:pPr>
            <a:r>
              <a:rPr lang="en-IN" b="1" dirty="0">
                <a:latin typeface="Calibri" panose="020F0502020204030204" pitchFamily="34" charset="0"/>
                <a:ea typeface="Calibri" panose="020F0502020204030204" pitchFamily="34" charset="0"/>
                <a:cs typeface="Calibri" panose="020F0502020204030204" pitchFamily="34" charset="0"/>
              </a:rPr>
              <a:t>     E-SAPR Algorithm:</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Enhance PSO with entropy-based diversity control and adaptive population reduction:</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Dynamically reduce swarm size based on </a:t>
            </a:r>
            <a:r>
              <a:rPr lang="en-IN" b="1" dirty="0">
                <a:latin typeface="Calibri" panose="020F0502020204030204" pitchFamily="34" charset="0"/>
                <a:ea typeface="Calibri" panose="020F0502020204030204" pitchFamily="34" charset="0"/>
                <a:cs typeface="Calibri" panose="020F0502020204030204" pitchFamily="34" charset="0"/>
              </a:rPr>
              <a:t>entropy </a:t>
            </a:r>
            <a:r>
              <a:rPr lang="en-IN" dirty="0">
                <a:latin typeface="Calibri" panose="020F0502020204030204" pitchFamily="34" charset="0"/>
                <a:ea typeface="Calibri" panose="020F0502020204030204" pitchFamily="34" charset="0"/>
                <a:cs typeface="Calibri" panose="020F0502020204030204" pitchFamily="34" charset="0"/>
              </a:rPr>
              <a:t>values to maintain diversity.</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Refines centroids, improving clustering quality and computational efficiency.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0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4201-FD63-4D9E-0F06-BA00571C1591}"/>
              </a:ext>
            </a:extLst>
          </p:cNvPr>
          <p:cNvSpPr>
            <a:spLocks noGrp="1"/>
          </p:cNvSpPr>
          <p:nvPr>
            <p:ph type="title"/>
          </p:nvPr>
        </p:nvSpPr>
        <p:spPr/>
        <p:txBody>
          <a:bodyPr/>
          <a:lstStyle/>
          <a:p>
            <a:r>
              <a:rPr lang="en-IN" b="1" dirty="0"/>
              <a:t>How Normal PSO Works</a:t>
            </a:r>
          </a:p>
        </p:txBody>
      </p:sp>
      <p:sp>
        <p:nvSpPr>
          <p:cNvPr id="3" name="Content Placeholder 2">
            <a:extLst>
              <a:ext uri="{FF2B5EF4-FFF2-40B4-BE49-F238E27FC236}">
                <a16:creationId xmlns:a16="http://schemas.microsoft.com/office/drawing/2014/main" id="{1D2C7D95-6A57-E77D-F0E5-D7A330828808}"/>
              </a:ext>
            </a:extLst>
          </p:cNvPr>
          <p:cNvSpPr>
            <a:spLocks noGrp="1"/>
          </p:cNvSpPr>
          <p:nvPr>
            <p:ph idx="1"/>
          </p:nvPr>
        </p:nvSpPr>
        <p:spPr/>
        <p:txBody>
          <a:bodyPr>
            <a:noAutofit/>
          </a:bodyPr>
          <a:lstStyle/>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In Normal PSO, each particle starts with a random position and speed within certain limits. It tries to find the best position by evaluating its fitness using a specific function. The particle remembers its best position so far (personal best), and the whole group tracks the best position found (global best). The particle updates its speed and position based on its personal best and the global best, moving closer to better solutions. This process is repeated over several generations, with each particle adjusting its position to find the best possible answer.</a:t>
            </a: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105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19FC-6B48-460D-C54F-E05FA9FCA9E3}"/>
              </a:ext>
            </a:extLst>
          </p:cNvPr>
          <p:cNvSpPr>
            <a:spLocks noGrp="1"/>
          </p:cNvSpPr>
          <p:nvPr>
            <p:ph type="title"/>
          </p:nvPr>
        </p:nvSpPr>
        <p:spPr/>
        <p:txBody>
          <a:bodyPr/>
          <a:lstStyle/>
          <a:p>
            <a:r>
              <a:rPr lang="en-IN" b="1" dirty="0"/>
              <a:t>How</a:t>
            </a:r>
            <a:r>
              <a:rPr lang="en-US" b="1" dirty="0"/>
              <a:t> Modified</a:t>
            </a:r>
            <a:r>
              <a:rPr lang="en-IN" b="1" dirty="0"/>
              <a:t> PSO Works</a:t>
            </a:r>
          </a:p>
        </p:txBody>
      </p:sp>
      <p:sp>
        <p:nvSpPr>
          <p:cNvPr id="4" name="Rectangle 1">
            <a:extLst>
              <a:ext uri="{FF2B5EF4-FFF2-40B4-BE49-F238E27FC236}">
                <a16:creationId xmlns:a16="http://schemas.microsoft.com/office/drawing/2014/main" id="{53A7633B-A912-1F30-0BFE-70BA9C7DF1F3}"/>
              </a:ext>
            </a:extLst>
          </p:cNvPr>
          <p:cNvSpPr>
            <a:spLocks noGrp="1" noChangeArrowheads="1"/>
          </p:cNvSpPr>
          <p:nvPr>
            <p:ph idx="1"/>
          </p:nvPr>
        </p:nvSpPr>
        <p:spPr bwMode="auto">
          <a:xfrm>
            <a:off x="1134980" y="2484648"/>
            <a:ext cx="1148622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E-SAPR?</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Enhances PSO by introducing entropy-based diversity control and adaptive population reduction.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Addresses premature convergence and computational inefficiency.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Modifications Introduced:</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Entropy Calculation: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Measures swarm diversity: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Adaptive Swarm Reduction: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Dynamically reduces swarm size when entropy drops below a threshold.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Stagnation Prevention: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Introduces mutation in velocities to avoid local minima.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696E229-0AD8-FB3D-7A04-B4F300B788BA}"/>
              </a:ext>
            </a:extLst>
          </p:cNvPr>
          <p:cNvPicPr>
            <a:picLocks noChangeAspect="1"/>
          </p:cNvPicPr>
          <p:nvPr/>
        </p:nvPicPr>
        <p:blipFill>
          <a:blip r:embed="rId2"/>
          <a:stretch>
            <a:fillRect/>
          </a:stretch>
        </p:blipFill>
        <p:spPr>
          <a:xfrm>
            <a:off x="4944245" y="4168993"/>
            <a:ext cx="1933845" cy="447737"/>
          </a:xfrm>
          <a:prstGeom prst="rect">
            <a:avLst/>
          </a:prstGeom>
        </p:spPr>
      </p:pic>
    </p:spTree>
    <p:extLst>
      <p:ext uri="{BB962C8B-B14F-4D97-AF65-F5344CB8AC3E}">
        <p14:creationId xmlns:p14="http://schemas.microsoft.com/office/powerpoint/2010/main" val="351587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DA19-366D-C7AF-9AE0-2F9AB814529E}"/>
              </a:ext>
            </a:extLst>
          </p:cNvPr>
          <p:cNvSpPr>
            <a:spLocks noGrp="1"/>
          </p:cNvSpPr>
          <p:nvPr>
            <p:ph type="title"/>
          </p:nvPr>
        </p:nvSpPr>
        <p:spPr/>
        <p:txBody>
          <a:bodyPr>
            <a:normAutofit fontScale="90000"/>
          </a:bodyPr>
          <a:lstStyle/>
          <a:p>
            <a:r>
              <a:rPr lang="en-US" b="1" dirty="0"/>
              <a:t>Modified PSO with Fuzzy Clustering</a:t>
            </a:r>
            <a:br>
              <a:rPr lang="en-US" b="1" dirty="0"/>
            </a:br>
            <a:r>
              <a:rPr lang="en-US" b="1" dirty="0"/>
              <a:t>(How It Works for Better Results)</a:t>
            </a:r>
            <a:endParaRPr lang="en-IN" b="1" dirty="0"/>
          </a:p>
        </p:txBody>
      </p:sp>
      <p:sp>
        <p:nvSpPr>
          <p:cNvPr id="3" name="Content Placeholder 2">
            <a:extLst>
              <a:ext uri="{FF2B5EF4-FFF2-40B4-BE49-F238E27FC236}">
                <a16:creationId xmlns:a16="http://schemas.microsoft.com/office/drawing/2014/main" id="{D09D0E08-FA82-B8D7-0D98-7DFECE383A6D}"/>
              </a:ext>
            </a:extLst>
          </p:cNvPr>
          <p:cNvSpPr>
            <a:spLocks noGrp="1"/>
          </p:cNvSpPr>
          <p:nvPr>
            <p:ph idx="1"/>
          </p:nvPr>
        </p:nvSpPr>
        <p:spPr>
          <a:xfrm>
            <a:off x="1295402" y="2632346"/>
            <a:ext cx="9601196" cy="3318936"/>
          </a:xfrm>
        </p:spPr>
        <p:txBody>
          <a:bodyPr>
            <a:normAutofit fontScale="92500" lnSpcReduction="10000"/>
          </a:bodyPr>
          <a:lstStyle/>
          <a:p>
            <a:pPr>
              <a:buNone/>
            </a:pPr>
            <a:r>
              <a:rPr lang="en-US" b="1" dirty="0">
                <a:latin typeface="Calibri" panose="020F0502020204030204" pitchFamily="34" charset="0"/>
                <a:ea typeface="Calibri" panose="020F0502020204030204" pitchFamily="34" charset="0"/>
                <a:cs typeface="Calibri" panose="020F0502020204030204" pitchFamily="34" charset="0"/>
              </a:rPr>
              <a:t>Modified PSO with Fuzzy Clustering: How It Works for Better Results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Entropy-Based Adaptive Population</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modified PSO reduces or maintains the number of particles dynamically based on </a:t>
            </a:r>
            <a:r>
              <a:rPr lang="en-US" i="1" dirty="0">
                <a:latin typeface="Calibri" panose="020F0502020204030204" pitchFamily="34" charset="0"/>
                <a:ea typeface="Calibri" panose="020F0502020204030204" pitchFamily="34" charset="0"/>
                <a:cs typeface="Calibri" panose="020F0502020204030204" pitchFamily="34" charset="0"/>
              </a:rPr>
              <a:t>entropy</a:t>
            </a:r>
            <a:r>
              <a:rPr lang="en-US" dirty="0">
                <a:latin typeface="Calibri" panose="020F0502020204030204" pitchFamily="34" charset="0"/>
                <a:ea typeface="Calibri" panose="020F0502020204030204" pitchFamily="34" charset="0"/>
                <a:cs typeface="Calibri" panose="020F0502020204030204" pitchFamily="34" charset="0"/>
              </a:rPr>
              <a:t>, which measures the diversity of solutions. High diversity = more exploration; low diversity = fewer, focused particles.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Improved Search Efficiency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By shrinking the population intelligently, it avoids wasting resources on poor solutions and focuses more on promising areas — leading to faster and more accurate convergence.</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2344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TotalTime>
  <Words>1727</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Wingdings</vt:lpstr>
      <vt:lpstr>Organic</vt:lpstr>
      <vt:lpstr>Fuzzy Clustering using PSO (Particle Swarm Optimization)</vt:lpstr>
      <vt:lpstr>PowerPoint Presentation</vt:lpstr>
      <vt:lpstr>Introduction to Particle Swarm Optimization (PSO)</vt:lpstr>
      <vt:lpstr>Fuzzy Clustering</vt:lpstr>
      <vt:lpstr>Motivation Of Clustering</vt:lpstr>
      <vt:lpstr>Problem Statement</vt:lpstr>
      <vt:lpstr>How Normal PSO Works</vt:lpstr>
      <vt:lpstr>How Modified PSO Works</vt:lpstr>
      <vt:lpstr>Modified PSO with Fuzzy Clustering (How It Works for Better Results)</vt:lpstr>
      <vt:lpstr>Modified PSO with Fuzzy Clustering (How It Works for Better Results)</vt:lpstr>
      <vt:lpstr>Code Implementation - Original PSO</vt:lpstr>
      <vt:lpstr>Features</vt:lpstr>
      <vt:lpstr>Code Implementation - Modified PSO</vt:lpstr>
      <vt:lpstr>Performance Comparison (Original vs. Modified PSO)</vt:lpstr>
      <vt:lpstr>Velocity Update Logic Normal PSO</vt:lpstr>
      <vt:lpstr>Velocity Update Logic Modified PSO</vt:lpstr>
      <vt:lpstr>Adaptive Population Reduction in Modified PSO</vt:lpstr>
      <vt:lpstr>Entropy Calculation for Diversity Monitoring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AGNIVA MISHRA</dc:creator>
  <cp:lastModifiedBy>Bhawna Jain</cp:lastModifiedBy>
  <cp:revision>4</cp:revision>
  <dcterms:created xsi:type="dcterms:W3CDTF">2025-01-11T08:09:22Z</dcterms:created>
  <dcterms:modified xsi:type="dcterms:W3CDTF">2025-05-14T15:48:19Z</dcterms:modified>
</cp:coreProperties>
</file>