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5" r:id="rId5"/>
    <p:sldId id="257" r:id="rId6"/>
    <p:sldId id="263" r:id="rId7"/>
    <p:sldId id="264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399" y="2936557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799" y="3647297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"/>
          </a:xfrm>
        </p:spPr>
        <p:txBody>
          <a:bodyPr lIns="0" tIns="0" rIns="0" bIns="0"/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2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8748"/>
            <a:ext cx="10972799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Holder 3"/>
          <p:cNvSpPr>
            <a:spLocks noGrp="1"/>
          </p:cNvSpPr>
          <p:nvPr>
            <p:ph sz="half" idx="10"/>
          </p:nvPr>
        </p:nvSpPr>
        <p:spPr>
          <a:xfrm>
            <a:off x="633210" y="10856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Holder 4"/>
          <p:cNvSpPr>
            <a:spLocks noGrp="1"/>
          </p:cNvSpPr>
          <p:nvPr>
            <p:ph sz="half" idx="11"/>
          </p:nvPr>
        </p:nvSpPr>
        <p:spPr>
          <a:xfrm>
            <a:off x="6302489" y="10602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k object 22"/>
          <p:cNvSpPr/>
          <p:nvPr/>
        </p:nvSpPr>
        <p:spPr>
          <a:xfrm flipV="1">
            <a:off x="633486" y="1460507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2"/>
          <p:cNvSpPr/>
          <p:nvPr/>
        </p:nvSpPr>
        <p:spPr>
          <a:xfrm flipV="1">
            <a:off x="6298049" y="1458359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5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2192000" cy="841375"/>
          </a:xfrm>
          <a:custGeom>
            <a:avLst/>
            <a:gdLst/>
            <a:ahLst/>
            <a:cxnLst/>
            <a:rect l="l" t="t" r="r" b="b"/>
            <a:pathLst>
              <a:path w="12192000" h="841375">
                <a:moveTo>
                  <a:pt x="0" y="841247"/>
                </a:moveTo>
                <a:lnTo>
                  <a:pt x="12191999" y="841247"/>
                </a:lnTo>
                <a:lnTo>
                  <a:pt x="12191999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0" y="5757672"/>
            <a:ext cx="12192000" cy="1100455"/>
          </a:xfrm>
          <a:custGeom>
            <a:avLst/>
            <a:gdLst/>
            <a:ahLst/>
            <a:cxnLst/>
            <a:rect l="l" t="t" r="r" b="b"/>
            <a:pathLst>
              <a:path w="12192000" h="1100454">
                <a:moveTo>
                  <a:pt x="0" y="1100327"/>
                </a:moveTo>
                <a:lnTo>
                  <a:pt x="12191999" y="1100327"/>
                </a:lnTo>
                <a:lnTo>
                  <a:pt x="12191999" y="0"/>
                </a:lnTo>
                <a:lnTo>
                  <a:pt x="0" y="0"/>
                </a:lnTo>
                <a:lnTo>
                  <a:pt x="0" y="1100327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/>
          <p:nvPr/>
        </p:nvSpPr>
        <p:spPr>
          <a:xfrm>
            <a:off x="0" y="5658611"/>
            <a:ext cx="1097280" cy="99060"/>
          </a:xfrm>
          <a:custGeom>
            <a:avLst/>
            <a:gdLst/>
            <a:ahLst/>
            <a:cxnLst/>
            <a:rect l="l" t="t" r="r" b="b"/>
            <a:pathLst>
              <a:path w="1097280" h="99060">
                <a:moveTo>
                  <a:pt x="0" y="99059"/>
                </a:moveTo>
                <a:lnTo>
                  <a:pt x="1097279" y="99059"/>
                </a:lnTo>
                <a:lnTo>
                  <a:pt x="10972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1097280" y="5658611"/>
            <a:ext cx="5326380" cy="99060"/>
          </a:xfrm>
          <a:custGeom>
            <a:avLst/>
            <a:gdLst/>
            <a:ahLst/>
            <a:cxnLst/>
            <a:rect l="l" t="t" r="r" b="b"/>
            <a:pathLst>
              <a:path w="5326380" h="99060">
                <a:moveTo>
                  <a:pt x="0" y="99059"/>
                </a:moveTo>
                <a:lnTo>
                  <a:pt x="5326379" y="99059"/>
                </a:lnTo>
                <a:lnTo>
                  <a:pt x="53263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4"/>
          <p:cNvSpPr/>
          <p:nvPr/>
        </p:nvSpPr>
        <p:spPr>
          <a:xfrm>
            <a:off x="6423659" y="5658611"/>
            <a:ext cx="1053465" cy="99060"/>
          </a:xfrm>
          <a:custGeom>
            <a:avLst/>
            <a:gdLst/>
            <a:ahLst/>
            <a:cxnLst/>
            <a:rect l="l" t="t" r="r" b="b"/>
            <a:pathLst>
              <a:path w="1053465" h="99060">
                <a:moveTo>
                  <a:pt x="0" y="99059"/>
                </a:moveTo>
                <a:lnTo>
                  <a:pt x="1053083" y="99059"/>
                </a:lnTo>
                <a:lnTo>
                  <a:pt x="105308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5"/>
          <p:cNvSpPr/>
          <p:nvPr/>
        </p:nvSpPr>
        <p:spPr>
          <a:xfrm>
            <a:off x="7476743" y="5658611"/>
            <a:ext cx="353695" cy="99060"/>
          </a:xfrm>
          <a:custGeom>
            <a:avLst/>
            <a:gdLst/>
            <a:ahLst/>
            <a:cxnLst/>
            <a:rect l="l" t="t" r="r" b="b"/>
            <a:pathLst>
              <a:path w="353695" h="99060">
                <a:moveTo>
                  <a:pt x="0" y="99059"/>
                </a:moveTo>
                <a:lnTo>
                  <a:pt x="353567" y="99059"/>
                </a:lnTo>
                <a:lnTo>
                  <a:pt x="35356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6"/>
          <p:cNvSpPr/>
          <p:nvPr/>
        </p:nvSpPr>
        <p:spPr>
          <a:xfrm>
            <a:off x="7955279" y="5658611"/>
            <a:ext cx="1251585" cy="99060"/>
          </a:xfrm>
          <a:custGeom>
            <a:avLst/>
            <a:gdLst/>
            <a:ahLst/>
            <a:cxnLst/>
            <a:rect l="l" t="t" r="r" b="b"/>
            <a:pathLst>
              <a:path w="1251584" h="99060">
                <a:moveTo>
                  <a:pt x="0" y="99059"/>
                </a:moveTo>
                <a:lnTo>
                  <a:pt x="1251203" y="99059"/>
                </a:lnTo>
                <a:lnTo>
                  <a:pt x="125120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9206483" y="5658611"/>
            <a:ext cx="2985770" cy="99060"/>
          </a:xfrm>
          <a:custGeom>
            <a:avLst/>
            <a:gdLst/>
            <a:ahLst/>
            <a:cxnLst/>
            <a:rect l="l" t="t" r="r" b="b"/>
            <a:pathLst>
              <a:path w="2985770" h="99060">
                <a:moveTo>
                  <a:pt x="0" y="99059"/>
                </a:moveTo>
                <a:lnTo>
                  <a:pt x="2985515" y="99059"/>
                </a:lnTo>
                <a:lnTo>
                  <a:pt x="29855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3F9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/>
          <p:cNvSpPr/>
          <p:nvPr/>
        </p:nvSpPr>
        <p:spPr>
          <a:xfrm>
            <a:off x="367285" y="2385211"/>
            <a:ext cx="1397122" cy="1292860"/>
          </a:xfrm>
          <a:custGeom>
            <a:avLst/>
            <a:gdLst/>
            <a:ahLst/>
            <a:cxnLst/>
            <a:rect l="l" t="t" r="r" b="b"/>
            <a:pathLst>
              <a:path w="1274445" h="1292860">
                <a:moveTo>
                  <a:pt x="0" y="1292351"/>
                </a:moveTo>
                <a:lnTo>
                  <a:pt x="1274063" y="1292351"/>
                </a:lnTo>
                <a:lnTo>
                  <a:pt x="1274063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367285" y="2385211"/>
            <a:ext cx="11313854" cy="1292860"/>
          </a:xfrm>
          <a:custGeom>
            <a:avLst/>
            <a:gdLst/>
            <a:ahLst/>
            <a:cxnLst/>
            <a:rect l="l" t="t" r="r" b="b"/>
            <a:pathLst>
              <a:path w="11532235" h="1292860">
                <a:moveTo>
                  <a:pt x="0" y="1292351"/>
                </a:moveTo>
                <a:lnTo>
                  <a:pt x="11532107" y="1292351"/>
                </a:lnTo>
                <a:lnTo>
                  <a:pt x="11532107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2191">
            <a:solidFill>
              <a:srgbClr val="C55A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207385"/>
            <a:ext cx="1203451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7003" y="1609090"/>
            <a:ext cx="7237992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18-02-2019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Shape 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15879" y="291374"/>
            <a:ext cx="1625874" cy="50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000"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Main()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215991"/>
          </a:xfrm>
        </p:spPr>
        <p:txBody>
          <a:bodyPr/>
          <a:lstStyle/>
          <a:p>
            <a:r>
              <a:rPr lang="en-US" sz="2400" b="1" dirty="0" smtClean="0"/>
              <a:t>CreateDefaultBuilder(): </a:t>
            </a:r>
            <a:r>
              <a:rPr lang="en-US" sz="2400" dirty="0" smtClean="0"/>
              <a:t>Use Kestrel, Set the ContentRootPath etc.</a:t>
            </a:r>
          </a:p>
          <a:p>
            <a:r>
              <a:rPr lang="en-US" sz="2400" b="1" dirty="0" smtClean="0"/>
              <a:t>UseStartup&lt;Startup&gt;(): </a:t>
            </a:r>
            <a:r>
              <a:rPr lang="en-US" sz="2400" dirty="0" smtClean="0"/>
              <a:t>ConfigureServices(), Configure()</a:t>
            </a:r>
          </a:p>
          <a:p>
            <a:r>
              <a:rPr lang="en-US" sz="2400" b="1" dirty="0" smtClean="0"/>
              <a:t>Build(): </a:t>
            </a:r>
            <a:r>
              <a:rPr lang="en-US" sz="2400" dirty="0" smtClean="0"/>
              <a:t>Makes the server running.</a:t>
            </a:r>
          </a:p>
          <a:p>
            <a:r>
              <a:rPr lang="en-US" sz="2400" b="1" dirty="0" smtClean="0"/>
              <a:t>Run(): </a:t>
            </a:r>
            <a:r>
              <a:rPr lang="en-US" sz="2400" dirty="0" smtClean="0"/>
              <a:t>Starts Listing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232536"/>
            <a:ext cx="8765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Kestrel 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 cross-platform </a:t>
            </a: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web server for ASP.NET Core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ConfigureServices() Vs. Configure()</a:t>
            </a:r>
          </a:p>
          <a:p>
            <a:r>
              <a:rPr lang="en-US" sz="2400" b="1" dirty="0" smtClean="0"/>
              <a:t>ConfigureServices(): </a:t>
            </a:r>
            <a:r>
              <a:rPr lang="en-US" sz="2400" dirty="0" smtClean="0"/>
              <a:t>Adding services to IServiceCollection container will make them available for dependency injection.</a:t>
            </a:r>
          </a:p>
          <a:p>
            <a:r>
              <a:rPr lang="en-US" sz="2400" b="1" dirty="0" smtClean="0"/>
              <a:t>Configure(): </a:t>
            </a:r>
            <a:r>
              <a:rPr lang="en-US" sz="2400" dirty="0" smtClean="0"/>
              <a:t>It is middleware i.e. pipeline to handle requests and responses.</a:t>
            </a:r>
            <a:endParaRPr lang="en-US" dirty="0" smtClean="0"/>
          </a:p>
          <a:p>
            <a:pPr marL="0" indent="0">
              <a:buNone/>
            </a:pPr>
            <a:r>
              <a:rPr lang="en-US" sz="2400" b="1" kern="1200" dirty="0">
                <a:solidFill>
                  <a:srgbClr val="000000"/>
                </a:solidFill>
                <a:ea typeface="Cambria" panose="02040503050406030204" pitchFamily="18" charset="0"/>
              </a:rPr>
              <a:t>Note: Ordering is important in Configure method.</a:t>
            </a:r>
            <a:endParaRPr lang="en-US" sz="2400" b="1" kern="1200" dirty="0">
              <a:solidFill>
                <a:srgbClr val="000000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963" y="2141835"/>
            <a:ext cx="113736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.NET Framework was language neutral.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.NET Core is platform neutral.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3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 smtClean="0"/>
              <a:t>It is old framework enhanced that we have been using for more than a decade.</a:t>
            </a:r>
          </a:p>
          <a:p>
            <a:r>
              <a:rPr lang="en-US" sz="2400" dirty="0" smtClean="0"/>
              <a:t>It is not open source.</a:t>
            </a:r>
          </a:p>
          <a:p>
            <a:r>
              <a:rPr lang="en-US" sz="2400" dirty="0" smtClean="0"/>
              <a:t>It can target only windows OS.</a:t>
            </a:r>
          </a:p>
          <a:p>
            <a:r>
              <a:rPr lang="en-US" sz="2400" dirty="0" smtClean="0"/>
              <a:t>It has all the components like Console Application, Windows Application, ASP.NET Forms, ASP.NET MVC, ASP.NET Web API, ASP.NET signalR, ASP.NET Web Pages, WPF, WCF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9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History of .NET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release history of .NET Frame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8" b="5345"/>
          <a:stretch/>
        </p:blipFill>
        <p:spPr bwMode="auto">
          <a:xfrm>
            <a:off x="282022" y="2336800"/>
            <a:ext cx="1174092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1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77985"/>
          </a:xfrm>
        </p:spPr>
        <p:txBody>
          <a:bodyPr/>
          <a:lstStyle/>
          <a:p>
            <a:r>
              <a:rPr lang="en-US" sz="2400" dirty="0" smtClean="0"/>
              <a:t>It is redesigned of ASP.NET.</a:t>
            </a:r>
          </a:p>
          <a:p>
            <a:r>
              <a:rPr lang="en-US" sz="2400" dirty="0" smtClean="0"/>
              <a:t>It is open source and light-weight.</a:t>
            </a:r>
          </a:p>
          <a:p>
            <a:r>
              <a:rPr lang="en-US" sz="2400" dirty="0" smtClean="0"/>
              <a:t>It can target Windows, LINUX &amp; Mac OS.</a:t>
            </a:r>
          </a:p>
          <a:p>
            <a:r>
              <a:rPr lang="en-US" sz="2400" dirty="0" smtClean="0"/>
              <a:t>A unified way of building web UI and web APIs.</a:t>
            </a:r>
          </a:p>
          <a:p>
            <a:r>
              <a:rPr lang="en-US" sz="2400" dirty="0" smtClean="0"/>
              <a:t>Easy to integrate with client-side frameworks, including Angular, React etc.</a:t>
            </a:r>
          </a:p>
          <a:p>
            <a:r>
              <a:rPr lang="en-US" sz="2400" dirty="0" smtClean="0"/>
              <a:t>It just has two components i.e. ASP.NET Core and Universal Windows App.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There is NO ASP.NET Forms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 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Framework Vs. .NET Core</a:t>
            </a:r>
            <a:endParaRPr lang="en-US" dirty="0"/>
          </a:p>
        </p:txBody>
      </p:sp>
      <p:pic>
        <p:nvPicPr>
          <p:cNvPr id="1030" name="Picture 6" descr="ASP.NET Core 2.1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8" y="1210640"/>
            <a:ext cx="11595066" cy="48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Application Model</a:t>
            </a:r>
            <a:endParaRPr lang="en-US" dirty="0"/>
          </a:p>
        </p:txBody>
      </p:sp>
      <p:pic>
        <p:nvPicPr>
          <p:cNvPr id="2050" name="Picture 2" descr="ASP.NET Core 1.0 application 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19061" r="5501" b="7164"/>
          <a:stretch/>
        </p:blipFill>
        <p:spPr bwMode="auto">
          <a:xfrm>
            <a:off x="1790699" y="782812"/>
            <a:ext cx="8282367" cy="59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ASP.NET Core Version </a:t>
            </a:r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44693"/>
              </p:ext>
            </p:extLst>
          </p:nvPr>
        </p:nvGraphicFramePr>
        <p:xfrm>
          <a:off x="609601" y="1105276"/>
          <a:ext cx="8534400" cy="286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48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Version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Release Date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48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ASP.NET Core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May 2018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48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ASP.NET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Core 2.0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August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2017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48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ASP.NET Core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November 2016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5485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ASP.NET Core 1.0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June 2016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3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en-US" dirty="0" smtClean="0"/>
              <a:t>Anatomy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4994"/>
          </a:xfrm>
        </p:spPr>
        <p:txBody>
          <a:bodyPr/>
          <a:lstStyle/>
          <a:p>
            <a:r>
              <a:rPr lang="en-US" dirty="0"/>
              <a:t>In ASP.NET Core everything starts with </a:t>
            </a:r>
            <a:r>
              <a:rPr lang="en-US"/>
              <a:t>Program.cs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35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1AF21-C7B7-4ACB-BA2A-C6C587A40D23}" vid="{A80D1144-5CB9-4E18-B3CF-F7A564EB7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</TotalTime>
  <Words>290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Wingdings</vt:lpstr>
      <vt:lpstr>Theme1</vt:lpstr>
      <vt:lpstr>PowerPoint Presentation</vt:lpstr>
      <vt:lpstr>PowerPoint Presentation</vt:lpstr>
      <vt:lpstr>.NET Framework</vt:lpstr>
      <vt:lpstr>Release History of .NET Framework</vt:lpstr>
      <vt:lpstr>ASP.NET Core</vt:lpstr>
      <vt:lpstr>.NET Framework Vs. .NET Core</vt:lpstr>
      <vt:lpstr>ASP.NET Core Application Model</vt:lpstr>
      <vt:lpstr>ASP.NET Core Version History</vt:lpstr>
      <vt:lpstr>ASP.NET Core Anatomy</vt:lpstr>
      <vt:lpstr>Understanding The Main() Method</vt:lpstr>
      <vt:lpstr>Understanding the Startup Class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5</cp:revision>
  <dcterms:created xsi:type="dcterms:W3CDTF">2019-02-18T08:59:08Z</dcterms:created>
  <dcterms:modified xsi:type="dcterms:W3CDTF">2019-02-18T09:40:35Z</dcterms:modified>
</cp:coreProperties>
</file>