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5"/>
  </p:notesMasterIdLst>
  <p:sldIdLst>
    <p:sldId id="399" r:id="rId5"/>
    <p:sldId id="429" r:id="rId6"/>
    <p:sldId id="571" r:id="rId7"/>
    <p:sldId id="574" r:id="rId8"/>
    <p:sldId id="575" r:id="rId9"/>
    <p:sldId id="421" r:id="rId10"/>
    <p:sldId id="684" r:id="rId11"/>
    <p:sldId id="685" r:id="rId12"/>
    <p:sldId id="576" r:id="rId13"/>
    <p:sldId id="686" r:id="rId14"/>
    <p:sldId id="582" r:id="rId15"/>
    <p:sldId id="688" r:id="rId16"/>
    <p:sldId id="689" r:id="rId17"/>
    <p:sldId id="690" r:id="rId18"/>
    <p:sldId id="691" r:id="rId19"/>
    <p:sldId id="692" r:id="rId20"/>
    <p:sldId id="687" r:id="rId21"/>
    <p:sldId id="694" r:id="rId22"/>
    <p:sldId id="696" r:id="rId23"/>
    <p:sldId id="695" r:id="rId24"/>
    <p:sldId id="697" r:id="rId25"/>
    <p:sldId id="698" r:id="rId26"/>
    <p:sldId id="699" r:id="rId27"/>
    <p:sldId id="701" r:id="rId28"/>
    <p:sldId id="702" r:id="rId29"/>
    <p:sldId id="700" r:id="rId30"/>
    <p:sldId id="703" r:id="rId31"/>
    <p:sldId id="704" r:id="rId32"/>
    <p:sldId id="705" r:id="rId33"/>
    <p:sldId id="706" r:id="rId34"/>
    <p:sldId id="707" r:id="rId35"/>
    <p:sldId id="708" r:id="rId36"/>
    <p:sldId id="709" r:id="rId37"/>
    <p:sldId id="710" r:id="rId38"/>
    <p:sldId id="711" r:id="rId39"/>
    <p:sldId id="712" r:id="rId40"/>
    <p:sldId id="713" r:id="rId41"/>
    <p:sldId id="714" r:id="rId42"/>
    <p:sldId id="715" r:id="rId43"/>
    <p:sldId id="716" r:id="rId44"/>
    <p:sldId id="717" r:id="rId45"/>
    <p:sldId id="718" r:id="rId46"/>
    <p:sldId id="719" r:id="rId47"/>
    <p:sldId id="720" r:id="rId48"/>
    <p:sldId id="721" r:id="rId49"/>
    <p:sldId id="722" r:id="rId50"/>
    <p:sldId id="723" r:id="rId51"/>
    <p:sldId id="724" r:id="rId52"/>
    <p:sldId id="725" r:id="rId53"/>
    <p:sldId id="726" r:id="rId54"/>
    <p:sldId id="727" r:id="rId55"/>
    <p:sldId id="728" r:id="rId56"/>
    <p:sldId id="729" r:id="rId57"/>
    <p:sldId id="730" r:id="rId58"/>
    <p:sldId id="731" r:id="rId59"/>
    <p:sldId id="732" r:id="rId60"/>
    <p:sldId id="733" r:id="rId61"/>
    <p:sldId id="734" r:id="rId62"/>
    <p:sldId id="735" r:id="rId63"/>
    <p:sldId id="736" r:id="rId64"/>
    <p:sldId id="737" r:id="rId65"/>
    <p:sldId id="738" r:id="rId66"/>
    <p:sldId id="739" r:id="rId67"/>
    <p:sldId id="740" r:id="rId68"/>
    <p:sldId id="741" r:id="rId69"/>
    <p:sldId id="742" r:id="rId70"/>
    <p:sldId id="743" r:id="rId71"/>
    <p:sldId id="744" r:id="rId72"/>
    <p:sldId id="745" r:id="rId73"/>
    <p:sldId id="746" r:id="rId74"/>
    <p:sldId id="747" r:id="rId75"/>
    <p:sldId id="748" r:id="rId76"/>
    <p:sldId id="749" r:id="rId77"/>
    <p:sldId id="750" r:id="rId78"/>
    <p:sldId id="751" r:id="rId79"/>
    <p:sldId id="752" r:id="rId80"/>
    <p:sldId id="753" r:id="rId81"/>
    <p:sldId id="754" r:id="rId82"/>
    <p:sldId id="618" r:id="rId83"/>
    <p:sldId id="755" r:id="rId84"/>
    <p:sldId id="756" r:id="rId85"/>
    <p:sldId id="757" r:id="rId86"/>
    <p:sldId id="758" r:id="rId87"/>
    <p:sldId id="759" r:id="rId88"/>
    <p:sldId id="760" r:id="rId89"/>
    <p:sldId id="761" r:id="rId90"/>
    <p:sldId id="762" r:id="rId91"/>
    <p:sldId id="763" r:id="rId92"/>
    <p:sldId id="764" r:id="rId93"/>
    <p:sldId id="765" r:id="rId94"/>
    <p:sldId id="766" r:id="rId95"/>
    <p:sldId id="767" r:id="rId96"/>
    <p:sldId id="768" r:id="rId97"/>
    <p:sldId id="769" r:id="rId98"/>
    <p:sldId id="770" r:id="rId99"/>
    <p:sldId id="771" r:id="rId100"/>
    <p:sldId id="772" r:id="rId101"/>
    <p:sldId id="774" r:id="rId102"/>
    <p:sldId id="775" r:id="rId103"/>
    <p:sldId id="776" r:id="rId104"/>
    <p:sldId id="777" r:id="rId105"/>
    <p:sldId id="778" r:id="rId106"/>
    <p:sldId id="779" r:id="rId107"/>
    <p:sldId id="780" r:id="rId108"/>
    <p:sldId id="781" r:id="rId109"/>
    <p:sldId id="782" r:id="rId110"/>
    <p:sldId id="784" r:id="rId111"/>
    <p:sldId id="783" r:id="rId112"/>
    <p:sldId id="785" r:id="rId113"/>
    <p:sldId id="786" r:id="rId114"/>
    <p:sldId id="787" r:id="rId115"/>
    <p:sldId id="788" r:id="rId116"/>
    <p:sldId id="789" r:id="rId117"/>
    <p:sldId id="649" r:id="rId118"/>
    <p:sldId id="790" r:id="rId119"/>
    <p:sldId id="791" r:id="rId120"/>
    <p:sldId id="792" r:id="rId121"/>
    <p:sldId id="793" r:id="rId122"/>
    <p:sldId id="794" r:id="rId123"/>
    <p:sldId id="795" r:id="rId124"/>
    <p:sldId id="796" r:id="rId125"/>
    <p:sldId id="797" r:id="rId126"/>
    <p:sldId id="798" r:id="rId127"/>
    <p:sldId id="799" r:id="rId128"/>
    <p:sldId id="800" r:id="rId129"/>
    <p:sldId id="801" r:id="rId130"/>
    <p:sldId id="802" r:id="rId131"/>
    <p:sldId id="803" r:id="rId132"/>
    <p:sldId id="804" r:id="rId133"/>
    <p:sldId id="805" r:id="rId134"/>
    <p:sldId id="806" r:id="rId135"/>
    <p:sldId id="807" r:id="rId136"/>
    <p:sldId id="808" r:id="rId137"/>
    <p:sldId id="809" r:id="rId138"/>
    <p:sldId id="810" r:id="rId139"/>
    <p:sldId id="811" r:id="rId140"/>
    <p:sldId id="812" r:id="rId141"/>
    <p:sldId id="813" r:id="rId142"/>
    <p:sldId id="814" r:id="rId143"/>
    <p:sldId id="411" r:id="rId1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D73"/>
    <a:srgbClr val="F9A81D"/>
    <a:srgbClr val="D1DEEC"/>
    <a:srgbClr val="A773F4"/>
    <a:srgbClr val="6EE3EF"/>
    <a:srgbClr val="00283C"/>
    <a:srgbClr val="002E45"/>
    <a:srgbClr val="384051"/>
    <a:srgbClr val="00CEE5"/>
    <a:srgbClr val="FFD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67251" autoAdjust="0"/>
  </p:normalViewPr>
  <p:slideViewPr>
    <p:cSldViewPr snapToGrid="0">
      <p:cViewPr varScale="1">
        <p:scale>
          <a:sx n="65" d="100"/>
          <a:sy n="65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theme" Target="theme/theme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microsoft.com/office/2018/10/relationships/authors" Target="author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6579-2D93-8240-B5B9-04B457F30570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7662-5951-D64E-9170-BBDD05D10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1200" dirty="0"/>
              <a:t>This code sets up a default route that maps URLs in the format of /{controller}/{action}/{id}.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12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1200" dirty="0"/>
              <a:t>When a request arrives, the routing middleware uses this route definition to match the incoming URL to the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1200" dirty="0"/>
              <a:t>appropriate controller and action method.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7662-5951-D64E-9170-BBDD05D1009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this example, the [Route] attribute specifies that the </a:t>
            </a:r>
            <a:r>
              <a:rPr lang="en-US" altLang="en-US" sz="1200" b="1" i="1" dirty="0" err="1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GetProduct</a:t>
            </a:r>
            <a:r>
              <a:rPr lang="en-US" alt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method should be invoked for URLs in the format of /products/{id}.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{id} placeholder in the URL pattern is replaced with the value of the id parameter.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7662-5951-D64E-9170-BBDD05D1009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6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12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Session Cookies: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12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</a:t>
            </a:r>
            <a:r>
              <a:rPr 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you visit a website, these cookies are stored on computer only for duration 	   	   of your visit. 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This is destroyed when you leave your browser or move away from a web page.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12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Persistent Cookies: 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12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</a:t>
            </a:r>
            <a:r>
              <a:rPr 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Persistent cookies can store information accessible across multiple sessions.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12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Generally, these cookies store login information or preferences.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7662-5951-D64E-9170-BBDD05D1009B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6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First, Http Request arrives at the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The Kestrel Web Server picks up the Request, and creates the </a:t>
            </a:r>
            <a:r>
              <a:rPr lang="en-US" sz="1200" dirty="0" err="1"/>
              <a:t>httpContext</a:t>
            </a:r>
            <a:r>
              <a:rPr lang="en-US" sz="1200" dirty="0"/>
              <a:t> and passes it to the First Middleware in the request pipeline.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First Middleware takes over, process request and passes it to the next Middleware.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This goes on until it reaches the last middleware.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The last one returns the request back to previous middleware, terminating the request pipeline.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Finally, response reaches kestrel, which returns the response back to the client.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1200" dirty="0"/>
              <a:t>Any of the middleware in the request pipeline can terminate the request pipeline by simply not passing the request to the next middleware.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7662-5951-D64E-9170-BBDD05D1009B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9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5B257-C98E-B0DA-9E3F-C9309303B85D}"/>
              </a:ext>
            </a:extLst>
          </p:cNvPr>
          <p:cNvSpPr/>
          <p:nvPr userDrawn="1"/>
        </p:nvSpPr>
        <p:spPr>
          <a:xfrm>
            <a:off x="9554940" y="2134282"/>
            <a:ext cx="2354071" cy="2273886"/>
          </a:xfrm>
          <a:custGeom>
            <a:avLst/>
            <a:gdLst>
              <a:gd name="connsiteX0" fmla="*/ 1234735 w 2354071"/>
              <a:gd name="connsiteY0" fmla="*/ 614 h 2273886"/>
              <a:gd name="connsiteX1" fmla="*/ 2282741 w 2354071"/>
              <a:gd name="connsiteY1" fmla="*/ 333960 h 2273886"/>
              <a:gd name="connsiteX2" fmla="*/ 1552501 w 2354071"/>
              <a:gd name="connsiteY2" fmla="*/ 2246018 h 2273886"/>
              <a:gd name="connsiteX3" fmla="*/ 73179 w 2354071"/>
              <a:gd name="connsiteY3" fmla="*/ 789465 h 2273886"/>
              <a:gd name="connsiteX4" fmla="*/ 1234735 w 2354071"/>
              <a:gd name="connsiteY4" fmla="*/ 614 h 227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071" h="2273886">
                <a:moveTo>
                  <a:pt x="1234735" y="614"/>
                </a:moveTo>
                <a:cubicBezTo>
                  <a:pt x="1706563" y="13081"/>
                  <a:pt x="2159465" y="212581"/>
                  <a:pt x="2282741" y="333960"/>
                </a:cubicBezTo>
                <a:cubicBezTo>
                  <a:pt x="2529295" y="576719"/>
                  <a:pt x="2100380" y="2110538"/>
                  <a:pt x="1552501" y="2246018"/>
                </a:cubicBezTo>
                <a:cubicBezTo>
                  <a:pt x="1004623" y="2381498"/>
                  <a:pt x="-324776" y="2042968"/>
                  <a:pt x="73179" y="789465"/>
                </a:cubicBezTo>
                <a:cubicBezTo>
                  <a:pt x="272156" y="162713"/>
                  <a:pt x="762908" y="-11852"/>
                  <a:pt x="1234735" y="61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F3B831-39D2-F3BA-A6AA-9E6F43CE56B3}"/>
              </a:ext>
            </a:extLst>
          </p:cNvPr>
          <p:cNvSpPr/>
          <p:nvPr userDrawn="1"/>
        </p:nvSpPr>
        <p:spPr>
          <a:xfrm>
            <a:off x="7174107" y="555951"/>
            <a:ext cx="4115992" cy="3687882"/>
          </a:xfrm>
          <a:custGeom>
            <a:avLst/>
            <a:gdLst>
              <a:gd name="connsiteX0" fmla="*/ 2095480 w 4115992"/>
              <a:gd name="connsiteY0" fmla="*/ 1594 h 3687882"/>
              <a:gd name="connsiteX1" fmla="*/ 3212545 w 4115992"/>
              <a:gd name="connsiteY1" fmla="*/ 237897 h 3687882"/>
              <a:gd name="connsiteX2" fmla="*/ 3613312 w 4115992"/>
              <a:gd name="connsiteY2" fmla="*/ 3637982 h 3687882"/>
              <a:gd name="connsiteX3" fmla="*/ 13818 w 4115992"/>
              <a:gd name="connsiteY3" fmla="*/ 1294433 h 3687882"/>
              <a:gd name="connsiteX4" fmla="*/ 2095480 w 4115992"/>
              <a:gd name="connsiteY4" fmla="*/ 1594 h 368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5992" h="3687882">
                <a:moveTo>
                  <a:pt x="2095480" y="1594"/>
                </a:moveTo>
                <a:cubicBezTo>
                  <a:pt x="2558738" y="-12214"/>
                  <a:pt x="2980502" y="63487"/>
                  <a:pt x="3212545" y="237897"/>
                </a:cubicBezTo>
                <a:cubicBezTo>
                  <a:pt x="3955083" y="796011"/>
                  <a:pt x="4599491" y="3291774"/>
                  <a:pt x="3613312" y="3637982"/>
                </a:cubicBezTo>
                <a:cubicBezTo>
                  <a:pt x="2627132" y="3984191"/>
                  <a:pt x="242913" y="2456409"/>
                  <a:pt x="13818" y="1294433"/>
                </a:cubicBezTo>
                <a:cubicBezTo>
                  <a:pt x="-143685" y="495575"/>
                  <a:pt x="1076313" y="31973"/>
                  <a:pt x="2095480" y="1594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72116D-6F86-BD64-4466-FC5B3E593B08}"/>
              </a:ext>
            </a:extLst>
          </p:cNvPr>
          <p:cNvSpPr/>
          <p:nvPr userDrawn="1"/>
        </p:nvSpPr>
        <p:spPr>
          <a:xfrm>
            <a:off x="7143263" y="4108165"/>
            <a:ext cx="1880411" cy="1898594"/>
          </a:xfrm>
          <a:custGeom>
            <a:avLst/>
            <a:gdLst>
              <a:gd name="connsiteX0" fmla="*/ 831964 w 1880411"/>
              <a:gd name="connsiteY0" fmla="*/ 1 h 1898594"/>
              <a:gd name="connsiteX1" fmla="*/ 1624530 w 1880411"/>
              <a:gd name="connsiteY1" fmla="*/ 228196 h 1898594"/>
              <a:gd name="connsiteX2" fmla="*/ 1527767 w 1880411"/>
              <a:gd name="connsiteY2" fmla="*/ 1893513 h 1898594"/>
              <a:gd name="connsiteX3" fmla="*/ 70 w 1880411"/>
              <a:gd name="connsiteY3" fmla="*/ 463167 h 1898594"/>
              <a:gd name="connsiteX4" fmla="*/ 831964 w 1880411"/>
              <a:gd name="connsiteY4" fmla="*/ 1 h 18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411" h="1898594">
                <a:moveTo>
                  <a:pt x="831964" y="1"/>
                </a:moveTo>
                <a:cubicBezTo>
                  <a:pt x="1159479" y="-120"/>
                  <a:pt x="1489430" y="83433"/>
                  <a:pt x="1624530" y="228196"/>
                </a:cubicBezTo>
                <a:cubicBezTo>
                  <a:pt x="1933330" y="559082"/>
                  <a:pt x="2030335" y="1811248"/>
                  <a:pt x="1527767" y="1893513"/>
                </a:cubicBezTo>
                <a:cubicBezTo>
                  <a:pt x="1025200" y="1975779"/>
                  <a:pt x="11204" y="1040120"/>
                  <a:pt x="70" y="463167"/>
                </a:cubicBezTo>
                <a:cubicBezTo>
                  <a:pt x="-6193" y="138631"/>
                  <a:pt x="410873" y="157"/>
                  <a:pt x="831964" y="1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1774335"/>
            <a:ext cx="6016752" cy="1883664"/>
          </a:xfrm>
        </p:spPr>
        <p:txBody>
          <a:bodyPr lIns="91440" tIns="45720" rIns="91440" bIns="45720" anchor="b">
            <a:no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6016752" cy="466344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690B4-57BF-C0BE-FA3C-73FE216F0B82}"/>
              </a:ext>
            </a:extLst>
          </p:cNvPr>
          <p:cNvGrpSpPr/>
          <p:nvPr userDrawn="1"/>
        </p:nvGrpSpPr>
        <p:grpSpPr>
          <a:xfrm>
            <a:off x="855739" y="3736017"/>
            <a:ext cx="4949109" cy="147360"/>
            <a:chOff x="3862913" y="5584851"/>
            <a:chExt cx="3422601" cy="147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83EB04-C33A-D643-DD44-2E8C3C612F33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EC4960-3667-21EF-9D96-D0357F9D5B70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A39EB-8982-D84E-84D7-9AC369FCB451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64C83F-E8F6-A0DF-E60F-A0AF0B0C72B7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E9D1C1-CC9B-F1C1-7498-F913E559E119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4EF94-285C-826B-4425-3849E693C587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C3254F-05F6-4396-9DC0-8191AAC00760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F3C46320-935E-5B4D-560B-5D1677F21D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505372"/>
            <a:ext cx="6016751" cy="44805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944CB-8D71-2DE2-F76C-DB894B1601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077" b="20330"/>
          <a:stretch/>
        </p:blipFill>
        <p:spPr>
          <a:xfrm>
            <a:off x="6274723" y="1468252"/>
            <a:ext cx="3931161" cy="3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B64416-8A49-6E46-BB33-2F2110AF7A58}"/>
              </a:ext>
            </a:extLst>
          </p:cNvPr>
          <p:cNvSpPr/>
          <p:nvPr userDrawn="1"/>
        </p:nvSpPr>
        <p:spPr>
          <a:xfrm>
            <a:off x="1789369" y="210606"/>
            <a:ext cx="4014822" cy="2831433"/>
          </a:xfrm>
          <a:custGeom>
            <a:avLst/>
            <a:gdLst>
              <a:gd name="connsiteX0" fmla="*/ 2158295 w 4014822"/>
              <a:gd name="connsiteY0" fmla="*/ 28 h 2831433"/>
              <a:gd name="connsiteX1" fmla="*/ 3821927 w 4014822"/>
              <a:gd name="connsiteY1" fmla="*/ 451707 h 2831433"/>
              <a:gd name="connsiteX2" fmla="*/ 2116392 w 4014822"/>
              <a:gd name="connsiteY2" fmla="*/ 2831372 h 2831433"/>
              <a:gd name="connsiteX3" fmla="*/ 94181 w 4014822"/>
              <a:gd name="connsiteY3" fmla="*/ 648689 h 2831433"/>
              <a:gd name="connsiteX4" fmla="*/ 2158295 w 4014822"/>
              <a:gd name="connsiteY4" fmla="*/ 28 h 283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822" h="2831433">
                <a:moveTo>
                  <a:pt x="2158295" y="28"/>
                </a:moveTo>
                <a:cubicBezTo>
                  <a:pt x="2835060" y="2310"/>
                  <a:pt x="3491267" y="145999"/>
                  <a:pt x="3821927" y="451707"/>
                </a:cubicBezTo>
                <a:cubicBezTo>
                  <a:pt x="4577720" y="1150467"/>
                  <a:pt x="2923612" y="2843173"/>
                  <a:pt x="2116392" y="2831372"/>
                </a:cubicBezTo>
                <a:cubicBezTo>
                  <a:pt x="1309172" y="2819570"/>
                  <a:pt x="-421159" y="1396727"/>
                  <a:pt x="94181" y="648689"/>
                </a:cubicBezTo>
                <a:cubicBezTo>
                  <a:pt x="384060" y="227917"/>
                  <a:pt x="1288169" y="-2905"/>
                  <a:pt x="2158295" y="28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01AB8A-21AD-B0F6-6FF0-D9EAE5D057D2}"/>
              </a:ext>
            </a:extLst>
          </p:cNvPr>
          <p:cNvSpPr/>
          <p:nvPr userDrawn="1"/>
        </p:nvSpPr>
        <p:spPr>
          <a:xfrm>
            <a:off x="3317065" y="327525"/>
            <a:ext cx="4310951" cy="2435326"/>
          </a:xfrm>
          <a:custGeom>
            <a:avLst/>
            <a:gdLst>
              <a:gd name="connsiteX0" fmla="*/ 495174 w 4310951"/>
              <a:gd name="connsiteY0" fmla="*/ 362 h 2435326"/>
              <a:gd name="connsiteX1" fmla="*/ 920158 w 4310951"/>
              <a:gd name="connsiteY1" fmla="*/ 105891 h 2435326"/>
              <a:gd name="connsiteX2" fmla="*/ 4180406 w 4310951"/>
              <a:gd name="connsiteY2" fmla="*/ 480943 h 2435326"/>
              <a:gd name="connsiteX3" fmla="*/ 2495563 w 4310951"/>
              <a:gd name="connsiteY3" fmla="*/ 2419118 h 2435326"/>
              <a:gd name="connsiteX4" fmla="*/ 495174 w 4310951"/>
              <a:gd name="connsiteY4" fmla="*/ 362 h 243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0951" h="2435326">
                <a:moveTo>
                  <a:pt x="495174" y="362"/>
                </a:moveTo>
                <a:cubicBezTo>
                  <a:pt x="614244" y="4112"/>
                  <a:pt x="755611" y="37187"/>
                  <a:pt x="920158" y="105891"/>
                </a:cubicBezTo>
                <a:cubicBezTo>
                  <a:pt x="2675326" y="838735"/>
                  <a:pt x="3610717" y="-408443"/>
                  <a:pt x="4180406" y="480943"/>
                </a:cubicBezTo>
                <a:cubicBezTo>
                  <a:pt x="4750095" y="1370329"/>
                  <a:pt x="3320003" y="2351857"/>
                  <a:pt x="2495563" y="2419118"/>
                </a:cubicBezTo>
                <a:cubicBezTo>
                  <a:pt x="276728" y="2668175"/>
                  <a:pt x="-655832" y="-35888"/>
                  <a:pt x="495174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287F595-3431-850B-1A46-68302973CC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051560"/>
            <a:ext cx="8101584" cy="1325563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8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D252A-6B69-E514-26A6-1C3086E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0138E35-2473-A805-FD57-ACB7C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66C81F-38A6-E13C-358A-CF2B70477129}"/>
              </a:ext>
            </a:extLst>
          </p:cNvPr>
          <p:cNvSpPr/>
          <p:nvPr userDrawn="1"/>
        </p:nvSpPr>
        <p:spPr>
          <a:xfrm>
            <a:off x="892936" y="2088672"/>
            <a:ext cx="1920247" cy="1937932"/>
          </a:xfrm>
          <a:custGeom>
            <a:avLst/>
            <a:gdLst>
              <a:gd name="connsiteX0" fmla="*/ 952167 w 1920247"/>
              <a:gd name="connsiteY0" fmla="*/ 2069 h 1937932"/>
              <a:gd name="connsiteX1" fmla="*/ 1146020 w 1920247"/>
              <a:gd name="connsiteY1" fmla="*/ 28022 h 1937932"/>
              <a:gd name="connsiteX2" fmla="*/ 1729489 w 1920247"/>
              <a:gd name="connsiteY2" fmla="*/ 1846370 h 1937932"/>
              <a:gd name="connsiteX3" fmla="*/ 54139 w 1920247"/>
              <a:gd name="connsiteY3" fmla="*/ 1404954 h 1937932"/>
              <a:gd name="connsiteX4" fmla="*/ 952167 w 1920247"/>
              <a:gd name="connsiteY4" fmla="*/ 2069 h 19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7" h="1937932">
                <a:moveTo>
                  <a:pt x="952167" y="2069"/>
                </a:moveTo>
                <a:cubicBezTo>
                  <a:pt x="1013263" y="5702"/>
                  <a:pt x="1077832" y="14185"/>
                  <a:pt x="1146020" y="28022"/>
                </a:cubicBezTo>
                <a:cubicBezTo>
                  <a:pt x="2237027" y="249423"/>
                  <a:pt x="1911469" y="1616882"/>
                  <a:pt x="1729489" y="1846370"/>
                </a:cubicBezTo>
                <a:cubicBezTo>
                  <a:pt x="1547508" y="2075859"/>
                  <a:pt x="217779" y="1853787"/>
                  <a:pt x="54139" y="1404954"/>
                </a:cubicBezTo>
                <a:cubicBezTo>
                  <a:pt x="-99274" y="984173"/>
                  <a:pt x="35730" y="-52428"/>
                  <a:pt x="952167" y="20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563E9-0102-A23C-8C56-17D20889363C}"/>
              </a:ext>
            </a:extLst>
          </p:cNvPr>
          <p:cNvSpPr/>
          <p:nvPr userDrawn="1"/>
        </p:nvSpPr>
        <p:spPr>
          <a:xfrm>
            <a:off x="3897600" y="2226588"/>
            <a:ext cx="1919274" cy="1896766"/>
          </a:xfrm>
          <a:custGeom>
            <a:avLst/>
            <a:gdLst>
              <a:gd name="connsiteX0" fmla="*/ 950195 w 1919274"/>
              <a:gd name="connsiteY0" fmla="*/ 709 h 1896766"/>
              <a:gd name="connsiteX1" fmla="*/ 1832169 w 1919274"/>
              <a:gd name="connsiteY1" fmla="*/ 1069588 h 1896766"/>
              <a:gd name="connsiteX2" fmla="*/ 124282 w 1919274"/>
              <a:gd name="connsiteY2" fmla="*/ 1639242 h 1896766"/>
              <a:gd name="connsiteX3" fmla="*/ 764475 w 1919274"/>
              <a:gd name="connsiteY3" fmla="*/ 8116 h 1896766"/>
              <a:gd name="connsiteX4" fmla="*/ 950195 w 1919274"/>
              <a:gd name="connsiteY4" fmla="*/ 709 h 18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74" h="1896766">
                <a:moveTo>
                  <a:pt x="950195" y="709"/>
                </a:moveTo>
                <a:cubicBezTo>
                  <a:pt x="1430402" y="15667"/>
                  <a:pt x="2174361" y="270758"/>
                  <a:pt x="1832169" y="1069588"/>
                </a:cubicBezTo>
                <a:cubicBezTo>
                  <a:pt x="1441093" y="1982536"/>
                  <a:pt x="509480" y="2087618"/>
                  <a:pt x="124282" y="1639242"/>
                </a:cubicBezTo>
                <a:cubicBezTo>
                  <a:pt x="-260916" y="1190866"/>
                  <a:pt x="333275" y="62351"/>
                  <a:pt x="764475" y="8116"/>
                </a:cubicBezTo>
                <a:cubicBezTo>
                  <a:pt x="818375" y="1336"/>
                  <a:pt x="881594" y="-1428"/>
                  <a:pt x="950195" y="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34079-129A-663C-2867-3DC3792C59A0}"/>
              </a:ext>
            </a:extLst>
          </p:cNvPr>
          <p:cNvSpPr/>
          <p:nvPr userDrawn="1"/>
        </p:nvSpPr>
        <p:spPr>
          <a:xfrm>
            <a:off x="6467965" y="2074736"/>
            <a:ext cx="1934216" cy="2008138"/>
          </a:xfrm>
          <a:custGeom>
            <a:avLst/>
            <a:gdLst>
              <a:gd name="connsiteX0" fmla="*/ 1176955 w 1934216"/>
              <a:gd name="connsiteY0" fmla="*/ 963 h 2008138"/>
              <a:gd name="connsiteX1" fmla="*/ 1467457 w 1934216"/>
              <a:gd name="connsiteY1" fmla="*/ 78222 h 2008138"/>
              <a:gd name="connsiteX2" fmla="*/ 1799669 w 1934216"/>
              <a:gd name="connsiteY2" fmla="*/ 1496056 h 2008138"/>
              <a:gd name="connsiteX3" fmla="*/ 471237 w 1934216"/>
              <a:gd name="connsiteY3" fmla="*/ 1889092 h 2008138"/>
              <a:gd name="connsiteX4" fmla="*/ 78202 w 1934216"/>
              <a:gd name="connsiteY4" fmla="*/ 560659 h 2008138"/>
              <a:gd name="connsiteX5" fmla="*/ 1176955 w 1934216"/>
              <a:gd name="connsiteY5" fmla="*/ 963 h 20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216" h="2008138">
                <a:moveTo>
                  <a:pt x="1176955" y="963"/>
                </a:moveTo>
                <a:cubicBezTo>
                  <a:pt x="1279614" y="5871"/>
                  <a:pt x="1378325" y="29790"/>
                  <a:pt x="1467457" y="78222"/>
                </a:cubicBezTo>
                <a:cubicBezTo>
                  <a:pt x="1942827" y="336525"/>
                  <a:pt x="2057971" y="1020686"/>
                  <a:pt x="1799669" y="1496056"/>
                </a:cubicBezTo>
                <a:cubicBezTo>
                  <a:pt x="1541366" y="1971426"/>
                  <a:pt x="946607" y="2147394"/>
                  <a:pt x="471237" y="1889092"/>
                </a:cubicBezTo>
                <a:cubicBezTo>
                  <a:pt x="-4133" y="1630789"/>
                  <a:pt x="-87835" y="862471"/>
                  <a:pt x="78202" y="560659"/>
                </a:cubicBezTo>
                <a:cubicBezTo>
                  <a:pt x="213106" y="315438"/>
                  <a:pt x="732098" y="-20303"/>
                  <a:pt x="1176955" y="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0E1CC6-A15E-1B79-5BB9-92C764498AC6}"/>
              </a:ext>
            </a:extLst>
          </p:cNvPr>
          <p:cNvSpPr/>
          <p:nvPr userDrawn="1"/>
        </p:nvSpPr>
        <p:spPr>
          <a:xfrm>
            <a:off x="9350343" y="2088796"/>
            <a:ext cx="1940255" cy="1874587"/>
          </a:xfrm>
          <a:custGeom>
            <a:avLst/>
            <a:gdLst>
              <a:gd name="connsiteX0" fmla="*/ 769429 w 1940255"/>
              <a:gd name="connsiteY0" fmla="*/ 1 h 1874587"/>
              <a:gd name="connsiteX1" fmla="*/ 1809595 w 1940255"/>
              <a:gd name="connsiteY1" fmla="*/ 336815 h 1874587"/>
              <a:gd name="connsiteX2" fmla="*/ 957221 w 1940255"/>
              <a:gd name="connsiteY2" fmla="*/ 1873566 h 1874587"/>
              <a:gd name="connsiteX3" fmla="*/ 84652 w 1940255"/>
              <a:gd name="connsiteY3" fmla="*/ 174906 h 1874587"/>
              <a:gd name="connsiteX4" fmla="*/ 769429 w 1940255"/>
              <a:gd name="connsiteY4" fmla="*/ 1 h 187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255" h="1874587">
                <a:moveTo>
                  <a:pt x="769429" y="1"/>
                </a:moveTo>
                <a:cubicBezTo>
                  <a:pt x="1193227" y="-246"/>
                  <a:pt x="1677555" y="102767"/>
                  <a:pt x="1809595" y="336815"/>
                </a:cubicBezTo>
                <a:cubicBezTo>
                  <a:pt x="2044333" y="752901"/>
                  <a:pt x="2069738" y="1913836"/>
                  <a:pt x="957221" y="1873566"/>
                </a:cubicBezTo>
                <a:cubicBezTo>
                  <a:pt x="-155296" y="1833297"/>
                  <a:pt x="-57411" y="431031"/>
                  <a:pt x="84652" y="174906"/>
                </a:cubicBezTo>
                <a:cubicBezTo>
                  <a:pt x="146804" y="62851"/>
                  <a:pt x="439808" y="193"/>
                  <a:pt x="769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EB68C9D-2145-4CC0-9F00-198AA56E3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054" y="2205433"/>
            <a:ext cx="1920240" cy="2028271"/>
          </a:xfrm>
          <a:custGeom>
            <a:avLst/>
            <a:gdLst>
              <a:gd name="connsiteX0" fmla="*/ 998505 w 1920240"/>
              <a:gd name="connsiteY0" fmla="*/ 0 h 2028271"/>
              <a:gd name="connsiteX1" fmla="*/ 1920240 w 1920240"/>
              <a:gd name="connsiteY1" fmla="*/ 1014136 h 2028271"/>
              <a:gd name="connsiteX2" fmla="*/ 998505 w 1920240"/>
              <a:gd name="connsiteY2" fmla="*/ 2028271 h 2028271"/>
              <a:gd name="connsiteX3" fmla="*/ 0 w 1920240"/>
              <a:gd name="connsiteY3" fmla="*/ 1014136 h 2028271"/>
              <a:gd name="connsiteX4" fmla="*/ 998505 w 1920240"/>
              <a:gd name="connsiteY4" fmla="*/ 0 h 20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2028271">
                <a:moveTo>
                  <a:pt x="998505" y="0"/>
                </a:moveTo>
                <a:cubicBezTo>
                  <a:pt x="1318545" y="0"/>
                  <a:pt x="1920240" y="454044"/>
                  <a:pt x="1920240" y="1014136"/>
                </a:cubicBezTo>
                <a:cubicBezTo>
                  <a:pt x="1920240" y="1574227"/>
                  <a:pt x="1318545" y="2028271"/>
                  <a:pt x="998505" y="2028271"/>
                </a:cubicBezTo>
                <a:cubicBezTo>
                  <a:pt x="678465" y="2028271"/>
                  <a:pt x="0" y="1719031"/>
                  <a:pt x="0" y="1014136"/>
                </a:cubicBezTo>
                <a:cubicBezTo>
                  <a:pt x="0" y="309240"/>
                  <a:pt x="678465" y="0"/>
                  <a:pt x="99850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74C254A-D1C1-7C23-7A97-D08B5EF74F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6324" y="2178388"/>
            <a:ext cx="2019168" cy="1860145"/>
          </a:xfrm>
          <a:custGeom>
            <a:avLst/>
            <a:gdLst>
              <a:gd name="connsiteX0" fmla="*/ 1075463 w 2019168"/>
              <a:gd name="connsiteY0" fmla="*/ 1079 h 1860145"/>
              <a:gd name="connsiteX1" fmla="*/ 1370094 w 2019168"/>
              <a:gd name="connsiteY1" fmla="*/ 51869 h 1860145"/>
              <a:gd name="connsiteX2" fmla="*/ 1707509 w 2019168"/>
              <a:gd name="connsiteY2" fmla="*/ 1715406 h 1860145"/>
              <a:gd name="connsiteX3" fmla="*/ 2089 w 2019168"/>
              <a:gd name="connsiteY3" fmla="*/ 1133186 h 1860145"/>
              <a:gd name="connsiteX4" fmla="*/ 1075463 w 2019168"/>
              <a:gd name="connsiteY4" fmla="*/ 1079 h 18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168" h="1860145">
                <a:moveTo>
                  <a:pt x="1075463" y="1079"/>
                </a:moveTo>
                <a:cubicBezTo>
                  <a:pt x="1169679" y="5250"/>
                  <a:pt x="1268160" y="21623"/>
                  <a:pt x="1370094" y="51869"/>
                </a:cubicBezTo>
                <a:cubicBezTo>
                  <a:pt x="2028402" y="250981"/>
                  <a:pt x="2264123" y="1392311"/>
                  <a:pt x="1707509" y="1715406"/>
                </a:cubicBezTo>
                <a:cubicBezTo>
                  <a:pt x="1150895" y="2038501"/>
                  <a:pt x="44037" y="1810492"/>
                  <a:pt x="2089" y="1133186"/>
                </a:cubicBezTo>
                <a:cubicBezTo>
                  <a:pt x="-34615" y="540543"/>
                  <a:pt x="415947" y="-28120"/>
                  <a:pt x="1075463" y="10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D22F399-84EB-DA43-D72E-972541FA6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8875" y="2140559"/>
            <a:ext cx="1959193" cy="2066782"/>
          </a:xfrm>
          <a:custGeom>
            <a:avLst/>
            <a:gdLst>
              <a:gd name="connsiteX0" fmla="*/ 990359 w 1959193"/>
              <a:gd name="connsiteY0" fmla="*/ 0 h 2066782"/>
              <a:gd name="connsiteX1" fmla="*/ 1959193 w 1959193"/>
              <a:gd name="connsiteY1" fmla="*/ 1087188 h 2066782"/>
              <a:gd name="connsiteX2" fmla="*/ 979599 w 1959193"/>
              <a:gd name="connsiteY2" fmla="*/ 2066782 h 2066782"/>
              <a:gd name="connsiteX3" fmla="*/ 6 w 1959193"/>
              <a:gd name="connsiteY3" fmla="*/ 1087188 h 2066782"/>
              <a:gd name="connsiteX4" fmla="*/ 990359 w 1959193"/>
              <a:gd name="connsiteY4" fmla="*/ 0 h 20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193" h="2066782">
                <a:moveTo>
                  <a:pt x="990359" y="0"/>
                </a:moveTo>
                <a:cubicBezTo>
                  <a:pt x="1531373" y="0"/>
                  <a:pt x="1959193" y="546173"/>
                  <a:pt x="1959193" y="1087188"/>
                </a:cubicBezTo>
                <a:cubicBezTo>
                  <a:pt x="1959193" y="1628203"/>
                  <a:pt x="1520614" y="2066782"/>
                  <a:pt x="979599" y="2066782"/>
                </a:cubicBezTo>
                <a:cubicBezTo>
                  <a:pt x="438585" y="2066782"/>
                  <a:pt x="-1787" y="1431651"/>
                  <a:pt x="6" y="1087188"/>
                </a:cubicBezTo>
                <a:cubicBezTo>
                  <a:pt x="1798" y="742725"/>
                  <a:pt x="449344" y="0"/>
                  <a:pt x="9903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3D7505-3D5F-5EC7-DA15-D6C2DF6E2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0110" y="2140558"/>
            <a:ext cx="2163666" cy="2014651"/>
          </a:xfrm>
          <a:custGeom>
            <a:avLst/>
            <a:gdLst>
              <a:gd name="connsiteX0" fmla="*/ 1273408 w 2163666"/>
              <a:gd name="connsiteY0" fmla="*/ 2029 h 2014651"/>
              <a:gd name="connsiteX1" fmla="*/ 1364459 w 2163666"/>
              <a:gd name="connsiteY1" fmla="*/ 19243 h 2014651"/>
              <a:gd name="connsiteX2" fmla="*/ 1803584 w 2163666"/>
              <a:gd name="connsiteY2" fmla="*/ 1720806 h 2014651"/>
              <a:gd name="connsiteX3" fmla="*/ 1517 w 2163666"/>
              <a:gd name="connsiteY3" fmla="*/ 1088839 h 2014651"/>
              <a:gd name="connsiteX4" fmla="*/ 1273408 w 2163666"/>
              <a:gd name="connsiteY4" fmla="*/ 2029 h 20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666" h="2014651">
                <a:moveTo>
                  <a:pt x="1273408" y="2029"/>
                </a:moveTo>
                <a:cubicBezTo>
                  <a:pt x="1305447" y="4806"/>
                  <a:pt x="1335918" y="10472"/>
                  <a:pt x="1364459" y="19243"/>
                </a:cubicBezTo>
                <a:cubicBezTo>
                  <a:pt x="1821112" y="159590"/>
                  <a:pt x="2638474" y="984414"/>
                  <a:pt x="1803584" y="1720806"/>
                </a:cubicBezTo>
                <a:cubicBezTo>
                  <a:pt x="968693" y="2457198"/>
                  <a:pt x="46130" y="1643895"/>
                  <a:pt x="1517" y="1088839"/>
                </a:cubicBezTo>
                <a:cubicBezTo>
                  <a:pt x="-40307" y="568475"/>
                  <a:pt x="792832" y="-39632"/>
                  <a:pt x="1273408" y="20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734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51468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031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503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734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468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4031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7503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7151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ACB28-E48A-5740-A6D3-E094D17FB09B}"/>
              </a:ext>
            </a:extLst>
          </p:cNvPr>
          <p:cNvSpPr/>
          <p:nvPr userDrawn="1"/>
        </p:nvSpPr>
        <p:spPr>
          <a:xfrm>
            <a:off x="9552576" y="1533655"/>
            <a:ext cx="1394660" cy="1251173"/>
          </a:xfrm>
          <a:custGeom>
            <a:avLst/>
            <a:gdLst>
              <a:gd name="connsiteX0" fmla="*/ 1065214 w 1394660"/>
              <a:gd name="connsiteY0" fmla="*/ 1006 h 1251173"/>
              <a:gd name="connsiteX1" fmla="*/ 1144180 w 1394660"/>
              <a:gd name="connsiteY1" fmla="*/ 2923 h 1251173"/>
              <a:gd name="connsiteX2" fmla="*/ 1143883 w 1394660"/>
              <a:gd name="connsiteY2" fmla="*/ 1151759 h 1251173"/>
              <a:gd name="connsiteX3" fmla="*/ 43 w 1394660"/>
              <a:gd name="connsiteY3" fmla="*/ 917572 h 1251173"/>
              <a:gd name="connsiteX4" fmla="*/ 1065214 w 1394660"/>
              <a:gd name="connsiteY4" fmla="*/ 1006 h 12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60" h="1251173">
                <a:moveTo>
                  <a:pt x="1065214" y="1006"/>
                </a:moveTo>
                <a:cubicBezTo>
                  <a:pt x="1092720" y="-779"/>
                  <a:pt x="1119132" y="-215"/>
                  <a:pt x="1144180" y="2923"/>
                </a:cubicBezTo>
                <a:cubicBezTo>
                  <a:pt x="1544949" y="53123"/>
                  <a:pt x="1404083" y="971069"/>
                  <a:pt x="1143883" y="1151759"/>
                </a:cubicBezTo>
                <a:cubicBezTo>
                  <a:pt x="883684" y="1332450"/>
                  <a:pt x="6581" y="1273955"/>
                  <a:pt x="43" y="917572"/>
                </a:cubicBezTo>
                <a:cubicBezTo>
                  <a:pt x="-6086" y="583464"/>
                  <a:pt x="652628" y="27796"/>
                  <a:pt x="1065214" y="10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36AFF8-9C8F-34D5-490C-107E9F54DA96}"/>
              </a:ext>
            </a:extLst>
          </p:cNvPr>
          <p:cNvSpPr/>
          <p:nvPr userDrawn="1"/>
        </p:nvSpPr>
        <p:spPr>
          <a:xfrm>
            <a:off x="1095157" y="1662388"/>
            <a:ext cx="1311040" cy="1332925"/>
          </a:xfrm>
          <a:custGeom>
            <a:avLst/>
            <a:gdLst>
              <a:gd name="connsiteX0" fmla="*/ 760032 w 1311040"/>
              <a:gd name="connsiteY0" fmla="*/ 1872 h 1332925"/>
              <a:gd name="connsiteX1" fmla="*/ 1114773 w 1311040"/>
              <a:gd name="connsiteY1" fmla="*/ 68853 h 1332925"/>
              <a:gd name="connsiteX2" fmla="*/ 1166213 w 1311040"/>
              <a:gd name="connsiteY2" fmla="*/ 1125308 h 1332925"/>
              <a:gd name="connsiteX3" fmla="*/ 150887 w 1311040"/>
              <a:gd name="connsiteY3" fmla="*/ 1201691 h 1332925"/>
              <a:gd name="connsiteX4" fmla="*/ 105320 w 1311040"/>
              <a:gd name="connsiteY4" fmla="*/ 223299 h 1332925"/>
              <a:gd name="connsiteX5" fmla="*/ 760032 w 1311040"/>
              <a:gd name="connsiteY5" fmla="*/ 1872 h 13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040" h="1332925">
                <a:moveTo>
                  <a:pt x="760032" y="1872"/>
                </a:moveTo>
                <a:cubicBezTo>
                  <a:pt x="912528" y="-6449"/>
                  <a:pt x="1048468" y="12477"/>
                  <a:pt x="1114773" y="68853"/>
                </a:cubicBezTo>
                <a:cubicBezTo>
                  <a:pt x="1291589" y="219188"/>
                  <a:pt x="1425495" y="823841"/>
                  <a:pt x="1166213" y="1125308"/>
                </a:cubicBezTo>
                <a:cubicBezTo>
                  <a:pt x="906931" y="1426775"/>
                  <a:pt x="327702" y="1352026"/>
                  <a:pt x="150887" y="1201691"/>
                </a:cubicBezTo>
                <a:cubicBezTo>
                  <a:pt x="-25929" y="1051356"/>
                  <a:pt x="-55328" y="412105"/>
                  <a:pt x="105320" y="223299"/>
                </a:cubicBezTo>
                <a:cubicBezTo>
                  <a:pt x="205725" y="105295"/>
                  <a:pt x="505873" y="15741"/>
                  <a:pt x="760032" y="187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8C201A-0786-FC68-D542-22B4C6AA1894}"/>
              </a:ext>
            </a:extLst>
          </p:cNvPr>
          <p:cNvSpPr/>
          <p:nvPr userDrawn="1"/>
        </p:nvSpPr>
        <p:spPr>
          <a:xfrm>
            <a:off x="3823043" y="1597010"/>
            <a:ext cx="1287665" cy="1468816"/>
          </a:xfrm>
          <a:custGeom>
            <a:avLst/>
            <a:gdLst>
              <a:gd name="connsiteX0" fmla="*/ 819156 w 1287665"/>
              <a:gd name="connsiteY0" fmla="*/ 237 h 1468816"/>
              <a:gd name="connsiteX1" fmla="*/ 1073512 w 1287665"/>
              <a:gd name="connsiteY1" fmla="*/ 75586 h 1468816"/>
              <a:gd name="connsiteX2" fmla="*/ 1009218 w 1287665"/>
              <a:gd name="connsiteY2" fmla="*/ 1454079 h 1468816"/>
              <a:gd name="connsiteX3" fmla="*/ 975 w 1287665"/>
              <a:gd name="connsiteY3" fmla="*/ 735510 h 1468816"/>
              <a:gd name="connsiteX4" fmla="*/ 819156 w 1287665"/>
              <a:gd name="connsiteY4" fmla="*/ 237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5" h="1468816">
                <a:moveTo>
                  <a:pt x="819156" y="237"/>
                </a:moveTo>
                <a:cubicBezTo>
                  <a:pt x="907123" y="-2584"/>
                  <a:pt x="993588" y="19619"/>
                  <a:pt x="1073512" y="75586"/>
                </a:cubicBezTo>
                <a:cubicBezTo>
                  <a:pt x="1499773" y="374078"/>
                  <a:pt x="1187974" y="1344092"/>
                  <a:pt x="1009218" y="1454079"/>
                </a:cubicBezTo>
                <a:cubicBezTo>
                  <a:pt x="830462" y="1564066"/>
                  <a:pt x="-32980" y="1032017"/>
                  <a:pt x="975" y="735510"/>
                </a:cubicBezTo>
                <a:cubicBezTo>
                  <a:pt x="28563" y="494599"/>
                  <a:pt x="437964" y="12464"/>
                  <a:pt x="819156" y="23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77F062-A889-08D4-9EFF-C8F31CE14470}"/>
              </a:ext>
            </a:extLst>
          </p:cNvPr>
          <p:cNvSpPr/>
          <p:nvPr userDrawn="1"/>
        </p:nvSpPr>
        <p:spPr>
          <a:xfrm>
            <a:off x="7229441" y="1717547"/>
            <a:ext cx="1212876" cy="1277484"/>
          </a:xfrm>
          <a:custGeom>
            <a:avLst/>
            <a:gdLst>
              <a:gd name="connsiteX0" fmla="*/ 661792 w 1212876"/>
              <a:gd name="connsiteY0" fmla="*/ 2751 h 1277484"/>
              <a:gd name="connsiteX1" fmla="*/ 1021677 w 1212876"/>
              <a:gd name="connsiteY1" fmla="*/ 95771 h 1277484"/>
              <a:gd name="connsiteX2" fmla="*/ 1087176 w 1212876"/>
              <a:gd name="connsiteY2" fmla="*/ 947071 h 1277484"/>
              <a:gd name="connsiteX3" fmla="*/ 189382 w 1212876"/>
              <a:gd name="connsiteY3" fmla="*/ 1190864 h 1277484"/>
              <a:gd name="connsiteX4" fmla="*/ 162703 w 1212876"/>
              <a:gd name="connsiteY4" fmla="*/ 253352 h 1277484"/>
              <a:gd name="connsiteX5" fmla="*/ 661792 w 1212876"/>
              <a:gd name="connsiteY5" fmla="*/ 2751 h 127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876" h="1277484">
                <a:moveTo>
                  <a:pt x="661792" y="2751"/>
                </a:moveTo>
                <a:cubicBezTo>
                  <a:pt x="787404" y="-8808"/>
                  <a:pt x="915287" y="14913"/>
                  <a:pt x="1021677" y="95771"/>
                </a:cubicBezTo>
                <a:cubicBezTo>
                  <a:pt x="1305381" y="311393"/>
                  <a:pt x="1225891" y="764555"/>
                  <a:pt x="1087176" y="947071"/>
                </a:cubicBezTo>
                <a:cubicBezTo>
                  <a:pt x="948460" y="1129586"/>
                  <a:pt x="511372" y="1425199"/>
                  <a:pt x="189382" y="1190864"/>
                </a:cubicBezTo>
                <a:cubicBezTo>
                  <a:pt x="-132607" y="956530"/>
                  <a:pt x="23987" y="435868"/>
                  <a:pt x="162703" y="253352"/>
                </a:cubicBezTo>
                <a:cubicBezTo>
                  <a:pt x="249400" y="139280"/>
                  <a:pt x="452440" y="22016"/>
                  <a:pt x="661792" y="2751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1DE3BF4-0CFD-6567-DCCE-2B743C040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0725" y="1733011"/>
            <a:ext cx="1368219" cy="1360576"/>
          </a:xfrm>
          <a:custGeom>
            <a:avLst/>
            <a:gdLst>
              <a:gd name="connsiteX0" fmla="*/ 711460 w 1368219"/>
              <a:gd name="connsiteY0" fmla="*/ 896 h 1360576"/>
              <a:gd name="connsiteX1" fmla="*/ 1368219 w 1368219"/>
              <a:gd name="connsiteY1" fmla="*/ 723493 h 1360576"/>
              <a:gd name="connsiteX2" fmla="*/ 711460 w 1368219"/>
              <a:gd name="connsiteY2" fmla="*/ 1360365 h 1360576"/>
              <a:gd name="connsiteX3" fmla="*/ 0 w 1368219"/>
              <a:gd name="connsiteY3" fmla="*/ 723493 h 1360576"/>
              <a:gd name="connsiteX4" fmla="*/ 711460 w 1368219"/>
              <a:gd name="connsiteY4" fmla="*/ 896 h 13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19" h="1360576">
                <a:moveTo>
                  <a:pt x="711460" y="896"/>
                </a:moveTo>
                <a:cubicBezTo>
                  <a:pt x="1227364" y="26296"/>
                  <a:pt x="1368219" y="324414"/>
                  <a:pt x="1368219" y="723493"/>
                </a:cubicBezTo>
                <a:cubicBezTo>
                  <a:pt x="1368219" y="1122573"/>
                  <a:pt x="1345896" y="1368831"/>
                  <a:pt x="711460" y="1360365"/>
                </a:cubicBezTo>
                <a:cubicBezTo>
                  <a:pt x="77023" y="1351900"/>
                  <a:pt x="0" y="950072"/>
                  <a:pt x="0" y="723493"/>
                </a:cubicBezTo>
                <a:cubicBezTo>
                  <a:pt x="0" y="496915"/>
                  <a:pt x="195556" y="-24503"/>
                  <a:pt x="71146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44C3697-BAFA-28BA-4921-270D6CABCC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42147" y="1658531"/>
            <a:ext cx="1438709" cy="1325401"/>
          </a:xfrm>
          <a:custGeom>
            <a:avLst/>
            <a:gdLst>
              <a:gd name="connsiteX0" fmla="*/ 766295 w 1438709"/>
              <a:gd name="connsiteY0" fmla="*/ 769 h 1325401"/>
              <a:gd name="connsiteX1" fmla="*/ 976227 w 1438709"/>
              <a:gd name="connsiteY1" fmla="*/ 36958 h 1325401"/>
              <a:gd name="connsiteX2" fmla="*/ 1216644 w 1438709"/>
              <a:gd name="connsiteY2" fmla="*/ 1222270 h 1325401"/>
              <a:gd name="connsiteX3" fmla="*/ 1489 w 1438709"/>
              <a:gd name="connsiteY3" fmla="*/ 807424 h 1325401"/>
              <a:gd name="connsiteX4" fmla="*/ 766295 w 1438709"/>
              <a:gd name="connsiteY4" fmla="*/ 769 h 13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709" h="1325401">
                <a:moveTo>
                  <a:pt x="766295" y="769"/>
                </a:moveTo>
                <a:cubicBezTo>
                  <a:pt x="833426" y="3741"/>
                  <a:pt x="903596" y="15407"/>
                  <a:pt x="976227" y="36958"/>
                </a:cubicBezTo>
                <a:cubicBezTo>
                  <a:pt x="1445288" y="178830"/>
                  <a:pt x="1613245" y="992057"/>
                  <a:pt x="1216644" y="1222270"/>
                </a:cubicBezTo>
                <a:cubicBezTo>
                  <a:pt x="820042" y="1452484"/>
                  <a:pt x="31377" y="1290022"/>
                  <a:pt x="1489" y="807424"/>
                </a:cubicBezTo>
                <a:cubicBezTo>
                  <a:pt x="-24664" y="385151"/>
                  <a:pt x="296373" y="-20036"/>
                  <a:pt x="766295" y="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82DD40-45F4-A734-10A7-250086C27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78827" y="1680105"/>
            <a:ext cx="1395974" cy="1472634"/>
          </a:xfrm>
          <a:custGeom>
            <a:avLst/>
            <a:gdLst>
              <a:gd name="connsiteX0" fmla="*/ 705655 w 1395974"/>
              <a:gd name="connsiteY0" fmla="*/ 0 h 1472634"/>
              <a:gd name="connsiteX1" fmla="*/ 1395974 w 1395974"/>
              <a:gd name="connsiteY1" fmla="*/ 774649 h 1472634"/>
              <a:gd name="connsiteX2" fmla="*/ 697989 w 1395974"/>
              <a:gd name="connsiteY2" fmla="*/ 1472634 h 1472634"/>
              <a:gd name="connsiteX3" fmla="*/ 4 w 1395974"/>
              <a:gd name="connsiteY3" fmla="*/ 774649 h 1472634"/>
              <a:gd name="connsiteX4" fmla="*/ 705655 w 1395974"/>
              <a:gd name="connsiteY4" fmla="*/ 0 h 14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74" h="1472634">
                <a:moveTo>
                  <a:pt x="705655" y="0"/>
                </a:moveTo>
                <a:cubicBezTo>
                  <a:pt x="1091142" y="0"/>
                  <a:pt x="1395974" y="389162"/>
                  <a:pt x="1395974" y="774649"/>
                </a:cubicBezTo>
                <a:cubicBezTo>
                  <a:pt x="1395974" y="1160135"/>
                  <a:pt x="1083476" y="1472634"/>
                  <a:pt x="697989" y="1472634"/>
                </a:cubicBezTo>
                <a:cubicBezTo>
                  <a:pt x="312503" y="1472634"/>
                  <a:pt x="-1273" y="1020088"/>
                  <a:pt x="4" y="774649"/>
                </a:cubicBezTo>
                <a:cubicBezTo>
                  <a:pt x="1281" y="529210"/>
                  <a:pt x="320169" y="0"/>
                  <a:pt x="70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FB9CCB0-3B43-F6EB-605C-68FC6DAC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2075" y="1631918"/>
            <a:ext cx="1541667" cy="1435490"/>
          </a:xfrm>
          <a:custGeom>
            <a:avLst/>
            <a:gdLst>
              <a:gd name="connsiteX0" fmla="*/ 907336 w 1541667"/>
              <a:gd name="connsiteY0" fmla="*/ 1446 h 1435490"/>
              <a:gd name="connsiteX1" fmla="*/ 972212 w 1541667"/>
              <a:gd name="connsiteY1" fmla="*/ 13712 h 1435490"/>
              <a:gd name="connsiteX2" fmla="*/ 1285099 w 1541667"/>
              <a:gd name="connsiteY2" fmla="*/ 1226118 h 1435490"/>
              <a:gd name="connsiteX3" fmla="*/ 1081 w 1541667"/>
              <a:gd name="connsiteY3" fmla="*/ 775826 h 1435490"/>
              <a:gd name="connsiteX4" fmla="*/ 907336 w 1541667"/>
              <a:gd name="connsiteY4" fmla="*/ 1446 h 14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67" h="1435490">
                <a:moveTo>
                  <a:pt x="907336" y="1446"/>
                </a:moveTo>
                <a:cubicBezTo>
                  <a:pt x="930164" y="3425"/>
                  <a:pt x="951876" y="7462"/>
                  <a:pt x="972212" y="13712"/>
                </a:cubicBezTo>
                <a:cubicBezTo>
                  <a:pt x="1297588" y="113712"/>
                  <a:pt x="1879980" y="701420"/>
                  <a:pt x="1285099" y="1226118"/>
                </a:cubicBezTo>
                <a:cubicBezTo>
                  <a:pt x="690218" y="1750816"/>
                  <a:pt x="32869" y="1171317"/>
                  <a:pt x="1081" y="775826"/>
                </a:cubicBezTo>
                <a:cubicBezTo>
                  <a:pt x="-28719" y="405053"/>
                  <a:pt x="564913" y="-28239"/>
                  <a:pt x="907336" y="14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237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278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062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4846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237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278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062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4846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" name="Triangle 2">
            <a:extLst>
              <a:ext uri="{FF2B5EF4-FFF2-40B4-BE49-F238E27FC236}">
                <a16:creationId xmlns:a16="http://schemas.microsoft.com/office/drawing/2014/main" id="{E9D746EE-2CD1-8E5F-21D1-717095C13A21}"/>
              </a:ext>
            </a:extLst>
          </p:cNvPr>
          <p:cNvSpPr/>
          <p:nvPr userDrawn="1"/>
        </p:nvSpPr>
        <p:spPr>
          <a:xfrm rot="21394394">
            <a:off x="9892066" y="3963991"/>
            <a:ext cx="1475500" cy="131445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33816 w 5047402"/>
              <a:gd name="connsiteY0" fmla="*/ 3234353 h 4544470"/>
              <a:gd name="connsiteX1" fmla="*/ 2953052 w 5047402"/>
              <a:gd name="connsiteY1" fmla="*/ 25473 h 4544470"/>
              <a:gd name="connsiteX2" fmla="*/ 4949909 w 5047402"/>
              <a:gd name="connsiteY2" fmla="*/ 4389385 h 4544470"/>
              <a:gd name="connsiteX3" fmla="*/ 33816 w 5047402"/>
              <a:gd name="connsiteY3" fmla="*/ 3234353 h 4544470"/>
              <a:gd name="connsiteX0" fmla="*/ 51952 w 5065538"/>
              <a:gd name="connsiteY0" fmla="*/ 3240171 h 4628936"/>
              <a:gd name="connsiteX1" fmla="*/ 2971188 w 5065538"/>
              <a:gd name="connsiteY1" fmla="*/ 31291 h 4628936"/>
              <a:gd name="connsiteX2" fmla="*/ 4968045 w 5065538"/>
              <a:gd name="connsiteY2" fmla="*/ 4395203 h 4628936"/>
              <a:gd name="connsiteX3" fmla="*/ 51952 w 5065538"/>
              <a:gd name="connsiteY3" fmla="*/ 3240171 h 4628936"/>
              <a:gd name="connsiteX0" fmla="*/ 51952 w 5393218"/>
              <a:gd name="connsiteY0" fmla="*/ 3240171 h 5081380"/>
              <a:gd name="connsiteX1" fmla="*/ 2971188 w 5393218"/>
              <a:gd name="connsiteY1" fmla="*/ 31291 h 5081380"/>
              <a:gd name="connsiteX2" fmla="*/ 4968045 w 5393218"/>
              <a:gd name="connsiteY2" fmla="*/ 4395203 h 5081380"/>
              <a:gd name="connsiteX3" fmla="*/ 51952 w 5393218"/>
              <a:gd name="connsiteY3" fmla="*/ 3240171 h 5081380"/>
              <a:gd name="connsiteX0" fmla="*/ 21176 w 5076250"/>
              <a:gd name="connsiteY0" fmla="*/ 3171600 h 4476643"/>
              <a:gd name="connsiteX1" fmla="*/ 3281878 w 5076250"/>
              <a:gd name="connsiteY1" fmla="*/ 25924 h 4476643"/>
              <a:gd name="connsiteX2" fmla="*/ 4937269 w 5076250"/>
              <a:gd name="connsiteY2" fmla="*/ 4326632 h 4476643"/>
              <a:gd name="connsiteX3" fmla="*/ 21176 w 5076250"/>
              <a:gd name="connsiteY3" fmla="*/ 3171600 h 4476643"/>
              <a:gd name="connsiteX0" fmla="*/ 21176 w 5399462"/>
              <a:gd name="connsiteY0" fmla="*/ 3171600 h 4810123"/>
              <a:gd name="connsiteX1" fmla="*/ 3281878 w 5399462"/>
              <a:gd name="connsiteY1" fmla="*/ 25924 h 4810123"/>
              <a:gd name="connsiteX2" fmla="*/ 4937269 w 5399462"/>
              <a:gd name="connsiteY2" fmla="*/ 4326632 h 4810123"/>
              <a:gd name="connsiteX3" fmla="*/ 21176 w 5399462"/>
              <a:gd name="connsiteY3" fmla="*/ 3171600 h 48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62" h="4810123">
                <a:moveTo>
                  <a:pt x="21176" y="3171600"/>
                </a:moveTo>
                <a:cubicBezTo>
                  <a:pt x="-254722" y="2454815"/>
                  <a:pt x="2237939" y="-294918"/>
                  <a:pt x="3281878" y="25924"/>
                </a:cubicBezTo>
                <a:cubicBezTo>
                  <a:pt x="4325817" y="346766"/>
                  <a:pt x="6296743" y="2993163"/>
                  <a:pt x="4937269" y="4326632"/>
                </a:cubicBezTo>
                <a:cubicBezTo>
                  <a:pt x="3577795" y="5660101"/>
                  <a:pt x="297074" y="3888385"/>
                  <a:pt x="21176" y="317160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riangle 2">
            <a:extLst>
              <a:ext uri="{FF2B5EF4-FFF2-40B4-BE49-F238E27FC236}">
                <a16:creationId xmlns:a16="http://schemas.microsoft.com/office/drawing/2014/main" id="{899BE460-409B-EAFF-B70B-23B36E66364A}"/>
              </a:ext>
            </a:extLst>
          </p:cNvPr>
          <p:cNvSpPr/>
          <p:nvPr userDrawn="1"/>
        </p:nvSpPr>
        <p:spPr>
          <a:xfrm rot="7688314">
            <a:off x="4057001" y="4019714"/>
            <a:ext cx="1540625" cy="133157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3035E686-44F8-5A97-3FA3-FB72E8A42E52}"/>
              </a:ext>
            </a:extLst>
          </p:cNvPr>
          <p:cNvSpPr/>
          <p:nvPr userDrawn="1"/>
        </p:nvSpPr>
        <p:spPr>
          <a:xfrm rot="18434137">
            <a:off x="831871" y="4047987"/>
            <a:ext cx="1375578" cy="115578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0 w 1850046"/>
              <a:gd name="connsiteY0" fmla="*/ 843743 h 1768766"/>
              <a:gd name="connsiteX1" fmla="*/ 925023 w 1850046"/>
              <a:gd name="connsiteY1" fmla="*/ 0 h 1768766"/>
              <a:gd name="connsiteX2" fmla="*/ 1850046 w 1850046"/>
              <a:gd name="connsiteY2" fmla="*/ 843743 h 1768766"/>
              <a:gd name="connsiteX3" fmla="*/ 925023 w 1850046"/>
              <a:gd name="connsiteY3" fmla="*/ 1768766 h 1768766"/>
              <a:gd name="connsiteX4" fmla="*/ 0 w 1850046"/>
              <a:gd name="connsiteY4" fmla="*/ 843743 h 1768766"/>
              <a:gd name="connsiteX0" fmla="*/ 5 w 1850051"/>
              <a:gd name="connsiteY0" fmla="*/ 843743 h 1657006"/>
              <a:gd name="connsiteX1" fmla="*/ 925028 w 1850051"/>
              <a:gd name="connsiteY1" fmla="*/ 0 h 1657006"/>
              <a:gd name="connsiteX2" fmla="*/ 1850051 w 1850051"/>
              <a:gd name="connsiteY2" fmla="*/ 843743 h 1657006"/>
              <a:gd name="connsiteX3" fmla="*/ 935188 w 1850051"/>
              <a:gd name="connsiteY3" fmla="*/ 1657006 h 1657006"/>
              <a:gd name="connsiteX4" fmla="*/ 5 w 1850051"/>
              <a:gd name="connsiteY4" fmla="*/ 843743 h 1657006"/>
              <a:gd name="connsiteX0" fmla="*/ 2 w 1971968"/>
              <a:gd name="connsiteY0" fmla="*/ 843743 h 1657006"/>
              <a:gd name="connsiteX1" fmla="*/ 1046945 w 1971968"/>
              <a:gd name="connsiteY1" fmla="*/ 0 h 1657006"/>
              <a:gd name="connsiteX2" fmla="*/ 1971968 w 1971968"/>
              <a:gd name="connsiteY2" fmla="*/ 843743 h 1657006"/>
              <a:gd name="connsiteX3" fmla="*/ 1057105 w 1971968"/>
              <a:gd name="connsiteY3" fmla="*/ 1657006 h 1657006"/>
              <a:gd name="connsiteX4" fmla="*/ 2 w 1971968"/>
              <a:gd name="connsiteY4" fmla="*/ 843743 h 1657006"/>
              <a:gd name="connsiteX0" fmla="*/ 142 w 1972108"/>
              <a:gd name="connsiteY0" fmla="*/ 843743 h 1657006"/>
              <a:gd name="connsiteX1" fmla="*/ 1047085 w 1972108"/>
              <a:gd name="connsiteY1" fmla="*/ 0 h 1657006"/>
              <a:gd name="connsiteX2" fmla="*/ 1972108 w 1972108"/>
              <a:gd name="connsiteY2" fmla="*/ 843743 h 1657006"/>
              <a:gd name="connsiteX3" fmla="*/ 1057245 w 1972108"/>
              <a:gd name="connsiteY3" fmla="*/ 1657006 h 1657006"/>
              <a:gd name="connsiteX4" fmla="*/ 142 w 1972108"/>
              <a:gd name="connsiteY4" fmla="*/ 843743 h 165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08" h="1657006">
                <a:moveTo>
                  <a:pt x="142" y="843743"/>
                </a:moveTo>
                <a:cubicBezTo>
                  <a:pt x="-11711" y="272935"/>
                  <a:pt x="718424" y="0"/>
                  <a:pt x="1047085" y="0"/>
                </a:cubicBezTo>
                <a:cubicBezTo>
                  <a:pt x="1375746" y="0"/>
                  <a:pt x="1972108" y="332867"/>
                  <a:pt x="1972108" y="843743"/>
                </a:cubicBezTo>
                <a:cubicBezTo>
                  <a:pt x="1972108" y="1354619"/>
                  <a:pt x="1385906" y="1657006"/>
                  <a:pt x="1057245" y="1657006"/>
                </a:cubicBezTo>
                <a:cubicBezTo>
                  <a:pt x="728584" y="1657006"/>
                  <a:pt x="11995" y="1414551"/>
                  <a:pt x="142" y="843743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127E5D0-1987-2A45-7EB8-D0449FBDBB48}"/>
              </a:ext>
            </a:extLst>
          </p:cNvPr>
          <p:cNvSpPr/>
          <p:nvPr userDrawn="1"/>
        </p:nvSpPr>
        <p:spPr>
          <a:xfrm rot="2441864">
            <a:off x="6735824" y="3720682"/>
            <a:ext cx="1392502" cy="148739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4C8D3C29-A697-666D-CCB1-4A2885EA03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237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95EFF18A-456F-0200-6F0B-FFE00AABB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3278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D97A0A6E-7520-5FDB-915E-DA998056CA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062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C37FCE37-F31D-5F55-D8F0-24FE150D19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846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7B61BDA2-E2F8-1D34-2D71-2C1EE07F82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37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C5F4B246-3602-89ED-3E0A-8662A66D24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78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B6972967-A0A0-D74B-DB32-270A049FA8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4062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9">
            <a:extLst>
              <a:ext uri="{FF2B5EF4-FFF2-40B4-BE49-F238E27FC236}">
                <a16:creationId xmlns:a16="http://schemas.microsoft.com/office/drawing/2014/main" id="{68A46AB3-440A-EDBD-9522-2CEFD92EAF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846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2A73FB58-C106-4E93-CD24-68783A8D8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0182" y="3883007"/>
            <a:ext cx="1419663" cy="1476420"/>
          </a:xfrm>
          <a:custGeom>
            <a:avLst/>
            <a:gdLst>
              <a:gd name="connsiteX0" fmla="*/ 738210 w 1419663"/>
              <a:gd name="connsiteY0" fmla="*/ 0 h 1476420"/>
              <a:gd name="connsiteX1" fmla="*/ 1419663 w 1419663"/>
              <a:gd name="connsiteY1" fmla="*/ 738210 h 1476420"/>
              <a:gd name="connsiteX2" fmla="*/ 738210 w 1419663"/>
              <a:gd name="connsiteY2" fmla="*/ 1476420 h 1476420"/>
              <a:gd name="connsiteX3" fmla="*/ 0 w 1419663"/>
              <a:gd name="connsiteY3" fmla="*/ 738210 h 1476420"/>
              <a:gd name="connsiteX4" fmla="*/ 738210 w 1419663"/>
              <a:gd name="connsiteY4" fmla="*/ 0 h 147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663" h="1476420">
                <a:moveTo>
                  <a:pt x="738210" y="0"/>
                </a:moveTo>
                <a:cubicBezTo>
                  <a:pt x="974821" y="0"/>
                  <a:pt x="1419663" y="330508"/>
                  <a:pt x="1419663" y="738210"/>
                </a:cubicBezTo>
                <a:cubicBezTo>
                  <a:pt x="1419663" y="1145912"/>
                  <a:pt x="974821" y="1476420"/>
                  <a:pt x="738210" y="1476420"/>
                </a:cubicBezTo>
                <a:cubicBezTo>
                  <a:pt x="501599" y="1476420"/>
                  <a:pt x="0" y="1251318"/>
                  <a:pt x="0" y="738210"/>
                </a:cubicBezTo>
                <a:cubicBezTo>
                  <a:pt x="0" y="225102"/>
                  <a:pt x="501599" y="0"/>
                  <a:pt x="7382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4E38C68-4983-2DA4-C8FB-6C65022B3B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9187" y="3832085"/>
            <a:ext cx="1547941" cy="1505232"/>
          </a:xfrm>
          <a:custGeom>
            <a:avLst/>
            <a:gdLst>
              <a:gd name="connsiteX0" fmla="*/ 732258 w 1547941"/>
              <a:gd name="connsiteY0" fmla="*/ 972 h 1505232"/>
              <a:gd name="connsiteX1" fmla="*/ 1547941 w 1547941"/>
              <a:gd name="connsiteY1" fmla="*/ 725968 h 1505232"/>
              <a:gd name="connsiteX2" fmla="*/ 843665 w 1547941"/>
              <a:gd name="connsiteY2" fmla="*/ 1504111 h 1505232"/>
              <a:gd name="connsiteX3" fmla="*/ 50 w 1547941"/>
              <a:gd name="connsiteY3" fmla="*/ 855091 h 1505232"/>
              <a:gd name="connsiteX4" fmla="*/ 732258 w 1547941"/>
              <a:gd name="connsiteY4" fmla="*/ 972 h 15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941" h="1505232">
                <a:moveTo>
                  <a:pt x="732258" y="972"/>
                </a:moveTo>
                <a:cubicBezTo>
                  <a:pt x="990240" y="-20549"/>
                  <a:pt x="1547941" y="318266"/>
                  <a:pt x="1547941" y="725968"/>
                </a:cubicBezTo>
                <a:cubicBezTo>
                  <a:pt x="1547941" y="1133669"/>
                  <a:pt x="1101647" y="1482590"/>
                  <a:pt x="843665" y="1504111"/>
                </a:cubicBezTo>
                <a:cubicBezTo>
                  <a:pt x="585683" y="1525632"/>
                  <a:pt x="5705" y="1234737"/>
                  <a:pt x="50" y="855091"/>
                </a:cubicBezTo>
                <a:cubicBezTo>
                  <a:pt x="-5605" y="475445"/>
                  <a:pt x="474276" y="22493"/>
                  <a:pt x="732258" y="9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276FDBD4-A02F-F910-0D70-4B9FD348C2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817377" y="3869851"/>
            <a:ext cx="1515383" cy="1469701"/>
          </a:xfrm>
          <a:custGeom>
            <a:avLst/>
            <a:gdLst>
              <a:gd name="connsiteX0" fmla="*/ 733407 w 1515383"/>
              <a:gd name="connsiteY0" fmla="*/ 800 h 1469701"/>
              <a:gd name="connsiteX1" fmla="*/ 1515157 w 1515383"/>
              <a:gd name="connsiteY1" fmla="*/ 871740 h 1469701"/>
              <a:gd name="connsiteX2" fmla="*/ 738211 w 1515383"/>
              <a:gd name="connsiteY2" fmla="*/ 1467914 h 1469701"/>
              <a:gd name="connsiteX3" fmla="*/ 1 w 1515383"/>
              <a:gd name="connsiteY3" fmla="*/ 729705 h 1469701"/>
              <a:gd name="connsiteX4" fmla="*/ 733407 w 1515383"/>
              <a:gd name="connsiteY4" fmla="*/ 800 h 1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383" h="1469701">
                <a:moveTo>
                  <a:pt x="733407" y="800"/>
                </a:moveTo>
                <a:cubicBezTo>
                  <a:pt x="985933" y="24472"/>
                  <a:pt x="1528070" y="360740"/>
                  <a:pt x="1515157" y="871740"/>
                </a:cubicBezTo>
                <a:cubicBezTo>
                  <a:pt x="1515157" y="1279442"/>
                  <a:pt x="990737" y="1491587"/>
                  <a:pt x="738211" y="1467914"/>
                </a:cubicBezTo>
                <a:cubicBezTo>
                  <a:pt x="485684" y="1444242"/>
                  <a:pt x="801" y="974224"/>
                  <a:pt x="1" y="729705"/>
                </a:cubicBezTo>
                <a:cubicBezTo>
                  <a:pt x="-800" y="485186"/>
                  <a:pt x="480881" y="-22872"/>
                  <a:pt x="733407" y="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B524AD-3692-546D-2E77-0595EE431F1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41490" y="3869781"/>
            <a:ext cx="1489057" cy="1385672"/>
          </a:xfrm>
          <a:custGeom>
            <a:avLst/>
            <a:gdLst>
              <a:gd name="connsiteX0" fmla="*/ 817905 w 1489057"/>
              <a:gd name="connsiteY0" fmla="*/ 2143 h 1385672"/>
              <a:gd name="connsiteX1" fmla="*/ 1488854 w 1489057"/>
              <a:gd name="connsiteY1" fmla="*/ 751460 h 1385672"/>
              <a:gd name="connsiteX2" fmla="*/ 750644 w 1489057"/>
              <a:gd name="connsiteY2" fmla="*/ 1385649 h 1385672"/>
              <a:gd name="connsiteX3" fmla="*/ 9433 w 1489057"/>
              <a:gd name="connsiteY3" fmla="*/ 772473 h 1385672"/>
              <a:gd name="connsiteX4" fmla="*/ 484288 w 1489057"/>
              <a:gd name="connsiteY4" fmla="*/ 29858 h 1385672"/>
              <a:gd name="connsiteX5" fmla="*/ 817905 w 1489057"/>
              <a:gd name="connsiteY5" fmla="*/ 2143 h 13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057" h="1385672">
                <a:moveTo>
                  <a:pt x="817905" y="2143"/>
                </a:moveTo>
                <a:cubicBezTo>
                  <a:pt x="1161745" y="23797"/>
                  <a:pt x="1498537" y="213560"/>
                  <a:pt x="1488854" y="751460"/>
                </a:cubicBezTo>
                <a:cubicBezTo>
                  <a:pt x="1488854" y="1158764"/>
                  <a:pt x="997214" y="1382147"/>
                  <a:pt x="750644" y="1385649"/>
                </a:cubicBezTo>
                <a:cubicBezTo>
                  <a:pt x="504073" y="1389151"/>
                  <a:pt x="53826" y="998438"/>
                  <a:pt x="9433" y="772473"/>
                </a:cubicBezTo>
                <a:cubicBezTo>
                  <a:pt x="-34960" y="546507"/>
                  <a:pt x="69857" y="123746"/>
                  <a:pt x="484288" y="29858"/>
                </a:cubicBezTo>
                <a:cubicBezTo>
                  <a:pt x="587896" y="6386"/>
                  <a:pt x="703292" y="-5075"/>
                  <a:pt x="817905" y="2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D154EC-0314-0992-0ED9-81621D110F21}"/>
              </a:ext>
            </a:extLst>
          </p:cNvPr>
          <p:cNvSpPr/>
          <p:nvPr userDrawn="1"/>
        </p:nvSpPr>
        <p:spPr>
          <a:xfrm>
            <a:off x="8066913" y="4245962"/>
            <a:ext cx="3505366" cy="2197229"/>
          </a:xfrm>
          <a:custGeom>
            <a:avLst/>
            <a:gdLst>
              <a:gd name="connsiteX0" fmla="*/ 1591689 w 3505366"/>
              <a:gd name="connsiteY0" fmla="*/ 10 h 2197229"/>
              <a:gd name="connsiteX1" fmla="*/ 3436943 w 3505366"/>
              <a:gd name="connsiteY1" fmla="*/ 1794512 h 2197229"/>
              <a:gd name="connsiteX2" fmla="*/ 370414 w 3505366"/>
              <a:gd name="connsiteY2" fmla="*/ 1398378 h 2197229"/>
              <a:gd name="connsiteX3" fmla="*/ 1591689 w 3505366"/>
              <a:gd name="connsiteY3" fmla="*/ 10 h 21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366" h="2197229">
                <a:moveTo>
                  <a:pt x="1591689" y="10"/>
                </a:moveTo>
                <a:cubicBezTo>
                  <a:pt x="2321943" y="-3999"/>
                  <a:pt x="3845438" y="1214051"/>
                  <a:pt x="3436943" y="1794512"/>
                </a:cubicBezTo>
                <a:cubicBezTo>
                  <a:pt x="3028448" y="2374973"/>
                  <a:pt x="1456663" y="2397679"/>
                  <a:pt x="370414" y="1398378"/>
                </a:cubicBezTo>
                <a:cubicBezTo>
                  <a:pt x="-715835" y="399077"/>
                  <a:pt x="861435" y="4020"/>
                  <a:pt x="1591689" y="1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264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8264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E718E1-168B-58C6-1B6F-42DC26709517}"/>
              </a:ext>
            </a:extLst>
          </p:cNvPr>
          <p:cNvSpPr/>
          <p:nvPr userDrawn="1"/>
        </p:nvSpPr>
        <p:spPr>
          <a:xfrm>
            <a:off x="1754189" y="4214892"/>
            <a:ext cx="3361382" cy="2796865"/>
          </a:xfrm>
          <a:custGeom>
            <a:avLst/>
            <a:gdLst>
              <a:gd name="connsiteX0" fmla="*/ 1379177 w 3361382"/>
              <a:gd name="connsiteY0" fmla="*/ 673 h 2796865"/>
              <a:gd name="connsiteX1" fmla="*/ 3226456 w 3361382"/>
              <a:gd name="connsiteY1" fmla="*/ 698468 h 2796865"/>
              <a:gd name="connsiteX2" fmla="*/ 1654520 w 3361382"/>
              <a:gd name="connsiteY2" fmla="*/ 2790226 h 2796865"/>
              <a:gd name="connsiteX3" fmla="*/ 99339 w 3361382"/>
              <a:gd name="connsiteY3" fmla="*/ 407389 h 2796865"/>
              <a:gd name="connsiteX4" fmla="*/ 1379177 w 3361382"/>
              <a:gd name="connsiteY4" fmla="*/ 673 h 27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382" h="2796865">
                <a:moveTo>
                  <a:pt x="1379177" y="673"/>
                </a:moveTo>
                <a:cubicBezTo>
                  <a:pt x="2098234" y="15104"/>
                  <a:pt x="2895448" y="261479"/>
                  <a:pt x="3226456" y="698468"/>
                </a:cubicBezTo>
                <a:cubicBezTo>
                  <a:pt x="3814916" y="1475338"/>
                  <a:pt x="2328320" y="2906177"/>
                  <a:pt x="1654520" y="2790226"/>
                </a:cubicBezTo>
                <a:cubicBezTo>
                  <a:pt x="980720" y="2674275"/>
                  <a:pt x="-377423" y="1067616"/>
                  <a:pt x="99339" y="407389"/>
                </a:cubicBezTo>
                <a:cubicBezTo>
                  <a:pt x="307922" y="118539"/>
                  <a:pt x="819909" y="-10550"/>
                  <a:pt x="1379177" y="67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0A6ED0-15C9-368F-1AAA-EBC99B7AD5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02857"/>
            <a:ext cx="12192001" cy="2455143"/>
          </a:xfrm>
          <a:custGeom>
            <a:avLst/>
            <a:gdLst>
              <a:gd name="connsiteX0" fmla="*/ 0 w 12192001"/>
              <a:gd name="connsiteY0" fmla="*/ 0 h 2455143"/>
              <a:gd name="connsiteX1" fmla="*/ 206003 w 12192001"/>
              <a:gd name="connsiteY1" fmla="*/ 1109 h 2455143"/>
              <a:gd name="connsiteX2" fmla="*/ 2427782 w 12192001"/>
              <a:gd name="connsiteY2" fmla="*/ 201823 h 2455143"/>
              <a:gd name="connsiteX3" fmla="*/ 2758383 w 12192001"/>
              <a:gd name="connsiteY3" fmla="*/ 246086 h 2455143"/>
              <a:gd name="connsiteX4" fmla="*/ 2769563 w 12192001"/>
              <a:gd name="connsiteY4" fmla="*/ 249232 h 2455143"/>
              <a:gd name="connsiteX5" fmla="*/ 4441595 w 12192001"/>
              <a:gd name="connsiteY5" fmla="*/ 474966 h 2455143"/>
              <a:gd name="connsiteX6" fmla="*/ 6144331 w 12192001"/>
              <a:gd name="connsiteY6" fmla="*/ 457476 h 2455143"/>
              <a:gd name="connsiteX7" fmla="*/ 6578223 w 12192001"/>
              <a:gd name="connsiteY7" fmla="*/ 421761 h 2455143"/>
              <a:gd name="connsiteX8" fmla="*/ 6872381 w 12192001"/>
              <a:gd name="connsiteY8" fmla="*/ 383863 h 2455143"/>
              <a:gd name="connsiteX9" fmla="*/ 7078387 w 12192001"/>
              <a:gd name="connsiteY9" fmla="*/ 368875 h 2455143"/>
              <a:gd name="connsiteX10" fmla="*/ 7457053 w 12192001"/>
              <a:gd name="connsiteY10" fmla="*/ 322840 h 2455143"/>
              <a:gd name="connsiteX11" fmla="*/ 12107915 w 12192001"/>
              <a:gd name="connsiteY11" fmla="*/ 361608 h 2455143"/>
              <a:gd name="connsiteX12" fmla="*/ 12192001 w 12192001"/>
              <a:gd name="connsiteY12" fmla="*/ 373495 h 2455143"/>
              <a:gd name="connsiteX13" fmla="*/ 12192001 w 12192001"/>
              <a:gd name="connsiteY13" fmla="*/ 2455143 h 2455143"/>
              <a:gd name="connsiteX14" fmla="*/ 0 w 12192001"/>
              <a:gd name="connsiteY14" fmla="*/ 2455143 h 24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2455143">
                <a:moveTo>
                  <a:pt x="0" y="0"/>
                </a:moveTo>
                <a:lnTo>
                  <a:pt x="206003" y="1109"/>
                </a:lnTo>
                <a:cubicBezTo>
                  <a:pt x="1096250" y="15691"/>
                  <a:pt x="1811969" y="113904"/>
                  <a:pt x="2427782" y="201823"/>
                </a:cubicBezTo>
                <a:lnTo>
                  <a:pt x="2758383" y="246086"/>
                </a:lnTo>
                <a:lnTo>
                  <a:pt x="2769563" y="249232"/>
                </a:lnTo>
                <a:cubicBezTo>
                  <a:pt x="3256639" y="361338"/>
                  <a:pt x="3813963" y="441051"/>
                  <a:pt x="4441595" y="474966"/>
                </a:cubicBezTo>
                <a:cubicBezTo>
                  <a:pt x="4961013" y="503034"/>
                  <a:pt x="5528581" y="499736"/>
                  <a:pt x="6144331" y="457476"/>
                </a:cubicBezTo>
                <a:cubicBezTo>
                  <a:pt x="6281970" y="449903"/>
                  <a:pt x="6427188" y="437891"/>
                  <a:pt x="6578223" y="421761"/>
                </a:cubicBezTo>
                <a:lnTo>
                  <a:pt x="6872381" y="383863"/>
                </a:lnTo>
                <a:lnTo>
                  <a:pt x="7078387" y="368875"/>
                </a:lnTo>
                <a:cubicBezTo>
                  <a:pt x="7196800" y="357254"/>
                  <a:pt x="7322954" y="341987"/>
                  <a:pt x="7457053" y="322840"/>
                </a:cubicBezTo>
                <a:cubicBezTo>
                  <a:pt x="9602611" y="16470"/>
                  <a:pt x="11013138" y="205308"/>
                  <a:pt x="12107915" y="361608"/>
                </a:cubicBezTo>
                <a:lnTo>
                  <a:pt x="12192001" y="373495"/>
                </a:lnTo>
                <a:lnTo>
                  <a:pt x="12192001" y="2455143"/>
                </a:lnTo>
                <a:lnTo>
                  <a:pt x="0" y="24551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8063778-4F66-6E8B-E737-450DC310D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0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8C1FD49-DAC8-6015-C51D-AACE51DB28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1000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8AF8B-BD4E-27EF-1C36-53FEBC1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1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A35C1D-604B-3721-C6C0-3943E22ED61F}"/>
              </a:ext>
            </a:extLst>
          </p:cNvPr>
          <p:cNvSpPr/>
          <p:nvPr userDrawn="1"/>
        </p:nvSpPr>
        <p:spPr>
          <a:xfrm>
            <a:off x="2371564" y="3978509"/>
            <a:ext cx="2833489" cy="1977740"/>
          </a:xfrm>
          <a:custGeom>
            <a:avLst/>
            <a:gdLst>
              <a:gd name="connsiteX0" fmla="*/ 2330242 w 2833489"/>
              <a:gd name="connsiteY0" fmla="*/ 1 h 1977740"/>
              <a:gd name="connsiteX1" fmla="*/ 2498982 w 2833489"/>
              <a:gd name="connsiteY1" fmla="*/ 44466 h 1977740"/>
              <a:gd name="connsiteX2" fmla="*/ 2606536 w 2833489"/>
              <a:gd name="connsiteY2" fmla="*/ 1232877 h 1977740"/>
              <a:gd name="connsiteX3" fmla="*/ 2311327 w 2833489"/>
              <a:gd name="connsiteY3" fmla="*/ 1576745 h 1977740"/>
              <a:gd name="connsiteX4" fmla="*/ 383794 w 2833489"/>
              <a:gd name="connsiteY4" fmla="*/ 752097 h 1977740"/>
              <a:gd name="connsiteX5" fmla="*/ 2330242 w 2833489"/>
              <a:gd name="connsiteY5" fmla="*/ 1 h 19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489" h="1977740">
                <a:moveTo>
                  <a:pt x="2330242" y="1"/>
                </a:moveTo>
                <a:cubicBezTo>
                  <a:pt x="2383155" y="-127"/>
                  <a:pt x="2438275" y="13463"/>
                  <a:pt x="2498982" y="44466"/>
                </a:cubicBezTo>
                <a:cubicBezTo>
                  <a:pt x="2971547" y="300675"/>
                  <a:pt x="2882471" y="765287"/>
                  <a:pt x="2606536" y="1232877"/>
                </a:cubicBezTo>
                <a:cubicBezTo>
                  <a:pt x="2606503" y="1241273"/>
                  <a:pt x="2424583" y="1476594"/>
                  <a:pt x="2311327" y="1576745"/>
                </a:cubicBezTo>
                <a:cubicBezTo>
                  <a:pt x="1017130" y="2721187"/>
                  <a:pt x="-800765" y="1086278"/>
                  <a:pt x="383794" y="752097"/>
                </a:cubicBezTo>
                <a:cubicBezTo>
                  <a:pt x="1697583" y="673980"/>
                  <a:pt x="1959850" y="896"/>
                  <a:pt x="2330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A2EDE1-A310-C335-F6C8-E2A57A5DCD24}"/>
              </a:ext>
            </a:extLst>
          </p:cNvPr>
          <p:cNvSpPr/>
          <p:nvPr userDrawn="1"/>
        </p:nvSpPr>
        <p:spPr>
          <a:xfrm>
            <a:off x="2663717" y="895957"/>
            <a:ext cx="3353592" cy="3394580"/>
          </a:xfrm>
          <a:custGeom>
            <a:avLst/>
            <a:gdLst>
              <a:gd name="connsiteX0" fmla="*/ 1117000 w 3353592"/>
              <a:gd name="connsiteY0" fmla="*/ 212 h 3394580"/>
              <a:gd name="connsiteX1" fmla="*/ 3339471 w 3353592"/>
              <a:gd name="connsiteY1" fmla="*/ 1353770 h 3394580"/>
              <a:gd name="connsiteX2" fmla="*/ 1460830 w 3353592"/>
              <a:gd name="connsiteY2" fmla="*/ 3239951 h 3394580"/>
              <a:gd name="connsiteX3" fmla="*/ 456338 w 3353592"/>
              <a:gd name="connsiteY3" fmla="*/ 219125 h 3394580"/>
              <a:gd name="connsiteX4" fmla="*/ 1117000 w 3353592"/>
              <a:gd name="connsiteY4" fmla="*/ 212 h 33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3592" h="3394580">
                <a:moveTo>
                  <a:pt x="1117000" y="212"/>
                </a:moveTo>
                <a:cubicBezTo>
                  <a:pt x="2031490" y="-14669"/>
                  <a:pt x="3265097" y="758034"/>
                  <a:pt x="3339471" y="1353770"/>
                </a:cubicBezTo>
                <a:cubicBezTo>
                  <a:pt x="3434671" y="2116311"/>
                  <a:pt x="3074478" y="3932938"/>
                  <a:pt x="1460830" y="3239951"/>
                </a:cubicBezTo>
                <a:cubicBezTo>
                  <a:pt x="-152818" y="2546964"/>
                  <a:pt x="-337111" y="899506"/>
                  <a:pt x="456338" y="219125"/>
                </a:cubicBezTo>
                <a:cubicBezTo>
                  <a:pt x="629905" y="70291"/>
                  <a:pt x="860943" y="4378"/>
                  <a:pt x="1117000" y="21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FA232B-B094-6E9C-1F6E-B431526CF5CF}"/>
              </a:ext>
            </a:extLst>
          </p:cNvPr>
          <p:cNvSpPr/>
          <p:nvPr userDrawn="1"/>
        </p:nvSpPr>
        <p:spPr>
          <a:xfrm>
            <a:off x="695424" y="703594"/>
            <a:ext cx="3679069" cy="3508957"/>
          </a:xfrm>
          <a:custGeom>
            <a:avLst/>
            <a:gdLst>
              <a:gd name="connsiteX0" fmla="*/ 2214144 w 3679069"/>
              <a:gd name="connsiteY0" fmla="*/ 1127 h 3508957"/>
              <a:gd name="connsiteX1" fmla="*/ 3169400 w 3679069"/>
              <a:gd name="connsiteY1" fmla="*/ 1345851 h 3508957"/>
              <a:gd name="connsiteX2" fmla="*/ 717301 w 3679069"/>
              <a:gd name="connsiteY2" fmla="*/ 3495393 h 3508957"/>
              <a:gd name="connsiteX3" fmla="*/ 431011 w 3679069"/>
              <a:gd name="connsiteY3" fmla="*/ 965650 h 3508957"/>
              <a:gd name="connsiteX4" fmla="*/ 2214144 w 3679069"/>
              <a:gd name="connsiteY4" fmla="*/ 1127 h 350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9069" h="3508957">
                <a:moveTo>
                  <a:pt x="2214144" y="1127"/>
                </a:moveTo>
                <a:cubicBezTo>
                  <a:pt x="3378638" y="-35267"/>
                  <a:pt x="4289597" y="818314"/>
                  <a:pt x="3169400" y="1345851"/>
                </a:cubicBezTo>
                <a:cubicBezTo>
                  <a:pt x="1462434" y="2149717"/>
                  <a:pt x="1746081" y="3668078"/>
                  <a:pt x="717301" y="3495393"/>
                </a:cubicBezTo>
                <a:cubicBezTo>
                  <a:pt x="-311478" y="3322707"/>
                  <a:pt x="-70949" y="1617102"/>
                  <a:pt x="431011" y="965650"/>
                </a:cubicBezTo>
                <a:cubicBezTo>
                  <a:pt x="924632" y="283443"/>
                  <a:pt x="1604170" y="20191"/>
                  <a:pt x="2214144" y="112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042416"/>
            <a:ext cx="4535424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824" y="2295144"/>
            <a:ext cx="4535424" cy="2542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6E31B-BAE1-A01A-8FEA-C80E382B3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8086" y="785580"/>
            <a:ext cx="4537760" cy="4719174"/>
          </a:xfrm>
          <a:custGeom>
            <a:avLst/>
            <a:gdLst>
              <a:gd name="connsiteX0" fmla="*/ 2178172 w 4537760"/>
              <a:gd name="connsiteY0" fmla="*/ 0 h 4719174"/>
              <a:gd name="connsiteX1" fmla="*/ 4537760 w 4537760"/>
              <a:gd name="connsiteY1" fmla="*/ 2359587 h 4719174"/>
              <a:gd name="connsiteX2" fmla="*/ 2178172 w 4537760"/>
              <a:gd name="connsiteY2" fmla="*/ 4719174 h 4719174"/>
              <a:gd name="connsiteX3" fmla="*/ 0 w 4537760"/>
              <a:gd name="connsiteY3" fmla="*/ 2359587 h 4719174"/>
              <a:gd name="connsiteX4" fmla="*/ 2178172 w 4537760"/>
              <a:gd name="connsiteY4" fmla="*/ 0 h 4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760" h="4719174">
                <a:moveTo>
                  <a:pt x="2178172" y="0"/>
                </a:moveTo>
                <a:cubicBezTo>
                  <a:pt x="2934466" y="0"/>
                  <a:pt x="4537760" y="719508"/>
                  <a:pt x="4537760" y="2359587"/>
                </a:cubicBezTo>
                <a:cubicBezTo>
                  <a:pt x="4537760" y="3999666"/>
                  <a:pt x="2934466" y="4719174"/>
                  <a:pt x="2178172" y="4719174"/>
                </a:cubicBezTo>
                <a:cubicBezTo>
                  <a:pt x="1421878" y="4719174"/>
                  <a:pt x="0" y="3662751"/>
                  <a:pt x="0" y="2359587"/>
                </a:cubicBezTo>
                <a:cubicBezTo>
                  <a:pt x="0" y="1056424"/>
                  <a:pt x="1421878" y="0"/>
                  <a:pt x="21781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4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4850B3-36D8-8C1A-F5EF-A5999BB7B1C2}"/>
              </a:ext>
            </a:extLst>
          </p:cNvPr>
          <p:cNvSpPr/>
          <p:nvPr userDrawn="1"/>
        </p:nvSpPr>
        <p:spPr>
          <a:xfrm>
            <a:off x="9507158" y="4178543"/>
            <a:ext cx="1587071" cy="1617884"/>
          </a:xfrm>
          <a:custGeom>
            <a:avLst/>
            <a:gdLst>
              <a:gd name="connsiteX0" fmla="*/ 1080694 w 1587071"/>
              <a:gd name="connsiteY0" fmla="*/ 2111 h 1617884"/>
              <a:gd name="connsiteX1" fmla="*/ 1335962 w 1587071"/>
              <a:gd name="connsiteY1" fmla="*/ 77069 h 1617884"/>
              <a:gd name="connsiteX2" fmla="*/ 1421958 w 1587071"/>
              <a:gd name="connsiteY2" fmla="*/ 1354298 h 1617884"/>
              <a:gd name="connsiteX3" fmla="*/ 195058 w 1587071"/>
              <a:gd name="connsiteY3" fmla="*/ 1469552 h 1617884"/>
              <a:gd name="connsiteX4" fmla="*/ 117924 w 1587071"/>
              <a:gd name="connsiteY4" fmla="*/ 286653 h 1617884"/>
              <a:gd name="connsiteX5" fmla="*/ 1080694 w 1587071"/>
              <a:gd name="connsiteY5" fmla="*/ 2111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071" h="1617884">
                <a:moveTo>
                  <a:pt x="1080694" y="2111"/>
                </a:moveTo>
                <a:cubicBezTo>
                  <a:pt x="1190217" y="8935"/>
                  <a:pt x="1281627" y="32584"/>
                  <a:pt x="1335962" y="77069"/>
                </a:cubicBezTo>
                <a:cubicBezTo>
                  <a:pt x="1553301" y="255010"/>
                  <a:pt x="1728930" y="983673"/>
                  <a:pt x="1421958" y="1354298"/>
                </a:cubicBezTo>
                <a:cubicBezTo>
                  <a:pt x="1114985" y="1724924"/>
                  <a:pt x="412396" y="1647494"/>
                  <a:pt x="195058" y="1469552"/>
                </a:cubicBezTo>
                <a:cubicBezTo>
                  <a:pt x="-22281" y="1291611"/>
                  <a:pt x="-72227" y="518733"/>
                  <a:pt x="117924" y="286653"/>
                </a:cubicBezTo>
                <a:cubicBezTo>
                  <a:pt x="260537" y="112592"/>
                  <a:pt x="752124" y="-18360"/>
                  <a:pt x="1080694" y="211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D1FD9E-7F46-9CC5-FD0E-CFE3F35E0B93}"/>
              </a:ext>
            </a:extLst>
          </p:cNvPr>
          <p:cNvSpPr/>
          <p:nvPr userDrawn="1"/>
        </p:nvSpPr>
        <p:spPr>
          <a:xfrm>
            <a:off x="6603630" y="744767"/>
            <a:ext cx="4296779" cy="3871820"/>
          </a:xfrm>
          <a:custGeom>
            <a:avLst/>
            <a:gdLst>
              <a:gd name="connsiteX0" fmla="*/ 2760477 w 4296779"/>
              <a:gd name="connsiteY0" fmla="*/ 2182 h 3871820"/>
              <a:gd name="connsiteX1" fmla="*/ 4142305 w 4296779"/>
              <a:gd name="connsiteY1" fmla="*/ 239653 h 3871820"/>
              <a:gd name="connsiteX2" fmla="*/ 2987255 w 4296779"/>
              <a:gd name="connsiteY2" fmla="*/ 3853879 h 3871820"/>
              <a:gd name="connsiteX3" fmla="*/ 58868 w 4296779"/>
              <a:gd name="connsiteY3" fmla="*/ 1340210 h 3871820"/>
              <a:gd name="connsiteX4" fmla="*/ 2760477 w 4296779"/>
              <a:gd name="connsiteY4" fmla="*/ 2182 h 38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779" h="3871820">
                <a:moveTo>
                  <a:pt x="2760477" y="2182"/>
                </a:moveTo>
                <a:cubicBezTo>
                  <a:pt x="3405787" y="-16142"/>
                  <a:pt x="3959281" y="82548"/>
                  <a:pt x="4142305" y="239653"/>
                </a:cubicBezTo>
                <a:cubicBezTo>
                  <a:pt x="4630369" y="658598"/>
                  <a:pt x="3884388" y="3675893"/>
                  <a:pt x="2987255" y="3853879"/>
                </a:cubicBezTo>
                <a:cubicBezTo>
                  <a:pt x="2090123" y="4031864"/>
                  <a:pt x="-413986" y="2863263"/>
                  <a:pt x="58868" y="1340210"/>
                </a:cubicBezTo>
                <a:cubicBezTo>
                  <a:pt x="354402" y="388301"/>
                  <a:pt x="1684961" y="32723"/>
                  <a:pt x="2760477" y="218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D6A4FE-F065-45CD-09BA-E482AC8332CA}"/>
              </a:ext>
            </a:extLst>
          </p:cNvPr>
          <p:cNvSpPr/>
          <p:nvPr userDrawn="1"/>
        </p:nvSpPr>
        <p:spPr>
          <a:xfrm>
            <a:off x="6803612" y="381601"/>
            <a:ext cx="3189244" cy="3351598"/>
          </a:xfrm>
          <a:custGeom>
            <a:avLst/>
            <a:gdLst>
              <a:gd name="connsiteX0" fmla="*/ 2071935 w 3189244"/>
              <a:gd name="connsiteY0" fmla="*/ 14 h 3351598"/>
              <a:gd name="connsiteX1" fmla="*/ 2783364 w 3189244"/>
              <a:gd name="connsiteY1" fmla="*/ 1143621 h 3351598"/>
              <a:gd name="connsiteX2" fmla="*/ 780797 w 3189244"/>
              <a:gd name="connsiteY2" fmla="*/ 3350261 h 3351598"/>
              <a:gd name="connsiteX3" fmla="*/ 257684 w 3189244"/>
              <a:gd name="connsiteY3" fmla="*/ 1083349 h 3351598"/>
              <a:gd name="connsiteX4" fmla="*/ 2071935 w 3189244"/>
              <a:gd name="connsiteY4" fmla="*/ 14 h 33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244" h="3351598">
                <a:moveTo>
                  <a:pt x="2071935" y="14"/>
                </a:moveTo>
                <a:cubicBezTo>
                  <a:pt x="2987047" y="-3248"/>
                  <a:pt x="3653851" y="604848"/>
                  <a:pt x="2783364" y="1143621"/>
                </a:cubicBezTo>
                <a:cubicBezTo>
                  <a:pt x="1317282" y="2051027"/>
                  <a:pt x="1732770" y="3400004"/>
                  <a:pt x="780797" y="3350261"/>
                </a:cubicBezTo>
                <a:cubicBezTo>
                  <a:pt x="-171177" y="3300518"/>
                  <a:pt x="-130257" y="1727012"/>
                  <a:pt x="257684" y="1083349"/>
                </a:cubicBezTo>
                <a:cubicBezTo>
                  <a:pt x="703431" y="290682"/>
                  <a:pt x="1445805" y="2246"/>
                  <a:pt x="207193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057400"/>
            <a:ext cx="5808102" cy="768096"/>
          </a:xfrm>
        </p:spPr>
        <p:txBody>
          <a:bodyPr anchor="t">
            <a:noAutofit/>
          </a:bodyPr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0065D6-5C4A-C957-7A05-08EC8C71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0619" y="1281696"/>
            <a:ext cx="5477098" cy="4220903"/>
          </a:xfrm>
          <a:custGeom>
            <a:avLst/>
            <a:gdLst>
              <a:gd name="connsiteX0" fmla="*/ 2987265 w 5477098"/>
              <a:gd name="connsiteY0" fmla="*/ 96 h 4220903"/>
              <a:gd name="connsiteX1" fmla="*/ 3333020 w 5477098"/>
              <a:gd name="connsiteY1" fmla="*/ 45043 h 4220903"/>
              <a:gd name="connsiteX2" fmla="*/ 5189513 w 5477098"/>
              <a:gd name="connsiteY2" fmla="*/ 3880636 h 4220903"/>
              <a:gd name="connsiteX3" fmla="*/ 120030 w 5477098"/>
              <a:gd name="connsiteY3" fmla="*/ 2650084 h 4220903"/>
              <a:gd name="connsiteX4" fmla="*/ 2987265 w 5477098"/>
              <a:gd name="connsiteY4" fmla="*/ 96 h 422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098" h="4220903">
                <a:moveTo>
                  <a:pt x="2987265" y="96"/>
                </a:moveTo>
                <a:cubicBezTo>
                  <a:pt x="3115358" y="-1320"/>
                  <a:pt x="3232097" y="12998"/>
                  <a:pt x="3333020" y="45043"/>
                </a:cubicBezTo>
                <a:cubicBezTo>
                  <a:pt x="4409531" y="386863"/>
                  <a:pt x="6171661" y="3053369"/>
                  <a:pt x="5189513" y="3880636"/>
                </a:cubicBezTo>
                <a:cubicBezTo>
                  <a:pt x="4207363" y="4707903"/>
                  <a:pt x="859554" y="3921716"/>
                  <a:pt x="120030" y="2650084"/>
                </a:cubicBezTo>
                <a:cubicBezTo>
                  <a:pt x="-550164" y="1497667"/>
                  <a:pt x="1749035" y="13782"/>
                  <a:pt x="2987265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5C2DE-6A22-DAE2-6B10-2ECB862D6BF5}"/>
              </a:ext>
            </a:extLst>
          </p:cNvPr>
          <p:cNvGrpSpPr/>
          <p:nvPr userDrawn="1"/>
        </p:nvGrpSpPr>
        <p:grpSpPr>
          <a:xfrm>
            <a:off x="795528" y="3922811"/>
            <a:ext cx="5024122" cy="109694"/>
            <a:chOff x="3862913" y="5584851"/>
            <a:chExt cx="3422601" cy="147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770E3-337E-E3A7-C172-8E8E3DC3D324}"/>
                </a:ext>
              </a:extLst>
            </p:cNvPr>
            <p:cNvSpPr/>
            <p:nvPr/>
          </p:nvSpPr>
          <p:spPr>
            <a:xfrm>
              <a:off x="3908929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0BA79-4710-0264-8610-CC116C1F2A03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2681-5FD2-21B1-3188-87FCA580741D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DB5786-6B26-6BC9-4ADD-42F03E363CB8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91DA6-D02E-05FC-D21D-9E50A9AA77F3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4B7F32-377B-3B1F-E2EB-B0A8227587BD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FFC8C-1329-3F27-6A03-3C373937C167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28" y="1124712"/>
            <a:ext cx="5532120" cy="960120"/>
          </a:xfrm>
        </p:spPr>
        <p:txBody>
          <a:bodyPr anchor="b">
            <a:noAutofit/>
          </a:bodyPr>
          <a:lstStyle>
            <a:lvl1pPr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8" y="2286000"/>
            <a:ext cx="5532121" cy="3831328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accent4"/>
              </a:buClr>
              <a:defRPr sz="2400"/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49F2B-58AF-8122-F863-F0AF6DD2628F}"/>
              </a:ext>
            </a:extLst>
          </p:cNvPr>
          <p:cNvSpPr/>
          <p:nvPr userDrawn="1"/>
        </p:nvSpPr>
        <p:spPr>
          <a:xfrm>
            <a:off x="2874900" y="3317773"/>
            <a:ext cx="1864449" cy="3255643"/>
          </a:xfrm>
          <a:custGeom>
            <a:avLst/>
            <a:gdLst>
              <a:gd name="connsiteX0" fmla="*/ 1303919 w 1864449"/>
              <a:gd name="connsiteY0" fmla="*/ 859 h 3255643"/>
              <a:gd name="connsiteX1" fmla="*/ 1598851 w 1864449"/>
              <a:gd name="connsiteY1" fmla="*/ 645726 h 3255643"/>
              <a:gd name="connsiteX2" fmla="*/ 1674028 w 1864449"/>
              <a:gd name="connsiteY2" fmla="*/ 3108073 h 3255643"/>
              <a:gd name="connsiteX3" fmla="*/ 210888 w 1864449"/>
              <a:gd name="connsiteY3" fmla="*/ 2425563 h 3255643"/>
              <a:gd name="connsiteX4" fmla="*/ 61577 w 1864449"/>
              <a:gd name="connsiteY4" fmla="*/ 2059622 h 3255643"/>
              <a:gd name="connsiteX5" fmla="*/ 1303919 w 1864449"/>
              <a:gd name="connsiteY5" fmla="*/ 859 h 32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49" h="3255643">
                <a:moveTo>
                  <a:pt x="1303919" y="859"/>
                </a:moveTo>
                <a:cubicBezTo>
                  <a:pt x="1554097" y="15355"/>
                  <a:pt x="1708665" y="214035"/>
                  <a:pt x="1598851" y="645726"/>
                </a:cubicBezTo>
                <a:cubicBezTo>
                  <a:pt x="1247448" y="2027136"/>
                  <a:pt x="2268967" y="2591231"/>
                  <a:pt x="1674028" y="3108073"/>
                </a:cubicBezTo>
                <a:cubicBezTo>
                  <a:pt x="1190641" y="3528009"/>
                  <a:pt x="519823" y="2973220"/>
                  <a:pt x="210888" y="2425563"/>
                </a:cubicBezTo>
                <a:cubicBezTo>
                  <a:pt x="139596" y="2299180"/>
                  <a:pt x="87575" y="2173178"/>
                  <a:pt x="61577" y="2059622"/>
                </a:cubicBezTo>
                <a:cubicBezTo>
                  <a:pt x="-259613" y="828525"/>
                  <a:pt x="753529" y="-31033"/>
                  <a:pt x="1303919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357F9-711C-8255-E4CF-B983AEC33772}"/>
              </a:ext>
            </a:extLst>
          </p:cNvPr>
          <p:cNvSpPr/>
          <p:nvPr userDrawn="1"/>
        </p:nvSpPr>
        <p:spPr>
          <a:xfrm>
            <a:off x="1727390" y="314278"/>
            <a:ext cx="3559966" cy="4772583"/>
          </a:xfrm>
          <a:custGeom>
            <a:avLst/>
            <a:gdLst>
              <a:gd name="connsiteX0" fmla="*/ 2629170 w 3559966"/>
              <a:gd name="connsiteY0" fmla="*/ 961 h 4772583"/>
              <a:gd name="connsiteX1" fmla="*/ 3272980 w 3559966"/>
              <a:gd name="connsiteY1" fmla="*/ 250595 h 4772583"/>
              <a:gd name="connsiteX2" fmla="*/ 2235116 w 3559966"/>
              <a:gd name="connsiteY2" fmla="*/ 4667993 h 4772583"/>
              <a:gd name="connsiteX3" fmla="*/ 37990 w 3559966"/>
              <a:gd name="connsiteY3" fmla="*/ 1868288 h 4772583"/>
              <a:gd name="connsiteX4" fmla="*/ 2629170 w 3559966"/>
              <a:gd name="connsiteY4" fmla="*/ 961 h 47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966" h="4772583">
                <a:moveTo>
                  <a:pt x="2629170" y="961"/>
                </a:moveTo>
                <a:cubicBezTo>
                  <a:pt x="2893495" y="-9398"/>
                  <a:pt x="3120352" y="63385"/>
                  <a:pt x="3272980" y="250595"/>
                </a:cubicBezTo>
                <a:cubicBezTo>
                  <a:pt x="3970708" y="1106411"/>
                  <a:pt x="3307628" y="4023593"/>
                  <a:pt x="2235116" y="4667993"/>
                </a:cubicBezTo>
                <a:cubicBezTo>
                  <a:pt x="1162605" y="5312392"/>
                  <a:pt x="-250305" y="2806328"/>
                  <a:pt x="37990" y="1868288"/>
                </a:cubicBezTo>
                <a:cubicBezTo>
                  <a:pt x="263221" y="1135444"/>
                  <a:pt x="1685151" y="37958"/>
                  <a:pt x="2629170" y="961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6E0AB1-EC74-5A50-028C-28AE4D2F619A}"/>
              </a:ext>
            </a:extLst>
          </p:cNvPr>
          <p:cNvSpPr/>
          <p:nvPr userDrawn="1"/>
        </p:nvSpPr>
        <p:spPr>
          <a:xfrm>
            <a:off x="3567607" y="1990454"/>
            <a:ext cx="1865518" cy="2564608"/>
          </a:xfrm>
          <a:custGeom>
            <a:avLst/>
            <a:gdLst>
              <a:gd name="connsiteX0" fmla="*/ 797111 w 1865518"/>
              <a:gd name="connsiteY0" fmla="*/ 25 h 2564608"/>
              <a:gd name="connsiteX1" fmla="*/ 1854618 w 1865518"/>
              <a:gd name="connsiteY1" fmla="*/ 1470433 h 2564608"/>
              <a:gd name="connsiteX2" fmla="*/ 201733 w 1865518"/>
              <a:gd name="connsiteY2" fmla="*/ 2453129 h 2564608"/>
              <a:gd name="connsiteX3" fmla="*/ 581487 w 1865518"/>
              <a:gd name="connsiteY3" fmla="*/ 70732 h 2564608"/>
              <a:gd name="connsiteX4" fmla="*/ 797111 w 1865518"/>
              <a:gd name="connsiteY4" fmla="*/ 25 h 25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518" h="2564608">
                <a:moveTo>
                  <a:pt x="797111" y="25"/>
                </a:moveTo>
                <a:cubicBezTo>
                  <a:pt x="1321752" y="-5769"/>
                  <a:pt x="1956684" y="1025472"/>
                  <a:pt x="1854618" y="1470433"/>
                </a:cubicBezTo>
                <a:cubicBezTo>
                  <a:pt x="1737971" y="1978960"/>
                  <a:pt x="604749" y="2879982"/>
                  <a:pt x="201733" y="2453129"/>
                </a:cubicBezTo>
                <a:cubicBezTo>
                  <a:pt x="-201282" y="2026275"/>
                  <a:pt x="37672" y="453838"/>
                  <a:pt x="581487" y="70732"/>
                </a:cubicBezTo>
                <a:cubicBezTo>
                  <a:pt x="649464" y="22844"/>
                  <a:pt x="722162" y="852"/>
                  <a:pt x="797111" y="2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54B4BD-F773-23A7-8749-ADF77306D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24092" cy="6858000"/>
          </a:xfrm>
          <a:custGeom>
            <a:avLst/>
            <a:gdLst>
              <a:gd name="connsiteX0" fmla="*/ 0 w 4824092"/>
              <a:gd name="connsiteY0" fmla="*/ 0 h 6858000"/>
              <a:gd name="connsiteX1" fmla="*/ 4803723 w 4824092"/>
              <a:gd name="connsiteY1" fmla="*/ 0 h 6858000"/>
              <a:gd name="connsiteX2" fmla="*/ 4809757 w 4824092"/>
              <a:gd name="connsiteY2" fmla="*/ 55240 h 6858000"/>
              <a:gd name="connsiteX3" fmla="*/ 4340558 w 4824092"/>
              <a:gd name="connsiteY3" fmla="*/ 2357355 h 6858000"/>
              <a:gd name="connsiteX4" fmla="*/ 4257693 w 4824092"/>
              <a:gd name="connsiteY4" fmla="*/ 2555609 h 6858000"/>
              <a:gd name="connsiteX5" fmla="*/ 4252750 w 4824092"/>
              <a:gd name="connsiteY5" fmla="*/ 2562419 h 6858000"/>
              <a:gd name="connsiteX6" fmla="*/ 3831222 w 4824092"/>
              <a:gd name="connsiteY6" fmla="*/ 3565223 h 6858000"/>
              <a:gd name="connsiteX7" fmla="*/ 3722847 w 4824092"/>
              <a:gd name="connsiteY7" fmla="*/ 4570758 h 6858000"/>
              <a:gd name="connsiteX8" fmla="*/ 3735780 w 4824092"/>
              <a:gd name="connsiteY8" fmla="*/ 4825008 h 6858000"/>
              <a:gd name="connsiteX9" fmla="*/ 3752253 w 4824092"/>
              <a:gd name="connsiteY9" fmla="*/ 4971340 h 6858000"/>
              <a:gd name="connsiteX10" fmla="*/ 3765887 w 4824092"/>
              <a:gd name="connsiteY10" fmla="*/ 5117348 h 6858000"/>
              <a:gd name="connsiteX11" fmla="*/ 3796459 w 4824092"/>
              <a:gd name="connsiteY11" fmla="*/ 5338295 h 6858000"/>
              <a:gd name="connsiteX12" fmla="*/ 3819568 w 4824092"/>
              <a:gd name="connsiteY12" fmla="*/ 6764086 h 6858000"/>
              <a:gd name="connsiteX13" fmla="*/ 3801837 w 4824092"/>
              <a:gd name="connsiteY13" fmla="*/ 6858000 h 6858000"/>
              <a:gd name="connsiteX14" fmla="*/ 0 w 4824092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24092" h="6858000">
                <a:moveTo>
                  <a:pt x="0" y="0"/>
                </a:moveTo>
                <a:lnTo>
                  <a:pt x="4803723" y="0"/>
                </a:lnTo>
                <a:lnTo>
                  <a:pt x="4809757" y="55240"/>
                </a:lnTo>
                <a:cubicBezTo>
                  <a:pt x="4893777" y="1062871"/>
                  <a:pt x="4591706" y="1782362"/>
                  <a:pt x="4340558" y="2357355"/>
                </a:cubicBezTo>
                <a:lnTo>
                  <a:pt x="4257693" y="2555609"/>
                </a:lnTo>
                <a:lnTo>
                  <a:pt x="4252750" y="2562419"/>
                </a:lnTo>
                <a:cubicBezTo>
                  <a:pt x="4069830" y="2857481"/>
                  <a:pt x="3923527" y="3192021"/>
                  <a:pt x="3831222" y="3565223"/>
                </a:cubicBezTo>
                <a:cubicBezTo>
                  <a:pt x="3754831" y="3874077"/>
                  <a:pt x="3715422" y="4209410"/>
                  <a:pt x="3722847" y="4570758"/>
                </a:cubicBezTo>
                <a:cubicBezTo>
                  <a:pt x="3722077" y="4651649"/>
                  <a:pt x="3726482" y="4736740"/>
                  <a:pt x="3735780" y="4825008"/>
                </a:cubicBezTo>
                <a:cubicBezTo>
                  <a:pt x="3744620" y="4882175"/>
                  <a:pt x="3743413" y="4914172"/>
                  <a:pt x="3752253" y="4971340"/>
                </a:cubicBezTo>
                <a:lnTo>
                  <a:pt x="3765887" y="5117348"/>
                </a:lnTo>
                <a:cubicBezTo>
                  <a:pt x="3771847" y="5186617"/>
                  <a:pt x="3781942" y="5260230"/>
                  <a:pt x="3796459" y="5338295"/>
                </a:cubicBezTo>
                <a:cubicBezTo>
                  <a:pt x="3898083" y="5884739"/>
                  <a:pt x="3887578" y="6354017"/>
                  <a:pt x="3819568" y="6764086"/>
                </a:cubicBezTo>
                <a:lnTo>
                  <a:pt x="3801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97FE33-C46B-7B45-E4FB-3DEA16B54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9168" y="1868388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459E6E-97FC-1074-4C06-9CD71EC9B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49168" y="2461041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E9F63E-C450-8098-3C4A-434344351A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9168" y="3053694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68112B-632E-7F30-A801-131F91B561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9168" y="364634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07528E-155F-E875-8178-E3AEBAD024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9168" y="4239000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DB8B3E-9007-385B-8177-800AD9427E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9168" y="4831653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F9D4FF-13A3-F309-0814-2187BA685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9168" y="542430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383E88-836C-CD34-5C4B-3F0AAF118A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8128" y="18124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3CC4C9F-F232-4415-9118-28602D1280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8128" y="24067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D8B209B-4BCE-6BD8-63D1-CC7CE0AA8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88128" y="300114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FCA2773-BB1C-BDED-1C57-09A106D0AF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8128" y="359550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38CB0D3-C990-7F5C-A633-AA9302BB35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88128" y="418986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CB50D60-CB07-EDD6-072A-081F90BC3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88128" y="47842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90BCFF5-443F-8135-EAA8-9824F88360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88128" y="53785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87">
            <a:extLst>
              <a:ext uri="{FF2B5EF4-FFF2-40B4-BE49-F238E27FC236}">
                <a16:creationId xmlns:a16="http://schemas.microsoft.com/office/drawing/2014/main" id="{EEA784EF-3E6A-9E38-B8AC-FDA8B693DC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2368" y="199362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Text Placeholder 87">
            <a:extLst>
              <a:ext uri="{FF2B5EF4-FFF2-40B4-BE49-F238E27FC236}">
                <a16:creationId xmlns:a16="http://schemas.microsoft.com/office/drawing/2014/main" id="{5277C7B0-2FFF-0B06-E9B0-6BD8E0CA2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22368" y="258325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87">
            <a:extLst>
              <a:ext uri="{FF2B5EF4-FFF2-40B4-BE49-F238E27FC236}">
                <a16:creationId xmlns:a16="http://schemas.microsoft.com/office/drawing/2014/main" id="{149A2160-9598-9848-9211-C37363680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2368" y="318234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91EBF4BF-F08B-2CEA-0D2E-98E7E79E58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2368" y="377838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87">
            <a:extLst>
              <a:ext uri="{FF2B5EF4-FFF2-40B4-BE49-F238E27FC236}">
                <a16:creationId xmlns:a16="http://schemas.microsoft.com/office/drawing/2014/main" id="{4E881374-20C5-943C-FBFF-01633C0C5A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22368" y="4360425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87">
            <a:extLst>
              <a:ext uri="{FF2B5EF4-FFF2-40B4-BE49-F238E27FC236}">
                <a16:creationId xmlns:a16="http://schemas.microsoft.com/office/drawing/2014/main" id="{CE37C895-FC39-62C3-6D17-38E9E86C29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22368" y="4953078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097C8867-E297-05B1-44D3-06B4565506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2368" y="556146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0FECA7-E2D8-6CB7-E7E7-E872990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FFAB8A-57D6-651B-38AE-35DF4180909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B3C8D-27F0-CE84-9315-51EF14E98EDA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ADB9AF-464F-0E38-ECC7-2BFCF136500C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CA2750-B7C1-CFA2-23B8-59B85BEE352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994A7F-FD3E-8325-458B-B4CDDA0DB059}"/>
              </a:ext>
            </a:extLst>
          </p:cNvPr>
          <p:cNvCxnSpPr>
            <a:cxnSpLocks/>
          </p:cNvCxnSpPr>
          <p:nvPr userDrawn="1"/>
        </p:nvCxnSpPr>
        <p:spPr>
          <a:xfrm>
            <a:off x="8247683" y="1383812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54B56-C23F-3B87-EF9C-67EA31278555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28E5A9-3E96-A456-5CB0-A372980ABD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611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04936C-01DF-E460-1652-953D803A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249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ECA5FF-4198-40C6-E409-683E3CFE4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8858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25738D-5FC9-11BE-6A39-BCC099F5E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9337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0068B6-2B22-347E-06EB-68CB7507C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105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D62E108-D9EF-788B-DB44-CA3DF01BC2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0425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E5D52B6-2309-1A15-4155-7DAF8355A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1352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84CC2A1-BD79-0EBA-018E-9C3FB7EFC5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11513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2FD16F-52D5-C9B6-8A87-937778985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C91DD1-C82F-9A24-2D28-0423C62D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72600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E75FE04-F1AE-7E14-6CE0-BE887CC0B7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3223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618F3EEF-DED6-D6EE-33B9-E400C17395D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4470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FAF43AFC-F356-7C77-42ED-D04C1DCB14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16964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B055C43A-5F91-E3E1-824B-3D9DBC46C99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078212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5865370-14B5-B57B-793F-0939E43C79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94056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4BCDD-1238-6F57-82E1-0907C9B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1883664"/>
            <a:ext cx="5230368" cy="177393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0" y="4059936"/>
            <a:ext cx="5230368" cy="152704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riangle 2">
            <a:extLst>
              <a:ext uri="{FF2B5EF4-FFF2-40B4-BE49-F238E27FC236}">
                <a16:creationId xmlns:a16="http://schemas.microsoft.com/office/drawing/2014/main" id="{A706176C-DE3B-34E7-E308-E5516DCAE9DF}"/>
              </a:ext>
            </a:extLst>
          </p:cNvPr>
          <p:cNvSpPr/>
          <p:nvPr userDrawn="1"/>
        </p:nvSpPr>
        <p:spPr>
          <a:xfrm rot="2731129" flipH="1">
            <a:off x="3381079" y="1810544"/>
            <a:ext cx="2398338" cy="2070985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24802 w 5064988"/>
              <a:gd name="connsiteY0" fmla="*/ 3102785 h 4402324"/>
              <a:gd name="connsiteX1" fmla="*/ 3175317 w 5064988"/>
              <a:gd name="connsiteY1" fmla="*/ 26435 h 4402324"/>
              <a:gd name="connsiteX2" fmla="*/ 4940895 w 5064988"/>
              <a:gd name="connsiteY2" fmla="*/ 4257817 h 4402324"/>
              <a:gd name="connsiteX3" fmla="*/ 24802 w 5064988"/>
              <a:gd name="connsiteY3" fmla="*/ 3102785 h 4402324"/>
              <a:gd name="connsiteX0" fmla="*/ 176394 w 5216580"/>
              <a:gd name="connsiteY0" fmla="*/ 3115981 h 4583471"/>
              <a:gd name="connsiteX1" fmla="*/ 3326909 w 5216580"/>
              <a:gd name="connsiteY1" fmla="*/ 39631 h 4583471"/>
              <a:gd name="connsiteX2" fmla="*/ 5092487 w 5216580"/>
              <a:gd name="connsiteY2" fmla="*/ 4271013 h 4583471"/>
              <a:gd name="connsiteX3" fmla="*/ 176394 w 5216580"/>
              <a:gd name="connsiteY3" fmla="*/ 3115981 h 4583471"/>
              <a:gd name="connsiteX0" fmla="*/ 15210 w 4678213"/>
              <a:gd name="connsiteY0" fmla="*/ 3101798 h 3799725"/>
              <a:gd name="connsiteX1" fmla="*/ 3165725 w 4678213"/>
              <a:gd name="connsiteY1" fmla="*/ 25448 h 3799725"/>
              <a:gd name="connsiteX2" fmla="*/ 4516292 w 4678213"/>
              <a:gd name="connsiteY2" fmla="*/ 3559583 h 3799725"/>
              <a:gd name="connsiteX3" fmla="*/ 15210 w 4678213"/>
              <a:gd name="connsiteY3" fmla="*/ 3101798 h 3799725"/>
              <a:gd name="connsiteX0" fmla="*/ 15210 w 5235277"/>
              <a:gd name="connsiteY0" fmla="*/ 3101798 h 4322047"/>
              <a:gd name="connsiteX1" fmla="*/ 3165725 w 5235277"/>
              <a:gd name="connsiteY1" fmla="*/ 25448 h 4322047"/>
              <a:gd name="connsiteX2" fmla="*/ 4516292 w 5235277"/>
              <a:gd name="connsiteY2" fmla="*/ 3559583 h 4322047"/>
              <a:gd name="connsiteX3" fmla="*/ 15210 w 5235277"/>
              <a:gd name="connsiteY3" fmla="*/ 3101798 h 4322047"/>
              <a:gd name="connsiteX0" fmla="*/ 26802 w 5246869"/>
              <a:gd name="connsiteY0" fmla="*/ 3104602 h 4397353"/>
              <a:gd name="connsiteX1" fmla="*/ 3177317 w 5246869"/>
              <a:gd name="connsiteY1" fmla="*/ 28252 h 4397353"/>
              <a:gd name="connsiteX2" fmla="*/ 4527884 w 5246869"/>
              <a:gd name="connsiteY2" fmla="*/ 3562387 h 4397353"/>
              <a:gd name="connsiteX3" fmla="*/ 26802 w 5246869"/>
              <a:gd name="connsiteY3" fmla="*/ 3104602 h 4397353"/>
              <a:gd name="connsiteX0" fmla="*/ 46594 w 5266661"/>
              <a:gd name="connsiteY0" fmla="*/ 3111058 h 4547804"/>
              <a:gd name="connsiteX1" fmla="*/ 3197109 w 5266661"/>
              <a:gd name="connsiteY1" fmla="*/ 34708 h 4547804"/>
              <a:gd name="connsiteX2" fmla="*/ 4547676 w 5266661"/>
              <a:gd name="connsiteY2" fmla="*/ 3568843 h 4547804"/>
              <a:gd name="connsiteX3" fmla="*/ 46594 w 5266661"/>
              <a:gd name="connsiteY3" fmla="*/ 3111058 h 45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661" h="4547804">
                <a:moveTo>
                  <a:pt x="46594" y="3111058"/>
                </a:moveTo>
                <a:cubicBezTo>
                  <a:pt x="-373125" y="1686135"/>
                  <a:pt x="2153170" y="-286134"/>
                  <a:pt x="3197109" y="34708"/>
                </a:cubicBezTo>
                <a:cubicBezTo>
                  <a:pt x="4241048" y="355550"/>
                  <a:pt x="6386084" y="1880811"/>
                  <a:pt x="4547676" y="3568843"/>
                </a:cubicBezTo>
                <a:cubicBezTo>
                  <a:pt x="2709268" y="5256875"/>
                  <a:pt x="466313" y="4535981"/>
                  <a:pt x="46594" y="31110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riangle 2">
            <a:extLst>
              <a:ext uri="{FF2B5EF4-FFF2-40B4-BE49-F238E27FC236}">
                <a16:creationId xmlns:a16="http://schemas.microsoft.com/office/drawing/2014/main" id="{4191ACCE-E2FF-ADC5-FEB0-FA8A3F9626AE}"/>
              </a:ext>
            </a:extLst>
          </p:cNvPr>
          <p:cNvSpPr/>
          <p:nvPr userDrawn="1"/>
        </p:nvSpPr>
        <p:spPr>
          <a:xfrm rot="7237460" flipH="1">
            <a:off x="1812165" y="3120345"/>
            <a:ext cx="3992494" cy="261363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riangle 2">
            <a:extLst>
              <a:ext uri="{FF2B5EF4-FFF2-40B4-BE49-F238E27FC236}">
                <a16:creationId xmlns:a16="http://schemas.microsoft.com/office/drawing/2014/main" id="{22C8BC4C-7DCA-1B85-484B-247D5B590328}"/>
              </a:ext>
            </a:extLst>
          </p:cNvPr>
          <p:cNvSpPr/>
          <p:nvPr userDrawn="1"/>
        </p:nvSpPr>
        <p:spPr>
          <a:xfrm rot="2201564" flipH="1">
            <a:off x="2358749" y="362550"/>
            <a:ext cx="3363416" cy="2201818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EEF5F-359B-0A3E-4703-17D54C337F7D}"/>
              </a:ext>
            </a:extLst>
          </p:cNvPr>
          <p:cNvGrpSpPr/>
          <p:nvPr userDrawn="1"/>
        </p:nvGrpSpPr>
        <p:grpSpPr>
          <a:xfrm>
            <a:off x="6675146" y="3793035"/>
            <a:ext cx="4398604" cy="130784"/>
            <a:chOff x="3862913" y="5584851"/>
            <a:chExt cx="3422601" cy="15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6F995B-79E9-40FC-EC4F-418B254CB2F2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4BB79-1436-93AE-C419-4272735B402A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49EA0-238C-A57E-25DD-3AE5FA909392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4FB821-AE71-3E47-8FDD-50A9F310CACD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FFEF12-AF16-8E0C-F5E3-647B245A5DB7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FE276A-B176-37F5-81DD-A7FA387951E0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B844B3-BEDC-58B8-BBE2-4A2BD1B962B6}"/>
                </a:ext>
              </a:extLst>
            </p:cNvPr>
            <p:cNvSpPr/>
            <p:nvPr/>
          </p:nvSpPr>
          <p:spPr>
            <a:xfrm>
              <a:off x="3864554" y="5684434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63960-8154-819B-975D-B17D16A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59064" cy="6858000"/>
          </a:xfrm>
          <a:custGeom>
            <a:avLst/>
            <a:gdLst>
              <a:gd name="connsiteX0" fmla="*/ 0 w 4559064"/>
              <a:gd name="connsiteY0" fmla="*/ 0 h 6858000"/>
              <a:gd name="connsiteX1" fmla="*/ 3436547 w 4559064"/>
              <a:gd name="connsiteY1" fmla="*/ 0 h 6858000"/>
              <a:gd name="connsiteX2" fmla="*/ 3486113 w 4559064"/>
              <a:gd name="connsiteY2" fmla="*/ 50380 h 6858000"/>
              <a:gd name="connsiteX3" fmla="*/ 4505103 w 4559064"/>
              <a:gd name="connsiteY3" fmla="*/ 3615110 h 6858000"/>
              <a:gd name="connsiteX4" fmla="*/ 2867386 w 4559064"/>
              <a:gd name="connsiteY4" fmla="*/ 6834846 h 6858000"/>
              <a:gd name="connsiteX5" fmla="*/ 2848782 w 4559064"/>
              <a:gd name="connsiteY5" fmla="*/ 6848973 h 6858000"/>
              <a:gd name="connsiteX6" fmla="*/ 2835078 w 4559064"/>
              <a:gd name="connsiteY6" fmla="*/ 6858000 h 6858000"/>
              <a:gd name="connsiteX7" fmla="*/ 0 w 45590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064" h="6858000">
                <a:moveTo>
                  <a:pt x="0" y="0"/>
                </a:moveTo>
                <a:lnTo>
                  <a:pt x="3436547" y="0"/>
                </a:lnTo>
                <a:lnTo>
                  <a:pt x="3486113" y="50380"/>
                </a:lnTo>
                <a:cubicBezTo>
                  <a:pt x="4418018" y="1058627"/>
                  <a:pt x="4688463" y="2594351"/>
                  <a:pt x="4505103" y="3615110"/>
                </a:cubicBezTo>
                <a:cubicBezTo>
                  <a:pt x="4358416" y="4431718"/>
                  <a:pt x="3774605" y="5735358"/>
                  <a:pt x="2867386" y="6834846"/>
                </a:cubicBezTo>
                <a:cubicBezTo>
                  <a:pt x="2864078" y="6838585"/>
                  <a:pt x="2856912" y="6843618"/>
                  <a:pt x="2848782" y="6848973"/>
                </a:cubicBezTo>
                <a:lnTo>
                  <a:pt x="28350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51560"/>
            <a:ext cx="4928616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riangle 2">
            <a:extLst>
              <a:ext uri="{FF2B5EF4-FFF2-40B4-BE49-F238E27FC236}">
                <a16:creationId xmlns:a16="http://schemas.microsoft.com/office/drawing/2014/main" id="{5EB8A065-03DB-880F-ECEB-1EB0C3BA3ED4}"/>
              </a:ext>
            </a:extLst>
          </p:cNvPr>
          <p:cNvSpPr/>
          <p:nvPr userDrawn="1"/>
        </p:nvSpPr>
        <p:spPr>
          <a:xfrm rot="18063433">
            <a:off x="6691756" y="3506614"/>
            <a:ext cx="2243660" cy="1673591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riangle 2">
            <a:extLst>
              <a:ext uri="{FF2B5EF4-FFF2-40B4-BE49-F238E27FC236}">
                <a16:creationId xmlns:a16="http://schemas.microsoft.com/office/drawing/2014/main" id="{245AC05D-9D11-0077-E419-8E8CFFDA5874}"/>
              </a:ext>
            </a:extLst>
          </p:cNvPr>
          <p:cNvSpPr/>
          <p:nvPr userDrawn="1"/>
        </p:nvSpPr>
        <p:spPr>
          <a:xfrm rot="16535288">
            <a:off x="6931487" y="669775"/>
            <a:ext cx="4197907" cy="274810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F56657E-5220-AEB3-0A76-4BB2195FDBA3}"/>
              </a:ext>
            </a:extLst>
          </p:cNvPr>
          <p:cNvSpPr/>
          <p:nvPr userDrawn="1"/>
        </p:nvSpPr>
        <p:spPr>
          <a:xfrm rot="4082932">
            <a:off x="6216027" y="3679687"/>
            <a:ext cx="2485000" cy="2654351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78872B-E0D9-886F-4C62-41F0F1048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0284" y="0"/>
            <a:ext cx="5631717" cy="6857999"/>
          </a:xfrm>
          <a:custGeom>
            <a:avLst/>
            <a:gdLst>
              <a:gd name="connsiteX0" fmla="*/ 2590010 w 5631717"/>
              <a:gd name="connsiteY0" fmla="*/ 0 h 6857999"/>
              <a:gd name="connsiteX1" fmla="*/ 5631717 w 5631717"/>
              <a:gd name="connsiteY1" fmla="*/ 1212 h 6857999"/>
              <a:gd name="connsiteX2" fmla="*/ 5631717 w 5631717"/>
              <a:gd name="connsiteY2" fmla="*/ 6857999 h 6857999"/>
              <a:gd name="connsiteX3" fmla="*/ 0 w 5631717"/>
              <a:gd name="connsiteY3" fmla="*/ 6857999 h 6857999"/>
              <a:gd name="connsiteX4" fmla="*/ 39901 w 5631717"/>
              <a:gd name="connsiteY4" fmla="*/ 6763081 h 6857999"/>
              <a:gd name="connsiteX5" fmla="*/ 544454 w 5631717"/>
              <a:gd name="connsiteY5" fmla="*/ 5946557 h 6857999"/>
              <a:gd name="connsiteX6" fmla="*/ 672811 w 5631717"/>
              <a:gd name="connsiteY6" fmla="*/ 5765676 h 6857999"/>
              <a:gd name="connsiteX7" fmla="*/ 731342 w 5631717"/>
              <a:gd name="connsiteY7" fmla="*/ 5660755 h 6857999"/>
              <a:gd name="connsiteX8" fmla="*/ 833454 w 5631717"/>
              <a:gd name="connsiteY8" fmla="*/ 5521626 h 6857999"/>
              <a:gd name="connsiteX9" fmla="*/ 961393 w 5631717"/>
              <a:gd name="connsiteY9" fmla="*/ 5303328 h 6857999"/>
              <a:gd name="connsiteX10" fmla="*/ 1325644 w 5631717"/>
              <a:gd name="connsiteY10" fmla="*/ 4367182 h 6857999"/>
              <a:gd name="connsiteX11" fmla="*/ 1426358 w 5631717"/>
              <a:gd name="connsiteY11" fmla="*/ 3454426 h 6857999"/>
              <a:gd name="connsiteX12" fmla="*/ 1430402 w 5631717"/>
              <a:gd name="connsiteY12" fmla="*/ 3239987 h 6857999"/>
              <a:gd name="connsiteX13" fmla="*/ 1436946 w 5631717"/>
              <a:gd name="connsiteY13" fmla="*/ 3000917 h 6857999"/>
              <a:gd name="connsiteX14" fmla="*/ 2324003 w 5631717"/>
              <a:gd name="connsiteY14" fmla="*/ 456577 h 6857999"/>
              <a:gd name="connsiteX15" fmla="*/ 2565264 w 5631717"/>
              <a:gd name="connsiteY15" fmla="*/ 6604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1717" h="6857999">
                <a:moveTo>
                  <a:pt x="2590010" y="0"/>
                </a:moveTo>
                <a:lnTo>
                  <a:pt x="5631717" y="1212"/>
                </a:lnTo>
                <a:lnTo>
                  <a:pt x="5631717" y="6857999"/>
                </a:lnTo>
                <a:lnTo>
                  <a:pt x="0" y="6857999"/>
                </a:lnTo>
                <a:lnTo>
                  <a:pt x="39901" y="6763081"/>
                </a:lnTo>
                <a:cubicBezTo>
                  <a:pt x="162360" y="6499491"/>
                  <a:pt x="325518" y="6226512"/>
                  <a:pt x="544454" y="5946557"/>
                </a:cubicBezTo>
                <a:cubicBezTo>
                  <a:pt x="593106" y="5884344"/>
                  <a:pt x="635790" y="5824037"/>
                  <a:pt x="672811" y="5765676"/>
                </a:cubicBezTo>
                <a:lnTo>
                  <a:pt x="731342" y="5660755"/>
                </a:lnTo>
                <a:lnTo>
                  <a:pt x="833454" y="5521626"/>
                </a:lnTo>
                <a:cubicBezTo>
                  <a:pt x="882143" y="5448034"/>
                  <a:pt x="925029" y="5375010"/>
                  <a:pt x="961393" y="5303328"/>
                </a:cubicBezTo>
                <a:cubicBezTo>
                  <a:pt x="1133490" y="4988076"/>
                  <a:pt x="1248150" y="4675332"/>
                  <a:pt x="1325644" y="4367182"/>
                </a:cubicBezTo>
                <a:cubicBezTo>
                  <a:pt x="1403138" y="4059031"/>
                  <a:pt x="1421842" y="3824521"/>
                  <a:pt x="1426358" y="3454426"/>
                </a:cubicBezTo>
                <a:cubicBezTo>
                  <a:pt x="1427706" y="3382946"/>
                  <a:pt x="1423738" y="3433060"/>
                  <a:pt x="1430402" y="3239987"/>
                </a:cubicBezTo>
                <a:cubicBezTo>
                  <a:pt x="1436128" y="3079235"/>
                  <a:pt x="1431220" y="3071796"/>
                  <a:pt x="1436946" y="3000917"/>
                </a:cubicBezTo>
                <a:cubicBezTo>
                  <a:pt x="1482898" y="2290469"/>
                  <a:pt x="1545563" y="1451969"/>
                  <a:pt x="2324003" y="456577"/>
                </a:cubicBezTo>
                <a:cubicBezTo>
                  <a:pt x="2433469" y="316599"/>
                  <a:pt x="2512714" y="186267"/>
                  <a:pt x="2565264" y="6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A0D53E-8DD0-B163-9F83-6488106E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72" y="2295144"/>
            <a:ext cx="4928616" cy="265176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8CEC9-D752-F0E2-7CED-4FCAA57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8CB2E-13B3-FCC9-7990-1475F55BD104}"/>
              </a:ext>
            </a:extLst>
          </p:cNvPr>
          <p:cNvSpPr/>
          <p:nvPr userDrawn="1"/>
        </p:nvSpPr>
        <p:spPr>
          <a:xfrm>
            <a:off x="695009" y="180459"/>
            <a:ext cx="11009175" cy="6544064"/>
          </a:xfrm>
          <a:custGeom>
            <a:avLst/>
            <a:gdLst>
              <a:gd name="connsiteX0" fmla="*/ 5671719 w 11009175"/>
              <a:gd name="connsiteY0" fmla="*/ 133 h 6544064"/>
              <a:gd name="connsiteX1" fmla="*/ 8888406 w 11009175"/>
              <a:gd name="connsiteY1" fmla="*/ 5225085 h 6544064"/>
              <a:gd name="connsiteX2" fmla="*/ 579340 w 11009175"/>
              <a:gd name="connsiteY2" fmla="*/ 5973973 h 6544064"/>
              <a:gd name="connsiteX3" fmla="*/ 3799737 w 11009175"/>
              <a:gd name="connsiteY3" fmla="*/ 312285 h 6544064"/>
              <a:gd name="connsiteX4" fmla="*/ 5671719 w 11009175"/>
              <a:gd name="connsiteY4" fmla="*/ 133 h 654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175" h="6544064">
                <a:moveTo>
                  <a:pt x="5671719" y="133"/>
                </a:moveTo>
                <a:cubicBezTo>
                  <a:pt x="10502895" y="-32605"/>
                  <a:pt x="13110484" y="6035901"/>
                  <a:pt x="8888406" y="5225085"/>
                </a:cubicBezTo>
                <a:cubicBezTo>
                  <a:pt x="4147828" y="4314695"/>
                  <a:pt x="2446109" y="7881365"/>
                  <a:pt x="579340" y="5973973"/>
                </a:cubicBezTo>
                <a:cubicBezTo>
                  <a:pt x="-1287429" y="4066581"/>
                  <a:pt x="1780200" y="902713"/>
                  <a:pt x="3799737" y="312285"/>
                </a:cubicBezTo>
                <a:cubicBezTo>
                  <a:pt x="4451579" y="100191"/>
                  <a:pt x="5078417" y="4154"/>
                  <a:pt x="5671719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9A7D6B-CD07-F18A-EB90-872AF7151716}"/>
              </a:ext>
            </a:extLst>
          </p:cNvPr>
          <p:cNvSpPr/>
          <p:nvPr userDrawn="1"/>
        </p:nvSpPr>
        <p:spPr>
          <a:xfrm>
            <a:off x="8213789" y="0"/>
            <a:ext cx="3490395" cy="2990132"/>
          </a:xfrm>
          <a:custGeom>
            <a:avLst/>
            <a:gdLst>
              <a:gd name="connsiteX0" fmla="*/ 9820 w 3490395"/>
              <a:gd name="connsiteY0" fmla="*/ 0 h 2990132"/>
              <a:gd name="connsiteX1" fmla="*/ 3326144 w 3490395"/>
              <a:gd name="connsiteY1" fmla="*/ 0 h 2990132"/>
              <a:gd name="connsiteX2" fmla="*/ 3355148 w 3490395"/>
              <a:gd name="connsiteY2" fmla="*/ 31976 h 2990132"/>
              <a:gd name="connsiteX3" fmla="*/ 3469206 w 3490395"/>
              <a:gd name="connsiteY3" fmla="*/ 251990 h 2990132"/>
              <a:gd name="connsiteX4" fmla="*/ 1272961 w 3490395"/>
              <a:gd name="connsiteY4" fmla="*/ 2945433 h 2990132"/>
              <a:gd name="connsiteX5" fmla="*/ 84 w 3490395"/>
              <a:gd name="connsiteY5" fmla="*/ 261380 h 29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0395" h="2990132">
                <a:moveTo>
                  <a:pt x="9820" y="0"/>
                </a:moveTo>
                <a:lnTo>
                  <a:pt x="3326144" y="0"/>
                </a:lnTo>
                <a:lnTo>
                  <a:pt x="3355148" y="31976"/>
                </a:lnTo>
                <a:cubicBezTo>
                  <a:pt x="3412900" y="103082"/>
                  <a:pt x="3452270" y="176654"/>
                  <a:pt x="3469206" y="251990"/>
                </a:cubicBezTo>
                <a:cubicBezTo>
                  <a:pt x="3649852" y="1055568"/>
                  <a:pt x="2654828" y="3336449"/>
                  <a:pt x="1272961" y="2945433"/>
                </a:cubicBezTo>
                <a:cubicBezTo>
                  <a:pt x="322928" y="2676609"/>
                  <a:pt x="-6036" y="1263927"/>
                  <a:pt x="84" y="2613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F09C9-D54E-7785-7B9A-84D85BBD0F35}"/>
              </a:ext>
            </a:extLst>
          </p:cNvPr>
          <p:cNvSpPr/>
          <p:nvPr userDrawn="1"/>
        </p:nvSpPr>
        <p:spPr>
          <a:xfrm>
            <a:off x="7118763" y="-68389"/>
            <a:ext cx="2151657" cy="1747175"/>
          </a:xfrm>
          <a:custGeom>
            <a:avLst/>
            <a:gdLst>
              <a:gd name="connsiteX0" fmla="*/ 398864 w 2146359"/>
              <a:gd name="connsiteY0" fmla="*/ 0 h 1800706"/>
              <a:gd name="connsiteX1" fmla="*/ 1772637 w 2146359"/>
              <a:gd name="connsiteY1" fmla="*/ 0 h 1800706"/>
              <a:gd name="connsiteX2" fmla="*/ 1874163 w 2146359"/>
              <a:gd name="connsiteY2" fmla="*/ 53531 h 1800706"/>
              <a:gd name="connsiteX3" fmla="*/ 2110427 w 2146359"/>
              <a:gd name="connsiteY3" fmla="*/ 287988 h 1800706"/>
              <a:gd name="connsiteX4" fmla="*/ 1444651 w 2146359"/>
              <a:gd name="connsiteY4" fmla="*/ 1744615 h 1800706"/>
              <a:gd name="connsiteX5" fmla="*/ 25986 w 2146359"/>
              <a:gd name="connsiteY5" fmla="*/ 1140999 h 1800706"/>
              <a:gd name="connsiteX6" fmla="*/ 383281 w 2146359"/>
              <a:gd name="connsiteY6" fmla="*/ 18248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7" fmla="*/ 1864077 w 2146359"/>
              <a:gd name="connsiteY7" fmla="*/ 9144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0" fmla="*/ 1777935 w 2151657"/>
              <a:gd name="connsiteY0" fmla="*/ 0 h 1800706"/>
              <a:gd name="connsiteX1" fmla="*/ 1879461 w 2151657"/>
              <a:gd name="connsiteY1" fmla="*/ 53531 h 1800706"/>
              <a:gd name="connsiteX2" fmla="*/ 2115725 w 2151657"/>
              <a:gd name="connsiteY2" fmla="*/ 287988 h 1800706"/>
              <a:gd name="connsiteX3" fmla="*/ 1449949 w 2151657"/>
              <a:gd name="connsiteY3" fmla="*/ 1744615 h 1800706"/>
              <a:gd name="connsiteX4" fmla="*/ 31284 w 2151657"/>
              <a:gd name="connsiteY4" fmla="*/ 1140999 h 1800706"/>
              <a:gd name="connsiteX5" fmla="*/ 335239 w 2151657"/>
              <a:gd name="connsiteY5" fmla="*/ 94448 h 1800706"/>
              <a:gd name="connsiteX0" fmla="*/ 1879461 w 2151657"/>
              <a:gd name="connsiteY0" fmla="*/ 0 h 1747175"/>
              <a:gd name="connsiteX1" fmla="*/ 2115725 w 2151657"/>
              <a:gd name="connsiteY1" fmla="*/ 234457 h 1747175"/>
              <a:gd name="connsiteX2" fmla="*/ 1449949 w 2151657"/>
              <a:gd name="connsiteY2" fmla="*/ 1691084 h 1747175"/>
              <a:gd name="connsiteX3" fmla="*/ 31284 w 2151657"/>
              <a:gd name="connsiteY3" fmla="*/ 1087468 h 1747175"/>
              <a:gd name="connsiteX4" fmla="*/ 335239 w 2151657"/>
              <a:gd name="connsiteY4" fmla="*/ 40917 h 17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57" h="1747175">
                <a:moveTo>
                  <a:pt x="1879461" y="0"/>
                </a:moveTo>
                <a:cubicBezTo>
                  <a:pt x="1995915" y="72714"/>
                  <a:pt x="2082421" y="153158"/>
                  <a:pt x="2115725" y="234457"/>
                </a:cubicBezTo>
                <a:cubicBezTo>
                  <a:pt x="2248941" y="559652"/>
                  <a:pt x="2008387" y="1466014"/>
                  <a:pt x="1449949" y="1691084"/>
                </a:cubicBezTo>
                <a:cubicBezTo>
                  <a:pt x="891511" y="1916153"/>
                  <a:pt x="164500" y="1412663"/>
                  <a:pt x="31284" y="1087468"/>
                </a:cubicBezTo>
                <a:cubicBezTo>
                  <a:pt x="-68628" y="843572"/>
                  <a:pt x="80965" y="363691"/>
                  <a:pt x="335239" y="40917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BC3D-3493-89F4-9FDC-7C5F1C9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84" y="2426660"/>
            <a:ext cx="8391832" cy="204618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B0568A-52A9-D3B6-8353-E255CA106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016" y="640080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1C009BC-A885-8FBD-5A6F-3ECD72A5A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8088" y="4078224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40E-18C4-7CA4-FB54-99FF930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C6C63-11C9-0266-F010-C44387843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44752"/>
            <a:ext cx="10822803" cy="4297680"/>
          </a:xfrm>
        </p:spPr>
        <p:txBody>
          <a:bodyPr>
            <a:noAutofit/>
          </a:bodyPr>
          <a:lstStyle>
            <a:lvl1pPr marL="2286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07C25B9-D554-8008-6E22-6F71F9C5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6A7EF-9CEC-E8AC-0301-87D7BCBF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9D3B61-5963-1715-E68E-04E8DC8269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174AE1-965C-4101-4E5E-D7A3437BE059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AA0B-EED4-C5FC-EC52-9DE2015A6B0D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A4712-6E8B-C341-66AF-5E0CA529D4C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504713-49F6-3075-9DB9-1DF938D88DC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1387560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233511-5CF9-0557-CB1B-252E8EEFFA29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274A4B1-8B4D-AD8C-A527-4D590BB6C4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364" y="2763552"/>
            <a:ext cx="1378059" cy="1205624"/>
          </a:xfrm>
          <a:custGeom>
            <a:avLst/>
            <a:gdLst>
              <a:gd name="connsiteX0" fmla="*/ 781068 w 1378059"/>
              <a:gd name="connsiteY0" fmla="*/ 194 h 1205624"/>
              <a:gd name="connsiteX1" fmla="*/ 836547 w 1378059"/>
              <a:gd name="connsiteY1" fmla="*/ 9202 h 1205624"/>
              <a:gd name="connsiteX2" fmla="*/ 1189933 w 1378059"/>
              <a:gd name="connsiteY2" fmla="*/ 946102 h 1205624"/>
              <a:gd name="connsiteX3" fmla="*/ 12192 w 1378059"/>
              <a:gd name="connsiteY3" fmla="*/ 824743 h 1205624"/>
              <a:gd name="connsiteX4" fmla="*/ 781068 w 1378059"/>
              <a:gd name="connsiteY4" fmla="*/ 194 h 120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59" h="1205624">
                <a:moveTo>
                  <a:pt x="781068" y="194"/>
                </a:moveTo>
                <a:cubicBezTo>
                  <a:pt x="800887" y="945"/>
                  <a:pt x="819475" y="3886"/>
                  <a:pt x="836547" y="9202"/>
                </a:cubicBezTo>
                <a:cubicBezTo>
                  <a:pt x="1109701" y="94257"/>
                  <a:pt x="1670965" y="498604"/>
                  <a:pt x="1189933" y="946102"/>
                </a:cubicBezTo>
                <a:cubicBezTo>
                  <a:pt x="708900" y="1393599"/>
                  <a:pt x="122014" y="1202490"/>
                  <a:pt x="12192" y="824743"/>
                </a:cubicBezTo>
                <a:cubicBezTo>
                  <a:pt x="-90767" y="470605"/>
                  <a:pt x="483776" y="-11064"/>
                  <a:pt x="781068" y="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10C904-F55B-7A7C-CFEE-F892A0E01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2749" y="2785436"/>
            <a:ext cx="1155478" cy="1201673"/>
          </a:xfrm>
          <a:custGeom>
            <a:avLst/>
            <a:gdLst>
              <a:gd name="connsiteX0" fmla="*/ 600837 w 1155478"/>
              <a:gd name="connsiteY0" fmla="*/ 0 h 1201673"/>
              <a:gd name="connsiteX1" fmla="*/ 1155478 w 1155478"/>
              <a:gd name="connsiteY1" fmla="*/ 600837 h 1201673"/>
              <a:gd name="connsiteX2" fmla="*/ 600837 w 1155478"/>
              <a:gd name="connsiteY2" fmla="*/ 1201673 h 1201673"/>
              <a:gd name="connsiteX3" fmla="*/ 0 w 1155478"/>
              <a:gd name="connsiteY3" fmla="*/ 600837 h 1201673"/>
              <a:gd name="connsiteX4" fmla="*/ 600837 w 1155478"/>
              <a:gd name="connsiteY4" fmla="*/ 0 h 12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478" h="1201673">
                <a:moveTo>
                  <a:pt x="600837" y="0"/>
                </a:moveTo>
                <a:cubicBezTo>
                  <a:pt x="793417" y="0"/>
                  <a:pt x="1155478" y="269004"/>
                  <a:pt x="1155478" y="600837"/>
                </a:cubicBezTo>
                <a:cubicBezTo>
                  <a:pt x="1155478" y="932669"/>
                  <a:pt x="793417" y="1201673"/>
                  <a:pt x="600837" y="1201673"/>
                </a:cubicBezTo>
                <a:cubicBezTo>
                  <a:pt x="408257" y="1201673"/>
                  <a:pt x="0" y="1018460"/>
                  <a:pt x="0" y="600837"/>
                </a:cubicBezTo>
                <a:cubicBezTo>
                  <a:pt x="0" y="183213"/>
                  <a:pt x="408257" y="0"/>
                  <a:pt x="6008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AEB22-020B-F6CE-3C50-669489A38A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9106" y="2816136"/>
            <a:ext cx="1264120" cy="1117296"/>
          </a:xfrm>
          <a:custGeom>
            <a:avLst/>
            <a:gdLst>
              <a:gd name="connsiteX0" fmla="*/ 671182 w 1264120"/>
              <a:gd name="connsiteY0" fmla="*/ 0 h 1117296"/>
              <a:gd name="connsiteX1" fmla="*/ 1264120 w 1264120"/>
              <a:gd name="connsiteY1" fmla="*/ 568924 h 1117296"/>
              <a:gd name="connsiteX2" fmla="*/ 677694 w 1264120"/>
              <a:gd name="connsiteY2" fmla="*/ 1117296 h 1117296"/>
              <a:gd name="connsiteX3" fmla="*/ 92 w 1264120"/>
              <a:gd name="connsiteY3" fmla="*/ 568924 h 1117296"/>
              <a:gd name="connsiteX4" fmla="*/ 671182 w 1264120"/>
              <a:gd name="connsiteY4" fmla="*/ 0 h 11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120" h="1117296">
                <a:moveTo>
                  <a:pt x="671182" y="0"/>
                </a:moveTo>
                <a:cubicBezTo>
                  <a:pt x="881853" y="0"/>
                  <a:pt x="1264120" y="224448"/>
                  <a:pt x="1264120" y="568924"/>
                </a:cubicBezTo>
                <a:cubicBezTo>
                  <a:pt x="1264120" y="913401"/>
                  <a:pt x="888365" y="1117296"/>
                  <a:pt x="677694" y="1117296"/>
                </a:cubicBezTo>
                <a:cubicBezTo>
                  <a:pt x="467023" y="1117296"/>
                  <a:pt x="7690" y="953812"/>
                  <a:pt x="92" y="568924"/>
                </a:cubicBezTo>
                <a:cubicBezTo>
                  <a:pt x="-7505" y="184036"/>
                  <a:pt x="460510" y="0"/>
                  <a:pt x="6711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979DC04-0C71-6F6E-AA4F-673445ADB6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74430" y="2763985"/>
            <a:ext cx="1335899" cy="1190088"/>
          </a:xfrm>
          <a:custGeom>
            <a:avLst/>
            <a:gdLst>
              <a:gd name="connsiteX0" fmla="*/ 759607 w 1335899"/>
              <a:gd name="connsiteY0" fmla="*/ 125 h 1190088"/>
              <a:gd name="connsiteX1" fmla="*/ 811981 w 1335899"/>
              <a:gd name="connsiteY1" fmla="*/ 6414 h 1190088"/>
              <a:gd name="connsiteX2" fmla="*/ 1221546 w 1335899"/>
              <a:gd name="connsiteY2" fmla="*/ 1070466 h 1190088"/>
              <a:gd name="connsiteX3" fmla="*/ 5239 w 1335899"/>
              <a:gd name="connsiteY3" fmla="*/ 784696 h 1190088"/>
              <a:gd name="connsiteX4" fmla="*/ 759607 w 1335899"/>
              <a:gd name="connsiteY4" fmla="*/ 125 h 11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99" h="1190088">
                <a:moveTo>
                  <a:pt x="759607" y="125"/>
                </a:moveTo>
                <a:cubicBezTo>
                  <a:pt x="778295" y="-541"/>
                  <a:pt x="795838" y="1453"/>
                  <a:pt x="811981" y="6414"/>
                </a:cubicBezTo>
                <a:cubicBezTo>
                  <a:pt x="1070265" y="85795"/>
                  <a:pt x="1557898" y="740548"/>
                  <a:pt x="1221546" y="1070466"/>
                </a:cubicBezTo>
                <a:cubicBezTo>
                  <a:pt x="885194" y="1400384"/>
                  <a:pt x="73500" y="962038"/>
                  <a:pt x="5239" y="784696"/>
                </a:cubicBezTo>
                <a:cubicBezTo>
                  <a:pt x="-58755" y="618438"/>
                  <a:pt x="479282" y="10109"/>
                  <a:pt x="759607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50B4E8-3C98-7144-C340-C6D24AF00D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8770" y="2748704"/>
            <a:ext cx="1301909" cy="1218817"/>
          </a:xfrm>
          <a:custGeom>
            <a:avLst/>
            <a:gdLst>
              <a:gd name="connsiteX0" fmla="*/ 621383 w 1301909"/>
              <a:gd name="connsiteY0" fmla="*/ 3 h 1218817"/>
              <a:gd name="connsiteX1" fmla="*/ 1301909 w 1301909"/>
              <a:gd name="connsiteY1" fmla="*/ 628849 h 1218817"/>
              <a:gd name="connsiteX2" fmla="*/ 628776 w 1301909"/>
              <a:gd name="connsiteY2" fmla="*/ 1218815 h 1218817"/>
              <a:gd name="connsiteX3" fmla="*/ 3 w 1301909"/>
              <a:gd name="connsiteY3" fmla="*/ 635329 h 1218817"/>
              <a:gd name="connsiteX4" fmla="*/ 621383 w 1301909"/>
              <a:gd name="connsiteY4" fmla="*/ 3 h 12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909" h="1218817">
                <a:moveTo>
                  <a:pt x="621383" y="3"/>
                </a:moveTo>
                <a:cubicBezTo>
                  <a:pt x="838367" y="-1077"/>
                  <a:pt x="1301909" y="303019"/>
                  <a:pt x="1301909" y="628849"/>
                </a:cubicBezTo>
                <a:cubicBezTo>
                  <a:pt x="1301909" y="954678"/>
                  <a:pt x="845760" y="1217736"/>
                  <a:pt x="628776" y="1218815"/>
                </a:cubicBezTo>
                <a:cubicBezTo>
                  <a:pt x="411791" y="1219895"/>
                  <a:pt x="1235" y="838464"/>
                  <a:pt x="3" y="635329"/>
                </a:cubicBezTo>
                <a:cubicBezTo>
                  <a:pt x="-1229" y="432193"/>
                  <a:pt x="404398" y="1082"/>
                  <a:pt x="62138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3E65F5D0-1347-F2CA-1AC1-6D1A53EC5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3551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E68704E-A8DC-AC90-F667-6FEE13C3E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973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3F5AC1ED-89A8-B725-6256-728470F9EA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868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F3CCCAA1-05AF-631C-A3C9-6624A1EC81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868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0863D880-3EE8-64D4-08CB-DB860ED6AA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0410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8C74E023-D18E-6039-1DE0-9A2BB63F42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410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7299E6A2-D3C9-DE9A-B1C7-F97C864DDF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5294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AD547EE1-5C3B-2287-B9E3-9F0376DF30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294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4B62DCAF-9B73-498E-0829-9496E73918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664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B6877860-2940-382D-E00F-3B733A253F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664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38256-237D-24D6-5A38-E198DB1EB60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2393352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A92CDD-5053-BFA6-FEE3-50FFA7D6EE81}"/>
              </a:ext>
            </a:extLst>
          </p:cNvPr>
          <p:cNvCxnSpPr>
            <a:cxnSpLocks/>
          </p:cNvCxnSpPr>
          <p:nvPr userDrawn="1"/>
        </p:nvCxnSpPr>
        <p:spPr>
          <a:xfrm>
            <a:off x="1753849" y="2393352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28C8B-11F4-0BED-1FE8-E10E4DD3030A}"/>
              </a:ext>
            </a:extLst>
          </p:cNvPr>
          <p:cNvCxnSpPr>
            <a:cxnSpLocks/>
          </p:cNvCxnSpPr>
          <p:nvPr userDrawn="1"/>
        </p:nvCxnSpPr>
        <p:spPr>
          <a:xfrm>
            <a:off x="3924300" y="2391883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058929-9E17-5F0C-C475-EBB62C0D14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91883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667C6C-7D88-4368-2395-8414D68B5C3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2402544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354D76-073A-C99D-A74A-389343736C7D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2398796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F16DF89E-D658-4FD6-396D-5BDB8D50DC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0551" y="228782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15E5DF8-5D98-0B9D-2EA1-44D9BB4CD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05163" y="229286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43A506F-C19F-441F-4497-D86E9AB332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84012" y="2288841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4F32027-9269-C3DC-33AC-A69C99A8A0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27690" y="2297879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3D9D69A-000C-EF97-2383-3A915A07B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2014" y="2290384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4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6" r:id="rId4"/>
    <p:sldLayoutId id="2147483651" r:id="rId5"/>
    <p:sldLayoutId id="2147483657" r:id="rId6"/>
    <p:sldLayoutId id="2147483659" r:id="rId7"/>
    <p:sldLayoutId id="2147483660" r:id="rId8"/>
    <p:sldLayoutId id="2147483667" r:id="rId9"/>
    <p:sldLayoutId id="2147483653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4" r:id="rId16"/>
    <p:sldLayoutId id="2147483655" r:id="rId17"/>
    <p:sldLayoutId id="214748365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D09-5AE8-1B80-5788-7810E161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3" y="1694009"/>
            <a:ext cx="6489489" cy="1883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Getting Started with </a:t>
            </a:r>
            <a:r>
              <a:rPr lang="en-US" sz="5000" b="1" dirty="0">
                <a:latin typeface="Cambria" panose="02040503050406030204" pitchFamily="18" charset="0"/>
                <a:ea typeface="Cambria" panose="02040503050406030204" pitchFamily="18" charset="0"/>
              </a:rPr>
              <a:t>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5309-E364-76AB-F98A-DC9F3FD3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Bhawna Gunwani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47219B-2843-00E2-EE30-884E220C10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Corporate Trainer and Consultant</a:t>
            </a:r>
          </a:p>
        </p:txBody>
      </p:sp>
    </p:spTree>
    <p:extLst>
      <p:ext uri="{BB962C8B-B14F-4D97-AF65-F5344CB8AC3E}">
        <p14:creationId xmlns:p14="http://schemas.microsoft.com/office/powerpoint/2010/main" val="31412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70" y="2988739"/>
            <a:ext cx="9121877" cy="1386388"/>
          </a:xfrm>
        </p:spPr>
        <p:txBody>
          <a:bodyPr/>
          <a:lstStyle/>
          <a:p>
            <a:r>
              <a:rPr lang="en-US" sz="6600" dirty="0"/>
              <a:t>MVC Pattern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3059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Built-In Middleware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0" indent="0" algn="ctr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Microsoft introduced many inbuilt middleware with ASP.NET Components.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F0C449-6DA5-0E77-1F4C-074C4FDC9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12823"/>
              </p:ext>
            </p:extLst>
          </p:nvPr>
        </p:nvGraphicFramePr>
        <p:xfrm>
          <a:off x="855407" y="2088494"/>
          <a:ext cx="10687664" cy="4209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45805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7741859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</a:tblGrid>
              <a:tr h="480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Middleware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Description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45288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Provide the authentication support for the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418044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CORS</a:t>
                      </a:r>
                      <a:endParaRPr lang="en-IN" sz="20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Used for configures Cross-Origin Resource Sharing.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416867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Diagnostics</a:t>
                      </a:r>
                      <a:r>
                        <a:rPr lang="en-US" sz="20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</a:t>
                      </a:r>
                      <a:endParaRPr lang="en-IN" sz="20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It is used to configures diagnostics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HTTPS Redirection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It is used to redirect all HTTP request to the HTTPs Service.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Request Localization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It provides the localization support.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372377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This middleware provides the definition of the request routes.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HTTP Method Override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Provides us for the incoming POST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MVC</a:t>
                      </a:r>
                      <a:endParaRPr lang="en-IN" sz="2000" b="1" i="0" kern="1200" dirty="0">
                        <a:solidFill>
                          <a:schemeClr val="tx1"/>
                        </a:solidFill>
                        <a:effectLst/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Handles all requests send or receive from the MVC or Razor pages.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86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639" y="3009157"/>
            <a:ext cx="9261488" cy="1179385"/>
          </a:xfrm>
        </p:spPr>
        <p:txBody>
          <a:bodyPr/>
          <a:lstStyle/>
          <a:p>
            <a:r>
              <a:rPr lang="en-US" dirty="0"/>
              <a:t>Custom Middleware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1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Custom Middleware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Custom middleware component is like other .NET class with Invoke() method.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However, in order to execute next middleware in a sequence, it should have RequestDelegate type parameter in the constructor.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Allows developers to execute code before or after request response cycle.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39307"/>
            <a:ext cx="9261488" cy="1179385"/>
          </a:xfrm>
        </p:spPr>
        <p:txBody>
          <a:bodyPr/>
          <a:lstStyle/>
          <a:p>
            <a:r>
              <a:rPr lang="en-US" dirty="0"/>
              <a:t>ASP.NET Core Filters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0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ASP.NET Core Filters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Allow us to run custom code before or after executing the action method.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They provide ways to do common repetitive tasks on our action method.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filters are invoked on certain stages in the request processing pipeline.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Filters help us to remove duplicate codes in our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There are many built-in filters available with ASP.NET Core MVC, and we can create custom filters as well.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ASP.NET Core Filters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 action filter is an attribute that you can apply to a controller action or an entire controller that modifies the way in which the action is executed.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The ASP.NET MVC framework includes several action filters −</a:t>
            </a:r>
          </a:p>
          <a:p>
            <a:pPr lvl="2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OutputCache: </a:t>
            </a:r>
            <a:r>
              <a:rPr lang="en-US" sz="2400" dirty="0"/>
              <a:t>Caches the output of a controller action for a specified amount of time.</a:t>
            </a:r>
          </a:p>
          <a:p>
            <a:pPr lvl="2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HandleError: </a:t>
            </a:r>
            <a:r>
              <a:rPr lang="en-US" sz="2400" dirty="0"/>
              <a:t>Handles errors raised when a controller action is executed.</a:t>
            </a:r>
          </a:p>
          <a:p>
            <a:pPr lvl="2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Authorize: </a:t>
            </a:r>
            <a:r>
              <a:rPr lang="en-US" sz="2400" dirty="0"/>
              <a:t>Enables you to restrict access to a particular user or role.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Types of Filters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The ASP.NET MVC framework supports four different types of filters −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Authorization Filters − </a:t>
            </a:r>
            <a:r>
              <a:rPr lang="en-US" sz="2400" dirty="0"/>
              <a:t>Implements the </a:t>
            </a:r>
            <a:r>
              <a:rPr lang="en-US" sz="2400" i="1" dirty="0"/>
              <a:t>IAuthorizationFilter</a:t>
            </a:r>
            <a:r>
              <a:rPr lang="en-US" sz="2400" dirty="0"/>
              <a:t> attribute.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Action Filters −</a:t>
            </a:r>
            <a:r>
              <a:rPr lang="en-US" sz="2400" dirty="0"/>
              <a:t> Implements the </a:t>
            </a:r>
            <a:r>
              <a:rPr lang="en-US" sz="2400" i="1" dirty="0"/>
              <a:t>IActionFilter</a:t>
            </a:r>
            <a:r>
              <a:rPr lang="en-US" sz="2400" dirty="0"/>
              <a:t> attribute.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Result Filters − </a:t>
            </a:r>
            <a:r>
              <a:rPr lang="en-US" sz="2400" dirty="0"/>
              <a:t>Implements the </a:t>
            </a:r>
            <a:r>
              <a:rPr lang="en-US" sz="2400" i="1" dirty="0"/>
              <a:t>IResultFilter</a:t>
            </a:r>
            <a:r>
              <a:rPr lang="en-US" sz="2400" dirty="0"/>
              <a:t> attribute.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Exception Filters − </a:t>
            </a:r>
            <a:r>
              <a:rPr lang="en-US" sz="2400" dirty="0"/>
              <a:t>Implements the </a:t>
            </a:r>
            <a:r>
              <a:rPr lang="en-US" sz="2400" i="1" dirty="0"/>
              <a:t>IExceptionFilter</a:t>
            </a:r>
            <a:r>
              <a:rPr lang="en-US" sz="2400" dirty="0"/>
              <a:t> attribute.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696" y="2441139"/>
            <a:ext cx="9853563" cy="1975721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5000" dirty="0"/>
              <a:t>Creating Custom Filters 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6737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39307"/>
            <a:ext cx="9261488" cy="1179385"/>
          </a:xfrm>
        </p:spPr>
        <p:txBody>
          <a:bodyPr/>
          <a:lstStyle/>
          <a:p>
            <a:r>
              <a:rPr lang="en-US" dirty="0"/>
              <a:t>Dependency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Dependency Injection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DI is used to achieve loosely coupling between objects,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so that applications can be maintained in an easy manner.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Here, runtime engine automatically injects objects of dependency classes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injects mainly through the constructor of the Controllers.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Thus, making the job of the developer much easier.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concept of DI arises from a principle software design called Dependency Inversion Principle.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Introduction to ASP.NET MVC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MVC is an open-source software from Microsoft.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MVC divides an application's implementation into three component roles: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Models, Views, and Controllers.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Provides an alternative to ASP.NET Web Forms pattern.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MVC has better performance than Web Forms.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Enables developers to create web applications and websites through the use of HTML, CSS, JavaScript, jQuery besides others.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Dependency Injection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BBF1DF-8E7B-8034-2AE4-63389CBC5BCA}"/>
              </a:ext>
            </a:extLst>
          </p:cNvPr>
          <p:cNvGrpSpPr/>
          <p:nvPr/>
        </p:nvGrpSpPr>
        <p:grpSpPr>
          <a:xfrm>
            <a:off x="1325327" y="1891799"/>
            <a:ext cx="9352505" cy="4007555"/>
            <a:chOff x="1120585" y="1980002"/>
            <a:chExt cx="8825762" cy="37394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FA1EC2-E2B1-1BAC-AC08-28152C5ACABB}"/>
                </a:ext>
              </a:extLst>
            </p:cNvPr>
            <p:cNvSpPr/>
            <p:nvPr/>
          </p:nvSpPr>
          <p:spPr>
            <a:xfrm>
              <a:off x="4258234" y="3939986"/>
              <a:ext cx="2250141" cy="779929"/>
            </a:xfrm>
            <a:prstGeom prst="rect">
              <a:avLst/>
            </a:prstGeom>
            <a:solidFill>
              <a:srgbClr val="CE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Interface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E18F21-3915-150C-2BE2-19D489AB2CA8}"/>
                </a:ext>
              </a:extLst>
            </p:cNvPr>
            <p:cNvSpPr/>
            <p:nvPr/>
          </p:nvSpPr>
          <p:spPr>
            <a:xfrm>
              <a:off x="7696206" y="3552265"/>
              <a:ext cx="2250141" cy="1559858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Dependency Injection (DI)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46164A-D980-CFBF-DE02-DE5BDD9FBFEC}"/>
                </a:ext>
              </a:extLst>
            </p:cNvPr>
            <p:cNvSpPr/>
            <p:nvPr/>
          </p:nvSpPr>
          <p:spPr>
            <a:xfrm>
              <a:off x="1120586" y="3216087"/>
              <a:ext cx="2250139" cy="1080248"/>
            </a:xfrm>
            <a:prstGeom prst="ellipse">
              <a:avLst/>
            </a:prstGeom>
            <a:solidFill>
              <a:srgbClr val="63A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Component 1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EC71E0-BE5F-9827-9C14-61F94A92FAA4}"/>
                </a:ext>
              </a:extLst>
            </p:cNvPr>
            <p:cNvSpPr/>
            <p:nvPr/>
          </p:nvSpPr>
          <p:spPr>
            <a:xfrm>
              <a:off x="1120585" y="4639233"/>
              <a:ext cx="2250139" cy="1080248"/>
            </a:xfrm>
            <a:prstGeom prst="ellipse">
              <a:avLst/>
            </a:prstGeom>
            <a:solidFill>
              <a:srgbClr val="63A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Component 2</a:t>
              </a:r>
              <a:endParaRPr lang="en-IN" sz="18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8A2C9C-EF8F-BBEE-E8A4-84EF9BF1DBDE}"/>
                </a:ext>
              </a:extLst>
            </p:cNvPr>
            <p:cNvSpPr/>
            <p:nvPr/>
          </p:nvSpPr>
          <p:spPr>
            <a:xfrm>
              <a:off x="3756213" y="1980002"/>
              <a:ext cx="3227295" cy="779929"/>
            </a:xfrm>
            <a:prstGeom prst="rect">
              <a:avLst/>
            </a:prstGeom>
            <a:solidFill>
              <a:srgbClr val="FEE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Configuration in Startup Class</a:t>
              </a:r>
              <a:endParaRPr lang="en-IN" sz="18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AB4F81-BB65-83CA-4AA5-F38EB48756AA}"/>
                </a:ext>
              </a:extLst>
            </p:cNvPr>
            <p:cNvCxnSpPr>
              <a:stCxn id="12" idx="6"/>
              <a:endCxn id="10" idx="1"/>
            </p:cNvCxnSpPr>
            <p:nvPr/>
          </p:nvCxnSpPr>
          <p:spPr>
            <a:xfrm>
              <a:off x="3370725" y="3756211"/>
              <a:ext cx="887509" cy="5737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A73C62-1FC3-CAC0-CF4F-6D11AE42FE96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3370724" y="4464424"/>
              <a:ext cx="887510" cy="71493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EC7F9C-846F-1499-DB41-E7795738363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6508375" y="4329951"/>
              <a:ext cx="1187831" cy="22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1E365C-9B0F-F46F-4D38-F5EC2B323CFC}"/>
                </a:ext>
              </a:extLst>
            </p:cNvPr>
            <p:cNvCxnSpPr>
              <a:stCxn id="14" idx="2"/>
              <a:endCxn id="10" idx="0"/>
            </p:cNvCxnSpPr>
            <p:nvPr/>
          </p:nvCxnSpPr>
          <p:spPr>
            <a:xfrm>
              <a:off x="5369861" y="2759931"/>
              <a:ext cx="13444" cy="11800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Loosely Coupled Architecture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33659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Components within a system have minimal dependencies on each other.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Means that component can be upgraded without affecting other components.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Often used in distributed systems.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By decoupling the components, it becomes easier to scale the system.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also makes the system more resilient to failures, as a failure in one component does not necessarily cause the entire system to fail.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Tightly Coupled Architecture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30709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 architectural style where application components are interdependent.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This means that change in one component will impact other components.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For instance</a:t>
            </a:r>
            <a:r>
              <a:rPr lang="en-US" sz="2400" dirty="0"/>
              <a:t>, a bank ATM relies on the hardware, built-in firmware and applications, and the main banking app to enable a consumer to withdraw cash or use ATM-specific services.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ATM will not function if any of these components fail.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generally easier to implement than more loosely coupled architectural styles, but can leave a system more vulnerable to cascading failures.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Tightly and Loosely Coupled Architecture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B0C10-38CA-E4E4-78E9-80F6E810C649}"/>
              </a:ext>
            </a:extLst>
          </p:cNvPr>
          <p:cNvGrpSpPr/>
          <p:nvPr/>
        </p:nvGrpSpPr>
        <p:grpSpPr>
          <a:xfrm>
            <a:off x="1385769" y="2014084"/>
            <a:ext cx="3972374" cy="3934312"/>
            <a:chOff x="1169896" y="2151856"/>
            <a:chExt cx="3832410" cy="37965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ECF76D-8F02-BFD2-5221-6A4CC3D34724}"/>
                </a:ext>
              </a:extLst>
            </p:cNvPr>
            <p:cNvGrpSpPr/>
            <p:nvPr/>
          </p:nvGrpSpPr>
          <p:grpSpPr>
            <a:xfrm>
              <a:off x="1420908" y="2151856"/>
              <a:ext cx="3092824" cy="2772795"/>
              <a:chOff x="1196790" y="2115671"/>
              <a:chExt cx="3092824" cy="277279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5F4A1D-A251-1FD8-AA32-EF72E660DD90}"/>
                  </a:ext>
                </a:extLst>
              </p:cNvPr>
              <p:cNvSpPr/>
              <p:nvPr/>
            </p:nvSpPr>
            <p:spPr>
              <a:xfrm>
                <a:off x="3303497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AF2F94-0590-9D13-244B-D9C60793DF5B}"/>
                  </a:ext>
                </a:extLst>
              </p:cNvPr>
              <p:cNvSpPr/>
              <p:nvPr/>
            </p:nvSpPr>
            <p:spPr>
              <a:xfrm>
                <a:off x="1196790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543267-34E0-5ED8-66CC-75CDFC4C94C7}"/>
                  </a:ext>
                </a:extLst>
              </p:cNvPr>
              <p:cNvSpPr/>
              <p:nvPr/>
            </p:nvSpPr>
            <p:spPr>
              <a:xfrm>
                <a:off x="3303497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06663C-D008-5BF8-51F7-60630FEEED43}"/>
                  </a:ext>
                </a:extLst>
              </p:cNvPr>
              <p:cNvSpPr/>
              <p:nvPr/>
            </p:nvSpPr>
            <p:spPr>
              <a:xfrm>
                <a:off x="1196790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338617E-A1AA-DDA1-B4FA-84DCD1805F2C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2182907" y="2577353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6DDA896-31B2-A841-941E-01B461EB3AAE}"/>
                  </a:ext>
                </a:extLst>
              </p:cNvPr>
              <p:cNvCxnSpPr>
                <a:cxnSpLocks/>
                <a:stCxn id="14" idx="2"/>
                <a:endCxn id="15" idx="6"/>
              </p:cNvCxnSpPr>
              <p:nvPr/>
            </p:nvCxnSpPr>
            <p:spPr>
              <a:xfrm flipH="1">
                <a:off x="2182907" y="4426784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FC4F576-00BD-1B63-52CC-DA1A385A94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9498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C9327C-6CF8-A210-EA87-965FDCCFAE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1028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6C2226F-05EA-2D47-6334-B75E92029119}"/>
                  </a:ext>
                </a:extLst>
              </p:cNvPr>
              <p:cNvCxnSpPr/>
              <p:nvPr/>
            </p:nvCxnSpPr>
            <p:spPr>
              <a:xfrm>
                <a:off x="3747250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8244A-FCFD-8AF5-B691-3B5383718268}"/>
                  </a:ext>
                </a:extLst>
              </p:cNvPr>
              <p:cNvCxnSpPr/>
              <p:nvPr/>
            </p:nvCxnSpPr>
            <p:spPr>
              <a:xfrm>
                <a:off x="1595721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FFA254-E4DD-BD31-9808-4582C6058502}"/>
                </a:ext>
              </a:extLst>
            </p:cNvPr>
            <p:cNvSpPr txBox="1"/>
            <p:nvPr/>
          </p:nvSpPr>
          <p:spPr>
            <a:xfrm>
              <a:off x="1169896" y="5240510"/>
              <a:ext cx="3832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Loosely Coupled: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Less Interdependency</a:t>
              </a:r>
              <a:endParaRPr lang="en-IN" sz="20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3A139-A93C-2C32-AA06-98102CD0286C}"/>
              </a:ext>
            </a:extLst>
          </p:cNvPr>
          <p:cNvGrpSpPr/>
          <p:nvPr/>
        </p:nvGrpSpPr>
        <p:grpSpPr>
          <a:xfrm>
            <a:off x="6380273" y="2014084"/>
            <a:ext cx="4165778" cy="3934312"/>
            <a:chOff x="6568886" y="2147373"/>
            <a:chExt cx="3832410" cy="37406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C30AA52-9805-E247-A685-32D3705E860B}"/>
                </a:ext>
              </a:extLst>
            </p:cNvPr>
            <p:cNvGrpSpPr/>
            <p:nvPr/>
          </p:nvGrpSpPr>
          <p:grpSpPr>
            <a:xfrm>
              <a:off x="6938679" y="2147373"/>
              <a:ext cx="3092824" cy="2772795"/>
              <a:chOff x="1196790" y="2115671"/>
              <a:chExt cx="3092824" cy="277279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CB8DC7F-AB27-36E7-2911-60DBFB4BE0A6}"/>
                  </a:ext>
                </a:extLst>
              </p:cNvPr>
              <p:cNvSpPr/>
              <p:nvPr/>
            </p:nvSpPr>
            <p:spPr>
              <a:xfrm>
                <a:off x="3303497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1DDBEB-0040-403F-5895-A5013C6BE94A}"/>
                  </a:ext>
                </a:extLst>
              </p:cNvPr>
              <p:cNvSpPr/>
              <p:nvPr/>
            </p:nvSpPr>
            <p:spPr>
              <a:xfrm>
                <a:off x="1196790" y="2115671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601480B-0204-EE46-38E2-8352105CA7ED}"/>
                  </a:ext>
                </a:extLst>
              </p:cNvPr>
              <p:cNvSpPr/>
              <p:nvPr/>
            </p:nvSpPr>
            <p:spPr>
              <a:xfrm>
                <a:off x="3303497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BD0AA2-F419-634D-6D4C-7F970EAA749F}"/>
                  </a:ext>
                </a:extLst>
              </p:cNvPr>
              <p:cNvSpPr/>
              <p:nvPr/>
            </p:nvSpPr>
            <p:spPr>
              <a:xfrm>
                <a:off x="1196790" y="3965102"/>
                <a:ext cx="986117" cy="923364"/>
              </a:xfrm>
              <a:prstGeom prst="ellipse">
                <a:avLst/>
              </a:prstGeom>
              <a:solidFill>
                <a:srgbClr val="BDD7EE"/>
              </a:solid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9D6FDE1-CE66-BC87-4C68-37F17217C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767" y="2622177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5032560-9F4C-0417-6C36-F5195C68F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2907" y="4507468"/>
                <a:ext cx="1120590" cy="0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605CCC7-52CF-2E1D-02A1-1700FD37B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2953" y="3030070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11FB5D2-62B7-55C8-3F08-0E9BF85B4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8273" y="303455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F9B7739-46F3-FCCE-EFAA-F074886F61D6}"/>
                  </a:ext>
                </a:extLst>
              </p:cNvPr>
              <p:cNvCxnSpPr/>
              <p:nvPr/>
            </p:nvCxnSpPr>
            <p:spPr>
              <a:xfrm>
                <a:off x="3747250" y="3039035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3F878D8-ABEF-563E-FA17-4FEA58A9A33C}"/>
                  </a:ext>
                </a:extLst>
              </p:cNvPr>
              <p:cNvCxnSpPr/>
              <p:nvPr/>
            </p:nvCxnSpPr>
            <p:spPr>
              <a:xfrm>
                <a:off x="1541931" y="3052483"/>
                <a:ext cx="0" cy="926067"/>
              </a:xfrm>
              <a:prstGeom prst="straightConnector1">
                <a:avLst/>
              </a:prstGeom>
              <a:ln w="3810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AA55A-394B-36F4-3125-C1334F074AB3}"/>
                </a:ext>
              </a:extLst>
            </p:cNvPr>
            <p:cNvCxnSpPr/>
            <p:nvPr/>
          </p:nvCxnSpPr>
          <p:spPr>
            <a:xfrm flipV="1">
              <a:off x="7741021" y="2885609"/>
              <a:ext cx="1407459" cy="1172596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C5BE68-9B46-8620-C505-781F3079F333}"/>
                </a:ext>
              </a:extLst>
            </p:cNvPr>
            <p:cNvCxnSpPr/>
            <p:nvPr/>
          </p:nvCxnSpPr>
          <p:spPr>
            <a:xfrm flipH="1">
              <a:off x="7835147" y="3012776"/>
              <a:ext cx="1425390" cy="1183034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E12106-5AD1-ED80-1F2D-3C6280CEC8CA}"/>
                </a:ext>
              </a:extLst>
            </p:cNvPr>
            <p:cNvCxnSpPr/>
            <p:nvPr/>
          </p:nvCxnSpPr>
          <p:spPr>
            <a:xfrm flipH="1">
              <a:off x="7915831" y="2483550"/>
              <a:ext cx="1120590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4B4161-9EC7-8DB7-118E-212FC69E6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277" y="3070735"/>
              <a:ext cx="0" cy="926067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A3370B-0F00-AF81-18D3-270651BDC54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796" y="4413661"/>
              <a:ext cx="1120590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22CB597-20E3-D5C1-4214-E50B8208288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350" y="4673638"/>
              <a:ext cx="1134036" cy="0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B1BFCB-7F45-26BF-3929-F4DC5F8BD787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53" y="3088665"/>
              <a:ext cx="0" cy="921587"/>
            </a:xfrm>
            <a:prstGeom prst="straightConnector1">
              <a:avLst/>
            </a:prstGeom>
            <a:ln w="3810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0C1DDA-458D-4F80-1961-F842F30A036F}"/>
                </a:ext>
              </a:extLst>
            </p:cNvPr>
            <p:cNvSpPr txBox="1"/>
            <p:nvPr/>
          </p:nvSpPr>
          <p:spPr>
            <a:xfrm>
              <a:off x="6568886" y="5180144"/>
              <a:ext cx="3832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Tightly Coupled: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More Interdependency</a:t>
              </a:r>
              <a:endParaRPr lang="en-IN" sz="20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9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A05129-1D86-40FB-529C-2EE3F4A445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106" b="32106"/>
          <a:stretch>
            <a:fillRect/>
          </a:stretch>
        </p:blipFill>
        <p:spPr>
          <a:xfrm>
            <a:off x="0" y="4508500"/>
            <a:ext cx="12192000" cy="2454275"/>
          </a:xfrm>
          <a:solidFill>
            <a:schemeClr val="accent5">
              <a:lumMod val="75000"/>
            </a:schemeClr>
          </a:solidFill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105937-142A-3FE6-AE23-CB61A3A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2" y="449826"/>
            <a:ext cx="10876935" cy="1325563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is Tightly Coupled Code Bad?</a:t>
            </a:r>
            <a:endParaRPr lang="en-IN" sz="3600" b="1" dirty="0">
              <a:solidFill>
                <a:srgbClr val="120E2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109A1-656D-FD6B-470A-7D425D682495}"/>
              </a:ext>
            </a:extLst>
          </p:cNvPr>
          <p:cNvSpPr txBox="1"/>
          <p:nvPr/>
        </p:nvSpPr>
        <p:spPr>
          <a:xfrm>
            <a:off x="657532" y="2125102"/>
            <a:ext cx="10876935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gives problems during the maintenance phase of the project. 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one component changes then it will affect the other components also.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will be lots of problems when performing Unit Testing of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23603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Types of Dependency Injection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307097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Services created by Dependency Injection have lifetime which defines 2 things: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When they will be created.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sz="2400" dirty="0"/>
              <a:t>How long they will remain in the memory before they are removed by the Garbage Collector.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Services can have 3 lifetimes: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Transient –</a:t>
            </a:r>
            <a:r>
              <a:rPr lang="en-US" sz="2400" dirty="0"/>
              <a:t> created each time they’re requested.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Scoped – </a:t>
            </a:r>
            <a:r>
              <a:rPr lang="en-US" sz="2400" dirty="0"/>
              <a:t>created once per client request (connection).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Singleton –</a:t>
            </a:r>
            <a:r>
              <a:rPr lang="en-US" sz="2400" dirty="0"/>
              <a:t> only the first time they are requested.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64" y="2127595"/>
            <a:ext cx="9853563" cy="2465158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5000" dirty="0"/>
              <a:t>Implementing Dependency Injection in ASP.NET Core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5879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39307"/>
            <a:ext cx="9261488" cy="1179385"/>
          </a:xfrm>
        </p:spPr>
        <p:txBody>
          <a:bodyPr/>
          <a:lstStyle/>
          <a:p>
            <a:r>
              <a:rPr lang="en-US" dirty="0"/>
              <a:t>Built-In Container Service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1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Built-In IoC Container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Core includes built-in IoC container for automatic DI.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built-in IoC container is a simple yet effective container.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Responsible for instantiating and injecting dependencies into objects at runtime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does this by examining the constructors of classes and creating instances of any required dependencies as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129" y="2622998"/>
            <a:ext cx="9261488" cy="1909674"/>
          </a:xfrm>
        </p:spPr>
        <p:txBody>
          <a:bodyPr/>
          <a:lstStyle/>
          <a:p>
            <a:r>
              <a:rPr lang="en-US" dirty="0"/>
              <a:t>ASP.NET Core Environment Variables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Web App Components and MVC Pattern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B5D5CD-3F50-C5E5-74D4-BA7168F5D2C8}"/>
              </a:ext>
            </a:extLst>
          </p:cNvPr>
          <p:cNvGrpSpPr/>
          <p:nvPr/>
        </p:nvGrpSpPr>
        <p:grpSpPr>
          <a:xfrm>
            <a:off x="2700519" y="1908325"/>
            <a:ext cx="7407042" cy="4109018"/>
            <a:chOff x="2960755" y="2088950"/>
            <a:chExt cx="7837646" cy="40062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C5A252-39FC-DB74-F1F7-8218543FE122}"/>
                </a:ext>
              </a:extLst>
            </p:cNvPr>
            <p:cNvSpPr/>
            <p:nvPr/>
          </p:nvSpPr>
          <p:spPr>
            <a:xfrm>
              <a:off x="4916935" y="2512716"/>
              <a:ext cx="2053331" cy="6841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Model</a:t>
              </a:r>
              <a:endParaRPr lang="en-US" sz="14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93C63-5ACF-E759-CB05-4C11A13A78E0}"/>
                </a:ext>
              </a:extLst>
            </p:cNvPr>
            <p:cNvSpPr/>
            <p:nvPr/>
          </p:nvSpPr>
          <p:spPr>
            <a:xfrm>
              <a:off x="6691738" y="4945892"/>
              <a:ext cx="2053331" cy="684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US" sz="14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95F26B-DA25-BECB-D26A-52BDE8A125D5}"/>
                </a:ext>
              </a:extLst>
            </p:cNvPr>
            <p:cNvSpPr/>
            <p:nvPr/>
          </p:nvSpPr>
          <p:spPr>
            <a:xfrm>
              <a:off x="2984832" y="4945893"/>
              <a:ext cx="2053331" cy="6841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</a:t>
              </a:r>
              <a:endParaRPr lang="en-US" sz="14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D1EDEE-3706-2705-B406-2B0AB6D71760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4011498" y="3200829"/>
              <a:ext cx="1645231" cy="1745064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2207F0-2735-D035-F8AB-3F2D4B6A59AF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 flipV="1">
              <a:off x="5038163" y="5287956"/>
              <a:ext cx="1653575" cy="1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DB8F5F-D96C-9D19-6E7E-FBE78CBB3A67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6230471" y="3200829"/>
              <a:ext cx="1487933" cy="1745063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FE64C3-011C-E006-1C40-750B727CA8B7}"/>
                </a:ext>
              </a:extLst>
            </p:cNvPr>
            <p:cNvSpPr txBox="1"/>
            <p:nvPr/>
          </p:nvSpPr>
          <p:spPr>
            <a:xfrm>
              <a:off x="5038163" y="2088950"/>
              <a:ext cx="1866612" cy="40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Model Classes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A5C355-5464-C6F9-AE40-E89FBE786B60}"/>
                </a:ext>
              </a:extLst>
            </p:cNvPr>
            <p:cNvSpPr txBox="1"/>
            <p:nvPr/>
          </p:nvSpPr>
          <p:spPr>
            <a:xfrm>
              <a:off x="2960755" y="5678450"/>
              <a:ext cx="2094886" cy="40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UI Components 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8F2BD3-C5BF-698E-9204-68EF7DD29CDE}"/>
                </a:ext>
              </a:extLst>
            </p:cNvPr>
            <p:cNvSpPr txBox="1"/>
            <p:nvPr/>
          </p:nvSpPr>
          <p:spPr>
            <a:xfrm>
              <a:off x="6528839" y="5690998"/>
              <a:ext cx="2379128" cy="40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Request and Relay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E98FD7-75CA-68BD-10F9-421B2DCF137A}"/>
                </a:ext>
              </a:extLst>
            </p:cNvPr>
            <p:cNvSpPr/>
            <p:nvPr/>
          </p:nvSpPr>
          <p:spPr>
            <a:xfrm>
              <a:off x="9797297" y="4810735"/>
              <a:ext cx="1001104" cy="966020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C5EB45-1C88-F7F2-E602-9622509C1D5D}"/>
                </a:ext>
              </a:extLst>
            </p:cNvPr>
            <p:cNvSpPr/>
            <p:nvPr/>
          </p:nvSpPr>
          <p:spPr>
            <a:xfrm>
              <a:off x="10040471" y="5101885"/>
              <a:ext cx="107576" cy="106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77531E-87E6-EA4E-F814-84FDF37C7607}"/>
                </a:ext>
              </a:extLst>
            </p:cNvPr>
            <p:cNvSpPr/>
            <p:nvPr/>
          </p:nvSpPr>
          <p:spPr>
            <a:xfrm>
              <a:off x="10367735" y="5101885"/>
              <a:ext cx="107576" cy="1066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34FCD81-B2E5-0C50-754E-0E68F98E272F}"/>
                </a:ext>
              </a:extLst>
            </p:cNvPr>
            <p:cNvSpPr/>
            <p:nvPr/>
          </p:nvSpPr>
          <p:spPr>
            <a:xfrm rot="8562744">
              <a:off x="9964325" y="4906666"/>
              <a:ext cx="806823" cy="603655"/>
            </a:xfrm>
            <a:prstGeom prst="arc">
              <a:avLst>
                <a:gd name="adj1" fmla="val 16699599"/>
                <a:gd name="adj2" fmla="val 0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5BDE82-FFB8-FFA2-29E6-35331A384506}"/>
                </a:ext>
              </a:extLst>
            </p:cNvPr>
            <p:cNvCxnSpPr/>
            <p:nvPr/>
          </p:nvCxnSpPr>
          <p:spPr>
            <a:xfrm>
              <a:off x="8745069" y="5208979"/>
              <a:ext cx="927849" cy="0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DC8D419-6439-C654-F203-0983939084CE}"/>
                </a:ext>
              </a:extLst>
            </p:cNvPr>
            <p:cNvCxnSpPr/>
            <p:nvPr/>
          </p:nvCxnSpPr>
          <p:spPr>
            <a:xfrm flipH="1">
              <a:off x="8745069" y="5423648"/>
              <a:ext cx="927849" cy="0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45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ASP.NET Core Environment Variables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Environment Variables uses the variable called ASPNETCORE-ENVIRONMENT.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points towards the runtime environment.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value of variable usually be a Production, Staging, and Development.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Value is case insensitive in Windows and Mac OS but it is case sensitive on Linux.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Environment variable defines runtime environment for which application runs.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They are mainly used to specify Environment application executing, enabling the application to configure 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ASP.NET Core Environment Variables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316929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Environment Variables can be set to any of the values: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Development: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-This process will be used during the application development;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-While using Visual Studio, setting will be denoted in project’s debug.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Staging: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A Pre-Production Environment.</a:t>
            </a:r>
          </a:p>
          <a:p>
            <a:pPr marL="457200" lvl="1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Used for testing after the application before deployment.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ASP.NET Core Environment Variables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Production: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Production Environment is used while the application executes during 	  	  the live process where the end-user works on it.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3208"/>
            <a:ext cx="9261488" cy="1408228"/>
          </a:xfrm>
        </p:spPr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3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Exception Handling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Exception Handling is one of important tasks in the application development cycle.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Below are the effective ways to handle the exceptions in .NET Core: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Exception Handling with Try-Catch Block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Global Exception Handling with Custom Middleware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Exception Handling with Try-Catch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try block contains the code that may throw an exception,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and the catch block catches the exception and provides a way to handle it.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finally block is optional and contains code that will be executed regardless of whether an exception is thrown or not.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9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Exception Handling with Try-Catch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3898D-7A3C-66C3-BD52-5F5E18D9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11" y="1596820"/>
            <a:ext cx="6010583" cy="41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42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DA05129-1D86-40FB-529C-2EE3F4A445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106" b="32106"/>
          <a:stretch>
            <a:fillRect/>
          </a:stretch>
        </p:blipFill>
        <p:spPr>
          <a:xfrm>
            <a:off x="0" y="4508500"/>
            <a:ext cx="12192000" cy="2454275"/>
          </a:xfrm>
          <a:solidFill>
            <a:schemeClr val="accent5">
              <a:lumMod val="75000"/>
            </a:schemeClr>
          </a:solidFill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105937-142A-3FE6-AE23-CB61A3A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2" y="508819"/>
            <a:ext cx="10876935" cy="2313039"/>
          </a:xfr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Imagine that you have many controllers and actions in your project and then you need to use try-catch for every action in controllers. </a:t>
            </a:r>
            <a:b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Sometimes you have to use try-catch in the services. In that case, it increases the lines of code your project and it is not good.</a:t>
            </a:r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109A1-656D-FD6B-470A-7D425D682495}"/>
              </a:ext>
            </a:extLst>
          </p:cNvPr>
          <p:cNvSpPr txBox="1"/>
          <p:nvPr/>
        </p:nvSpPr>
        <p:spPr>
          <a:xfrm>
            <a:off x="657532" y="2930327"/>
            <a:ext cx="10876935" cy="110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Problem can be handled by </a:t>
            </a:r>
          </a:p>
          <a:p>
            <a:pPr algn="ctr">
              <a:lnSpc>
                <a:spcPts val="4100"/>
              </a:lnSpc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Exception Handling with 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13391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20E23"/>
                </a:solidFill>
              </a:rPr>
              <a:t>Exception Handling with Custom Middleware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This is a good and effective approach to handling the exception global level.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We could be caught all unhandled exceptions using this exception handler.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Benefit is we could be caught all exceptions in one place, and don’t need to use try-catch in every action to catch errors.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 that case, we need to create custom middleware to handle the exceptions.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638" y="2626563"/>
            <a:ext cx="9261488" cy="1974934"/>
          </a:xfrm>
        </p:spPr>
        <p:txBody>
          <a:bodyPr/>
          <a:lstStyle/>
          <a:p>
            <a:r>
              <a:rPr lang="en-US" dirty="0"/>
              <a:t>Object-Relational Mapping</a:t>
            </a:r>
            <a:br>
              <a:rPr lang="en-US" dirty="0"/>
            </a:br>
            <a:r>
              <a:rPr lang="en-US" dirty="0"/>
              <a:t>(ORM)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Understanding MVC Pattern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MVC stands for Model, View, and Controller.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Separates an application into three components </a:t>
            </a:r>
            <a:r>
              <a:rPr lang="en-US" sz="2400" b="1" dirty="0"/>
              <a:t>- Model, View, and Controller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5F1101-62AA-77FD-C47A-F489A82ED937}"/>
              </a:ext>
            </a:extLst>
          </p:cNvPr>
          <p:cNvGrpSpPr/>
          <p:nvPr/>
        </p:nvGrpSpPr>
        <p:grpSpPr>
          <a:xfrm>
            <a:off x="3140543" y="2705014"/>
            <a:ext cx="5207044" cy="3873388"/>
            <a:chOff x="3100413" y="2326792"/>
            <a:chExt cx="5285345" cy="37426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E9C8EA-BA0E-445E-5EC2-ED21EE02C858}"/>
                </a:ext>
              </a:extLst>
            </p:cNvPr>
            <p:cNvSpPr/>
            <p:nvPr/>
          </p:nvSpPr>
          <p:spPr>
            <a:xfrm>
              <a:off x="4885764" y="2326792"/>
              <a:ext cx="1801905" cy="13308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1F7B8E-C952-74AD-CC4F-08543BFF8EA2}"/>
                </a:ext>
              </a:extLst>
            </p:cNvPr>
            <p:cNvSpPr/>
            <p:nvPr/>
          </p:nvSpPr>
          <p:spPr>
            <a:xfrm>
              <a:off x="3100413" y="4679576"/>
              <a:ext cx="2090152" cy="13898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E8642B-11C7-3647-EA33-1A3E4499407B}"/>
                </a:ext>
              </a:extLst>
            </p:cNvPr>
            <p:cNvSpPr/>
            <p:nvPr/>
          </p:nvSpPr>
          <p:spPr>
            <a:xfrm>
              <a:off x="6427695" y="4679576"/>
              <a:ext cx="1958063" cy="13308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Model</a:t>
              </a:r>
              <a:endParaRPr lang="en-I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BB34E0-99C3-F184-C5C2-3888B1BB294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190565" y="5374487"/>
              <a:ext cx="123713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7B4FF1-9348-C30A-355F-0761AADA3B6A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427695" y="3448945"/>
              <a:ext cx="979032" cy="12306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912E28-5AE3-F95B-C7AA-290A342307F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4145490" y="3462707"/>
              <a:ext cx="1004156" cy="121686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57AF0A-3CB0-9714-94A2-D5B9EFA4F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345" y="3600338"/>
              <a:ext cx="865409" cy="107923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B2378C-CA91-6274-46DA-196D220C5DEC}"/>
                </a:ext>
              </a:extLst>
            </p:cNvPr>
            <p:cNvSpPr txBox="1"/>
            <p:nvPr/>
          </p:nvSpPr>
          <p:spPr>
            <a:xfrm rot="18360795">
              <a:off x="3635791" y="3671366"/>
              <a:ext cx="1554826" cy="40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Send request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FC5AA0-EE96-7053-C75C-9A048B42FB32}"/>
                </a:ext>
              </a:extLst>
            </p:cNvPr>
            <p:cNvSpPr txBox="1"/>
            <p:nvPr/>
          </p:nvSpPr>
          <p:spPr>
            <a:xfrm rot="18360795">
              <a:off x="4640322" y="4060441"/>
              <a:ext cx="1053733" cy="40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Renders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5D268F-8319-4442-1F92-B31C6016CBB2}"/>
                </a:ext>
              </a:extLst>
            </p:cNvPr>
            <p:cNvSpPr txBox="1"/>
            <p:nvPr/>
          </p:nvSpPr>
          <p:spPr>
            <a:xfrm rot="3264695">
              <a:off x="6674565" y="3750154"/>
              <a:ext cx="963526" cy="40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Display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75CC83-7014-F1E7-63CD-E4AE23DD6A26}"/>
                </a:ext>
              </a:extLst>
            </p:cNvPr>
            <p:cNvSpPr txBox="1"/>
            <p:nvPr/>
          </p:nvSpPr>
          <p:spPr>
            <a:xfrm>
              <a:off x="5149646" y="5428945"/>
              <a:ext cx="1439665" cy="386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Manipulate</a:t>
              </a:r>
              <a:endParaRPr lang="en-IN" sz="2000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Introducing ORM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ORM stands for object-relational mapping.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ORM is a way to align programming code with database structures.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ORM uses metadata descriptors to create a layer between the programming language and a relational database.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thus connects OOPs code with the database, and simplifies the interaction between relational databases and OOP languages.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How ORM Works?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Whole methodology followed by ORMs is dependent on object-oriented.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ORMs generate objects which map to tables in the database virtually.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Once these objects are up, then coders can easily work to retrieve, manipulate or delete any field from the table without paying much attention to language specifically.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Supports writing complex long SQL queries in a simpler way.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Uses libraries to comprehend the code we are writing in the form of objects and then map it onto the database.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How ORM Works?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79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Suppose one is using to link python application with oracle database.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 that case, developer will have to choose relevant ORM as per requirements.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This can be well understood by the diagram below: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CE3901-C1F9-90C7-F29F-A710373F84E0}"/>
              </a:ext>
            </a:extLst>
          </p:cNvPr>
          <p:cNvGrpSpPr/>
          <p:nvPr/>
        </p:nvGrpSpPr>
        <p:grpSpPr>
          <a:xfrm>
            <a:off x="1629237" y="3822226"/>
            <a:ext cx="8862186" cy="1930038"/>
            <a:chOff x="1491183" y="4195459"/>
            <a:chExt cx="8474453" cy="1551072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A93D11EE-234C-BD68-1081-9333510571C8}"/>
                </a:ext>
              </a:extLst>
            </p:cNvPr>
            <p:cNvSpPr/>
            <p:nvPr/>
          </p:nvSpPr>
          <p:spPr>
            <a:xfrm>
              <a:off x="1491183" y="4195459"/>
              <a:ext cx="1837766" cy="1541929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Python Application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9CABD9B2-5789-7DC6-9D0E-D39A1CC08D82}"/>
                </a:ext>
              </a:extLst>
            </p:cNvPr>
            <p:cNvSpPr/>
            <p:nvPr/>
          </p:nvSpPr>
          <p:spPr>
            <a:xfrm>
              <a:off x="8127870" y="4204602"/>
              <a:ext cx="1837766" cy="1541929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Oracle Database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FA69B-E1E9-C1CD-9D31-BFECF1A3F0C8}"/>
                </a:ext>
              </a:extLst>
            </p:cNvPr>
            <p:cNvSpPr/>
            <p:nvPr/>
          </p:nvSpPr>
          <p:spPr>
            <a:xfrm>
              <a:off x="4845633" y="4685588"/>
              <a:ext cx="1837766" cy="532177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ORM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436EC4-CCBD-142D-45C7-234F881F5601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6683399" y="4951677"/>
              <a:ext cx="1444471" cy="2389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5BF028-1B6A-306E-AB42-961138F67A4A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 flipV="1">
              <a:off x="3328949" y="4951677"/>
              <a:ext cx="1516684" cy="14747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745DB2-3D5E-1248-098D-B3CBA0A45056}"/>
                </a:ext>
              </a:extLst>
            </p:cNvPr>
            <p:cNvSpPr txBox="1"/>
            <p:nvPr/>
          </p:nvSpPr>
          <p:spPr>
            <a:xfrm>
              <a:off x="3604438" y="4305346"/>
              <a:ext cx="986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OOP Objects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36CFE7-CC5D-3D3A-2A20-0A72A59D1014}"/>
                </a:ext>
              </a:extLst>
            </p:cNvPr>
            <p:cNvSpPr txBox="1"/>
            <p:nvPr/>
          </p:nvSpPr>
          <p:spPr>
            <a:xfrm>
              <a:off x="6840364" y="4320092"/>
              <a:ext cx="1210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Database </a:t>
              </a:r>
            </a:p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Objects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70" y="2852705"/>
            <a:ext cx="9261488" cy="1188353"/>
          </a:xfrm>
        </p:spPr>
        <p:txBody>
          <a:bodyPr/>
          <a:lstStyle/>
          <a:p>
            <a:r>
              <a:rPr lang="en-US" dirty="0"/>
              <a:t>Entity Framework Core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Introducing to EF Core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2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Entity Framework is an Object Relational Mapping (ORM) framework.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EF Core is a lightweight and extensible version of Entity Framework.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enables us to work with databases using .NET objects.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Provides a set of APIs for querying and manipulating data in relational databases.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Supports a variety of database providers, including Microsoft SQL Server, SQLite, MySQL, PostgreSQL, Oracle, and others.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Domain Classes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2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 our application, we usually write classes like: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	- Employee, Customer, Member, and Courses for CRUD operations.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These classes are called </a:t>
            </a:r>
            <a:r>
              <a:rPr lang="en-US" sz="2400" i="1" dirty="0"/>
              <a:t>Domain Classes</a:t>
            </a:r>
            <a:r>
              <a:rPr lang="en-US" sz="2400" dirty="0"/>
              <a:t>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Without ORM, we will need to write a lot of code to implement CRUD operations or map data after received from the Database.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Domain classes can be used in Code First Approach and DB First Approach.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DB First Approach has limited access to EF Core.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Domain Classes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38F495-C5B7-1548-520D-0A43D4DC7A37}"/>
              </a:ext>
            </a:extLst>
          </p:cNvPr>
          <p:cNvGrpSpPr/>
          <p:nvPr/>
        </p:nvGrpSpPr>
        <p:grpSpPr>
          <a:xfrm>
            <a:off x="3757307" y="1825238"/>
            <a:ext cx="4328759" cy="4406303"/>
            <a:chOff x="3218366" y="1866910"/>
            <a:chExt cx="4123727" cy="4336276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921A1F74-F1A8-FFF7-5F4F-8ECC0D9C48AB}"/>
                </a:ext>
              </a:extLst>
            </p:cNvPr>
            <p:cNvSpPr/>
            <p:nvPr/>
          </p:nvSpPr>
          <p:spPr>
            <a:xfrm>
              <a:off x="4485393" y="4831563"/>
              <a:ext cx="1628535" cy="1371623"/>
            </a:xfrm>
            <a:prstGeom prst="can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DB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4F47D-4A9B-53A0-4C14-3F1BA0A9AD6B}"/>
                </a:ext>
              </a:extLst>
            </p:cNvPr>
            <p:cNvSpPr/>
            <p:nvPr/>
          </p:nvSpPr>
          <p:spPr>
            <a:xfrm>
              <a:off x="3727853" y="3445177"/>
              <a:ext cx="3104751" cy="634084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Entity Framework Core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1C9946-B0FF-C9B2-20CB-E2BFAAE7CB28}"/>
                </a:ext>
              </a:extLst>
            </p:cNvPr>
            <p:cNvSpPr/>
            <p:nvPr/>
          </p:nvSpPr>
          <p:spPr>
            <a:xfrm>
              <a:off x="3218366" y="1866910"/>
              <a:ext cx="4123727" cy="825965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Domain Classes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(Employee, Customer, Order etc.)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62A5CA-C7F5-51DA-CCF6-70813690498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280228" y="2692875"/>
              <a:ext cx="1" cy="752302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3B41E4-8212-9DC4-28AD-FD3491830AEB}"/>
                </a:ext>
              </a:extLst>
            </p:cNvPr>
            <p:cNvCxnSpPr>
              <a:cxnSpLocks/>
            </p:cNvCxnSpPr>
            <p:nvPr/>
          </p:nvCxnSpPr>
          <p:spPr>
            <a:xfrm>
              <a:off x="5280228" y="4079261"/>
              <a:ext cx="0" cy="752302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2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Types of EF Core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2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1. Code First Approach: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Code First Approach works based on Domain Driven Design.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In Code First approach,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 Create Domain Classes.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 Create DB Context class derived from EF Core Db context classes.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7B535-075B-2227-463F-B92692C92A3D}"/>
              </a:ext>
            </a:extLst>
          </p:cNvPr>
          <p:cNvGrpSpPr/>
          <p:nvPr/>
        </p:nvGrpSpPr>
        <p:grpSpPr>
          <a:xfrm>
            <a:off x="1738549" y="4608452"/>
            <a:ext cx="8714902" cy="1589927"/>
            <a:chOff x="1315851" y="3552450"/>
            <a:chExt cx="9560298" cy="12775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C834AB-5A56-5B54-E3F3-A78604A846CF}"/>
                </a:ext>
              </a:extLst>
            </p:cNvPr>
            <p:cNvGrpSpPr/>
            <p:nvPr/>
          </p:nvGrpSpPr>
          <p:grpSpPr>
            <a:xfrm>
              <a:off x="1315851" y="3552450"/>
              <a:ext cx="9560298" cy="1277512"/>
              <a:chOff x="1292638" y="3541868"/>
              <a:chExt cx="8920352" cy="1371623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DC1C2A6F-5581-0CBF-4902-0BA26E26B777}"/>
                  </a:ext>
                </a:extLst>
              </p:cNvPr>
              <p:cNvSpPr/>
              <p:nvPr/>
            </p:nvSpPr>
            <p:spPr>
              <a:xfrm>
                <a:off x="1292638" y="3541868"/>
                <a:ext cx="1801659" cy="1371623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704EA7-1FA2-3853-5061-B3A358F6CB88}"/>
                  </a:ext>
                </a:extLst>
              </p:cNvPr>
              <p:cNvSpPr/>
              <p:nvPr/>
            </p:nvSpPr>
            <p:spPr>
              <a:xfrm>
                <a:off x="4354447" y="3865651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0F70DF-296D-9531-A033-B7217EF92454}"/>
                  </a:ext>
                </a:extLst>
              </p:cNvPr>
              <p:cNvSpPr/>
              <p:nvPr/>
            </p:nvSpPr>
            <p:spPr>
              <a:xfrm>
                <a:off x="7795647" y="3629054"/>
                <a:ext cx="2417343" cy="1197251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Domain and DB Context Classes 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E9E222-36B2-35FA-1230-02FFC0263346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>
              <a:off x="3246761" y="4191206"/>
              <a:ext cx="1350553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7BF052-7E6E-BEE1-B272-45D5E5D7CB9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010400" y="4191206"/>
              <a:ext cx="127498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Types of EF Core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2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2. Database First Approach: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database approach will help us to create Domain classes and DB Context classes from an existing database using EF Core.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If you have existing DB then we should use this approach to work with ORM.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B64D3-49FC-CB09-8148-FD3D471B3F10}"/>
              </a:ext>
            </a:extLst>
          </p:cNvPr>
          <p:cNvGrpSpPr/>
          <p:nvPr/>
        </p:nvGrpSpPr>
        <p:grpSpPr>
          <a:xfrm>
            <a:off x="1339113" y="4117387"/>
            <a:ext cx="9161738" cy="1634877"/>
            <a:chOff x="1431363" y="4299128"/>
            <a:chExt cx="8599459" cy="12440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014FDA-5F2B-3695-CBC5-297D69AF70D2}"/>
                </a:ext>
              </a:extLst>
            </p:cNvPr>
            <p:cNvGrpSpPr/>
            <p:nvPr/>
          </p:nvGrpSpPr>
          <p:grpSpPr>
            <a:xfrm>
              <a:off x="1431363" y="4299128"/>
              <a:ext cx="8599459" cy="1244082"/>
              <a:chOff x="768462" y="3507883"/>
              <a:chExt cx="8911758" cy="1371624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68E775D8-C745-C6E7-C36C-9194520997C0}"/>
                  </a:ext>
                </a:extLst>
              </p:cNvPr>
              <p:cNvSpPr/>
              <p:nvPr/>
            </p:nvSpPr>
            <p:spPr>
              <a:xfrm>
                <a:off x="7878561" y="3507883"/>
                <a:ext cx="1801659" cy="1371624"/>
              </a:xfrm>
              <a:prstGeom prst="can">
                <a:avLst/>
              </a:prstGeom>
              <a:solidFill>
                <a:srgbClr val="9DC3E6"/>
              </a:solidFill>
              <a:ln>
                <a:solidFill>
                  <a:srgbClr val="317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3F3F3F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Database</a:t>
                </a:r>
                <a:endParaRPr lang="en-IN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3F0103-6077-97ED-19F8-A0A0C968AC43}"/>
                  </a:ext>
                </a:extLst>
              </p:cNvPr>
              <p:cNvSpPr/>
              <p:nvPr/>
            </p:nvSpPr>
            <p:spPr>
              <a:xfrm>
                <a:off x="4143930" y="3638575"/>
                <a:ext cx="2610723" cy="1110239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 Data Provider</a:t>
                </a:r>
                <a:endParaRPr lang="en-IN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0B09E4-3FBA-5E6B-9F52-CC08E9BBBE82}"/>
                  </a:ext>
                </a:extLst>
              </p:cNvPr>
              <p:cNvSpPr/>
              <p:nvPr/>
            </p:nvSpPr>
            <p:spPr>
              <a:xfrm>
                <a:off x="768462" y="3831667"/>
                <a:ext cx="2251559" cy="724058"/>
              </a:xfrm>
              <a:prstGeom prst="rect">
                <a:avLst/>
              </a:prstGeom>
              <a:solidFill>
                <a:srgbClr val="317A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ato" panose="020B0604020202020204" charset="0"/>
                    <a:ea typeface="Lato" panose="020B0604020202020204" charset="0"/>
                    <a:cs typeface="Lato" panose="020B0604020202020204" charset="0"/>
                  </a:rPr>
                  <a:t>EF Core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A65AB99-5DC1-BD09-04FD-ED75D9D51B18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3604020" y="4921169"/>
              <a:ext cx="1084523" cy="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3DE495-F6BC-7F50-AF81-F59BEF7E4DB9}"/>
                </a:ext>
              </a:extLst>
            </p:cNvPr>
            <p:cNvCxnSpPr>
              <a:cxnSpLocks/>
            </p:cNvCxnSpPr>
            <p:nvPr/>
          </p:nvCxnSpPr>
          <p:spPr>
            <a:xfrm>
              <a:off x="7207777" y="4948062"/>
              <a:ext cx="1084523" cy="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1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64" y="2196421"/>
            <a:ext cx="9853563" cy="2465158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5000" dirty="0"/>
              <a:t>Creating Database using Code-First and Database-First 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4903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Model represents the shape of the data.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class that represents the data and business logic of the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Responsible for defining data entities, validating input, and DB operations.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in conjunction with data access technologies such as Entity Framework, LINQ or SQ.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4DB9A-C9BC-A814-B31E-131E0AAD2BC4}"/>
              </a:ext>
            </a:extLst>
          </p:cNvPr>
          <p:cNvSpPr/>
          <p:nvPr/>
        </p:nvSpPr>
        <p:spPr>
          <a:xfrm>
            <a:off x="3313471" y="1839025"/>
            <a:ext cx="5289176" cy="5968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rPr>
              <a:t>Model represents the data 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65AF-CAB8-12AE-C3C1-7A09F870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3" y="2725993"/>
            <a:ext cx="5261143" cy="931607"/>
          </a:xfrm>
        </p:spPr>
        <p:txBody>
          <a:bodyPr/>
          <a:lstStyle/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It’s a Wrap!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59F8C-1837-3F70-D6F4-3815B38F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3765">
            <a:off x="6324010" y="1317456"/>
            <a:ext cx="4680287" cy="46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View is responsible for rendering the user interface of the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View display model data to the user and also enables them to modify them.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Defined as an HTML template that includes server-side code to render data.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Can use technologies to render HTML, including Razor, ASPX, and others.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Client-side technologies such as JavaScript and CSS can be used to enhance UI.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4DB9A-C9BC-A814-B31E-131E0AAD2BC4}"/>
              </a:ext>
            </a:extLst>
          </p:cNvPr>
          <p:cNvSpPr/>
          <p:nvPr/>
        </p:nvSpPr>
        <p:spPr>
          <a:xfrm>
            <a:off x="3199143" y="1819360"/>
            <a:ext cx="5722374" cy="5968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rPr>
              <a:t>View represents the User Interface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Controller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Responsible for handling user input and updating the model and the view.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the component that handles requests from the client,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Performs operations on the model, and selects the view to render the response.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Defined as a class that inherits from the base controller class in ASP.NET MVC.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Includes action methods that correspond to user requests and perform operations on the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4DB9A-C9BC-A814-B31E-131E0AAD2BC4}"/>
              </a:ext>
            </a:extLst>
          </p:cNvPr>
          <p:cNvSpPr/>
          <p:nvPr/>
        </p:nvSpPr>
        <p:spPr>
          <a:xfrm>
            <a:off x="2837179" y="1819360"/>
            <a:ext cx="6446302" cy="59681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rPr>
              <a:t>Controller represents the request handler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5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988" y="2575782"/>
            <a:ext cx="8791678" cy="2114203"/>
          </a:xfrm>
        </p:spPr>
        <p:txBody>
          <a:bodyPr/>
          <a:lstStyle/>
          <a:p>
            <a:r>
              <a:rPr lang="en-US" dirty="0"/>
              <a:t>Model-View-Controller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3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005DD6-056D-F399-F3B8-3507FF95A2A9}"/>
              </a:ext>
            </a:extLst>
          </p:cNvPr>
          <p:cNvGrpSpPr/>
          <p:nvPr/>
        </p:nvGrpSpPr>
        <p:grpSpPr>
          <a:xfrm>
            <a:off x="2102463" y="1907458"/>
            <a:ext cx="8034392" cy="3995846"/>
            <a:chOff x="2893460" y="2316887"/>
            <a:chExt cx="5350605" cy="27056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880DBF-7FB1-506C-6E5B-3A46C0A4F739}"/>
                </a:ext>
              </a:extLst>
            </p:cNvPr>
            <p:cNvSpPr txBox="1"/>
            <p:nvPr/>
          </p:nvSpPr>
          <p:spPr>
            <a:xfrm>
              <a:off x="4828503" y="2316887"/>
              <a:ext cx="1164222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660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BROWSER</a:t>
              </a:r>
              <a:endParaRPr lang="en-IN" sz="2400" b="1" dirty="0">
                <a:solidFill>
                  <a:srgbClr val="FF66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4CAE3C-DAB9-AFBA-80AE-6C1AEA4DB021}"/>
                </a:ext>
              </a:extLst>
            </p:cNvPr>
            <p:cNvSpPr txBox="1"/>
            <p:nvPr/>
          </p:nvSpPr>
          <p:spPr>
            <a:xfrm>
              <a:off x="4742256" y="3512798"/>
              <a:ext cx="1463812" cy="312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400" b="1" dirty="0">
                <a:solidFill>
                  <a:srgbClr val="FF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5DD3AD-BE10-51A1-6757-D1452F7C76C7}"/>
                </a:ext>
              </a:extLst>
            </p:cNvPr>
            <p:cNvSpPr txBox="1"/>
            <p:nvPr/>
          </p:nvSpPr>
          <p:spPr>
            <a:xfrm>
              <a:off x="7286268" y="2341447"/>
              <a:ext cx="957797" cy="312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OUTPUT</a:t>
              </a:r>
              <a:endParaRPr lang="en-IN" sz="2400" b="1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795449-4EC7-E0B5-633C-22EAA30FA789}"/>
                </a:ext>
              </a:extLst>
            </p:cNvPr>
            <p:cNvSpPr txBox="1"/>
            <p:nvPr/>
          </p:nvSpPr>
          <p:spPr>
            <a:xfrm>
              <a:off x="4054963" y="4672233"/>
              <a:ext cx="68729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92D05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4D9588-5005-C8D8-9874-272B395E0679}"/>
                </a:ext>
              </a:extLst>
            </p:cNvPr>
            <p:cNvSpPr txBox="1"/>
            <p:nvPr/>
          </p:nvSpPr>
          <p:spPr>
            <a:xfrm>
              <a:off x="6141164" y="4709956"/>
              <a:ext cx="855313" cy="312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MODEL</a:t>
              </a:r>
              <a:endParaRPr lang="en-IN" sz="2400" b="1" dirty="0">
                <a:solidFill>
                  <a:schemeClr val="accent4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8FCF4D-EE46-4789-91BB-8237DB247644}"/>
                </a:ext>
              </a:extLst>
            </p:cNvPr>
            <p:cNvCxnSpPr>
              <a:cxnSpLocks/>
            </p:cNvCxnSpPr>
            <p:nvPr/>
          </p:nvCxnSpPr>
          <p:spPr>
            <a:xfrm>
              <a:off x="5934002" y="2491589"/>
              <a:ext cx="13011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00815C4-1345-2572-D5B7-F5F2DCD24EFA}"/>
                </a:ext>
              </a:extLst>
            </p:cNvPr>
            <p:cNvCxnSpPr>
              <a:cxnSpLocks/>
            </p:cNvCxnSpPr>
            <p:nvPr/>
          </p:nvCxnSpPr>
          <p:spPr>
            <a:xfrm>
              <a:off x="4988158" y="2669062"/>
              <a:ext cx="0" cy="76451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3857D8-8296-5226-D9DF-EF5DA79B4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3881" y="2669062"/>
              <a:ext cx="0" cy="76226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359BE0-2ECD-E537-23C9-A33FD8101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781" y="3872829"/>
              <a:ext cx="513746" cy="7171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68243A-694F-583A-C891-FB3946932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242" y="3871843"/>
              <a:ext cx="507695" cy="75394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BAB3BB-C981-C0ED-7030-C7CED86204E0}"/>
                </a:ext>
              </a:extLst>
            </p:cNvPr>
            <p:cNvCxnSpPr>
              <a:cxnSpLocks/>
            </p:cNvCxnSpPr>
            <p:nvPr/>
          </p:nvCxnSpPr>
          <p:spPr>
            <a:xfrm>
              <a:off x="5776074" y="3889112"/>
              <a:ext cx="569266" cy="8219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2F1110-C7AB-F783-4F52-49CDE64DD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0707" y="3849085"/>
              <a:ext cx="523876" cy="76519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090C13-F74E-3737-1124-CEDE37408D48}"/>
                </a:ext>
              </a:extLst>
            </p:cNvPr>
            <p:cNvSpPr txBox="1"/>
            <p:nvPr/>
          </p:nvSpPr>
          <p:spPr>
            <a:xfrm>
              <a:off x="4165020" y="2907176"/>
              <a:ext cx="901267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1C4437-DC4E-FDEE-7154-92F790E605F4}"/>
                </a:ext>
              </a:extLst>
            </p:cNvPr>
            <p:cNvSpPr txBox="1"/>
            <p:nvPr/>
          </p:nvSpPr>
          <p:spPr>
            <a:xfrm>
              <a:off x="5772010" y="2899320"/>
              <a:ext cx="1032745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8F542A-E196-7067-F412-37781AD78E3C}"/>
                </a:ext>
              </a:extLst>
            </p:cNvPr>
            <p:cNvSpPr txBox="1"/>
            <p:nvPr/>
          </p:nvSpPr>
          <p:spPr>
            <a:xfrm>
              <a:off x="2893460" y="3978912"/>
              <a:ext cx="193504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Rendering the Data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CB69D-41D4-0D0D-6B6D-160AD96585EC}"/>
                </a:ext>
              </a:extLst>
            </p:cNvPr>
            <p:cNvSpPr txBox="1"/>
            <p:nvPr/>
          </p:nvSpPr>
          <p:spPr>
            <a:xfrm>
              <a:off x="6356433" y="3978912"/>
              <a:ext cx="1522563" cy="32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Exchange Data</a:t>
              </a:r>
              <a:endParaRPr lang="en-IN" sz="2000" b="1" dirty="0">
                <a:solidFill>
                  <a:schemeClr val="bg1">
                    <a:lumMod val="50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7" y="1454584"/>
            <a:ext cx="11336595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Model to Model: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We can communicate from Model to Model via parameters/composition.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Model to View: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To communicate Model to View, follow the path: Model &gt; Controller &gt; View.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We can’t directly move from Model to View.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First, the Model object is made in the Controller and then it is passed to View.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991" y="2821590"/>
            <a:ext cx="9602018" cy="1386388"/>
          </a:xfrm>
        </p:spPr>
        <p:txBody>
          <a:bodyPr/>
          <a:lstStyle/>
          <a:p>
            <a:r>
              <a:rPr lang="en-US" sz="6600" dirty="0"/>
              <a:t>Introducing ASP.NET Core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0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7" y="1454584"/>
            <a:ext cx="11336595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We can pass the data or communicate from Model to View by these three steps: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Take the object in the action of a Controller.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Pass Model object as a parameter to View.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Use </a:t>
            </a:r>
            <a:r>
              <a:rPr lang="en-US" sz="2400" b="1" i="1" dirty="0"/>
              <a:t>@model </a:t>
            </a:r>
            <a:r>
              <a:rPr lang="en-US" sz="2400" dirty="0"/>
              <a:t>to include Model on the View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7" y="1454584"/>
            <a:ext cx="11336595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Model to Controller: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Create an object of Model class in Controller to access the Model in Controller.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View to Model: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To communicate View to Model, follow the path:  View &gt; Controller &gt; Model.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We can’t directly move from View to Model.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First, you have to submit data to the controller and then pass it to the model.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7" y="1454584"/>
            <a:ext cx="11336595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To pass the data from View to Model, you have to follow these three steps: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Submit HTML form to a Controller.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Create an object of Model in Controller.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	- Pass Values to the Model object.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7" y="1454584"/>
            <a:ext cx="11336595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View to View: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400" dirty="0"/>
              <a:t>We can move from one view to another view by using partial views.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View to Controller: </a:t>
            </a:r>
          </a:p>
          <a:p>
            <a:pPr marL="457200" lvl="1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 Move data from view to controller by submitting forms to controllers or by: 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JSON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AJAX Calls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JavaScript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Partial Views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Controller to Model: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We can move from Controller to Model just like we moved from Model to Controller.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Controller to View: </a:t>
            </a:r>
          </a:p>
          <a:p>
            <a:pPr marL="457200" lvl="1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/>
              <a:t> Move data from Controller to View in following ways: 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By using ViewBag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ViewData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- TempData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0E23"/>
                </a:solidFill>
              </a:rPr>
              <a:t>Model-View-Controller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Controller to Controller: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We can move from one Controller to another by using </a:t>
            </a:r>
            <a:r>
              <a:rPr lang="en-US" sz="2400" b="1" i="1" dirty="0"/>
              <a:t>RedirectToAction();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And then pass the name of the specific action.</a:t>
            </a:r>
          </a:p>
          <a:p>
            <a:pPr marL="914400" lvl="2" indent="0" fontAlgn="base">
              <a:lnSpc>
                <a:spcPct val="150000"/>
              </a:lnSpc>
              <a:spcAft>
                <a:spcPct val="0"/>
              </a:spcAft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696" y="2518220"/>
            <a:ext cx="9853563" cy="1821560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4800" dirty="0"/>
              <a:t>Handling Requests in .NET Core MVC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51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Action Methods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69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Action Methods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 action is a method that responds to user action/activity.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Any method in a controller which has public modifier acts as an action method.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They are like any other normal methods with the following restrictions: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Action method must be public. It cannot be private or protected.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Action method cannot be overloaded.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Action method cannot be a static method.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6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Default Action Methods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Every controller can have default action method as per configured route in the </a:t>
            </a:r>
            <a:r>
              <a:rPr lang="en-US" sz="2400" b="1" i="1" dirty="0"/>
              <a:t>RouteConfig</a:t>
            </a:r>
            <a:r>
              <a:rPr lang="en-US" sz="2400" dirty="0"/>
              <a:t>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By default, the </a:t>
            </a:r>
            <a:r>
              <a:rPr lang="en-US" sz="2400" b="1" i="1" dirty="0"/>
              <a:t>Index() </a:t>
            </a:r>
            <a:r>
              <a:rPr lang="en-US" sz="2400" dirty="0"/>
              <a:t>method is a default action method for any controller.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Also, you can change default action name as per requirement in </a:t>
            </a:r>
            <a:r>
              <a:rPr lang="en-US" sz="2400" b="1" i="1" dirty="0"/>
              <a:t>RouteConfig.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38086-74FE-9B7A-7E50-851D68C1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6" y="3787570"/>
            <a:ext cx="5581650" cy="2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  <a:cs typeface="NIBWCM+PSTTCommons-Bold"/>
              </a:rPr>
              <a:t>Introducing ASP.NET Core</a:t>
            </a:r>
            <a:r>
              <a:rPr lang="en-US" sz="4800" dirty="0">
                <a:solidFill>
                  <a:srgbClr val="120E23"/>
                </a:solidFill>
              </a:rPr>
              <a:t>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00380" cy="4297680"/>
          </a:xfrm>
        </p:spPr>
        <p:txBody>
          <a:bodyPr/>
          <a:lstStyle/>
          <a:p>
            <a:pPr marL="541338" indent="-541338">
              <a:lnSpc>
                <a:spcPct val="150000"/>
              </a:lnSpc>
            </a:pPr>
            <a:r>
              <a:rPr lang="en-US" sz="2400" dirty="0"/>
              <a:t>ASP.NET Core is open-source and cross-platform framework.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An unified framework for building web UI and web APIs.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It has built-in dependency injection.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It does have high degree of compatibility with ASP.NET. 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ASP.NET Core is also perfectly suited for Docker containers.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0CC42-9083-178B-9052-96BD48601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6697" r="1705" b="19426"/>
          <a:stretch/>
        </p:blipFill>
        <p:spPr>
          <a:xfrm>
            <a:off x="9122526" y="4048780"/>
            <a:ext cx="2223899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Result Types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67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Action Result 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MVC includes Result classes, which can be returned from an action method.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Result classes represents types of responses, such as HTML, string, JSON etc.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i="1" dirty="0"/>
              <a:t>ActionResult</a:t>
            </a:r>
            <a:r>
              <a:rPr lang="en-US" sz="2400" dirty="0"/>
              <a:t> class is a base class of all the above result classes,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so it can be the return type of action method that returns any result.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However, you can specify result class as a return type of action method.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base controller class includes the View() method along with other methods that return a particular types of result.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Action Result  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657D74-1FB1-32FC-399A-6D1F8197F219}"/>
              </a:ext>
            </a:extLst>
          </p:cNvPr>
          <p:cNvSpPr/>
          <p:nvPr/>
        </p:nvSpPr>
        <p:spPr>
          <a:xfrm>
            <a:off x="945966" y="3249378"/>
            <a:ext cx="2061882" cy="15054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Request or Response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66F70-04D2-5460-3ABC-DFB13BF20200}"/>
              </a:ext>
            </a:extLst>
          </p:cNvPr>
          <p:cNvSpPr/>
          <p:nvPr/>
        </p:nvSpPr>
        <p:spPr>
          <a:xfrm>
            <a:off x="4406341" y="2640568"/>
            <a:ext cx="3272118" cy="2223248"/>
          </a:xfrm>
          <a:prstGeom prst="rect">
            <a:avLst/>
          </a:prstGeom>
          <a:solidFill>
            <a:srgbClr val="9DC3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51753-B740-B469-9BEB-781374C6BB8B}"/>
              </a:ext>
            </a:extLst>
          </p:cNvPr>
          <p:cNvSpPr/>
          <p:nvPr/>
        </p:nvSpPr>
        <p:spPr>
          <a:xfrm>
            <a:off x="5491071" y="3502950"/>
            <a:ext cx="1882588" cy="105180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Different types of Action Result</a:t>
            </a:r>
            <a:endParaRPr lang="en-IN" sz="2000" b="1" dirty="0">
              <a:solidFill>
                <a:srgbClr val="00206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F75AD-0A89-69E4-A899-9FCC259B9551}"/>
              </a:ext>
            </a:extLst>
          </p:cNvPr>
          <p:cNvSpPr/>
          <p:nvPr/>
        </p:nvSpPr>
        <p:spPr>
          <a:xfrm>
            <a:off x="9059023" y="3502950"/>
            <a:ext cx="2115671" cy="959587"/>
          </a:xfrm>
          <a:prstGeom prst="rect">
            <a:avLst/>
          </a:prstGeom>
          <a:solidFill>
            <a:srgbClr val="4FA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</a:t>
            </a:r>
            <a:endParaRPr lang="en-IN" sz="20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67310-B020-FD64-E58B-2D47AA460DE1}"/>
              </a:ext>
            </a:extLst>
          </p:cNvPr>
          <p:cNvSpPr txBox="1"/>
          <p:nvPr/>
        </p:nvSpPr>
        <p:spPr>
          <a:xfrm>
            <a:off x="4522882" y="282684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Controller</a:t>
            </a:r>
            <a:endParaRPr lang="en-IN" sz="2000" b="1" dirty="0">
              <a:solidFill>
                <a:srgbClr val="00206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693ED1-2906-A0D5-6891-B53BE41B4639}"/>
              </a:ext>
            </a:extLst>
          </p:cNvPr>
          <p:cNvCxnSpPr>
            <a:cxnSpLocks/>
          </p:cNvCxnSpPr>
          <p:nvPr/>
        </p:nvCxnSpPr>
        <p:spPr>
          <a:xfrm>
            <a:off x="4764929" y="3330969"/>
            <a:ext cx="0" cy="71782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71D799-5A8E-AB17-6182-B83F66D601BE}"/>
              </a:ext>
            </a:extLst>
          </p:cNvPr>
          <p:cNvCxnSpPr>
            <a:cxnSpLocks/>
          </p:cNvCxnSpPr>
          <p:nvPr/>
        </p:nvCxnSpPr>
        <p:spPr>
          <a:xfrm>
            <a:off x="4764929" y="4048791"/>
            <a:ext cx="72614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11325-D684-6086-2D0C-F21EBA341F9B}"/>
              </a:ext>
            </a:extLst>
          </p:cNvPr>
          <p:cNvCxnSpPr>
            <a:cxnSpLocks/>
          </p:cNvCxnSpPr>
          <p:nvPr/>
        </p:nvCxnSpPr>
        <p:spPr>
          <a:xfrm>
            <a:off x="7678459" y="3998943"/>
            <a:ext cx="13805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1A2E-6345-D42F-8FA7-E3B70353D6A7}"/>
              </a:ext>
            </a:extLst>
          </p:cNvPr>
          <p:cNvCxnSpPr>
            <a:cxnSpLocks/>
          </p:cNvCxnSpPr>
          <p:nvPr/>
        </p:nvCxnSpPr>
        <p:spPr>
          <a:xfrm>
            <a:off x="2998882" y="3982744"/>
            <a:ext cx="13805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Action Result 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41627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This table lists all the result classes with their base controller methods: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AB8E886-0B5B-A7C2-ACE8-68A031D03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42657"/>
              </p:ext>
            </p:extLst>
          </p:nvPr>
        </p:nvGraphicFramePr>
        <p:xfrm>
          <a:off x="667869" y="2166793"/>
          <a:ext cx="11003743" cy="3986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0770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4783599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  <a:gridCol w="3099374">
                  <a:extLst>
                    <a:ext uri="{9D8B030D-6E8A-4147-A177-3AD203B41FA5}">
                      <a16:colId xmlns:a16="http://schemas.microsoft.com/office/drawing/2014/main" val="1840981300"/>
                    </a:ext>
                  </a:extLst>
                </a:gridCol>
              </a:tblGrid>
              <a:tr h="398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Result Class  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Description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Base Controller Method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ViewResult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HTML and markup.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View()</a:t>
                      </a:r>
                      <a:endParaRPr lang="en-IN" sz="2000" b="0" i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EmptyResult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No response.</a:t>
                      </a:r>
                      <a:endParaRPr lang="en-IN" sz="2000" b="0" i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2000" b="0" i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ContentResult </a:t>
                      </a:r>
                      <a:endParaRPr lang="en-IN" sz="20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 Result string literal.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Content()</a:t>
                      </a:r>
                      <a:endParaRPr lang="en-IN" sz="2000" b="0" i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FileContentResult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the content of a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File()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a redirection to a new URL.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Redirect()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JsonResult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 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 JSON that can be used in AJAX.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Json()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Returns HTML from Partial view.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PartialView()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a JavaScript 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JavaScript()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20318"/>
                  </a:ext>
                </a:extLst>
              </a:tr>
              <a:tr h="39860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HttpUnauthorizedResult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Represents HTTP 403 response.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2000" b="0" i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5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Razor View Engine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2264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Razor View Engine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3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Responsible for producing HTML response when invoked by Controller Action.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Controller Action methods returns responses, which are called as Action Results.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i="1" dirty="0"/>
              <a:t>ViewResult</a:t>
            </a:r>
            <a:r>
              <a:rPr lang="en-US" sz="2400" dirty="0"/>
              <a:t> is the ActionResult which produces the HTML Response.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ViewResults are produced by the View Engine.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When the Controller Action method invokes the </a:t>
            </a:r>
            <a:r>
              <a:rPr lang="en-US" sz="2400" b="1" i="1" dirty="0"/>
              <a:t>view() </a:t>
            </a:r>
            <a:r>
              <a:rPr lang="en-US" sz="2400" dirty="0"/>
              <a:t>or </a:t>
            </a:r>
            <a:r>
              <a:rPr lang="en-US" sz="2400" b="1" i="1" dirty="0"/>
              <a:t>PartivalView(),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invokes the View Engine, which produces the HTML Response.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Razor View Engine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3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default View Engine for the ASP.NET Core apps.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to generate views returned to client's browser in response to request.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a powerful and flexible templating engine.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With this, it is easier to create dynamic web pages in ASP.NET Core.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Razor View Engine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065188-979C-2D01-F249-AA10379EFE41}"/>
              </a:ext>
            </a:extLst>
          </p:cNvPr>
          <p:cNvGrpSpPr/>
          <p:nvPr/>
        </p:nvGrpSpPr>
        <p:grpSpPr>
          <a:xfrm>
            <a:off x="1592681" y="2144299"/>
            <a:ext cx="9006638" cy="3550190"/>
            <a:chOff x="1497106" y="2532529"/>
            <a:chExt cx="9242613" cy="30876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717844-4730-24C2-0DBD-1574987EF415}"/>
                </a:ext>
              </a:extLst>
            </p:cNvPr>
            <p:cNvSpPr/>
            <p:nvPr/>
          </p:nvSpPr>
          <p:spPr>
            <a:xfrm>
              <a:off x="1497106" y="2617695"/>
              <a:ext cx="2429435" cy="24652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HTML + C# Code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3EE3B5-A083-FAC9-0810-DB1B789C517A}"/>
                </a:ext>
              </a:extLst>
            </p:cNvPr>
            <p:cNvSpPr/>
            <p:nvPr/>
          </p:nvSpPr>
          <p:spPr>
            <a:xfrm>
              <a:off x="4957484" y="3426917"/>
              <a:ext cx="2429435" cy="7240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 Engine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43704F-BF15-1745-00BD-2681C6028C63}"/>
                </a:ext>
              </a:extLst>
            </p:cNvPr>
            <p:cNvSpPr/>
            <p:nvPr/>
          </p:nvSpPr>
          <p:spPr>
            <a:xfrm>
              <a:off x="8310284" y="2532529"/>
              <a:ext cx="2429435" cy="25997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Pure HTML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277ACE-18C1-1336-2AEF-77BD3F2DD30E}"/>
                </a:ext>
              </a:extLst>
            </p:cNvPr>
            <p:cNvCxnSpPr/>
            <p:nvPr/>
          </p:nvCxnSpPr>
          <p:spPr>
            <a:xfrm>
              <a:off x="4052047" y="3788946"/>
              <a:ext cx="797859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59CC41-9EA0-CD65-A158-35B4358A8DC2}"/>
                </a:ext>
              </a:extLst>
            </p:cNvPr>
            <p:cNvCxnSpPr/>
            <p:nvPr/>
          </p:nvCxnSpPr>
          <p:spPr>
            <a:xfrm>
              <a:off x="7449672" y="3775499"/>
              <a:ext cx="797859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1E301-F2AF-7799-5EC0-7B80B0521E0A}"/>
                </a:ext>
              </a:extLst>
            </p:cNvPr>
            <p:cNvSpPr txBox="1"/>
            <p:nvPr/>
          </p:nvSpPr>
          <p:spPr>
            <a:xfrm>
              <a:off x="1932034" y="5218632"/>
              <a:ext cx="1758375" cy="401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RazorView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C500DC-E79A-3D3B-F6EA-CB0EA479A10C}"/>
                </a:ext>
              </a:extLst>
            </p:cNvPr>
            <p:cNvSpPr txBox="1"/>
            <p:nvPr/>
          </p:nvSpPr>
          <p:spPr>
            <a:xfrm>
              <a:off x="8888706" y="5218632"/>
              <a:ext cx="1416084" cy="401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Browser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3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Razor Syntax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335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Razor Syntax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3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Razor is a markup syntax for embedding .NET based code into webpages.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Razor syntax consists of Razor markup, C#, and HTML.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Files containing Razor generally have a </a:t>
            </a:r>
            <a:r>
              <a:rPr lang="en-US" sz="2400" b="1" dirty="0"/>
              <a:t>.cshtml </a:t>
            </a:r>
            <a:r>
              <a:rPr lang="en-US" sz="2400" dirty="0"/>
              <a:t>file extension. 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Similar to the templating engines of JavaScript single-page application (SPA) frameworks, such as Angular, React etc.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Razor supports C# and uses the @ symbol to transition from HTML to C#. 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  <a:cs typeface="NIBWCM+PSTTCommons-Bold"/>
              </a:rPr>
              <a:t>Features of ASP.NET Core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C9D1E-12DF-1F81-E024-9EF9E1E6CD72}"/>
              </a:ext>
            </a:extLst>
          </p:cNvPr>
          <p:cNvGrpSpPr/>
          <p:nvPr/>
        </p:nvGrpSpPr>
        <p:grpSpPr>
          <a:xfrm>
            <a:off x="1283025" y="1712259"/>
            <a:ext cx="9595218" cy="4706650"/>
            <a:chOff x="1015157" y="1389529"/>
            <a:chExt cx="9910482" cy="50204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5892CA-3FF6-DF5E-EE44-1E5034C5744C}"/>
                </a:ext>
              </a:extLst>
            </p:cNvPr>
            <p:cNvGrpSpPr/>
            <p:nvPr/>
          </p:nvGrpSpPr>
          <p:grpSpPr>
            <a:xfrm>
              <a:off x="1015157" y="1389529"/>
              <a:ext cx="9910482" cy="5020415"/>
              <a:chOff x="2686010" y="1965483"/>
              <a:chExt cx="6819980" cy="3952892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7E6472BF-7462-26E2-0B5C-F32124A93808}"/>
                  </a:ext>
                </a:extLst>
              </p:cNvPr>
              <p:cNvSpPr/>
              <p:nvPr/>
            </p:nvSpPr>
            <p:spPr>
              <a:xfrm>
                <a:off x="5026221" y="4321617"/>
                <a:ext cx="2149177" cy="159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66"/>
                    </a:moveTo>
                    <a:lnTo>
                      <a:pt x="21520" y="12491"/>
                    </a:lnTo>
                    <a:lnTo>
                      <a:pt x="18832" y="12986"/>
                    </a:lnTo>
                    <a:cubicBezTo>
                      <a:pt x="18560" y="10380"/>
                      <a:pt x="17616" y="8054"/>
                      <a:pt x="16240" y="6374"/>
                    </a:cubicBezTo>
                    <a:lnTo>
                      <a:pt x="17872" y="3790"/>
                    </a:lnTo>
                    <a:lnTo>
                      <a:pt x="17424" y="3295"/>
                    </a:lnTo>
                    <a:lnTo>
                      <a:pt x="15792" y="5901"/>
                    </a:lnTo>
                    <a:cubicBezTo>
                      <a:pt x="14480" y="4501"/>
                      <a:pt x="12832" y="3639"/>
                      <a:pt x="11056" y="3575"/>
                    </a:cubicBezTo>
                    <a:lnTo>
                      <a:pt x="11056" y="0"/>
                    </a:lnTo>
                    <a:lnTo>
                      <a:pt x="10464" y="0"/>
                    </a:lnTo>
                    <a:lnTo>
                      <a:pt x="10464" y="3575"/>
                    </a:lnTo>
                    <a:cubicBezTo>
                      <a:pt x="8720" y="3661"/>
                      <a:pt x="7104" y="4479"/>
                      <a:pt x="5808" y="5815"/>
                    </a:cubicBezTo>
                    <a:lnTo>
                      <a:pt x="4288" y="3316"/>
                    </a:lnTo>
                    <a:lnTo>
                      <a:pt x="3840" y="3812"/>
                    </a:lnTo>
                    <a:lnTo>
                      <a:pt x="5360" y="6310"/>
                    </a:lnTo>
                    <a:cubicBezTo>
                      <a:pt x="3936" y="7990"/>
                      <a:pt x="2960" y="10337"/>
                      <a:pt x="2688" y="12986"/>
                    </a:cubicBezTo>
                    <a:lnTo>
                      <a:pt x="64" y="12598"/>
                    </a:lnTo>
                    <a:lnTo>
                      <a:pt x="0" y="13373"/>
                    </a:lnTo>
                    <a:lnTo>
                      <a:pt x="2640" y="13761"/>
                    </a:lnTo>
                    <a:cubicBezTo>
                      <a:pt x="2624" y="14020"/>
                      <a:pt x="2624" y="14278"/>
                      <a:pt x="2624" y="14536"/>
                    </a:cubicBezTo>
                    <a:cubicBezTo>
                      <a:pt x="2624" y="17228"/>
                      <a:pt x="3344" y="19705"/>
                      <a:pt x="4544" y="21600"/>
                    </a:cubicBezTo>
                    <a:cubicBezTo>
                      <a:pt x="3488" y="19791"/>
                      <a:pt x="2864" y="17530"/>
                      <a:pt x="2864" y="15053"/>
                    </a:cubicBezTo>
                    <a:cubicBezTo>
                      <a:pt x="2864" y="9174"/>
                      <a:pt x="6400" y="4415"/>
                      <a:pt x="10768" y="4415"/>
                    </a:cubicBezTo>
                    <a:cubicBezTo>
                      <a:pt x="15136" y="4415"/>
                      <a:pt x="18672" y="9174"/>
                      <a:pt x="18672" y="15053"/>
                    </a:cubicBezTo>
                    <a:cubicBezTo>
                      <a:pt x="18672" y="17530"/>
                      <a:pt x="18048" y="19791"/>
                      <a:pt x="16992" y="21600"/>
                    </a:cubicBezTo>
                    <a:cubicBezTo>
                      <a:pt x="18192" y="19683"/>
                      <a:pt x="18912" y="17228"/>
                      <a:pt x="18912" y="14536"/>
                    </a:cubicBezTo>
                    <a:cubicBezTo>
                      <a:pt x="18912" y="14299"/>
                      <a:pt x="18896" y="14041"/>
                      <a:pt x="18896" y="13804"/>
                    </a:cubicBezTo>
                    <a:lnTo>
                      <a:pt x="21600" y="13266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2A698571-1879-3C3F-948A-10A6614762FE}"/>
                  </a:ext>
                </a:extLst>
              </p:cNvPr>
              <p:cNvSpPr/>
              <p:nvPr/>
            </p:nvSpPr>
            <p:spPr>
              <a:xfrm>
                <a:off x="5328698" y="1965483"/>
                <a:ext cx="1518250" cy="2387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7" h="21328" extrusionOk="0">
                    <a:moveTo>
                      <a:pt x="13714" y="13287"/>
                    </a:moveTo>
                    <a:cubicBezTo>
                      <a:pt x="18124" y="12448"/>
                      <a:pt x="21347" y="9860"/>
                      <a:pt x="21347" y="6788"/>
                    </a:cubicBezTo>
                    <a:cubicBezTo>
                      <a:pt x="21347" y="2949"/>
                      <a:pt x="16333" y="-137"/>
                      <a:pt x="10245" y="5"/>
                    </a:cubicBezTo>
                    <a:cubicBezTo>
                      <a:pt x="4783" y="147"/>
                      <a:pt x="307" y="2949"/>
                      <a:pt x="16" y="6418"/>
                    </a:cubicBezTo>
                    <a:cubicBezTo>
                      <a:pt x="-253" y="9646"/>
                      <a:pt x="3037" y="12419"/>
                      <a:pt x="7626" y="13287"/>
                    </a:cubicBezTo>
                    <a:cubicBezTo>
                      <a:pt x="8163" y="13386"/>
                      <a:pt x="8230" y="13841"/>
                      <a:pt x="7738" y="14012"/>
                    </a:cubicBezTo>
                    <a:cubicBezTo>
                      <a:pt x="5768" y="14694"/>
                      <a:pt x="4448" y="16045"/>
                      <a:pt x="4537" y="17595"/>
                    </a:cubicBezTo>
                    <a:cubicBezTo>
                      <a:pt x="4671" y="19572"/>
                      <a:pt x="7178" y="21193"/>
                      <a:pt x="10267" y="21321"/>
                    </a:cubicBezTo>
                    <a:cubicBezTo>
                      <a:pt x="13826" y="21463"/>
                      <a:pt x="16803" y="19671"/>
                      <a:pt x="16803" y="17439"/>
                    </a:cubicBezTo>
                    <a:cubicBezTo>
                      <a:pt x="16803" y="15960"/>
                      <a:pt x="15505" y="14680"/>
                      <a:pt x="13602" y="14026"/>
                    </a:cubicBezTo>
                    <a:cubicBezTo>
                      <a:pt x="13110" y="13841"/>
                      <a:pt x="13177" y="13386"/>
                      <a:pt x="13714" y="13287"/>
                    </a:cubicBezTo>
                    <a:close/>
                    <a:moveTo>
                      <a:pt x="15796" y="17439"/>
                    </a:moveTo>
                    <a:cubicBezTo>
                      <a:pt x="15796" y="19245"/>
                      <a:pt x="13490" y="20695"/>
                      <a:pt x="10670" y="20695"/>
                    </a:cubicBezTo>
                    <a:cubicBezTo>
                      <a:pt x="7827" y="20695"/>
                      <a:pt x="5544" y="19230"/>
                      <a:pt x="5544" y="17439"/>
                    </a:cubicBezTo>
                    <a:cubicBezTo>
                      <a:pt x="5544" y="15633"/>
                      <a:pt x="7850" y="14182"/>
                      <a:pt x="10670" y="14182"/>
                    </a:cubicBezTo>
                    <a:cubicBezTo>
                      <a:pt x="13513" y="14182"/>
                      <a:pt x="15796" y="15647"/>
                      <a:pt x="15796" y="1743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B615EE01-AF95-E2F1-E84B-754392899F73}"/>
                  </a:ext>
                </a:extLst>
              </p:cNvPr>
              <p:cNvSpPr/>
              <p:nvPr/>
            </p:nvSpPr>
            <p:spPr>
              <a:xfrm>
                <a:off x="7127636" y="4305697"/>
                <a:ext cx="2378354" cy="1520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4" h="20750" extrusionOk="0">
                    <a:moveTo>
                      <a:pt x="8129" y="14540"/>
                    </a:moveTo>
                    <a:cubicBezTo>
                      <a:pt x="9279" y="18626"/>
                      <a:pt x="12071" y="21255"/>
                      <a:pt x="15086" y="20668"/>
                    </a:cubicBezTo>
                    <a:cubicBezTo>
                      <a:pt x="18845" y="19951"/>
                      <a:pt x="21482" y="14540"/>
                      <a:pt x="20865" y="8695"/>
                    </a:cubicBezTo>
                    <a:cubicBezTo>
                      <a:pt x="20318" y="3458"/>
                      <a:pt x="17232" y="-345"/>
                      <a:pt x="13810" y="24"/>
                    </a:cubicBezTo>
                    <a:cubicBezTo>
                      <a:pt x="10626" y="372"/>
                      <a:pt x="8157" y="4066"/>
                      <a:pt x="7666" y="8651"/>
                    </a:cubicBezTo>
                    <a:cubicBezTo>
                      <a:pt x="7610" y="9195"/>
                      <a:pt x="7161" y="9347"/>
                      <a:pt x="6965" y="8890"/>
                    </a:cubicBezTo>
                    <a:cubicBezTo>
                      <a:pt x="6138" y="7109"/>
                      <a:pt x="4721" y="6109"/>
                      <a:pt x="3206" y="6478"/>
                    </a:cubicBezTo>
                    <a:cubicBezTo>
                      <a:pt x="1285" y="6978"/>
                      <a:pt x="-118" y="9694"/>
                      <a:pt x="8" y="12693"/>
                    </a:cubicBezTo>
                    <a:cubicBezTo>
                      <a:pt x="148" y="16148"/>
                      <a:pt x="2126" y="18669"/>
                      <a:pt x="4314" y="18256"/>
                    </a:cubicBezTo>
                    <a:cubicBezTo>
                      <a:pt x="5759" y="17974"/>
                      <a:pt x="6909" y="16496"/>
                      <a:pt x="7414" y="14540"/>
                    </a:cubicBezTo>
                    <a:cubicBezTo>
                      <a:pt x="7540" y="14084"/>
                      <a:pt x="7989" y="14062"/>
                      <a:pt x="8129" y="14540"/>
                    </a:cubicBezTo>
                    <a:close/>
                    <a:moveTo>
                      <a:pt x="4230" y="17322"/>
                    </a:moveTo>
                    <a:cubicBezTo>
                      <a:pt x="2463" y="17669"/>
                      <a:pt x="864" y="15714"/>
                      <a:pt x="639" y="12997"/>
                    </a:cubicBezTo>
                    <a:cubicBezTo>
                      <a:pt x="415" y="10259"/>
                      <a:pt x="1677" y="7782"/>
                      <a:pt x="3431" y="7434"/>
                    </a:cubicBezTo>
                    <a:cubicBezTo>
                      <a:pt x="5184" y="7087"/>
                      <a:pt x="6797" y="9043"/>
                      <a:pt x="7021" y="11759"/>
                    </a:cubicBezTo>
                    <a:cubicBezTo>
                      <a:pt x="7246" y="14475"/>
                      <a:pt x="5983" y="16996"/>
                      <a:pt x="4230" y="17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27D8537F-27B2-EF72-956B-CBB887E8CD69}"/>
                  </a:ext>
                </a:extLst>
              </p:cNvPr>
              <p:cNvSpPr/>
              <p:nvPr/>
            </p:nvSpPr>
            <p:spPr>
              <a:xfrm>
                <a:off x="2686010" y="4305697"/>
                <a:ext cx="2378177" cy="152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6" h="20750" extrusionOk="0">
                    <a:moveTo>
                      <a:pt x="13549" y="14540"/>
                    </a:moveTo>
                    <a:cubicBezTo>
                      <a:pt x="14054" y="16496"/>
                      <a:pt x="15205" y="17974"/>
                      <a:pt x="16651" y="18256"/>
                    </a:cubicBezTo>
                    <a:cubicBezTo>
                      <a:pt x="18840" y="18669"/>
                      <a:pt x="20819" y="16170"/>
                      <a:pt x="20960" y="12693"/>
                    </a:cubicBezTo>
                    <a:cubicBezTo>
                      <a:pt x="21072" y="9673"/>
                      <a:pt x="19683" y="6956"/>
                      <a:pt x="17760" y="6478"/>
                    </a:cubicBezTo>
                    <a:cubicBezTo>
                      <a:pt x="16258" y="6087"/>
                      <a:pt x="14826" y="7109"/>
                      <a:pt x="13998" y="8890"/>
                    </a:cubicBezTo>
                    <a:cubicBezTo>
                      <a:pt x="13788" y="9325"/>
                      <a:pt x="13353" y="9173"/>
                      <a:pt x="13297" y="8651"/>
                    </a:cubicBezTo>
                    <a:cubicBezTo>
                      <a:pt x="12805" y="4066"/>
                      <a:pt x="10335" y="372"/>
                      <a:pt x="7149" y="24"/>
                    </a:cubicBezTo>
                    <a:cubicBezTo>
                      <a:pt x="3725" y="-345"/>
                      <a:pt x="637" y="3436"/>
                      <a:pt x="90" y="8695"/>
                    </a:cubicBezTo>
                    <a:cubicBezTo>
                      <a:pt x="-528" y="14540"/>
                      <a:pt x="2111" y="19951"/>
                      <a:pt x="5872" y="20668"/>
                    </a:cubicBezTo>
                    <a:cubicBezTo>
                      <a:pt x="8876" y="21255"/>
                      <a:pt x="11668" y="18626"/>
                      <a:pt x="12833" y="14540"/>
                    </a:cubicBezTo>
                    <a:cubicBezTo>
                      <a:pt x="12960" y="14019"/>
                      <a:pt x="13423" y="14040"/>
                      <a:pt x="13549" y="14540"/>
                    </a:cubicBezTo>
                    <a:close/>
                    <a:moveTo>
                      <a:pt x="13942" y="11737"/>
                    </a:moveTo>
                    <a:cubicBezTo>
                      <a:pt x="14167" y="8999"/>
                      <a:pt x="15767" y="7065"/>
                      <a:pt x="17535" y="7413"/>
                    </a:cubicBezTo>
                    <a:cubicBezTo>
                      <a:pt x="19304" y="7760"/>
                      <a:pt x="20553" y="10238"/>
                      <a:pt x="20328" y="12976"/>
                    </a:cubicBezTo>
                    <a:cubicBezTo>
                      <a:pt x="20104" y="15714"/>
                      <a:pt x="18504" y="17648"/>
                      <a:pt x="16735" y="17300"/>
                    </a:cubicBezTo>
                    <a:cubicBezTo>
                      <a:pt x="14967" y="16952"/>
                      <a:pt x="13718" y="14453"/>
                      <a:pt x="13942" y="117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48CE2B60-A33C-20FC-3F1B-0E40340F4C77}"/>
                  </a:ext>
                </a:extLst>
              </p:cNvPr>
              <p:cNvSpPr/>
              <p:nvPr/>
            </p:nvSpPr>
            <p:spPr>
              <a:xfrm>
                <a:off x="6618204" y="2665955"/>
                <a:ext cx="2038499" cy="2036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7" h="20436" extrusionOk="0">
                    <a:moveTo>
                      <a:pt x="9187" y="14313"/>
                    </a:moveTo>
                    <a:cubicBezTo>
                      <a:pt x="12071" y="15879"/>
                      <a:pt x="15734" y="15431"/>
                      <a:pt x="18172" y="13003"/>
                    </a:cubicBezTo>
                    <a:cubicBezTo>
                      <a:pt x="21214" y="9951"/>
                      <a:pt x="21134" y="4967"/>
                      <a:pt x="17949" y="2011"/>
                    </a:cubicBezTo>
                    <a:cubicBezTo>
                      <a:pt x="15081" y="-641"/>
                      <a:pt x="10621" y="-673"/>
                      <a:pt x="7722" y="1931"/>
                    </a:cubicBezTo>
                    <a:cubicBezTo>
                      <a:pt x="5030" y="4360"/>
                      <a:pt x="4488" y="8226"/>
                      <a:pt x="6113" y="11229"/>
                    </a:cubicBezTo>
                    <a:cubicBezTo>
                      <a:pt x="6304" y="11581"/>
                      <a:pt x="5970" y="11980"/>
                      <a:pt x="5587" y="11868"/>
                    </a:cubicBezTo>
                    <a:cubicBezTo>
                      <a:pt x="4058" y="11421"/>
                      <a:pt x="2322" y="11836"/>
                      <a:pt x="1143" y="13099"/>
                    </a:cubicBezTo>
                    <a:cubicBezTo>
                      <a:pt x="-354" y="14728"/>
                      <a:pt x="-386" y="17284"/>
                      <a:pt x="1079" y="18946"/>
                    </a:cubicBezTo>
                    <a:cubicBezTo>
                      <a:pt x="2768" y="20863"/>
                      <a:pt x="5667" y="20927"/>
                      <a:pt x="7435" y="19154"/>
                    </a:cubicBezTo>
                    <a:cubicBezTo>
                      <a:pt x="8598" y="17987"/>
                      <a:pt x="8964" y="16310"/>
                      <a:pt x="8534" y="14824"/>
                    </a:cubicBezTo>
                    <a:cubicBezTo>
                      <a:pt x="8439" y="14457"/>
                      <a:pt x="8837" y="14121"/>
                      <a:pt x="9187" y="14313"/>
                    </a:cubicBezTo>
                    <a:close/>
                    <a:moveTo>
                      <a:pt x="6941" y="18658"/>
                    </a:moveTo>
                    <a:cubicBezTo>
                      <a:pt x="5524" y="20080"/>
                      <a:pt x="3198" y="20080"/>
                      <a:pt x="1780" y="18658"/>
                    </a:cubicBezTo>
                    <a:cubicBezTo>
                      <a:pt x="363" y="17236"/>
                      <a:pt x="363" y="14904"/>
                      <a:pt x="1780" y="13482"/>
                    </a:cubicBezTo>
                    <a:cubicBezTo>
                      <a:pt x="3198" y="12060"/>
                      <a:pt x="5524" y="12060"/>
                      <a:pt x="6941" y="13482"/>
                    </a:cubicBezTo>
                    <a:cubicBezTo>
                      <a:pt x="8359" y="14904"/>
                      <a:pt x="8375" y="17236"/>
                      <a:pt x="6941" y="1865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A800D6E6-2013-4711-7725-61305FE329A4}"/>
                  </a:ext>
                </a:extLst>
              </p:cNvPr>
              <p:cNvSpPr/>
              <p:nvPr/>
            </p:nvSpPr>
            <p:spPr>
              <a:xfrm>
                <a:off x="3464125" y="2665956"/>
                <a:ext cx="2104134" cy="2036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7" h="20427" extrusionOk="0">
                    <a:moveTo>
                      <a:pt x="11863" y="14820"/>
                    </a:moveTo>
                    <a:cubicBezTo>
                      <a:pt x="11433" y="16304"/>
                      <a:pt x="11799" y="17981"/>
                      <a:pt x="12962" y="19146"/>
                    </a:cubicBezTo>
                    <a:cubicBezTo>
                      <a:pt x="14730" y="20918"/>
                      <a:pt x="17645" y="20854"/>
                      <a:pt x="19318" y="18938"/>
                    </a:cubicBezTo>
                    <a:cubicBezTo>
                      <a:pt x="20783" y="17278"/>
                      <a:pt x="20751" y="14724"/>
                      <a:pt x="19254" y="13095"/>
                    </a:cubicBezTo>
                    <a:cubicBezTo>
                      <a:pt x="18075" y="11818"/>
                      <a:pt x="16339" y="11403"/>
                      <a:pt x="14810" y="11866"/>
                    </a:cubicBezTo>
                    <a:cubicBezTo>
                      <a:pt x="14427" y="11978"/>
                      <a:pt x="14093" y="11579"/>
                      <a:pt x="14284" y="11228"/>
                    </a:cubicBezTo>
                    <a:cubicBezTo>
                      <a:pt x="15909" y="8226"/>
                      <a:pt x="15367" y="4363"/>
                      <a:pt x="12675" y="1936"/>
                    </a:cubicBezTo>
                    <a:cubicBezTo>
                      <a:pt x="9776" y="-682"/>
                      <a:pt x="5300" y="-634"/>
                      <a:pt x="2448" y="2016"/>
                    </a:cubicBezTo>
                    <a:cubicBezTo>
                      <a:pt x="-737" y="4969"/>
                      <a:pt x="-817" y="9950"/>
                      <a:pt x="2225" y="13000"/>
                    </a:cubicBezTo>
                    <a:cubicBezTo>
                      <a:pt x="4663" y="15442"/>
                      <a:pt x="8326" y="15873"/>
                      <a:pt x="11210" y="14309"/>
                    </a:cubicBezTo>
                    <a:cubicBezTo>
                      <a:pt x="11576" y="14101"/>
                      <a:pt x="11974" y="14436"/>
                      <a:pt x="11863" y="14820"/>
                    </a:cubicBezTo>
                    <a:close/>
                    <a:moveTo>
                      <a:pt x="13471" y="13463"/>
                    </a:moveTo>
                    <a:cubicBezTo>
                      <a:pt x="14889" y="12042"/>
                      <a:pt x="17215" y="12042"/>
                      <a:pt x="18633" y="13463"/>
                    </a:cubicBezTo>
                    <a:cubicBezTo>
                      <a:pt x="20050" y="14883"/>
                      <a:pt x="20050" y="17214"/>
                      <a:pt x="18633" y="18635"/>
                    </a:cubicBezTo>
                    <a:cubicBezTo>
                      <a:pt x="17215" y="20056"/>
                      <a:pt x="14889" y="20056"/>
                      <a:pt x="13471" y="18635"/>
                    </a:cubicBezTo>
                    <a:cubicBezTo>
                      <a:pt x="12054" y="17214"/>
                      <a:pt x="12054" y="14899"/>
                      <a:pt x="13471" y="134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72036139-BAC7-B833-D4DA-559F7BC4CDFB}"/>
                  </a:ext>
                </a:extLst>
              </p:cNvPr>
              <p:cNvSpPr/>
              <p:nvPr/>
            </p:nvSpPr>
            <p:spPr>
              <a:xfrm>
                <a:off x="6443086" y="3509705"/>
                <a:ext cx="620479" cy="251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038" extrusionOk="0">
                    <a:moveTo>
                      <a:pt x="21235" y="19912"/>
                    </a:moveTo>
                    <a:lnTo>
                      <a:pt x="21235" y="19912"/>
                    </a:lnTo>
                    <a:cubicBezTo>
                      <a:pt x="21509" y="18712"/>
                      <a:pt x="21345" y="17379"/>
                      <a:pt x="20851" y="16712"/>
                    </a:cubicBezTo>
                    <a:cubicBezTo>
                      <a:pt x="14766" y="8846"/>
                      <a:pt x="8132" y="3246"/>
                      <a:pt x="1115" y="46"/>
                    </a:cubicBezTo>
                    <a:cubicBezTo>
                      <a:pt x="622" y="-221"/>
                      <a:pt x="73" y="712"/>
                      <a:pt x="19" y="1912"/>
                    </a:cubicBezTo>
                    <a:lnTo>
                      <a:pt x="19" y="1912"/>
                    </a:lnTo>
                    <a:cubicBezTo>
                      <a:pt x="-91" y="3112"/>
                      <a:pt x="293" y="4312"/>
                      <a:pt x="786" y="4579"/>
                    </a:cubicBezTo>
                    <a:cubicBezTo>
                      <a:pt x="7639" y="7646"/>
                      <a:pt x="14053" y="13112"/>
                      <a:pt x="19974" y="20712"/>
                    </a:cubicBezTo>
                    <a:cubicBezTo>
                      <a:pt x="20413" y="21379"/>
                      <a:pt x="20961" y="20979"/>
                      <a:pt x="21235" y="1991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0AA92727-13B4-DD98-597B-EEFF8894CEBC}"/>
                  </a:ext>
                </a:extLst>
              </p:cNvPr>
              <p:cNvSpPr/>
              <p:nvPr/>
            </p:nvSpPr>
            <p:spPr>
              <a:xfrm>
                <a:off x="4262071" y="4210178"/>
                <a:ext cx="333886" cy="578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9" h="21320" extrusionOk="0">
                    <a:moveTo>
                      <a:pt x="18054" y="373"/>
                    </a:moveTo>
                    <a:cubicBezTo>
                      <a:pt x="10282" y="6243"/>
                      <a:pt x="4125" y="12875"/>
                      <a:pt x="88" y="19978"/>
                    </a:cubicBezTo>
                    <a:cubicBezTo>
                      <a:pt x="-215" y="20506"/>
                      <a:pt x="290" y="21093"/>
                      <a:pt x="1198" y="21269"/>
                    </a:cubicBezTo>
                    <a:lnTo>
                      <a:pt x="1198" y="21269"/>
                    </a:lnTo>
                    <a:cubicBezTo>
                      <a:pt x="2106" y="21445"/>
                      <a:pt x="3116" y="21152"/>
                      <a:pt x="3419" y="20623"/>
                    </a:cubicBezTo>
                    <a:cubicBezTo>
                      <a:pt x="7355" y="13756"/>
                      <a:pt x="13209" y="7358"/>
                      <a:pt x="20779" y="1665"/>
                    </a:cubicBezTo>
                    <a:cubicBezTo>
                      <a:pt x="21385" y="1195"/>
                      <a:pt x="21284" y="549"/>
                      <a:pt x="20477" y="256"/>
                    </a:cubicBezTo>
                    <a:lnTo>
                      <a:pt x="20477" y="256"/>
                    </a:lnTo>
                    <a:cubicBezTo>
                      <a:pt x="19770" y="-155"/>
                      <a:pt x="18660" y="-38"/>
                      <a:pt x="18054" y="37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7DD61CBD-7939-E1C8-EDE2-5295BAACEC76}"/>
                  </a:ext>
                </a:extLst>
              </p:cNvPr>
              <p:cNvSpPr/>
              <p:nvPr/>
            </p:nvSpPr>
            <p:spPr>
              <a:xfrm>
                <a:off x="7605232" y="4210177"/>
                <a:ext cx="338662" cy="58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333" extrusionOk="0">
                    <a:moveTo>
                      <a:pt x="683" y="207"/>
                    </a:moveTo>
                    <a:lnTo>
                      <a:pt x="683" y="207"/>
                    </a:lnTo>
                    <a:cubicBezTo>
                      <a:pt x="-113" y="558"/>
                      <a:pt x="-213" y="1200"/>
                      <a:pt x="384" y="1667"/>
                    </a:cubicBezTo>
                    <a:cubicBezTo>
                      <a:pt x="7949" y="7388"/>
                      <a:pt x="13922" y="13751"/>
                      <a:pt x="17804" y="20640"/>
                    </a:cubicBezTo>
                    <a:cubicBezTo>
                      <a:pt x="18102" y="21165"/>
                      <a:pt x="19098" y="21457"/>
                      <a:pt x="19993" y="21282"/>
                    </a:cubicBezTo>
                    <a:lnTo>
                      <a:pt x="19993" y="21282"/>
                    </a:lnTo>
                    <a:cubicBezTo>
                      <a:pt x="20889" y="21107"/>
                      <a:pt x="21387" y="20523"/>
                      <a:pt x="21088" y="19998"/>
                    </a:cubicBezTo>
                    <a:cubicBezTo>
                      <a:pt x="17007" y="12875"/>
                      <a:pt x="10935" y="6279"/>
                      <a:pt x="3072" y="382"/>
                    </a:cubicBezTo>
                    <a:cubicBezTo>
                      <a:pt x="2475" y="-26"/>
                      <a:pt x="1380" y="-143"/>
                      <a:pt x="683" y="20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F10B7A38-797D-6BC5-9634-9B0F674174CD}"/>
                  </a:ext>
                </a:extLst>
              </p:cNvPr>
              <p:cNvSpPr/>
              <p:nvPr/>
            </p:nvSpPr>
            <p:spPr>
              <a:xfrm>
                <a:off x="5137660" y="3509705"/>
                <a:ext cx="617038" cy="254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7" h="21093" extrusionOk="0">
                    <a:moveTo>
                      <a:pt x="21336" y="1894"/>
                    </a:moveTo>
                    <a:lnTo>
                      <a:pt x="21336" y="1894"/>
                    </a:lnTo>
                    <a:cubicBezTo>
                      <a:pt x="21226" y="577"/>
                      <a:pt x="20730" y="-213"/>
                      <a:pt x="20234" y="50"/>
                    </a:cubicBezTo>
                    <a:cubicBezTo>
                      <a:pt x="13181" y="3211"/>
                      <a:pt x="6568" y="9007"/>
                      <a:pt x="507" y="16777"/>
                    </a:cubicBezTo>
                    <a:cubicBezTo>
                      <a:pt x="66" y="17436"/>
                      <a:pt x="-154" y="18753"/>
                      <a:pt x="122" y="19938"/>
                    </a:cubicBezTo>
                    <a:lnTo>
                      <a:pt x="122" y="19938"/>
                    </a:lnTo>
                    <a:cubicBezTo>
                      <a:pt x="397" y="20992"/>
                      <a:pt x="948" y="21387"/>
                      <a:pt x="1444" y="20860"/>
                    </a:cubicBezTo>
                    <a:cubicBezTo>
                      <a:pt x="7340" y="13221"/>
                      <a:pt x="13787" y="7689"/>
                      <a:pt x="20620" y="4528"/>
                    </a:cubicBezTo>
                    <a:cubicBezTo>
                      <a:pt x="21115" y="4265"/>
                      <a:pt x="21446" y="3080"/>
                      <a:pt x="21336" y="189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2340449-0991-3706-B4BD-FD6D5A4C9B4B}"/>
                  </a:ext>
                </a:extLst>
              </p:cNvPr>
              <p:cNvSpPr/>
              <p:nvPr/>
            </p:nvSpPr>
            <p:spPr>
              <a:xfrm>
                <a:off x="5723002" y="3553242"/>
                <a:ext cx="729147" cy="729169"/>
              </a:xfrm>
              <a:custGeom>
                <a:avLst/>
                <a:gdLst>
                  <a:gd name="connsiteX0" fmla="*/ 364573 w 729147"/>
                  <a:gd name="connsiteY0" fmla="*/ 0 h 729169"/>
                  <a:gd name="connsiteX1" fmla="*/ 729147 w 729147"/>
                  <a:gd name="connsiteY1" fmla="*/ 364641 h 729169"/>
                  <a:gd name="connsiteX2" fmla="*/ 364573 w 729147"/>
                  <a:gd name="connsiteY2" fmla="*/ 729169 h 729169"/>
                  <a:gd name="connsiteX3" fmla="*/ 0 w 729147"/>
                  <a:gd name="connsiteY3" fmla="*/ 364641 h 729169"/>
                  <a:gd name="connsiteX4" fmla="*/ 364573 w 729147"/>
                  <a:gd name="connsiteY4" fmla="*/ 0 h 72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147" h="729169">
                    <a:moveTo>
                      <a:pt x="364573" y="0"/>
                    </a:moveTo>
                    <a:cubicBezTo>
                      <a:pt x="566774" y="0"/>
                      <a:pt x="729147" y="164016"/>
                      <a:pt x="729147" y="364641"/>
                    </a:cubicBezTo>
                    <a:cubicBezTo>
                      <a:pt x="729147" y="566833"/>
                      <a:pt x="565138" y="729169"/>
                      <a:pt x="364573" y="729169"/>
                    </a:cubicBezTo>
                    <a:cubicBezTo>
                      <a:pt x="162372" y="729169"/>
                      <a:pt x="0" y="565154"/>
                      <a:pt x="0" y="364641"/>
                    </a:cubicBezTo>
                    <a:cubicBezTo>
                      <a:pt x="0" y="162448"/>
                      <a:pt x="164008" y="0"/>
                      <a:pt x="364573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03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737391B-D001-B9E4-20A8-9A8EF60CAAA7}"/>
                  </a:ext>
                </a:extLst>
              </p:cNvPr>
              <p:cNvSpPr/>
              <p:nvPr/>
            </p:nvSpPr>
            <p:spPr>
              <a:xfrm>
                <a:off x="4769855" y="3902194"/>
                <a:ext cx="728321" cy="728296"/>
              </a:xfrm>
              <a:custGeom>
                <a:avLst/>
                <a:gdLst>
                  <a:gd name="connsiteX0" fmla="*/ 364161 w 728321"/>
                  <a:gd name="connsiteY0" fmla="*/ 0 h 728296"/>
                  <a:gd name="connsiteX1" fmla="*/ 622109 w 728321"/>
                  <a:gd name="connsiteY1" fmla="*/ 106276 h 728296"/>
                  <a:gd name="connsiteX2" fmla="*/ 622109 w 728321"/>
                  <a:gd name="connsiteY2" fmla="*/ 622021 h 728296"/>
                  <a:gd name="connsiteX3" fmla="*/ 106213 w 728321"/>
                  <a:gd name="connsiteY3" fmla="*/ 622021 h 728296"/>
                  <a:gd name="connsiteX4" fmla="*/ 106213 w 728321"/>
                  <a:gd name="connsiteY4" fmla="*/ 106276 h 728296"/>
                  <a:gd name="connsiteX5" fmla="*/ 364161 w 728321"/>
                  <a:gd name="connsiteY5" fmla="*/ 0 h 72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321" h="728296">
                    <a:moveTo>
                      <a:pt x="364161" y="0"/>
                    </a:moveTo>
                    <a:cubicBezTo>
                      <a:pt x="457706" y="0"/>
                      <a:pt x="551251" y="35426"/>
                      <a:pt x="622109" y="106276"/>
                    </a:cubicBezTo>
                    <a:cubicBezTo>
                      <a:pt x="763726" y="247876"/>
                      <a:pt x="763726" y="480321"/>
                      <a:pt x="622109" y="622021"/>
                    </a:cubicBezTo>
                    <a:cubicBezTo>
                      <a:pt x="480393" y="763722"/>
                      <a:pt x="247930" y="763722"/>
                      <a:pt x="106213" y="622021"/>
                    </a:cubicBezTo>
                    <a:cubicBezTo>
                      <a:pt x="-35404" y="480321"/>
                      <a:pt x="-35404" y="249472"/>
                      <a:pt x="106213" y="106276"/>
                    </a:cubicBezTo>
                    <a:cubicBezTo>
                      <a:pt x="177072" y="35426"/>
                      <a:pt x="270617" y="0"/>
                      <a:pt x="36416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02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62DDECD-FA15-CBDB-D7DF-94786AF1144E}"/>
                  </a:ext>
                </a:extLst>
              </p:cNvPr>
              <p:cNvSpPr/>
              <p:nvPr/>
            </p:nvSpPr>
            <p:spPr>
              <a:xfrm>
                <a:off x="6689887" y="3903102"/>
                <a:ext cx="728896" cy="728308"/>
              </a:xfrm>
              <a:custGeom>
                <a:avLst/>
                <a:gdLst>
                  <a:gd name="connsiteX0" fmla="*/ 364148 w 728896"/>
                  <a:gd name="connsiteY0" fmla="*/ 0 h 728308"/>
                  <a:gd name="connsiteX1" fmla="*/ 622009 w 728896"/>
                  <a:gd name="connsiteY1" fmla="*/ 106272 h 728308"/>
                  <a:gd name="connsiteX2" fmla="*/ 622009 w 728896"/>
                  <a:gd name="connsiteY2" fmla="*/ 622037 h 728308"/>
                  <a:gd name="connsiteX3" fmla="*/ 106212 w 728896"/>
                  <a:gd name="connsiteY3" fmla="*/ 622037 h 728308"/>
                  <a:gd name="connsiteX4" fmla="*/ 106212 w 728896"/>
                  <a:gd name="connsiteY4" fmla="*/ 106272 h 728308"/>
                  <a:gd name="connsiteX5" fmla="*/ 364148 w 728896"/>
                  <a:gd name="connsiteY5" fmla="*/ 0 h 72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8896" h="728308">
                    <a:moveTo>
                      <a:pt x="364148" y="0"/>
                    </a:moveTo>
                    <a:cubicBezTo>
                      <a:pt x="457681" y="0"/>
                      <a:pt x="551201" y="35424"/>
                      <a:pt x="622009" y="106272"/>
                    </a:cubicBezTo>
                    <a:cubicBezTo>
                      <a:pt x="763725" y="247968"/>
                      <a:pt x="765324" y="480341"/>
                      <a:pt x="622009" y="622037"/>
                    </a:cubicBezTo>
                    <a:cubicBezTo>
                      <a:pt x="480392" y="763732"/>
                      <a:pt x="247929" y="763732"/>
                      <a:pt x="106212" y="622037"/>
                    </a:cubicBezTo>
                    <a:cubicBezTo>
                      <a:pt x="-35404" y="480341"/>
                      <a:pt x="-35404" y="247968"/>
                      <a:pt x="106212" y="106272"/>
                    </a:cubicBezTo>
                    <a:cubicBezTo>
                      <a:pt x="177071" y="35424"/>
                      <a:pt x="270616" y="0"/>
                      <a:pt x="36414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04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1519811-356C-044F-8051-CEBACE3BF193}"/>
                  </a:ext>
                </a:extLst>
              </p:cNvPr>
              <p:cNvSpPr/>
              <p:nvPr/>
            </p:nvSpPr>
            <p:spPr>
              <a:xfrm>
                <a:off x="4264506" y="4845823"/>
                <a:ext cx="730284" cy="730274"/>
              </a:xfrm>
              <a:custGeom>
                <a:avLst/>
                <a:gdLst>
                  <a:gd name="connsiteX0" fmla="*/ 336459 w 730284"/>
                  <a:gd name="connsiteY0" fmla="*/ 1031 h 730274"/>
                  <a:gd name="connsiteX1" fmla="*/ 410502 w 730284"/>
                  <a:gd name="connsiteY1" fmla="*/ 2966 h 730274"/>
                  <a:gd name="connsiteX2" fmla="*/ 727313 w 730284"/>
                  <a:gd name="connsiteY2" fmla="*/ 410523 h 730274"/>
                  <a:gd name="connsiteX3" fmla="*/ 319758 w 730284"/>
                  <a:gd name="connsiteY3" fmla="*/ 727309 h 730274"/>
                  <a:gd name="connsiteX4" fmla="*/ 2948 w 730284"/>
                  <a:gd name="connsiteY4" fmla="*/ 319752 h 730274"/>
                  <a:gd name="connsiteX5" fmla="*/ 336459 w 730284"/>
                  <a:gd name="connsiteY5" fmla="*/ 1031 h 73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0284" h="730274">
                    <a:moveTo>
                      <a:pt x="336459" y="1031"/>
                    </a:moveTo>
                    <a:cubicBezTo>
                      <a:pt x="360664" y="-795"/>
                      <a:pt x="385434" y="-221"/>
                      <a:pt x="410502" y="2966"/>
                    </a:cubicBezTo>
                    <a:cubicBezTo>
                      <a:pt x="611160" y="28388"/>
                      <a:pt x="752834" y="209932"/>
                      <a:pt x="727313" y="410523"/>
                    </a:cubicBezTo>
                    <a:cubicBezTo>
                      <a:pt x="701904" y="611115"/>
                      <a:pt x="520416" y="752804"/>
                      <a:pt x="319758" y="727309"/>
                    </a:cubicBezTo>
                    <a:cubicBezTo>
                      <a:pt x="119214" y="701814"/>
                      <a:pt x="-22461" y="518732"/>
                      <a:pt x="2948" y="319752"/>
                    </a:cubicBezTo>
                    <a:cubicBezTo>
                      <a:pt x="25279" y="144234"/>
                      <a:pt x="167023" y="13814"/>
                      <a:pt x="336459" y="10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01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74DDB5F-F302-D942-0CAC-5C4BD44ADE11}"/>
                  </a:ext>
                </a:extLst>
              </p:cNvPr>
              <p:cNvSpPr/>
              <p:nvPr/>
            </p:nvSpPr>
            <p:spPr>
              <a:xfrm>
                <a:off x="7197240" y="4847402"/>
                <a:ext cx="730252" cy="730259"/>
              </a:xfrm>
              <a:custGeom>
                <a:avLst/>
                <a:gdLst>
                  <a:gd name="connsiteX0" fmla="*/ 393420 w 730252"/>
                  <a:gd name="connsiteY0" fmla="*/ 1079 h 730259"/>
                  <a:gd name="connsiteX1" fmla="*/ 727305 w 730252"/>
                  <a:gd name="connsiteY1" fmla="*/ 319780 h 730259"/>
                  <a:gd name="connsiteX2" fmla="*/ 410516 w 730252"/>
                  <a:gd name="connsiteY2" fmla="*/ 727335 h 730259"/>
                  <a:gd name="connsiteX3" fmla="*/ 2925 w 730252"/>
                  <a:gd name="connsiteY3" fmla="*/ 410478 h 730259"/>
                  <a:gd name="connsiteX4" fmla="*/ 319827 w 730252"/>
                  <a:gd name="connsiteY4" fmla="*/ 2924 h 730259"/>
                  <a:gd name="connsiteX5" fmla="*/ 393420 w 730252"/>
                  <a:gd name="connsiteY5" fmla="*/ 1079 h 7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0252" h="730259">
                    <a:moveTo>
                      <a:pt x="393420" y="1079"/>
                    </a:moveTo>
                    <a:cubicBezTo>
                      <a:pt x="562106" y="14197"/>
                      <a:pt x="705058" y="145674"/>
                      <a:pt x="727305" y="319780"/>
                    </a:cubicBezTo>
                    <a:cubicBezTo>
                      <a:pt x="752843" y="518759"/>
                      <a:pt x="609488" y="703452"/>
                      <a:pt x="410516" y="727335"/>
                    </a:cubicBezTo>
                    <a:cubicBezTo>
                      <a:pt x="209956" y="752757"/>
                      <a:pt x="28463" y="609530"/>
                      <a:pt x="2925" y="410478"/>
                    </a:cubicBezTo>
                    <a:cubicBezTo>
                      <a:pt x="-22500" y="209888"/>
                      <a:pt x="120742" y="28419"/>
                      <a:pt x="319827" y="2924"/>
                    </a:cubicBezTo>
                    <a:cubicBezTo>
                      <a:pt x="344699" y="-254"/>
                      <a:pt x="369322" y="-795"/>
                      <a:pt x="393420" y="107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05</a:t>
                </a:r>
              </a:p>
            </p:txBody>
          </p:sp>
        </p:grp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E2727A23-94E7-96EB-0EB8-1F5B3AD1F86C}"/>
                </a:ext>
              </a:extLst>
            </p:cNvPr>
            <p:cNvSpPr/>
            <p:nvPr/>
          </p:nvSpPr>
          <p:spPr>
            <a:xfrm>
              <a:off x="4855390" y="1389529"/>
              <a:ext cx="2206251" cy="303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28" extrusionOk="0">
                  <a:moveTo>
                    <a:pt x="13714" y="13287"/>
                  </a:moveTo>
                  <a:cubicBezTo>
                    <a:pt x="18124" y="12448"/>
                    <a:pt x="21347" y="9860"/>
                    <a:pt x="21347" y="6788"/>
                  </a:cubicBezTo>
                  <a:cubicBezTo>
                    <a:pt x="21347" y="2949"/>
                    <a:pt x="16333" y="-137"/>
                    <a:pt x="10245" y="5"/>
                  </a:cubicBezTo>
                  <a:cubicBezTo>
                    <a:pt x="4783" y="147"/>
                    <a:pt x="307" y="2949"/>
                    <a:pt x="16" y="6418"/>
                  </a:cubicBezTo>
                  <a:cubicBezTo>
                    <a:pt x="-253" y="9646"/>
                    <a:pt x="3037" y="12419"/>
                    <a:pt x="7626" y="13287"/>
                  </a:cubicBezTo>
                  <a:cubicBezTo>
                    <a:pt x="8163" y="13386"/>
                    <a:pt x="8230" y="13841"/>
                    <a:pt x="7738" y="14012"/>
                  </a:cubicBezTo>
                  <a:cubicBezTo>
                    <a:pt x="5768" y="14694"/>
                    <a:pt x="4448" y="16045"/>
                    <a:pt x="4537" y="17595"/>
                  </a:cubicBezTo>
                  <a:cubicBezTo>
                    <a:pt x="4671" y="19572"/>
                    <a:pt x="7178" y="21193"/>
                    <a:pt x="10267" y="21321"/>
                  </a:cubicBezTo>
                  <a:cubicBezTo>
                    <a:pt x="13826" y="21463"/>
                    <a:pt x="16803" y="19671"/>
                    <a:pt x="16803" y="17439"/>
                  </a:cubicBezTo>
                  <a:cubicBezTo>
                    <a:pt x="16803" y="15960"/>
                    <a:pt x="15505" y="14680"/>
                    <a:pt x="13602" y="14026"/>
                  </a:cubicBezTo>
                  <a:cubicBezTo>
                    <a:pt x="13110" y="13841"/>
                    <a:pt x="13177" y="13386"/>
                    <a:pt x="13714" y="13287"/>
                  </a:cubicBezTo>
                  <a:close/>
                  <a:moveTo>
                    <a:pt x="15796" y="17439"/>
                  </a:moveTo>
                  <a:cubicBezTo>
                    <a:pt x="15796" y="19245"/>
                    <a:pt x="13490" y="20695"/>
                    <a:pt x="10670" y="20695"/>
                  </a:cubicBezTo>
                  <a:cubicBezTo>
                    <a:pt x="7827" y="20695"/>
                    <a:pt x="5544" y="19230"/>
                    <a:pt x="5544" y="17439"/>
                  </a:cubicBezTo>
                  <a:cubicBezTo>
                    <a:pt x="5544" y="15633"/>
                    <a:pt x="7850" y="14182"/>
                    <a:pt x="10670" y="14182"/>
                  </a:cubicBezTo>
                  <a:cubicBezTo>
                    <a:pt x="13513" y="14182"/>
                    <a:pt x="15796" y="15647"/>
                    <a:pt x="15796" y="1743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54D75E-3AB8-ECB0-7807-B67630FEC67D}"/>
                </a:ext>
              </a:extLst>
            </p:cNvPr>
            <p:cNvGrpSpPr/>
            <p:nvPr/>
          </p:nvGrpSpPr>
          <p:grpSpPr>
            <a:xfrm>
              <a:off x="1099646" y="2064136"/>
              <a:ext cx="9676614" cy="4034164"/>
              <a:chOff x="1099646" y="2064136"/>
              <a:chExt cx="9676614" cy="40341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4905D8-A843-627C-CC17-31C5AD78819D}"/>
                  </a:ext>
                </a:extLst>
              </p:cNvPr>
              <p:cNvSpPr txBox="1"/>
              <p:nvPr/>
            </p:nvSpPr>
            <p:spPr>
              <a:xfrm>
                <a:off x="5098548" y="2064136"/>
                <a:ext cx="1757678" cy="42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Less Code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6B2B33-CC96-E61E-803A-5FF918003DCD}"/>
                  </a:ext>
                </a:extLst>
              </p:cNvPr>
              <p:cNvSpPr txBox="1"/>
              <p:nvPr/>
            </p:nvSpPr>
            <p:spPr>
              <a:xfrm>
                <a:off x="7707202" y="2806176"/>
                <a:ext cx="1757678" cy="75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Easy Maintenance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8EED0C-D0AB-C28B-1DB3-A3D99FACBD72}"/>
                  </a:ext>
                </a:extLst>
              </p:cNvPr>
              <p:cNvSpPr txBox="1"/>
              <p:nvPr/>
            </p:nvSpPr>
            <p:spPr>
              <a:xfrm>
                <a:off x="8757382" y="4686635"/>
                <a:ext cx="2018878" cy="141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Cloud Based Application Development 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Support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77FE2C-E914-FC67-0546-4DA1580F9B7E}"/>
                  </a:ext>
                </a:extLst>
              </p:cNvPr>
              <p:cNvSpPr txBox="1"/>
              <p:nvPr/>
            </p:nvSpPr>
            <p:spPr>
              <a:xfrm>
                <a:off x="2361765" y="2817240"/>
                <a:ext cx="1857903" cy="75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High Performance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C2BE8C-27E8-037C-DDA2-F22D091B1AD0}"/>
                  </a:ext>
                </a:extLst>
              </p:cNvPr>
              <p:cNvSpPr txBox="1"/>
              <p:nvPr/>
            </p:nvSpPr>
            <p:spPr>
              <a:xfrm>
                <a:off x="1099646" y="4987546"/>
                <a:ext cx="2023038" cy="75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Lato" panose="020B0604020202020204" charset="0"/>
                  </a:rPr>
                  <a:t>Cross-Platform Support</a:t>
                </a:r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8C13AB0-EE91-616A-F21C-CFF93DAE7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6697" r="1705" b="19426"/>
          <a:stretch/>
        </p:blipFill>
        <p:spPr>
          <a:xfrm>
            <a:off x="5329509" y="4969311"/>
            <a:ext cx="1518449" cy="14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Razor Syntax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287433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To escape an @ symbol in Razor markup, use a second @ symbol.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code is rendered in HTML with a single @ symbol.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8771E-D810-E48B-31D1-5EA7E7E40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5" b="3672"/>
          <a:stretch/>
        </p:blipFill>
        <p:spPr>
          <a:xfrm>
            <a:off x="1286985" y="2275070"/>
            <a:ext cx="5519668" cy="625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5400F-02DF-EDED-4FE0-8E4F8F728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9" b="632"/>
          <a:stretch/>
        </p:blipFill>
        <p:spPr>
          <a:xfrm>
            <a:off x="1286985" y="3880131"/>
            <a:ext cx="5519668" cy="702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5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Layout View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1482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Layout 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layouts are like the master pages in Webforms applications.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Defines the common layout or structure of multiple views in an application.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allows you to define a consistent layout such as a header, footer, and navigation menu, which can be reused across multiple views.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to define the structure of the HTML page and may contain placeholders for the content that will be displayed by the views.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Layout 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Nowadays, almost all web applications have the following sections.</a:t>
            </a:r>
          </a:p>
          <a:p>
            <a:pPr lvl="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Website Header</a:t>
            </a:r>
          </a:p>
          <a:p>
            <a:pPr lvl="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Website Footer</a:t>
            </a:r>
          </a:p>
          <a:p>
            <a:pPr lvl="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Navigation Menus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Instead of putting all the sections (i.e. the HTML) in each and every view pages,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always better and advisable to put them in a layout view.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Then inherit that layout view in views where you want that look and feel.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Layout View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9C4CF5-E299-7AD0-4178-A017CCEFCCEF}"/>
              </a:ext>
            </a:extLst>
          </p:cNvPr>
          <p:cNvGrpSpPr/>
          <p:nvPr/>
        </p:nvGrpSpPr>
        <p:grpSpPr>
          <a:xfrm>
            <a:off x="2581835" y="1840484"/>
            <a:ext cx="7028330" cy="4329953"/>
            <a:chOff x="2456329" y="1873623"/>
            <a:chExt cx="7028330" cy="43299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D2533-73D9-2600-6375-55BABF9F6DCF}"/>
                </a:ext>
              </a:extLst>
            </p:cNvPr>
            <p:cNvSpPr/>
            <p:nvPr/>
          </p:nvSpPr>
          <p:spPr>
            <a:xfrm>
              <a:off x="2456329" y="1873623"/>
              <a:ext cx="7028330" cy="43299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F2AAA8-91A5-15DA-0AD1-88FCA8B4E12E}"/>
                </a:ext>
              </a:extLst>
            </p:cNvPr>
            <p:cNvSpPr/>
            <p:nvPr/>
          </p:nvSpPr>
          <p:spPr>
            <a:xfrm>
              <a:off x="2644587" y="2079813"/>
              <a:ext cx="6633883" cy="72405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Website Header</a:t>
              </a:r>
              <a:endParaRPr lang="en-IN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DB31D9-DBB6-68A2-9EF4-31E7EDC287B7}"/>
                </a:ext>
              </a:extLst>
            </p:cNvPr>
            <p:cNvSpPr/>
            <p:nvPr/>
          </p:nvSpPr>
          <p:spPr>
            <a:xfrm>
              <a:off x="2644587" y="5299703"/>
              <a:ext cx="6633883" cy="72405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Website Footer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32F-753A-FC5C-BB69-6FD15FCA6841}"/>
                </a:ext>
              </a:extLst>
            </p:cNvPr>
            <p:cNvSpPr/>
            <p:nvPr/>
          </p:nvSpPr>
          <p:spPr>
            <a:xfrm>
              <a:off x="2644587" y="2957312"/>
              <a:ext cx="1918447" cy="2151529"/>
            </a:xfrm>
            <a:prstGeom prst="rect">
              <a:avLst/>
            </a:prstGeom>
            <a:solidFill>
              <a:srgbClr val="4FA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Left Navigation Menus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D1C80-7D48-E4C0-A14B-4D8CB5E95F56}"/>
                </a:ext>
              </a:extLst>
            </p:cNvPr>
            <p:cNvSpPr/>
            <p:nvPr/>
          </p:nvSpPr>
          <p:spPr>
            <a:xfrm>
              <a:off x="4697506" y="2983166"/>
              <a:ext cx="4580965" cy="2151529"/>
            </a:xfrm>
            <a:prstGeom prst="rect">
              <a:avLst/>
            </a:prstGeom>
            <a:solidFill>
              <a:srgbClr val="94C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Main Content Area</a:t>
              </a:r>
              <a:endPara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7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Sections View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509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Sections 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Sections are a feature of layout views.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Defines and render blocks of content from individual views that use the layout.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Sections provide a way for views to specify content that should be inserted into specific parts of the layout view, such as a sidebar or a footer.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Useful when you want to reuse a common layout across multiple views.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To define a section, you can use Razor syntax and </a:t>
            </a:r>
            <a:r>
              <a:rPr lang="en-US" sz="2400" b="1" i="1" dirty="0"/>
              <a:t>@RenderSection() </a:t>
            </a:r>
            <a:r>
              <a:rPr lang="en-US" sz="2400" dirty="0"/>
              <a:t>directive.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Sections 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For Example: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To define a section for a sidebar in a layout view, Use the following code: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D7846-1D18-04CE-6380-71FF1551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7" y="2779149"/>
            <a:ext cx="7232205" cy="20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ViewStart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379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ViewStart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Allows you to define default settings and configurations for all the views.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a partial view that is executed before any other view is rendered,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Can be used to set common properties such as the layout or master page, the view engine to use, or the default model type.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For example, </a:t>
            </a:r>
            <a:r>
              <a:rPr lang="en-US" sz="2400" dirty="0"/>
              <a:t>setting a default layout for all views in your application: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B8535-BF87-8D07-C2D2-128214E4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1" y="4407851"/>
            <a:ext cx="5909473" cy="17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29785"/>
            <a:ext cx="10822804" cy="813563"/>
          </a:xfrm>
        </p:spPr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cs typeface="NIBWCM+PSTTCommons-Bold"/>
              </a:rPr>
              <a:t>ASP.NET vs. ASP.NET Core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02045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B15B0E-4E27-504D-4A66-63F01D37E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29100"/>
              </p:ext>
            </p:extLst>
          </p:nvPr>
        </p:nvGraphicFramePr>
        <p:xfrm>
          <a:off x="632849" y="1908982"/>
          <a:ext cx="10926302" cy="36274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24753">
                  <a:extLst>
                    <a:ext uri="{9D8B030D-6E8A-4147-A177-3AD203B41FA5}">
                      <a16:colId xmlns:a16="http://schemas.microsoft.com/office/drawing/2014/main" val="90139651"/>
                    </a:ext>
                  </a:extLst>
                </a:gridCol>
                <a:gridCol w="4060723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4640826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</a:tblGrid>
              <a:tr h="3950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Domain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ASP.NET 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ASP.NET Core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5409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Platform Support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Asp.Net is Built for Windows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Runs on Windows, Mac and Linux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Architecture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Based on .NET Framework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Based on .NET Core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3951204615"/>
                  </a:ext>
                </a:extLst>
              </a:tr>
              <a:tr h="551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Dependencies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Less Control over dependencies 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Strict control over dependencies 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File Support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WCF, WF, WPF, VB, Web Config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No support for Global.asax, Web config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Components 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WebForms, MVC and Web API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MVC, WebAPI, Razor Pages, and Blazor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1088905596"/>
                  </a:ext>
                </a:extLst>
              </a:tr>
              <a:tr h="51799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Visual Studio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Support of all versions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Support of latest versions from 2015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963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HTML Helpers 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958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HTML Helpers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HtmlHelper class renders HTML controls in the razor view.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Binds model object to HTML controls to display value of model properties into those controls.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Assigns the value of controls to model properties while submitting a web form.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So, always use HtmlHelper class in razor view instead of writing HTML tags.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HTML Helpers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This table lists HtmlHelper methods and HTML control each method renders: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166EC2DA-53A3-B728-6C4C-CBC12405C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54101"/>
              </p:ext>
            </p:extLst>
          </p:nvPr>
        </p:nvGraphicFramePr>
        <p:xfrm>
          <a:off x="861864" y="2256467"/>
          <a:ext cx="10468271" cy="39750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62282">
                  <a:extLst>
                    <a:ext uri="{9D8B030D-6E8A-4147-A177-3AD203B41FA5}">
                      <a16:colId xmlns:a16="http://schemas.microsoft.com/office/drawing/2014/main" val="1383177201"/>
                    </a:ext>
                  </a:extLst>
                </a:gridCol>
                <a:gridCol w="3405785">
                  <a:extLst>
                    <a:ext uri="{9D8B030D-6E8A-4147-A177-3AD203B41FA5}">
                      <a16:colId xmlns:a16="http://schemas.microsoft.com/office/drawing/2014/main" val="1861316096"/>
                    </a:ext>
                  </a:extLst>
                </a:gridCol>
                <a:gridCol w="4300204">
                  <a:extLst>
                    <a:ext uri="{9D8B030D-6E8A-4147-A177-3AD203B41FA5}">
                      <a16:colId xmlns:a16="http://schemas.microsoft.com/office/drawing/2014/main" val="3236052319"/>
                    </a:ext>
                  </a:extLst>
                </a:gridCol>
              </a:tblGrid>
              <a:tr h="4770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Extension Method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Strongly typed Method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</a:rPr>
                        <a:t>HTML Control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5645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Html.ActionLink()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&lt;a&gt;&lt;/a&gt;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6846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Html.TextBox()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Html.TextBoxFor()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&lt;input type="textbox"&gt;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7838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Html.TextArea()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Html.TextAreaFor()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&lt;input type="textarea"&gt;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2101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Html.CheckBox()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</a:t>
                      </a:r>
                      <a:r>
                        <a:rPr lang="en-IN" sz="20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CheckBoxFor</a:t>
                      </a: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&lt;input type="checkbox"&gt;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7188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Html.RadioButton()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Html.RadioButtonFor()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&lt;input type="radio"&gt;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07762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Html.DropDownList()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Html.DropDownListFor()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&lt;select&gt; &lt;option&gt; &lt;/select&gt;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9436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Html.ListBox()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Html.ListBoxFor()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multi-select list box: &lt;select&gt;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59312"/>
                  </a:ext>
                </a:extLst>
              </a:tr>
              <a:tr h="4372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Html.Hidden()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Html.HiddenFor()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Lato" panose="020B0604020202020204" charset="0"/>
                          <a:sym typeface="Arial"/>
                        </a:rPr>
                        <a:t>&lt;input type="hidden"&gt;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1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95" y="2851085"/>
            <a:ext cx="8791678" cy="1347289"/>
          </a:xfrm>
        </p:spPr>
        <p:txBody>
          <a:bodyPr/>
          <a:lstStyle/>
          <a:p>
            <a:r>
              <a:rPr lang="en-US" sz="6600" dirty="0"/>
              <a:t>Tag Helpers 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34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Tag Helper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Tag helper is a new feature in ASP.NET MVC.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Enables server-side code to create and render HTML elements in Razor View.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a feature of Razor View engine.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C# classes which participate in view generation by creating the HTML elements.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We can change the content of HTML element and add attributes to element.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very similar to HTML helper in ASP.NET MVC.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Tag Helper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00380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HTML Helper: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Equivalent with Tag Helper: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Equivalent HTML: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DBA9A-199F-9316-D257-23B48C80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0" y="2138685"/>
            <a:ext cx="6805490" cy="894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C016-D80F-1EDF-C066-7515643E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90" y="3824599"/>
            <a:ext cx="6805490" cy="81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36F16-47F4-75FD-DD41-CB52E753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90" y="5431038"/>
            <a:ext cx="6805490" cy="788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4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Advantages of Tag Helper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115608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An HTML-friendly development experience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rich IntelliSense support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More robust, reliable, and maintainable code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Executes the metadata that sets using Data Annotation in the View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161" y="2449641"/>
            <a:ext cx="8791678" cy="2122359"/>
          </a:xfrm>
        </p:spPr>
        <p:txBody>
          <a:bodyPr/>
          <a:lstStyle/>
          <a:p>
            <a:r>
              <a:rPr lang="en-US" sz="6600" dirty="0"/>
              <a:t>Routing: Convention and Attribute Routing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8434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Convention Routing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115608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for defining routes based on conventions, rather than explicitly defining.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Developers define a set of conventions that are used to generate routes for different types of controllers and actions.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Provides a simple way to define routes in an ASP.NET Core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URL pattern is generated based on the names of the controller and action.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Convention Routing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115608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For Example: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endParaRPr lang="en-US" sz="2400" b="1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DC4E3-B04A-4880-5D49-A19F0249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38" y="2136071"/>
            <a:ext cx="8653347" cy="29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  <a:cs typeface="NIBWCM+PSTTCommons-Bold"/>
              </a:rPr>
              <a:t>ASP.NET Core Project Folder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53B9F1-8D03-68EE-CE1C-47F4C74E55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9930582" cy="4297680"/>
          </a:xfrm>
        </p:spPr>
        <p:txBody>
          <a:bodyPr/>
          <a:lstStyle/>
          <a:p>
            <a:pPr marL="541338" indent="-541338">
              <a:lnSpc>
                <a:spcPct val="150000"/>
              </a:lnSpc>
            </a:pPr>
            <a:r>
              <a:rPr lang="en-US" sz="2400" dirty="0"/>
              <a:t>Details of the default project can be seen in the solution explorer. 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It displays all the projects related to a single solution.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Folder structure is organized in a hierarchical manner.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dirty="0"/>
              <a:t>Each level representing a different aspect of the application.</a:t>
            </a:r>
          </a:p>
          <a:p>
            <a:pPr marL="541338" indent="-541338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0" name="Picture 2" descr="https://bnz05pap001files.storage.live.com/y4m1VNFEuxvjCb-EiOCh3t4YlC384mTK12Ol8rXm2aUdzdBMA_93g8ajGTMYBV2S4phgLVS8cu2W9b-RNxpmD3IF5nG2Dzh37dBkjvJWG2ITEE7a-BFHgZwKDQFGBRWZNQOQTy_t67CvF6xm56mXhsLrxmcmPed7G25MZdMtfl4ddesjLOcWElnWvHz9cIgNU_bPLkkKi7XSy3OKoZEflloLw?encodeFailures=1&amp;width=490&amp;height=506">
            <a:extLst>
              <a:ext uri="{FF2B5EF4-FFF2-40B4-BE49-F238E27FC236}">
                <a16:creationId xmlns:a16="http://schemas.microsoft.com/office/drawing/2014/main" id="{185D9D56-A824-42A7-AA83-42393B20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69" y="3558525"/>
            <a:ext cx="2924386" cy="30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Attribute Routing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technique used for defining routes directly in controller code using attributes.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Developers can specify URL pattern for a action method using attributes,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instead of relying on conventions or explicit route definitions.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[Route] attribute is used to specify the URL pattern for an action method.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By specifying the route directly in the controller code, developers can have fine-grained control over the URL patterns for each action method.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Attribute Routing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115608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For Example: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endParaRPr lang="en-US" sz="2400" b="1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6B27A-9BC9-5D82-8D8F-0872CD3B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97" y="2188659"/>
            <a:ext cx="7908305" cy="26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696" y="2441139"/>
            <a:ext cx="9853563" cy="1975721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5000" dirty="0"/>
              <a:t>Configure Routing in ASP.NET Core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4600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62169"/>
            <a:ext cx="9261488" cy="1401292"/>
          </a:xfrm>
        </p:spPr>
        <p:txBody>
          <a:bodyPr/>
          <a:lstStyle/>
          <a:p>
            <a:r>
              <a:rPr lang="en-US" sz="6600" dirty="0"/>
              <a:t>Data Passing Techniques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913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Data Passing Techniques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best method to pass the data to the view from the controller is: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through the help of model classes which are normally known as view class.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Since in the interface, we normally use the strongly type views;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So, it is easy to access the object or model which need to pass controller.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We can perform this operation with the help of the different type of data passing techniques.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Data Passing Techniques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0992943" cy="4297680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Following are the object which store values and transfer it from one place to other: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D7708-1BDA-F859-1709-E69B5D57F5D3}"/>
              </a:ext>
            </a:extLst>
          </p:cNvPr>
          <p:cNvGrpSpPr/>
          <p:nvPr/>
        </p:nvGrpSpPr>
        <p:grpSpPr>
          <a:xfrm>
            <a:off x="622522" y="2719324"/>
            <a:ext cx="10946305" cy="2551925"/>
            <a:chOff x="650285" y="2548680"/>
            <a:chExt cx="10946305" cy="2285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26DC2C-5F5A-E971-A8E5-FBBB9BFF96FC}"/>
                </a:ext>
              </a:extLst>
            </p:cNvPr>
            <p:cNvSpPr/>
            <p:nvPr/>
          </p:nvSpPr>
          <p:spPr>
            <a:xfrm>
              <a:off x="4219260" y="2548680"/>
              <a:ext cx="3809006" cy="591671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Data Passing Techniques</a:t>
              </a:r>
              <a:endPara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7A0E48-65A6-A229-070B-52B7AF6079D8}"/>
                </a:ext>
              </a:extLst>
            </p:cNvPr>
            <p:cNvSpPr/>
            <p:nvPr/>
          </p:nvSpPr>
          <p:spPr>
            <a:xfrm>
              <a:off x="650285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ViewData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2CC9A-F244-6293-F731-8B42A332EFEA}"/>
                </a:ext>
              </a:extLst>
            </p:cNvPr>
            <p:cNvSpPr/>
            <p:nvPr/>
          </p:nvSpPr>
          <p:spPr>
            <a:xfrm>
              <a:off x="2508901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ViewBag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93C1E5-DAD8-3028-09CA-B943B811C39E}"/>
                </a:ext>
              </a:extLst>
            </p:cNvPr>
            <p:cNvSpPr/>
            <p:nvPr/>
          </p:nvSpPr>
          <p:spPr>
            <a:xfrm>
              <a:off x="4395115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TempData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1223C-8376-D6BC-4DEF-24FF5EF59379}"/>
                </a:ext>
              </a:extLst>
            </p:cNvPr>
            <p:cNvSpPr/>
            <p:nvPr/>
          </p:nvSpPr>
          <p:spPr>
            <a:xfrm>
              <a:off x="9917461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QuerySring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4F72E-23F2-1341-9498-07D849A536E2}"/>
                </a:ext>
              </a:extLst>
            </p:cNvPr>
            <p:cNvSpPr/>
            <p:nvPr/>
          </p:nvSpPr>
          <p:spPr>
            <a:xfrm>
              <a:off x="6235897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Session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8D33C5-3699-5EF0-72B0-2FB0FA802189}"/>
                </a:ext>
              </a:extLst>
            </p:cNvPr>
            <p:cNvSpPr/>
            <p:nvPr/>
          </p:nvSpPr>
          <p:spPr>
            <a:xfrm>
              <a:off x="8076679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Cookies</a:t>
              </a:r>
              <a:endPara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E673BD-7E35-18BF-34D5-FC0C0536C5A9}"/>
                </a:ext>
              </a:extLst>
            </p:cNvPr>
            <p:cNvCxnSpPr>
              <a:cxnSpLocks/>
            </p:cNvCxnSpPr>
            <p:nvPr/>
          </p:nvCxnSpPr>
          <p:spPr>
            <a:xfrm>
              <a:off x="1400201" y="3603812"/>
              <a:ext cx="924987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F80661-2782-2C51-FA69-EC5122899FE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123763" y="3140351"/>
              <a:ext cx="5179" cy="47481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66A4E9-2297-E75E-BCCB-3046ED9E84DE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234679" y="3603812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145FDB-8EB1-A20B-A1CE-67889D083420}"/>
                </a:ext>
              </a:extLst>
            </p:cNvPr>
            <p:cNvCxnSpPr/>
            <p:nvPr/>
          </p:nvCxnSpPr>
          <p:spPr>
            <a:xfrm>
              <a:off x="3330116" y="3630710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BB9CA0-3404-1BB3-9C1C-02B56B5100E4}"/>
                </a:ext>
              </a:extLst>
            </p:cNvPr>
            <p:cNvCxnSpPr/>
            <p:nvPr/>
          </p:nvCxnSpPr>
          <p:spPr>
            <a:xfrm>
              <a:off x="1425553" y="3615166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4AD66-01C0-A823-B629-F3F6897A24DA}"/>
                </a:ext>
              </a:extLst>
            </p:cNvPr>
            <p:cNvCxnSpPr/>
            <p:nvPr/>
          </p:nvCxnSpPr>
          <p:spPr>
            <a:xfrm>
              <a:off x="10650070" y="3615166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B90476-6B50-737B-DF97-E889BDDCC885}"/>
                </a:ext>
              </a:extLst>
            </p:cNvPr>
            <p:cNvCxnSpPr/>
            <p:nvPr/>
          </p:nvCxnSpPr>
          <p:spPr>
            <a:xfrm>
              <a:off x="7120472" y="3615165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4572BD-E6CE-66D3-4A45-E5B9C67D9428}"/>
                </a:ext>
              </a:extLst>
            </p:cNvPr>
            <p:cNvCxnSpPr/>
            <p:nvPr/>
          </p:nvCxnSpPr>
          <p:spPr>
            <a:xfrm>
              <a:off x="8885271" y="3585884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4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ViewData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1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ViewData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to pass the data from controller action to a view.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Works on the principle of Key-value pairs.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This type of binding is known as loosely binding.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We can pass data like normal integer, string, even though you can pass objects.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ViewData only transfers data from controller to view, not vice-versa. It is valid only during the current request.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247D2A-3EA4-A24C-EE13-277362C06F0C}"/>
              </a:ext>
            </a:extLst>
          </p:cNvPr>
          <p:cNvGrpSpPr/>
          <p:nvPr/>
        </p:nvGrpSpPr>
        <p:grpSpPr>
          <a:xfrm>
            <a:off x="1425140" y="5090750"/>
            <a:ext cx="9270379" cy="1095368"/>
            <a:chOff x="1389460" y="5047129"/>
            <a:chExt cx="9260681" cy="10425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D80D57-729A-A882-3634-91B18D703B32}"/>
                </a:ext>
              </a:extLst>
            </p:cNvPr>
            <p:cNvSpPr/>
            <p:nvPr/>
          </p:nvSpPr>
          <p:spPr>
            <a:xfrm>
              <a:off x="1389460" y="5047129"/>
              <a:ext cx="2814988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@ViewData[“Name”]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C6F2DE-447C-6686-4CCD-28FC4458184C}"/>
                </a:ext>
              </a:extLst>
            </p:cNvPr>
            <p:cNvSpPr/>
            <p:nvPr/>
          </p:nvSpPr>
          <p:spPr>
            <a:xfrm>
              <a:off x="6956612" y="5047129"/>
              <a:ext cx="3693529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@ViewData[“Name”]=“John”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1E6733F-218D-DE69-5316-DA68E7ADCF7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204448" y="5356411"/>
              <a:ext cx="2752164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E0E78-CD0C-C20F-50BC-A71E9096C2C9}"/>
                </a:ext>
              </a:extLst>
            </p:cNvPr>
            <p:cNvSpPr txBox="1"/>
            <p:nvPr/>
          </p:nvSpPr>
          <p:spPr>
            <a:xfrm>
              <a:off x="4923460" y="5356411"/>
              <a:ext cx="1312255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ViewData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9235B-D40B-4106-70CE-D8D899EC5F7B}"/>
                </a:ext>
              </a:extLst>
            </p:cNvPr>
            <p:cNvSpPr txBox="1"/>
            <p:nvPr/>
          </p:nvSpPr>
          <p:spPr>
            <a:xfrm>
              <a:off x="2586919" y="5708866"/>
              <a:ext cx="763000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034B90-39F5-F413-9946-F6B02DB81FE8}"/>
                </a:ext>
              </a:extLst>
            </p:cNvPr>
            <p:cNvSpPr txBox="1"/>
            <p:nvPr/>
          </p:nvSpPr>
          <p:spPr>
            <a:xfrm>
              <a:off x="8243648" y="5676190"/>
              <a:ext cx="1395972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ViewBag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1487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ViewBag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ViewBag is used to transfer temporary data.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Data is not included in the model from the controller to the view.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Internally, it is a dynamic type property of the ControllerBase class which is base class of the Controller class.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Often used for simple scenarios where a strongly typed model is not required.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562010-F50D-150A-E502-3C1210E59D36}"/>
              </a:ext>
            </a:extLst>
          </p:cNvPr>
          <p:cNvGrpSpPr/>
          <p:nvPr/>
        </p:nvGrpSpPr>
        <p:grpSpPr>
          <a:xfrm>
            <a:off x="1910452" y="4730234"/>
            <a:ext cx="8570259" cy="1095368"/>
            <a:chOff x="1739154" y="5047129"/>
            <a:chExt cx="8561293" cy="1042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AE76B4-19EC-85D3-89C0-4C01F40F37D5}"/>
                </a:ext>
              </a:extLst>
            </p:cNvPr>
            <p:cNvSpPr/>
            <p:nvPr/>
          </p:nvSpPr>
          <p:spPr>
            <a:xfrm>
              <a:off x="1739154" y="5047129"/>
              <a:ext cx="246529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@ViewBag.Name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8CA1F-AC77-1858-4C08-D5733B9584BD}"/>
                </a:ext>
              </a:extLst>
            </p:cNvPr>
            <p:cNvSpPr/>
            <p:nvPr/>
          </p:nvSpPr>
          <p:spPr>
            <a:xfrm>
              <a:off x="6956613" y="5047129"/>
              <a:ext cx="334383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@ViewBag.Name =“John”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40CB94-546E-C69B-EE28-5B83A242B2C7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4204448" y="5356411"/>
              <a:ext cx="275216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E5481D-FBCE-2926-07D4-860E39DE1E87}"/>
                </a:ext>
              </a:extLst>
            </p:cNvPr>
            <p:cNvSpPr txBox="1"/>
            <p:nvPr/>
          </p:nvSpPr>
          <p:spPr>
            <a:xfrm>
              <a:off x="5057268" y="5415672"/>
              <a:ext cx="1200162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ViewBag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11EE1-4C6C-7A80-B081-D1DE9A7E11EC}"/>
                </a:ext>
              </a:extLst>
            </p:cNvPr>
            <p:cNvSpPr txBox="1"/>
            <p:nvPr/>
          </p:nvSpPr>
          <p:spPr>
            <a:xfrm>
              <a:off x="2586919" y="5708866"/>
              <a:ext cx="782984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B93A99-B1B8-C8CB-5559-414CB57A453D}"/>
                </a:ext>
              </a:extLst>
            </p:cNvPr>
            <p:cNvSpPr txBox="1"/>
            <p:nvPr/>
          </p:nvSpPr>
          <p:spPr>
            <a:xfrm>
              <a:off x="8243648" y="5676190"/>
              <a:ext cx="1436582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  <a:cs typeface="NIBWCM+PSTTCommons-Bold"/>
              </a:rPr>
              <a:t>ASP.NET Core Project Folder Structure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53B9F1-8D03-68EE-CE1C-47F4C74E55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0822804" cy="42976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Here is a brief overview of the different levels and their contents: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Solution Level: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The highest level is the solution level which represents entire application.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Contains solution file, which is used to manage the entire application.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Project Level: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Represents a specific component or module of the application.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Common project types include web apps, class libraries, and test projects.</a:t>
            </a:r>
          </a:p>
        </p:txBody>
      </p:sp>
    </p:spTree>
    <p:extLst>
      <p:ext uri="{BB962C8B-B14F-4D97-AF65-F5344CB8AC3E}">
        <p14:creationId xmlns:p14="http://schemas.microsoft.com/office/powerpoint/2010/main" val="33784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TempData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287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TempData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to transfer data from view to the controller, the controller to the view, or from an action method to another of the same or a different controller.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Temporarily saves data and deletes it automatically after a value is recovered.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TempData can hold the value for several successive queries. 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TempData can be used in a couple of scenarios like:</a:t>
            </a:r>
          </a:p>
          <a:p>
            <a:pPr lvl="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Passing Data from Controller to View.</a:t>
            </a:r>
          </a:p>
          <a:p>
            <a:pPr lvl="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Transmit data from one activity to another.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TempData 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BD9423-285E-5D80-BD37-DA025CE54EAB}"/>
              </a:ext>
            </a:extLst>
          </p:cNvPr>
          <p:cNvGrpSpPr/>
          <p:nvPr/>
        </p:nvGrpSpPr>
        <p:grpSpPr>
          <a:xfrm>
            <a:off x="2088016" y="1996060"/>
            <a:ext cx="7319463" cy="3523793"/>
            <a:chOff x="2293423" y="2146491"/>
            <a:chExt cx="7495956" cy="31247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FFC6C-0C1A-FE3C-AA05-693E7A86B0F4}"/>
                </a:ext>
              </a:extLst>
            </p:cNvPr>
            <p:cNvSpPr/>
            <p:nvPr/>
          </p:nvSpPr>
          <p:spPr>
            <a:xfrm>
              <a:off x="2707342" y="2375647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7C8E96-0B87-DFA9-684E-215B3B208C7F}"/>
                </a:ext>
              </a:extLst>
            </p:cNvPr>
            <p:cNvSpPr/>
            <p:nvPr/>
          </p:nvSpPr>
          <p:spPr>
            <a:xfrm>
              <a:off x="7557248" y="2375647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A0ED92-CCDB-B3A0-AE3A-DF7ADA9515F9}"/>
                </a:ext>
              </a:extLst>
            </p:cNvPr>
            <p:cNvSpPr/>
            <p:nvPr/>
          </p:nvSpPr>
          <p:spPr>
            <a:xfrm>
              <a:off x="5177118" y="4706471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28D520-C586-0083-499A-C5CD60981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4494" y="3083859"/>
              <a:ext cx="1129553" cy="1828800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6F1F75-BA78-388E-85C5-1C16879A88F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235" y="3083859"/>
              <a:ext cx="1434352" cy="1748117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940B4E-CC41-A286-BAF2-346C89FA5F18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87" y="2658035"/>
              <a:ext cx="247426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3E9DA1-94B5-19B7-0CCE-E9414F2DBE5B}"/>
                </a:ext>
              </a:extLst>
            </p:cNvPr>
            <p:cNvSpPr txBox="1"/>
            <p:nvPr/>
          </p:nvSpPr>
          <p:spPr>
            <a:xfrm>
              <a:off x="8114365" y="3957917"/>
              <a:ext cx="1675014" cy="40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TempData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06AA0F-7DC9-8AB1-FDE9-826687C650F5}"/>
                </a:ext>
              </a:extLst>
            </p:cNvPr>
            <p:cNvSpPr txBox="1"/>
            <p:nvPr/>
          </p:nvSpPr>
          <p:spPr>
            <a:xfrm>
              <a:off x="5330209" y="2146491"/>
              <a:ext cx="1675014" cy="409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TempData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D8FAD3-0ECE-418D-0A92-631CA487531C}"/>
                </a:ext>
              </a:extLst>
            </p:cNvPr>
            <p:cNvSpPr txBox="1"/>
            <p:nvPr/>
          </p:nvSpPr>
          <p:spPr>
            <a:xfrm>
              <a:off x="2293423" y="3794163"/>
              <a:ext cx="1785753" cy="73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ViewData/ViewBag</a:t>
              </a:r>
              <a:endParaRPr lang="en-IN" sz="24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3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Uses of TempData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for storing data between two sequential queries.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Similar to a session, which is brief, and uses an internal session to store data.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We can use the loop to access each key and its value sent to the server.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To prevent execution time errors, check the NULL values.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in messages like error or validation messages which store a time message.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To supply all values of the template in a third request, we can use Call </a:t>
            </a:r>
            <a:r>
              <a:rPr lang="en-US" sz="2400" b="1" i="1" dirty="0"/>
              <a:t>TempData.Keep().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Session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98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Session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Sessions provide a way to store user-specific data across requests.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way to persist data between requests for the same user,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even if they close their browser or leave the application.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When user visits a website, server creates a unique session ID, and sends it to client in cookie.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client then includes this session ID in subsequent requests.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Core provides a built-in </a:t>
            </a:r>
            <a:r>
              <a:rPr lang="en-US" sz="2400" b="1" dirty="0"/>
              <a:t>ISession</a:t>
            </a:r>
            <a:r>
              <a:rPr lang="en-US" sz="2400" dirty="0"/>
              <a:t> interface.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Session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In the below example,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we are setting a string value "</a:t>
            </a:r>
            <a:r>
              <a:rPr lang="en-US" sz="2400" b="1" dirty="0"/>
              <a:t>John</a:t>
            </a:r>
            <a:r>
              <a:rPr lang="en-US" sz="2400" dirty="0"/>
              <a:t>" in the session with key "</a:t>
            </a:r>
            <a:r>
              <a:rPr lang="en-US" sz="2400" b="1" dirty="0"/>
              <a:t>UserName</a:t>
            </a:r>
            <a:r>
              <a:rPr lang="en-US" sz="2400" dirty="0"/>
              <a:t>".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C4FE68-D2FD-3AD1-0E20-7F88B266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80" y="2758933"/>
            <a:ext cx="7536801" cy="2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Cookies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541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Cookies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piece of data from a website that is stored within a web browser that the website can retrieve at a later time.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Used to tell the server that users have returned to a particular website.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Specific cookies known as HTTP cookies are used to identify specific users.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Core uses cookies to maintain the session state;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cookie that contains the session ID is sent to the client with each request.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  <a:cs typeface="NIBWCM+PSTTCommons-Bold"/>
              </a:rPr>
              <a:t>Cookies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274056-CF0D-12F5-BE5E-A538B88177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61291" cy="4297680"/>
          </a:xfrm>
        </p:spPr>
        <p:txBody>
          <a:bodyPr/>
          <a:lstStyle/>
          <a:p>
            <a:pPr marL="541338" indent="-541338">
              <a:lnSpc>
                <a:spcPct val="150000"/>
              </a:lnSpc>
            </a:pPr>
            <a:r>
              <a:rPr lang="en-US" b="1" dirty="0"/>
              <a:t>There are two types of Cookies: </a:t>
            </a:r>
            <a:endParaRPr lang="en-IN" b="1" spc="-15" dirty="0">
              <a:solidFill>
                <a:srgbClr val="120E2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BF4C1-4E16-7AB2-AF2D-034EEE6372F1}"/>
              </a:ext>
            </a:extLst>
          </p:cNvPr>
          <p:cNvSpPr/>
          <p:nvPr/>
        </p:nvSpPr>
        <p:spPr>
          <a:xfrm>
            <a:off x="1597740" y="2924998"/>
            <a:ext cx="5117692" cy="67842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 Cookies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055F0-C84B-D4BD-A6BC-A574A273E2F4}"/>
              </a:ext>
            </a:extLst>
          </p:cNvPr>
          <p:cNvSpPr/>
          <p:nvPr/>
        </p:nvSpPr>
        <p:spPr>
          <a:xfrm>
            <a:off x="4943166" y="3999418"/>
            <a:ext cx="5117692" cy="67842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Persistent Cookies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1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120E23"/>
                </a:solidFill>
                <a:latin typeface="Cambria" panose="02040503050406030204" pitchFamily="18" charset="0"/>
                <a:ea typeface="Cambria" panose="02040503050406030204" pitchFamily="18" charset="0"/>
                <a:cs typeface="NIBWCM+PSTTCommons-Bold"/>
              </a:rPr>
              <a:t>ASP.NET Core Project Folder Structure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53B9F1-8D03-68EE-CE1C-47F4C74E55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54584"/>
            <a:ext cx="11002298" cy="4297680"/>
          </a:xfrm>
        </p:spPr>
        <p:txBody>
          <a:bodyPr/>
          <a:lstStyle/>
          <a:p>
            <a:pPr marL="541338" indent="-541338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Directory Level: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Within each project, there are directories that organize files and resources.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For example, “Views” directory contains HTML templates.</a:t>
            </a:r>
          </a:p>
          <a:p>
            <a:pPr marL="541338" indent="-541338"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File Level: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At the lowest level of the project structure are individual files.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- These files can include code files, configuration files, asset and more.</a:t>
            </a:r>
          </a:p>
        </p:txBody>
      </p:sp>
    </p:spTree>
    <p:extLst>
      <p:ext uri="{BB962C8B-B14F-4D97-AF65-F5344CB8AC3E}">
        <p14:creationId xmlns:p14="http://schemas.microsoft.com/office/powerpoint/2010/main" val="30592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Cookies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Write Cookie: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b="1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endParaRPr lang="en-US" sz="2400" dirty="0"/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Read cookie: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D4934-F62C-1265-1041-FEFB550A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4" y="2147977"/>
            <a:ext cx="7260508" cy="1455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D4CE4-1CCB-EB82-9172-35C38EFD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24" y="4340659"/>
            <a:ext cx="7260508" cy="14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QueryString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6761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QueryString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query string is a collection of characters input to a computer or web browser.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Helpful when we want to transfer a value from one page to another.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When we need to pass content between the HTML pages or aspx Web Forms, Query String follows a separating character, usually a Question Mark (?).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is basically used for identifying data appearing after this separating symbol.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45779-8344-976C-B461-B2D62967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59" y="4407775"/>
            <a:ext cx="7778723" cy="14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28716"/>
            <a:ext cx="9261488" cy="1401292"/>
          </a:xfrm>
        </p:spPr>
        <p:txBody>
          <a:bodyPr/>
          <a:lstStyle/>
          <a:p>
            <a:r>
              <a:rPr lang="en-US" sz="6600" dirty="0"/>
              <a:t>ASP.NET Core Forms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549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Forms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54584"/>
            <a:ext cx="11093304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key part of building web applications using the ASP.NET Core framework.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Forms allow users to submit data to a server.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Created using HTML helpers, which are methods that generate HTML code that can be used to display and interact with forms.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When a user submits a form, the data is sent to the server using a POST request.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server then receives the data and can use it to perform the desired action, such as updating a database record.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792846"/>
            <a:ext cx="9261488" cy="1272307"/>
          </a:xfrm>
        </p:spPr>
        <p:txBody>
          <a:bodyPr/>
          <a:lstStyle/>
          <a:p>
            <a:r>
              <a:rPr lang="en-US" dirty="0"/>
              <a:t>Model Binding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Model Binding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mechanism that extracts the data from an HTTP request.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Provides them to the controller action method parameters.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The action method parameters may be simple types: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like integers, strings, etc., or complex types such as Student, Product, etc.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When a client makes a request to a controller action method,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Core automatically maps the data in the request to the action method's parameters using model binding.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Model Binding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For Example,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Let's say you have an action method that takes a </a:t>
            </a:r>
            <a:r>
              <a:rPr lang="en-US" sz="2400" b="1" i="1" dirty="0"/>
              <a:t>Person</a:t>
            </a:r>
            <a:r>
              <a:rPr lang="en-US" sz="2400" dirty="0"/>
              <a:t> object as a parameter: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3A981-1ED4-DE2F-7661-70E8EE08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56" y="2751496"/>
            <a:ext cx="7437795" cy="24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696" y="2441139"/>
            <a:ext cx="9853563" cy="1975721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5000" dirty="0"/>
              <a:t>Handling Forms Post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19801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556872"/>
            <a:ext cx="9261488" cy="1916806"/>
          </a:xfrm>
        </p:spPr>
        <p:txBody>
          <a:bodyPr/>
          <a:lstStyle/>
          <a:p>
            <a:r>
              <a:rPr lang="en-US" dirty="0"/>
              <a:t>Form Validations: </a:t>
            </a:r>
            <a:br>
              <a:rPr lang="en-US" dirty="0"/>
            </a:br>
            <a:r>
              <a:rPr lang="en-US" dirty="0"/>
              <a:t>Server Side and Client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1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76" y="2072014"/>
            <a:ext cx="9121877" cy="2440992"/>
          </a:xfrm>
        </p:spPr>
        <p:txBody>
          <a:bodyPr/>
          <a:lstStyle/>
          <a:p>
            <a:pPr>
              <a:buClr>
                <a:schemeClr val="dk1"/>
              </a:buClr>
              <a:buSzPts val="3700"/>
            </a:pPr>
            <a:r>
              <a:rPr lang="en-US" b="1" dirty="0"/>
              <a:t>DEMO</a:t>
            </a:r>
            <a:br>
              <a:rPr lang="en-US" sz="4800" dirty="0"/>
            </a:br>
            <a:r>
              <a:rPr lang="en-US" sz="4800" dirty="0"/>
              <a:t>Building a Basic .NET Core Web Application with ASP.NET Core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650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Form Validation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process of ensuring that user input data submitted through a web form is valid, and meets certain criteria or rules.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Helps to ensure that user input is accurate and consistent with expected format.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b="1" dirty="0"/>
              <a:t>There are different types of form validations: 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Server-side Form Validation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Client-side Form Validation</a:t>
            </a:r>
          </a:p>
          <a:p>
            <a:pPr mar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sz="2400" dirty="0"/>
              <a:t>	- Custom Form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Server-Side Form Validation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28743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process of validating user input data on the server-side, after it has been submitted by the user through a web form.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This is important to ensure that the data is valid, before it is processed.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can be performed using combination of model binding, data annotations, and the </a:t>
            </a:r>
            <a:r>
              <a:rPr lang="en-US" sz="2400" b="1" i="1" dirty="0"/>
              <a:t>ModelState</a:t>
            </a:r>
            <a:r>
              <a:rPr lang="en-US" sz="2400" dirty="0"/>
              <a:t> dictionary.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It prevent malicious users from submitting invalid or harmful data to the server.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Client-Side Form Validation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 Process of validating user input data on the client-side, using JavaScript, before it is submitted to the server. 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This is important to provide immediate feedback to the user and reduce the load on the server by preventing unnecessary requests for invalid data.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ASP.NET Core provides built-in support for client-side form validation using the jQuery Validation plugin.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Client-Side Form Validation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199C2F-E18F-0D8D-F75C-B2587FC53C4C}"/>
              </a:ext>
            </a:extLst>
          </p:cNvPr>
          <p:cNvGrpSpPr/>
          <p:nvPr/>
        </p:nvGrpSpPr>
        <p:grpSpPr>
          <a:xfrm>
            <a:off x="1308569" y="2202136"/>
            <a:ext cx="9574861" cy="3531728"/>
            <a:chOff x="1138058" y="2465294"/>
            <a:chExt cx="9180318" cy="31947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86DA6-3173-68F1-9A09-FB3FBB1A32D6}"/>
                </a:ext>
              </a:extLst>
            </p:cNvPr>
            <p:cNvSpPr/>
            <p:nvPr/>
          </p:nvSpPr>
          <p:spPr>
            <a:xfrm>
              <a:off x="1138058" y="2868706"/>
              <a:ext cx="3370720" cy="231289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29A602-6B33-BEDF-C8B6-4874D0130294}"/>
                </a:ext>
              </a:extLst>
            </p:cNvPr>
            <p:cNvSpPr/>
            <p:nvPr/>
          </p:nvSpPr>
          <p:spPr>
            <a:xfrm>
              <a:off x="1470211" y="3065930"/>
              <a:ext cx="1972236" cy="573741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HTML Form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1AE25-0CA1-781D-EE8E-FDDB3A928B04}"/>
                </a:ext>
              </a:extLst>
            </p:cNvPr>
            <p:cNvSpPr/>
            <p:nvPr/>
          </p:nvSpPr>
          <p:spPr>
            <a:xfrm>
              <a:off x="2151529" y="4410636"/>
              <a:ext cx="1479174" cy="573741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JavaScript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C63256-9AE6-322C-0DDA-A851E0AC3695}"/>
                </a:ext>
              </a:extLst>
            </p:cNvPr>
            <p:cNvSpPr/>
            <p:nvPr/>
          </p:nvSpPr>
          <p:spPr>
            <a:xfrm>
              <a:off x="7270376" y="2868706"/>
              <a:ext cx="3048000" cy="231289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E67BA1-2EF0-E30C-C60D-AFA9902F4809}"/>
                </a:ext>
              </a:extLst>
            </p:cNvPr>
            <p:cNvSpPr/>
            <p:nvPr/>
          </p:nvSpPr>
          <p:spPr>
            <a:xfrm>
              <a:off x="7808258" y="3366247"/>
              <a:ext cx="2043954" cy="1331259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Controller Code, etc.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9B643E-0E8C-C5D9-BE76-6F8C1992E79A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flipH="1" flipV="1">
              <a:off x="4508778" y="4025153"/>
              <a:ext cx="3299480" cy="6724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C76B7E-FED3-9339-84BB-0B3317C5BE14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456329" y="2474259"/>
              <a:ext cx="0" cy="591671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B0D1EE-D34B-357A-B875-63BA386841F3}"/>
                </a:ext>
              </a:extLst>
            </p:cNvPr>
            <p:cNvCxnSpPr/>
            <p:nvPr/>
          </p:nvCxnSpPr>
          <p:spPr>
            <a:xfrm>
              <a:off x="2456329" y="2474259"/>
              <a:ext cx="6230471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71259D-74F0-9D66-B636-DF63F42502A0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35" y="2465294"/>
              <a:ext cx="0" cy="394447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12512F-EB95-E905-AAB1-4E38632354FA}"/>
                </a:ext>
              </a:extLst>
            </p:cNvPr>
            <p:cNvSpPr txBox="1"/>
            <p:nvPr/>
          </p:nvSpPr>
          <p:spPr>
            <a:xfrm>
              <a:off x="5441576" y="4070670"/>
              <a:ext cx="941105" cy="361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Results</a:t>
              </a:r>
              <a:endParaRPr lang="en-IN" sz="20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044C3F-FFD3-EADD-1B8D-C649E8605D6B}"/>
                </a:ext>
              </a:extLst>
            </p:cNvPr>
            <p:cNvSpPr txBox="1"/>
            <p:nvPr/>
          </p:nvSpPr>
          <p:spPr>
            <a:xfrm>
              <a:off x="2181213" y="5298141"/>
              <a:ext cx="1403542" cy="361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Client-Side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A35518-CC9E-5073-A043-E87F4E2D5AF4}"/>
                </a:ext>
              </a:extLst>
            </p:cNvPr>
            <p:cNvSpPr txBox="1"/>
            <p:nvPr/>
          </p:nvSpPr>
          <p:spPr>
            <a:xfrm>
              <a:off x="8133778" y="5238981"/>
              <a:ext cx="1481373" cy="361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Server-Side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A4BD89-4702-E8D6-34E6-93C23E14B954}"/>
                </a:ext>
              </a:extLst>
            </p:cNvPr>
            <p:cNvSpPr txBox="1"/>
            <p:nvPr/>
          </p:nvSpPr>
          <p:spPr>
            <a:xfrm>
              <a:off x="4480404" y="2506215"/>
              <a:ext cx="2693289" cy="361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Server-Side Validation</a:t>
              </a:r>
              <a:endParaRPr lang="en-IN" sz="2000" b="1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A31A1C-BD5C-D9F1-EB8E-5A6351D3873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873625" y="4697507"/>
              <a:ext cx="277904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C259FA-5831-42A3-A469-A55F3916B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624" y="4255336"/>
              <a:ext cx="0" cy="460101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870378-264E-30DE-EB24-338ACB5BAB8C}"/>
                </a:ext>
              </a:extLst>
            </p:cNvPr>
            <p:cNvCxnSpPr/>
            <p:nvPr/>
          </p:nvCxnSpPr>
          <p:spPr>
            <a:xfrm>
              <a:off x="1873624" y="4255336"/>
              <a:ext cx="582705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895AACC-1738-1A5E-FAED-2E2AE92CE7B1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456329" y="3639671"/>
              <a:ext cx="0" cy="615665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B3F700-8ACA-86CB-C9D0-2B93F9080F2E}"/>
                </a:ext>
              </a:extLst>
            </p:cNvPr>
            <p:cNvSpPr txBox="1"/>
            <p:nvPr/>
          </p:nvSpPr>
          <p:spPr>
            <a:xfrm>
              <a:off x="1481069" y="3836895"/>
              <a:ext cx="941105" cy="361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Results</a:t>
              </a:r>
              <a:endParaRPr lang="en-IN" sz="20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52948C-F31B-1003-83FF-C8CFDED66F6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442447" y="3352801"/>
              <a:ext cx="519953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2DCDFA-462D-0297-2DB9-4FD9446F51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3325906"/>
              <a:ext cx="0" cy="137160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0905CB-B43D-2FD2-D3A7-30F53658805F}"/>
                </a:ext>
              </a:extLst>
            </p:cNvPr>
            <p:cNvCxnSpPr>
              <a:endCxn id="12" idx="3"/>
            </p:cNvCxnSpPr>
            <p:nvPr/>
          </p:nvCxnSpPr>
          <p:spPr>
            <a:xfrm flipH="1">
              <a:off x="3630703" y="4697506"/>
              <a:ext cx="340662" cy="1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86DC71-8494-A7A3-E478-E2C50AFFDB89}"/>
                </a:ext>
              </a:extLst>
            </p:cNvPr>
            <p:cNvSpPr txBox="1"/>
            <p:nvPr/>
          </p:nvSpPr>
          <p:spPr>
            <a:xfrm>
              <a:off x="2654710" y="3718305"/>
              <a:ext cx="1306092" cy="64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3F3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Lato" panose="020B0604020202020204" charset="0"/>
                </a:rPr>
                <a:t>Client-Side Validation</a:t>
              </a:r>
              <a:endParaRPr lang="en-IN" sz="2000" dirty="0">
                <a:solidFill>
                  <a:srgbClr val="3F3F3F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6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832176"/>
            <a:ext cx="9261488" cy="1336702"/>
          </a:xfrm>
        </p:spPr>
        <p:txBody>
          <a:bodyPr/>
          <a:lstStyle/>
          <a:p>
            <a:r>
              <a:rPr lang="en-US" dirty="0"/>
              <a:t>ASP.NET Core Middleware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9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Middleware Request Pipeline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9CF1-C17C-898C-8755-B0786EC18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9" y="1454584"/>
            <a:ext cx="11021961" cy="4297680"/>
          </a:xfrm>
        </p:spPr>
        <p:txBody>
          <a:bodyPr/>
          <a:lstStyle/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Requests are processed beginning with request and ending with response.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Pipeline specifies how the application should respond to the HTTP request.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Request arriving from the browser goes through the pipeline and back.</a:t>
            </a:r>
          </a:p>
          <a:p>
            <a:pPr marL="541338" indent="-541338" fontAlgn="base">
              <a:lnSpc>
                <a:spcPct val="150000"/>
              </a:lnSpc>
              <a:spcAft>
                <a:spcPct val="0"/>
              </a:spcAft>
            </a:pPr>
            <a:r>
              <a:rPr lang="en-US" sz="2400" dirty="0"/>
              <a:t>The individual components that make up the pipeline are called Middleware.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00" y="2606034"/>
            <a:ext cx="9261488" cy="1818482"/>
          </a:xfrm>
        </p:spPr>
        <p:txBody>
          <a:bodyPr/>
          <a:lstStyle/>
          <a:p>
            <a:r>
              <a:rPr lang="en-US" dirty="0"/>
              <a:t>ASP.NET Core Request Pipeline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Middleware Request Pipeline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D31B92-3496-D15D-9989-3218E60C5946}"/>
              </a:ext>
            </a:extLst>
          </p:cNvPr>
          <p:cNvGrpSpPr/>
          <p:nvPr/>
        </p:nvGrpSpPr>
        <p:grpSpPr>
          <a:xfrm>
            <a:off x="1172062" y="1817519"/>
            <a:ext cx="9511553" cy="4236140"/>
            <a:chOff x="2124176" y="1676398"/>
            <a:chExt cx="8983094" cy="39175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573E9A-E829-2884-70AB-1FD18CE5BD27}"/>
                </a:ext>
              </a:extLst>
            </p:cNvPr>
            <p:cNvSpPr/>
            <p:nvPr/>
          </p:nvSpPr>
          <p:spPr>
            <a:xfrm>
              <a:off x="4536141" y="1676398"/>
              <a:ext cx="6571129" cy="3917577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4D5D74-9C5B-4D8E-9D42-371467541D5D}"/>
                </a:ext>
              </a:extLst>
            </p:cNvPr>
            <p:cNvSpPr/>
            <p:nvPr/>
          </p:nvSpPr>
          <p:spPr>
            <a:xfrm>
              <a:off x="6391835" y="2451847"/>
              <a:ext cx="4267200" cy="2698376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199400-B468-861E-D410-AE7EECE27AC6}"/>
                </a:ext>
              </a:extLst>
            </p:cNvPr>
            <p:cNvSpPr/>
            <p:nvPr/>
          </p:nvSpPr>
          <p:spPr>
            <a:xfrm rot="5400000">
              <a:off x="6231030" y="3547220"/>
              <a:ext cx="1987922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1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7DDE87-0B8E-558B-8DCA-1727CA1DF6AB}"/>
                </a:ext>
              </a:extLst>
            </p:cNvPr>
            <p:cNvSpPr/>
            <p:nvPr/>
          </p:nvSpPr>
          <p:spPr>
            <a:xfrm rot="5400000">
              <a:off x="8962464" y="3533768"/>
              <a:ext cx="1987923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</a:t>
              </a:r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3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A7EA01-EA0E-F999-6514-9C4D0D1796A6}"/>
                </a:ext>
              </a:extLst>
            </p:cNvPr>
            <p:cNvSpPr/>
            <p:nvPr/>
          </p:nvSpPr>
          <p:spPr>
            <a:xfrm rot="5400000">
              <a:off x="7583581" y="3547219"/>
              <a:ext cx="1987923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2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A7ACF-6063-250C-AD8A-5892F5E78F84}"/>
                </a:ext>
              </a:extLst>
            </p:cNvPr>
            <p:cNvSpPr/>
            <p:nvPr/>
          </p:nvSpPr>
          <p:spPr>
            <a:xfrm rot="5400000">
              <a:off x="3776101" y="3434043"/>
              <a:ext cx="2698375" cy="733985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Kestrel </a:t>
              </a:r>
              <a:endParaRPr lang="en-IN" sz="16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188EA-67D0-AF74-8922-E1B1C419D5C1}"/>
                </a:ext>
              </a:extLst>
            </p:cNvPr>
            <p:cNvSpPr txBox="1"/>
            <p:nvPr/>
          </p:nvSpPr>
          <p:spPr>
            <a:xfrm>
              <a:off x="7535111" y="2451847"/>
              <a:ext cx="2259106" cy="313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 Pipeline</a:t>
              </a:r>
              <a:endPara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9CD8C4-4496-48DA-56F3-E4D758AE26D0}"/>
                </a:ext>
              </a:extLst>
            </p:cNvPr>
            <p:cNvSpPr txBox="1"/>
            <p:nvPr/>
          </p:nvSpPr>
          <p:spPr>
            <a:xfrm>
              <a:off x="6656293" y="1798800"/>
              <a:ext cx="2584076" cy="313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ASP.NET Application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93EC90-AB0A-CB1E-0D13-69F0044C2EC2}"/>
                </a:ext>
              </a:extLst>
            </p:cNvPr>
            <p:cNvCxnSpPr>
              <a:cxnSpLocks/>
            </p:cNvCxnSpPr>
            <p:nvPr/>
          </p:nvCxnSpPr>
          <p:spPr>
            <a:xfrm>
              <a:off x="5647765" y="3346070"/>
              <a:ext cx="1129551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74A55C-DF4B-2B45-1E34-E607C717C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72667" y="3339340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7384B4-C823-D74C-C524-6D4AFDC98CF2}"/>
                </a:ext>
              </a:extLst>
            </p:cNvPr>
            <p:cNvCxnSpPr>
              <a:cxnSpLocks/>
            </p:cNvCxnSpPr>
            <p:nvPr/>
          </p:nvCxnSpPr>
          <p:spPr>
            <a:xfrm>
              <a:off x="8998322" y="3321410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498A8C-C4A1-6FD2-109D-49799FC96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8322" y="4320988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FD1EBB-71DD-880B-4DA9-8869234BB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6807" y="4329953"/>
              <a:ext cx="519953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C87C6-3D7C-994C-B335-45DA2D284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765" y="4338918"/>
              <a:ext cx="1129552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A97C9E-782A-EAAC-1F34-A28A085421F5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59" y="3404327"/>
              <a:ext cx="977150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FEE4EC5-E8D2-7C6E-F2F4-1D54237E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459" y="4356847"/>
              <a:ext cx="977150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68402-1513-C6B6-E78D-65F7D19528E5}"/>
                </a:ext>
              </a:extLst>
            </p:cNvPr>
            <p:cNvSpPr/>
            <p:nvPr/>
          </p:nvSpPr>
          <p:spPr>
            <a:xfrm>
              <a:off x="2124176" y="3173798"/>
              <a:ext cx="1524460" cy="461388"/>
            </a:xfrm>
            <a:prstGeom prst="rect">
              <a:avLst/>
            </a:prstGeom>
            <a:noFill/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85DE8-4BCE-5EBF-A986-D08E6E698A6C}"/>
                </a:ext>
              </a:extLst>
            </p:cNvPr>
            <p:cNvSpPr/>
            <p:nvPr/>
          </p:nvSpPr>
          <p:spPr>
            <a:xfrm>
              <a:off x="2124176" y="4126153"/>
              <a:ext cx="1524460" cy="461388"/>
            </a:xfrm>
            <a:prstGeom prst="rect">
              <a:avLst/>
            </a:prstGeom>
            <a:noFill/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2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Middleware Request Pipeline 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1642-1B2B-5433-ADB9-CAA3C1C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6DD15-EE72-27EB-2ED9-1927870C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BB21FF-BDEB-DBFD-ADBF-A61498A1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0F6458-98F0-8F31-18EA-17BCB8A1B23F}"/>
              </a:ext>
            </a:extLst>
          </p:cNvPr>
          <p:cNvGrpSpPr/>
          <p:nvPr/>
        </p:nvGrpSpPr>
        <p:grpSpPr>
          <a:xfrm>
            <a:off x="1240872" y="1900517"/>
            <a:ext cx="9400233" cy="4159624"/>
            <a:chOff x="1438096" y="1685364"/>
            <a:chExt cx="9452674" cy="4121864"/>
          </a:xfrm>
        </p:grpSpPr>
        <p:sp>
          <p:nvSpPr>
            <p:cNvPr id="10" name="AutoShape 2" descr="https://www.tutorialsteacher.com/Content/images/core/wwwroot.png">
              <a:extLst>
                <a:ext uri="{FF2B5EF4-FFF2-40B4-BE49-F238E27FC236}">
                  <a16:creationId xmlns:a16="http://schemas.microsoft.com/office/drawing/2014/main" id="{84BA9F06-37CE-4FE2-2201-90E7429FDB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D6DB5C-73D1-208C-963E-7179D70F9540}"/>
                </a:ext>
              </a:extLst>
            </p:cNvPr>
            <p:cNvSpPr/>
            <p:nvPr/>
          </p:nvSpPr>
          <p:spPr>
            <a:xfrm>
              <a:off x="380103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DE2C04-9D10-8BBE-3EC6-9144C8454A49}"/>
                </a:ext>
              </a:extLst>
            </p:cNvPr>
            <p:cNvSpPr/>
            <p:nvPr/>
          </p:nvSpPr>
          <p:spPr>
            <a:xfrm>
              <a:off x="1438096" y="2232211"/>
              <a:ext cx="1532964" cy="457200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A5EEBC-3649-3B9F-8932-BF18E11E690D}"/>
                </a:ext>
              </a:extLst>
            </p:cNvPr>
            <p:cNvSpPr/>
            <p:nvPr/>
          </p:nvSpPr>
          <p:spPr>
            <a:xfrm>
              <a:off x="1572378" y="5350028"/>
              <a:ext cx="1532964" cy="457200"/>
            </a:xfrm>
            <a:prstGeom prst="rect">
              <a:avLst/>
            </a:prstGeom>
            <a:noFill/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Response</a:t>
              </a:r>
              <a:endParaRPr lang="en-IN" sz="1600" b="1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2B0CE-803B-F31E-9810-44CB206E6749}"/>
                </a:ext>
              </a:extLst>
            </p:cNvPr>
            <p:cNvSpPr txBox="1"/>
            <p:nvPr/>
          </p:nvSpPr>
          <p:spPr>
            <a:xfrm>
              <a:off x="4055587" y="1955439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1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5AE59A-C558-D7D0-0977-D60017048FCF}"/>
                </a:ext>
              </a:extLst>
            </p:cNvPr>
            <p:cNvSpPr txBox="1"/>
            <p:nvPr/>
          </p:nvSpPr>
          <p:spPr>
            <a:xfrm>
              <a:off x="4105216" y="2460811"/>
              <a:ext cx="1320506" cy="2531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A9BBB8-3359-4F54-EEB9-B8EAB30AD0FC}"/>
                </a:ext>
              </a:extLst>
            </p:cNvPr>
            <p:cNvSpPr/>
            <p:nvPr/>
          </p:nvSpPr>
          <p:spPr>
            <a:xfrm>
              <a:off x="633940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855EF8A-225D-6F0E-9829-D3A79A60703C}"/>
                </a:ext>
              </a:extLst>
            </p:cNvPr>
            <p:cNvSpPr/>
            <p:nvPr/>
          </p:nvSpPr>
          <p:spPr>
            <a:xfrm>
              <a:off x="8877776" y="1685364"/>
              <a:ext cx="2012994" cy="4061012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85C99-6BD1-F966-4E01-5EAB13B098C7}"/>
                </a:ext>
              </a:extLst>
            </p:cNvPr>
            <p:cNvSpPr txBox="1"/>
            <p:nvPr/>
          </p:nvSpPr>
          <p:spPr>
            <a:xfrm>
              <a:off x="9084787" y="1955439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3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FA8483-096F-CF6A-34D7-9DD3C1391739}"/>
                </a:ext>
              </a:extLst>
            </p:cNvPr>
            <p:cNvSpPr txBox="1"/>
            <p:nvPr/>
          </p:nvSpPr>
          <p:spPr>
            <a:xfrm>
              <a:off x="6610528" y="1958351"/>
              <a:ext cx="1457522" cy="335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Middleware 2</a:t>
              </a:r>
              <a:endParaRPr lang="en-IN" sz="16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FF8C83-5229-D503-B6EE-4DC67FD2C709}"/>
                </a:ext>
              </a:extLst>
            </p:cNvPr>
            <p:cNvSpPr txBox="1"/>
            <p:nvPr/>
          </p:nvSpPr>
          <p:spPr>
            <a:xfrm>
              <a:off x="6717176" y="2427238"/>
              <a:ext cx="1320506" cy="228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EC92D4-3E79-CCB0-2C97-F82AA3FEB45F}"/>
                </a:ext>
              </a:extLst>
            </p:cNvPr>
            <p:cNvSpPr txBox="1"/>
            <p:nvPr/>
          </p:nvSpPr>
          <p:spPr>
            <a:xfrm>
              <a:off x="9161486" y="2398056"/>
              <a:ext cx="1320506" cy="179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//logic</a:t>
              </a: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next();</a:t>
              </a: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endParaRPr lang="en-US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r>
                <a:rPr lang="en-US" sz="1600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//more logic</a:t>
              </a:r>
              <a:endParaRPr lang="en-IN" sz="16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5BB7AF-2F76-8567-1A56-3B67844DA5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2971060" y="2460811"/>
              <a:ext cx="829975" cy="0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95DEBE-D647-8861-3CF2-D6496ABC1BB4}"/>
                </a:ext>
              </a:extLst>
            </p:cNvPr>
            <p:cNvCxnSpPr>
              <a:cxnSpLocks/>
            </p:cNvCxnSpPr>
            <p:nvPr/>
          </p:nvCxnSpPr>
          <p:spPr>
            <a:xfrm>
              <a:off x="5006048" y="2931458"/>
              <a:ext cx="1369338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C7066E-A3C9-DE05-823D-A4CE46721ED7}"/>
                </a:ext>
              </a:extLst>
            </p:cNvPr>
            <p:cNvCxnSpPr>
              <a:cxnSpLocks/>
            </p:cNvCxnSpPr>
            <p:nvPr/>
          </p:nvCxnSpPr>
          <p:spPr>
            <a:xfrm>
              <a:off x="7528282" y="3093797"/>
              <a:ext cx="1349495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7068FF-A3B1-DBBE-8FE3-1C4F02B9A3AA}"/>
                </a:ext>
              </a:extLst>
            </p:cNvPr>
            <p:cNvCxnSpPr>
              <a:cxnSpLocks/>
            </p:cNvCxnSpPr>
            <p:nvPr/>
          </p:nvCxnSpPr>
          <p:spPr>
            <a:xfrm>
              <a:off x="9852212" y="4161266"/>
              <a:ext cx="0" cy="401689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FD2DC6-9CFA-A181-7069-7BAABEE09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401" y="4554071"/>
              <a:ext cx="1499811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CF9351-2000-2851-CCA3-B5607C222017}"/>
                </a:ext>
              </a:extLst>
            </p:cNvPr>
            <p:cNvCxnSpPr>
              <a:cxnSpLocks/>
            </p:cNvCxnSpPr>
            <p:nvPr/>
          </p:nvCxnSpPr>
          <p:spPr>
            <a:xfrm>
              <a:off x="7189695" y="4735562"/>
              <a:ext cx="0" cy="401689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6924C27-E748-F21A-110C-BCF7DBA25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4030" y="5137251"/>
              <a:ext cx="1379205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DA4ED1-6EA0-5071-4A28-64EDD72A8AE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1" y="5289176"/>
              <a:ext cx="0" cy="287346"/>
            </a:xfrm>
            <a:prstGeom prst="line">
              <a:avLst/>
            </a:prstGeom>
            <a:ln w="571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4EF0A0-B796-2CF2-72DB-2A96066C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1433" y="5576522"/>
              <a:ext cx="1460568" cy="0"/>
            </a:xfrm>
            <a:prstGeom prst="straightConnector1">
              <a:avLst/>
            </a:prstGeom>
            <a:ln w="5715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6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B01F-3A18-271F-652D-CFAB282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639" y="3009157"/>
            <a:ext cx="9261488" cy="1179385"/>
          </a:xfrm>
        </p:spPr>
        <p:txBody>
          <a:bodyPr/>
          <a:lstStyle/>
          <a:p>
            <a:r>
              <a:rPr lang="en-US" dirty="0"/>
              <a:t>Built-In Middleware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00273B"/>
      </a:dk2>
      <a:lt2>
        <a:srgbClr val="E7E6E6"/>
      </a:lt2>
      <a:accent1>
        <a:srgbClr val="FED64E"/>
      </a:accent1>
      <a:accent2>
        <a:srgbClr val="F9A81D"/>
      </a:accent2>
      <a:accent3>
        <a:srgbClr val="91CBD6"/>
      </a:accent3>
      <a:accent4>
        <a:srgbClr val="00CEE4"/>
      </a:accent4>
      <a:accent5>
        <a:srgbClr val="FF709D"/>
      </a:accent5>
      <a:accent6>
        <a:srgbClr val="A773F4"/>
      </a:accent6>
      <a:hlink>
        <a:srgbClr val="0563C1"/>
      </a:hlink>
      <a:folHlink>
        <a:srgbClr val="954F72"/>
      </a:folHlink>
    </a:clrScheme>
    <a:fontScheme name="Custom 32">
      <a:majorFont>
        <a:latin typeface="Abadi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nt-Design_Win32_CP_v6" id="{0191160B-D23B-4202-8AA1-9B54441F7748}" vid="{4EC44E1B-88B9-4D33-A912-F77AF4601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A04A5D-E193-40D6-992B-B6ABCFF3D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AB12A-BB9C-40AB-9BAB-8217F092530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F4CA5-C432-411D-B1FE-6A334FA46A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8592</TotalTime>
  <Words>5960</Words>
  <Application>Microsoft Office PowerPoint</Application>
  <PresentationFormat>Widescreen</PresentationFormat>
  <Paragraphs>872</Paragraphs>
  <Slides>140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1" baseType="lpstr">
      <vt:lpstr>Abadi</vt:lpstr>
      <vt:lpstr>Arial</vt:lpstr>
      <vt:lpstr>Calibri</vt:lpstr>
      <vt:lpstr>Cambria</vt:lpstr>
      <vt:lpstr>Courier New</vt:lpstr>
      <vt:lpstr>Lato</vt:lpstr>
      <vt:lpstr>NIBWCM+PSTTCommons-Bold</vt:lpstr>
      <vt:lpstr>Source Sans Pro</vt:lpstr>
      <vt:lpstr>Source Sans Pro Light</vt:lpstr>
      <vt:lpstr>Wingdings</vt:lpstr>
      <vt:lpstr>Office Theme</vt:lpstr>
      <vt:lpstr>Getting Started with ASP.NET Core</vt:lpstr>
      <vt:lpstr>Introducing ASP.NET Core </vt:lpstr>
      <vt:lpstr>Introducing ASP.NET Core </vt:lpstr>
      <vt:lpstr>Features of ASP.NET Core </vt:lpstr>
      <vt:lpstr>ASP.NET vs. ASP.NET Core </vt:lpstr>
      <vt:lpstr>ASP.NET Core Project Folder </vt:lpstr>
      <vt:lpstr>ASP.NET Core Project Folder Structure</vt:lpstr>
      <vt:lpstr>ASP.NET Core Project Folder Structure</vt:lpstr>
      <vt:lpstr>DEMO Building a Basic .NET Core Web Application with ASP.NET Core</vt:lpstr>
      <vt:lpstr>MVC Pattern</vt:lpstr>
      <vt:lpstr>Introduction to ASP.NET MVC</vt:lpstr>
      <vt:lpstr>Web App Components and MVC Pattern</vt:lpstr>
      <vt:lpstr>Understanding MVC Pattern</vt:lpstr>
      <vt:lpstr>Model</vt:lpstr>
      <vt:lpstr>View </vt:lpstr>
      <vt:lpstr>Controller 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Model-View-Controller Communication</vt:lpstr>
      <vt:lpstr>DEMO Handling Requests in .NET Core MVC</vt:lpstr>
      <vt:lpstr>Action Methods </vt:lpstr>
      <vt:lpstr>Action Methods  </vt:lpstr>
      <vt:lpstr>Default Action Methods  </vt:lpstr>
      <vt:lpstr>Result Types </vt:lpstr>
      <vt:lpstr>Action Result   </vt:lpstr>
      <vt:lpstr>Action Result   </vt:lpstr>
      <vt:lpstr>Action Result   </vt:lpstr>
      <vt:lpstr>Razor View Engine</vt:lpstr>
      <vt:lpstr>Razor View Engine</vt:lpstr>
      <vt:lpstr>Razor View Engine</vt:lpstr>
      <vt:lpstr>Razor View Engine</vt:lpstr>
      <vt:lpstr>Razor Syntax </vt:lpstr>
      <vt:lpstr>Razor Syntax </vt:lpstr>
      <vt:lpstr>Razor Syntax </vt:lpstr>
      <vt:lpstr>Layout View </vt:lpstr>
      <vt:lpstr>Layout View </vt:lpstr>
      <vt:lpstr>Layout View </vt:lpstr>
      <vt:lpstr>Layout View </vt:lpstr>
      <vt:lpstr>Sections View </vt:lpstr>
      <vt:lpstr>Sections View </vt:lpstr>
      <vt:lpstr>Sections View </vt:lpstr>
      <vt:lpstr>ViewStart </vt:lpstr>
      <vt:lpstr>ViewStart</vt:lpstr>
      <vt:lpstr>HTML Helpers  </vt:lpstr>
      <vt:lpstr>HTML Helpers </vt:lpstr>
      <vt:lpstr>HTML Helpers </vt:lpstr>
      <vt:lpstr>Tag Helpers  </vt:lpstr>
      <vt:lpstr>Tag Helper</vt:lpstr>
      <vt:lpstr>Tag Helper</vt:lpstr>
      <vt:lpstr>Advantages of Tag Helper</vt:lpstr>
      <vt:lpstr>Routing: Convention and Attribute Routing</vt:lpstr>
      <vt:lpstr>Convention Routing</vt:lpstr>
      <vt:lpstr>Convention Routing</vt:lpstr>
      <vt:lpstr>Attribute Routing</vt:lpstr>
      <vt:lpstr>Attribute Routing</vt:lpstr>
      <vt:lpstr>DEMO Configure Routing in ASP.NET Core</vt:lpstr>
      <vt:lpstr>Data Passing Techniques </vt:lpstr>
      <vt:lpstr>Data Passing Techniques </vt:lpstr>
      <vt:lpstr>Data Passing Techniques </vt:lpstr>
      <vt:lpstr>ViewData </vt:lpstr>
      <vt:lpstr>ViewData </vt:lpstr>
      <vt:lpstr>ViewBag </vt:lpstr>
      <vt:lpstr>ViewBag </vt:lpstr>
      <vt:lpstr>TempData </vt:lpstr>
      <vt:lpstr>TempData  </vt:lpstr>
      <vt:lpstr>TempData  </vt:lpstr>
      <vt:lpstr>Uses of TempData  </vt:lpstr>
      <vt:lpstr>Session </vt:lpstr>
      <vt:lpstr>Session</vt:lpstr>
      <vt:lpstr>Session</vt:lpstr>
      <vt:lpstr>Cookies </vt:lpstr>
      <vt:lpstr>Cookies </vt:lpstr>
      <vt:lpstr>Cookies </vt:lpstr>
      <vt:lpstr>Cookies </vt:lpstr>
      <vt:lpstr>QueryString </vt:lpstr>
      <vt:lpstr>QueryString </vt:lpstr>
      <vt:lpstr>ASP.NET Core Forms </vt:lpstr>
      <vt:lpstr>Forms  </vt:lpstr>
      <vt:lpstr>Model Binding</vt:lpstr>
      <vt:lpstr>Model Binding</vt:lpstr>
      <vt:lpstr>Model Binding</vt:lpstr>
      <vt:lpstr>DEMO Handling Forms Post</vt:lpstr>
      <vt:lpstr>Form Validations:  Server Side and Client Side</vt:lpstr>
      <vt:lpstr>Form Validation</vt:lpstr>
      <vt:lpstr>Server-Side Form Validation</vt:lpstr>
      <vt:lpstr>Client-Side Form Validation</vt:lpstr>
      <vt:lpstr>Client-Side Form Validation</vt:lpstr>
      <vt:lpstr>ASP.NET Core Middleware </vt:lpstr>
      <vt:lpstr>Middleware Request Pipeline </vt:lpstr>
      <vt:lpstr>ASP.NET Core Request Pipeline  </vt:lpstr>
      <vt:lpstr>Middleware Request Pipeline </vt:lpstr>
      <vt:lpstr>Middleware Request Pipeline </vt:lpstr>
      <vt:lpstr>Built-In Middleware </vt:lpstr>
      <vt:lpstr>Built-In Middleware</vt:lpstr>
      <vt:lpstr>Custom Middleware </vt:lpstr>
      <vt:lpstr>Custom Middleware</vt:lpstr>
      <vt:lpstr>ASP.NET Core Filters </vt:lpstr>
      <vt:lpstr>ASP.NET Core Filters </vt:lpstr>
      <vt:lpstr>ASP.NET Core Filters </vt:lpstr>
      <vt:lpstr>Types of Filters </vt:lpstr>
      <vt:lpstr>DEMO Creating Custom Filters </vt:lpstr>
      <vt:lpstr>Dependency Injection</vt:lpstr>
      <vt:lpstr>Dependency Injection</vt:lpstr>
      <vt:lpstr>Dependency Injection</vt:lpstr>
      <vt:lpstr>Loosely Coupled Architecture </vt:lpstr>
      <vt:lpstr>Tightly Coupled Architecture </vt:lpstr>
      <vt:lpstr>Tightly and Loosely Coupled Architecture </vt:lpstr>
      <vt:lpstr>Why is Tightly Coupled Code Bad?</vt:lpstr>
      <vt:lpstr>Types of Dependency Injection</vt:lpstr>
      <vt:lpstr>DEMO Implementing Dependency Injection in ASP.NET Core</vt:lpstr>
      <vt:lpstr>Built-In Container Service </vt:lpstr>
      <vt:lpstr>Built-In IoC Container </vt:lpstr>
      <vt:lpstr>ASP.NET Core Environment Variables </vt:lpstr>
      <vt:lpstr>ASP.NET Core Environment Variables </vt:lpstr>
      <vt:lpstr>ASP.NET Core Environment Variables </vt:lpstr>
      <vt:lpstr>ASP.NET Core Environment Variables </vt:lpstr>
      <vt:lpstr>Exception Handling</vt:lpstr>
      <vt:lpstr>Exception Handling</vt:lpstr>
      <vt:lpstr>Exception Handling with Try-Catch </vt:lpstr>
      <vt:lpstr>Exception Handling with Try-Catch </vt:lpstr>
      <vt:lpstr>Imagine that you have many controllers and actions in your project and then you need to use try-catch for every action in controllers.  Sometimes you have to use try-catch in the services. In that case, it increases the lines of code your project and it is not good.</vt:lpstr>
      <vt:lpstr>Exception Handling with Custom Middleware </vt:lpstr>
      <vt:lpstr>Object-Relational Mapping (ORM)</vt:lpstr>
      <vt:lpstr>Introducing ORM</vt:lpstr>
      <vt:lpstr>How ORM Works?</vt:lpstr>
      <vt:lpstr>How ORM Works?</vt:lpstr>
      <vt:lpstr>Entity Framework Core </vt:lpstr>
      <vt:lpstr>Introducing to EF Core</vt:lpstr>
      <vt:lpstr>Domain Classes </vt:lpstr>
      <vt:lpstr>Domain Classes </vt:lpstr>
      <vt:lpstr>Types of EF Core </vt:lpstr>
      <vt:lpstr>Types of EF Core </vt:lpstr>
      <vt:lpstr>DEMO Creating Database using Code-First and Database-First </vt:lpstr>
      <vt:lpstr>It’s a Wrap!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</dc:title>
  <dc:creator>Bhawna Gunwani</dc:creator>
  <cp:lastModifiedBy>Bhawna Gunwani</cp:lastModifiedBy>
  <cp:revision>1920</cp:revision>
  <dcterms:created xsi:type="dcterms:W3CDTF">2024-02-07T15:14:53Z</dcterms:created>
  <dcterms:modified xsi:type="dcterms:W3CDTF">2024-06-16T12:26:16Z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