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14" roundtripDataSignature="AMtx7mjx885oMb1gv56FP2OP5xNhqHb73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4" Type="http://customschemas.google.com/relationships/presentationmetadata" Target="meta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d0740faeae_0_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d0740faeae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d0740faeae_0_1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d0740faeae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d0740faeae_2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d0740faeae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d0740faeae_2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d0740faeae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d0740faeae_0_2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d0740faeae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7"/>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7"/>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6"/>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7"/>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7"/>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9"/>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9"/>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1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10"/>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10"/>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11"/>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11"/>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11"/>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11"/>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11"/>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14"/>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14"/>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14"/>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5"/>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5"/>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4" name="Google Shape;64;p15"/>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8.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7.png"/><Relationship Id="rId5"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r>
              <a:rPr lang="en-GB"/>
              <a:t>MusicNet Progress</a:t>
            </a:r>
            <a:endParaRPr/>
          </a:p>
        </p:txBody>
      </p:sp>
      <p:sp>
        <p:nvSpPr>
          <p:cNvPr id="85" name="Google Shape;85;p1"/>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lnSpcReduction="10000"/>
          </a:bodyPr>
          <a:lstStyle/>
          <a:p>
            <a:pPr indent="0" lvl="0" marL="0" rtl="0" algn="ctr">
              <a:lnSpc>
                <a:spcPct val="90000"/>
              </a:lnSpc>
              <a:spcBef>
                <a:spcPts val="0"/>
              </a:spcBef>
              <a:spcAft>
                <a:spcPts val="0"/>
              </a:spcAft>
              <a:buClr>
                <a:schemeClr val="dk1"/>
              </a:buClr>
              <a:buSzPts val="2400"/>
              <a:buNone/>
            </a:pPr>
            <a:r>
              <a:rPr lang="en-GB"/>
              <a:t>Leonardo Caputo </a:t>
            </a:r>
            <a:endParaRPr/>
          </a:p>
          <a:p>
            <a:pPr indent="0" lvl="0" marL="0" rtl="0" algn="ctr">
              <a:lnSpc>
                <a:spcPct val="90000"/>
              </a:lnSpc>
              <a:spcBef>
                <a:spcPts val="1000"/>
              </a:spcBef>
              <a:spcAft>
                <a:spcPts val="0"/>
              </a:spcAft>
              <a:buClr>
                <a:schemeClr val="dk1"/>
              </a:buClr>
              <a:buSzPts val="2400"/>
              <a:buNone/>
            </a:pPr>
            <a:r>
              <a:rPr lang="en-GB"/>
              <a:t>Matthias Maes </a:t>
            </a:r>
            <a:endParaRPr/>
          </a:p>
          <a:p>
            <a:pPr indent="0" lvl="0" marL="0" rtl="0" algn="ctr">
              <a:lnSpc>
                <a:spcPct val="90000"/>
              </a:lnSpc>
              <a:spcBef>
                <a:spcPts val="1000"/>
              </a:spcBef>
              <a:spcAft>
                <a:spcPts val="0"/>
              </a:spcAft>
              <a:buClr>
                <a:schemeClr val="dk1"/>
              </a:buClr>
              <a:buSzPts val="2400"/>
              <a:buNone/>
            </a:pPr>
            <a:r>
              <a:rPr lang="en-GB"/>
              <a:t>Matthias Cami</a:t>
            </a:r>
            <a:endParaRPr/>
          </a:p>
          <a:p>
            <a:pPr indent="0" lvl="0" marL="0" rtl="0" algn="ctr">
              <a:lnSpc>
                <a:spcPct val="90000"/>
              </a:lnSpc>
              <a:spcBef>
                <a:spcPts val="1000"/>
              </a:spcBef>
              <a:spcAft>
                <a:spcPts val="0"/>
              </a:spcAft>
              <a:buClr>
                <a:schemeClr val="dk1"/>
              </a:buClr>
              <a:buSzPts val="2400"/>
              <a:buNone/>
            </a:pPr>
            <a:r>
              <a:rPr lang="en-GB"/>
              <a:t>Bhawna Dixit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gd0740faeae_0_10"/>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GB"/>
              <a:t>Descriptors</a:t>
            </a:r>
            <a:endParaRPr/>
          </a:p>
        </p:txBody>
      </p:sp>
      <p:sp>
        <p:nvSpPr>
          <p:cNvPr id="91" name="Google Shape;91;gd0740faeae_0_10"/>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Clr>
                <a:schemeClr val="dk1"/>
              </a:buClr>
              <a:buSzPts val="1100"/>
              <a:buFont typeface="Arial"/>
              <a:buNone/>
            </a:pPr>
            <a:r>
              <a:rPr lang="en-GB" sz="2400">
                <a:latin typeface="Arial"/>
                <a:ea typeface="Arial"/>
                <a:cs typeface="Arial"/>
                <a:sym typeface="Arial"/>
              </a:rPr>
              <a:t>•</a:t>
            </a:r>
            <a:r>
              <a:rPr lang="en-GB" sz="2400"/>
              <a:t>High Level: Instrument, key, chords, tempo, rhythm</a:t>
            </a:r>
            <a:endParaRPr sz="2400"/>
          </a:p>
          <a:p>
            <a:pPr indent="0" lvl="0" marL="0" rtl="0" algn="l">
              <a:spcBef>
                <a:spcPts val="1000"/>
              </a:spcBef>
              <a:spcAft>
                <a:spcPts val="0"/>
              </a:spcAft>
              <a:buClr>
                <a:schemeClr val="dk1"/>
              </a:buClr>
              <a:buSzPts val="1100"/>
              <a:buFont typeface="Arial"/>
              <a:buNone/>
            </a:pPr>
            <a:r>
              <a:rPr lang="en-GB" sz="2400">
                <a:latin typeface="Arial"/>
                <a:ea typeface="Arial"/>
                <a:cs typeface="Arial"/>
                <a:sym typeface="Arial"/>
              </a:rPr>
              <a:t>•</a:t>
            </a:r>
            <a:r>
              <a:rPr lang="en-GB" sz="2400"/>
              <a:t>Mid-Level: Pitch and beat related descriptors, onset of note</a:t>
            </a:r>
            <a:endParaRPr sz="2400"/>
          </a:p>
          <a:p>
            <a:pPr indent="0" lvl="0" marL="0" rtl="0" algn="l">
              <a:spcBef>
                <a:spcPts val="1000"/>
              </a:spcBef>
              <a:spcAft>
                <a:spcPts val="0"/>
              </a:spcAft>
              <a:buClr>
                <a:schemeClr val="dk1"/>
              </a:buClr>
              <a:buSzPts val="1100"/>
              <a:buFont typeface="Arial"/>
              <a:buNone/>
            </a:pPr>
            <a:r>
              <a:rPr lang="en-GB" sz="2400">
                <a:latin typeface="Arial"/>
                <a:ea typeface="Arial"/>
                <a:cs typeface="Arial"/>
                <a:sym typeface="Arial"/>
              </a:rPr>
              <a:t>•</a:t>
            </a:r>
            <a:r>
              <a:rPr lang="en-GB" sz="2400"/>
              <a:t>Low-Level: Amplitude, energy, spectral features</a:t>
            </a:r>
            <a:endParaRPr sz="2400"/>
          </a:p>
          <a:p>
            <a:pPr indent="0" lvl="0" marL="0" rtl="0" algn="l">
              <a:spcBef>
                <a:spcPts val="100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pic>
        <p:nvPicPr>
          <p:cNvPr descr="A picture containing text, display, night sky&#10;&#10;Description automatically generated" id="96" name="Google Shape;96;p3"/>
          <p:cNvPicPr preferRelativeResize="0"/>
          <p:nvPr/>
        </p:nvPicPr>
        <p:blipFill rotWithShape="1">
          <a:blip r:embed="rId3">
            <a:alphaModFix/>
          </a:blip>
          <a:srcRect b="0" l="0" r="0" t="0"/>
          <a:stretch/>
        </p:blipFill>
        <p:spPr>
          <a:xfrm>
            <a:off x="1107526" y="436547"/>
            <a:ext cx="10279824" cy="3734124"/>
          </a:xfrm>
          <a:prstGeom prst="rect">
            <a:avLst/>
          </a:prstGeom>
          <a:noFill/>
          <a:ln>
            <a:noFill/>
          </a:ln>
        </p:spPr>
      </p:pic>
      <p:sp>
        <p:nvSpPr>
          <p:cNvPr id="97" name="Google Shape;97;p3"/>
          <p:cNvSpPr txBox="1"/>
          <p:nvPr/>
        </p:nvSpPr>
        <p:spPr>
          <a:xfrm>
            <a:off x="699856" y="4407362"/>
            <a:ext cx="11010653" cy="1600438"/>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0" i="0" lang="en-GB" sz="1400" u="none" cap="none" strike="noStrike">
                <a:solidFill>
                  <a:schemeClr val="dk1"/>
                </a:solidFill>
                <a:latin typeface="Calibri"/>
                <a:ea typeface="Calibri"/>
                <a:cs typeface="Calibri"/>
                <a:sym typeface="Calibri"/>
              </a:rPr>
              <a:t>The vertical axis represents the frequency (Hz), which is related to the pitches of the notes. The lower frequencies are at the bottom and the higher at the top. It is possible to distinguish different colours that represent the magnitudes, also called as levels of energy. In Figure, blue means that there is no energy (low magnitudes) and green represents the high magnitudes. The main reason to use a frequency representation instead of the original audio signal is because it is easier to distinguish the musical notes using spectrograms, so the neural network can faster process and learn from this data.</a:t>
            </a:r>
            <a:endParaRPr/>
          </a:p>
          <a:p>
            <a:pPr indent="0" lvl="0" marL="0" marR="0" rtl="0" algn="just">
              <a:spcBef>
                <a:spcPts val="0"/>
              </a:spcBef>
              <a:spcAft>
                <a:spcPts val="0"/>
              </a:spcAft>
              <a:buNone/>
            </a:pPr>
            <a:r>
              <a:rPr b="0" i="0" lang="en-GB" sz="1400" u="none" cap="none" strike="noStrike">
                <a:solidFill>
                  <a:schemeClr val="dk1"/>
                </a:solidFill>
                <a:latin typeface="Calibri"/>
                <a:ea typeface="Calibri"/>
                <a:cs typeface="Calibri"/>
                <a:sym typeface="Calibri"/>
              </a:rPr>
              <a:t>Regarding to the windows applied in the transformations, there are different shapes and sizes to take into account while calculating an FFT. Depending on the size of the Fourier analysis window, different levels of frequency/time resolution are achieved.</a:t>
            </a:r>
            <a:endParaRPr b="0" i="0" sz="1400" u="none" cap="none" strike="noStrike">
              <a:solidFill>
                <a:schemeClr val="dk1"/>
              </a:solidFill>
              <a:latin typeface="Calibri"/>
              <a:ea typeface="Calibri"/>
              <a:cs typeface="Calibri"/>
              <a:sym typeface="Calibri"/>
            </a:endParaRPr>
          </a:p>
        </p:txBody>
      </p:sp>
      <p:sp>
        <p:nvSpPr>
          <p:cNvPr id="98" name="Google Shape;98;p3"/>
          <p:cNvSpPr txBox="1"/>
          <p:nvPr/>
        </p:nvSpPr>
        <p:spPr>
          <a:xfrm>
            <a:off x="254825" y="6107200"/>
            <a:ext cx="11900700" cy="600300"/>
          </a:xfrm>
          <a:prstGeom prst="rect">
            <a:avLst/>
          </a:prstGeom>
          <a:noFill/>
          <a:ln>
            <a:noFill/>
          </a:ln>
        </p:spPr>
        <p:txBody>
          <a:bodyPr anchorCtr="0" anchor="t" bIns="91425" lIns="91425" spcFirstLastPara="1" rIns="91425" wrap="square" tIns="91425">
            <a:spAutoFit/>
          </a:bodyPr>
          <a:lstStyle/>
          <a:p>
            <a:pPr indent="-146050" lvl="0" marL="228600" rtl="0" algn="l">
              <a:lnSpc>
                <a:spcPct val="90000"/>
              </a:lnSpc>
              <a:spcBef>
                <a:spcPts val="0"/>
              </a:spcBef>
              <a:spcAft>
                <a:spcPts val="0"/>
              </a:spcAft>
              <a:buClr>
                <a:schemeClr val="dk1"/>
              </a:buClr>
              <a:buSzPts val="1500"/>
              <a:buChar char="•"/>
            </a:pPr>
            <a:r>
              <a:rPr lang="en-GB" sz="1500">
                <a:solidFill>
                  <a:schemeClr val="dk1"/>
                </a:solidFill>
                <a:latin typeface="Calibri"/>
                <a:ea typeface="Calibri"/>
                <a:cs typeface="Calibri"/>
                <a:sym typeface="Calibri"/>
              </a:rPr>
              <a:t>The size also affects to the resolution of the spectrogram, the bigger the window is, the better frequency resolution is possible to obtain, although lowering the temporal resolution. </a:t>
            </a:r>
            <a:endParaRPr sz="1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pic>
        <p:nvPicPr>
          <p:cNvPr descr="A picture containing icon&#10;&#10;Description automatically generated" id="103" name="Google Shape;103;p2"/>
          <p:cNvPicPr preferRelativeResize="0"/>
          <p:nvPr>
            <p:ph idx="1" type="body"/>
          </p:nvPr>
        </p:nvPicPr>
        <p:blipFill rotWithShape="1">
          <a:blip r:embed="rId3">
            <a:alphaModFix/>
          </a:blip>
          <a:srcRect b="0" l="0" r="0" t="0"/>
          <a:stretch/>
        </p:blipFill>
        <p:spPr>
          <a:xfrm>
            <a:off x="499315" y="694990"/>
            <a:ext cx="10515600" cy="1378215"/>
          </a:xfrm>
          <a:prstGeom prst="rect">
            <a:avLst/>
          </a:prstGeom>
          <a:noFill/>
          <a:ln>
            <a:noFill/>
          </a:ln>
        </p:spPr>
      </p:pic>
      <p:sp>
        <p:nvSpPr>
          <p:cNvPr id="104" name="Google Shape;104;p2"/>
          <p:cNvSpPr txBox="1"/>
          <p:nvPr/>
        </p:nvSpPr>
        <p:spPr>
          <a:xfrm>
            <a:off x="499315" y="2246728"/>
            <a:ext cx="10515601" cy="830997"/>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0" i="0" lang="en-GB" sz="1600" u="none" cap="none" strike="noStrike">
                <a:solidFill>
                  <a:schemeClr val="dk1"/>
                </a:solidFill>
                <a:latin typeface="Calibri"/>
                <a:ea typeface="Calibri"/>
                <a:cs typeface="Calibri"/>
                <a:sym typeface="Calibri"/>
              </a:rPr>
              <a:t>The figure shows evolution in time of the song recording ID 2494 as the oscillation of the signal. The Y axis represents the amplitude while the X is the time. In this kind of function it is not possible to distinguish the music that is actually playing, what music notes are present or other relevant information. Therefore, the signal is decomposed by FFT.</a:t>
            </a:r>
            <a:endParaRPr/>
          </a:p>
        </p:txBody>
      </p:sp>
      <p:sp>
        <p:nvSpPr>
          <p:cNvPr id="105" name="Google Shape;105;p2"/>
          <p:cNvSpPr txBox="1"/>
          <p:nvPr/>
        </p:nvSpPr>
        <p:spPr>
          <a:xfrm>
            <a:off x="649275" y="75500"/>
            <a:ext cx="7053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a:t>Sample audio 2494</a:t>
            </a:r>
            <a:endParaRPr b="1">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pic>
        <p:nvPicPr>
          <p:cNvPr id="110" name="Google Shape;110;gd0740faeae_0_16"/>
          <p:cNvPicPr preferRelativeResize="0"/>
          <p:nvPr/>
        </p:nvPicPr>
        <p:blipFill>
          <a:blip r:embed="rId3">
            <a:alphaModFix/>
          </a:blip>
          <a:stretch>
            <a:fillRect/>
          </a:stretch>
        </p:blipFill>
        <p:spPr>
          <a:xfrm>
            <a:off x="163600" y="969175"/>
            <a:ext cx="7142751" cy="2673250"/>
          </a:xfrm>
          <a:prstGeom prst="rect">
            <a:avLst/>
          </a:prstGeom>
          <a:noFill/>
          <a:ln>
            <a:noFill/>
          </a:ln>
        </p:spPr>
      </p:pic>
      <p:pic>
        <p:nvPicPr>
          <p:cNvPr id="111" name="Google Shape;111;gd0740faeae_0_16"/>
          <p:cNvPicPr preferRelativeResize="0"/>
          <p:nvPr/>
        </p:nvPicPr>
        <p:blipFill>
          <a:blip r:embed="rId4">
            <a:alphaModFix/>
          </a:blip>
          <a:stretch>
            <a:fillRect/>
          </a:stretch>
        </p:blipFill>
        <p:spPr>
          <a:xfrm>
            <a:off x="152400" y="4032341"/>
            <a:ext cx="7142751" cy="2673259"/>
          </a:xfrm>
          <a:prstGeom prst="rect">
            <a:avLst/>
          </a:prstGeom>
          <a:noFill/>
          <a:ln>
            <a:noFill/>
          </a:ln>
        </p:spPr>
      </p:pic>
      <p:sp>
        <p:nvSpPr>
          <p:cNvPr id="112" name="Google Shape;112;gd0740faeae_0_16"/>
          <p:cNvSpPr txBox="1"/>
          <p:nvPr/>
        </p:nvSpPr>
        <p:spPr>
          <a:xfrm>
            <a:off x="650050" y="568975"/>
            <a:ext cx="6454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latin typeface="Calibri"/>
                <a:ea typeface="Calibri"/>
                <a:cs typeface="Calibri"/>
                <a:sym typeface="Calibri"/>
              </a:rPr>
              <a:t>Constant Q-transform</a:t>
            </a:r>
            <a:endParaRPr>
              <a:latin typeface="Calibri"/>
              <a:ea typeface="Calibri"/>
              <a:cs typeface="Calibri"/>
              <a:sym typeface="Calibri"/>
            </a:endParaRPr>
          </a:p>
        </p:txBody>
      </p:sp>
      <p:sp>
        <p:nvSpPr>
          <p:cNvPr id="113" name="Google Shape;113;gd0740faeae_0_16"/>
          <p:cNvSpPr txBox="1"/>
          <p:nvPr/>
        </p:nvSpPr>
        <p:spPr>
          <a:xfrm>
            <a:off x="650050" y="3642425"/>
            <a:ext cx="6454500" cy="361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150">
                <a:solidFill>
                  <a:srgbClr val="242729"/>
                </a:solidFill>
                <a:highlight>
                  <a:srgbClr val="FFFFFF"/>
                </a:highlight>
              </a:rPr>
              <a:t>Short-Time Fourier Transform</a:t>
            </a:r>
            <a:endParaRPr>
              <a:latin typeface="Calibri"/>
              <a:ea typeface="Calibri"/>
              <a:cs typeface="Calibri"/>
              <a:sym typeface="Calibri"/>
            </a:endParaRPr>
          </a:p>
        </p:txBody>
      </p:sp>
      <p:sp>
        <p:nvSpPr>
          <p:cNvPr id="114" name="Google Shape;114;gd0740faeae_0_16"/>
          <p:cNvSpPr txBox="1"/>
          <p:nvPr/>
        </p:nvSpPr>
        <p:spPr>
          <a:xfrm>
            <a:off x="152400" y="148150"/>
            <a:ext cx="70539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600">
                <a:latin typeface="Calibri"/>
                <a:ea typeface="Calibri"/>
                <a:cs typeface="Calibri"/>
                <a:sym typeface="Calibri"/>
              </a:rPr>
              <a:t>Try different transformations</a:t>
            </a:r>
            <a:endParaRPr b="1" sz="1600">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GB"/>
              <a:t>Models</a:t>
            </a:r>
            <a:endParaRPr/>
          </a:p>
        </p:txBody>
      </p:sp>
      <p:sp>
        <p:nvSpPr>
          <p:cNvPr id="120" name="Google Shape;120;p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GB"/>
              <a:t>ResNet50 </a:t>
            </a:r>
            <a:endParaRPr/>
          </a:p>
          <a:p>
            <a:pPr indent="-228600" lvl="0" marL="228600" rtl="0" algn="l">
              <a:lnSpc>
                <a:spcPct val="90000"/>
              </a:lnSpc>
              <a:spcBef>
                <a:spcPts val="1000"/>
              </a:spcBef>
              <a:spcAft>
                <a:spcPts val="0"/>
              </a:spcAft>
              <a:buClr>
                <a:schemeClr val="dk1"/>
              </a:buClr>
              <a:buSzPts val="2800"/>
              <a:buChar char="•"/>
            </a:pPr>
            <a:r>
              <a:rPr lang="en-GB"/>
              <a:t>CNN</a:t>
            </a:r>
            <a:endParaRPr/>
          </a:p>
          <a:p>
            <a:pPr indent="0" lvl="0" marL="0" rtl="0" algn="l">
              <a:lnSpc>
                <a:spcPct val="90000"/>
              </a:lnSpc>
              <a:spcBef>
                <a:spcPts val="1000"/>
              </a:spcBef>
              <a:spcAft>
                <a:spcPts val="0"/>
              </a:spcAft>
              <a:buNone/>
            </a:pPr>
            <a:r>
              <a:t/>
            </a:r>
            <a:endParaRPr/>
          </a:p>
          <a:p>
            <a:pPr indent="0" lvl="0" marL="0" rtl="0" algn="l">
              <a:lnSpc>
                <a:spcPct val="90000"/>
              </a:lnSpc>
              <a:spcBef>
                <a:spcPts val="1000"/>
              </a:spcBef>
              <a:spcAft>
                <a:spcPts val="0"/>
              </a:spcAft>
              <a:buNone/>
            </a:pPr>
            <a:r>
              <a:t/>
            </a:r>
            <a:endParaRPr/>
          </a:p>
          <a:p>
            <a:pPr indent="0" lvl="0" marL="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gd0740faeae_2_0"/>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GB"/>
              <a:t>CNN</a:t>
            </a:r>
            <a:endParaRPr/>
          </a:p>
        </p:txBody>
      </p:sp>
      <p:pic>
        <p:nvPicPr>
          <p:cNvPr id="126" name="Google Shape;126;gd0740faeae_2_0"/>
          <p:cNvPicPr preferRelativeResize="0"/>
          <p:nvPr/>
        </p:nvPicPr>
        <p:blipFill>
          <a:blip r:embed="rId3">
            <a:alphaModFix/>
          </a:blip>
          <a:stretch>
            <a:fillRect/>
          </a:stretch>
        </p:blipFill>
        <p:spPr>
          <a:xfrm>
            <a:off x="664054" y="1523775"/>
            <a:ext cx="6766950" cy="4562475"/>
          </a:xfrm>
          <a:prstGeom prst="rect">
            <a:avLst/>
          </a:prstGeom>
          <a:noFill/>
          <a:ln>
            <a:noFill/>
          </a:ln>
        </p:spPr>
      </p:pic>
      <p:pic>
        <p:nvPicPr>
          <p:cNvPr id="127" name="Google Shape;127;gd0740faeae_2_0"/>
          <p:cNvPicPr preferRelativeResize="0"/>
          <p:nvPr/>
        </p:nvPicPr>
        <p:blipFill>
          <a:blip r:embed="rId4">
            <a:alphaModFix/>
          </a:blip>
          <a:stretch>
            <a:fillRect/>
          </a:stretch>
        </p:blipFill>
        <p:spPr>
          <a:xfrm>
            <a:off x="7153679" y="1690825"/>
            <a:ext cx="4456197" cy="3939663"/>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gd0740faeae_2_5"/>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GB"/>
              <a:t>ResNet50 + Analysis</a:t>
            </a:r>
            <a:endParaRPr/>
          </a:p>
        </p:txBody>
      </p:sp>
      <p:pic>
        <p:nvPicPr>
          <p:cNvPr id="133" name="Google Shape;133;gd0740faeae_2_5"/>
          <p:cNvPicPr preferRelativeResize="0"/>
          <p:nvPr/>
        </p:nvPicPr>
        <p:blipFill>
          <a:blip r:embed="rId3">
            <a:alphaModFix/>
          </a:blip>
          <a:stretch>
            <a:fillRect/>
          </a:stretch>
        </p:blipFill>
        <p:spPr>
          <a:xfrm>
            <a:off x="4531175" y="2026550"/>
            <a:ext cx="3333750" cy="3423125"/>
          </a:xfrm>
          <a:prstGeom prst="rect">
            <a:avLst/>
          </a:prstGeom>
          <a:noFill/>
          <a:ln>
            <a:noFill/>
          </a:ln>
        </p:spPr>
      </p:pic>
      <p:pic>
        <p:nvPicPr>
          <p:cNvPr id="134" name="Google Shape;134;gd0740faeae_2_5"/>
          <p:cNvPicPr preferRelativeResize="0"/>
          <p:nvPr/>
        </p:nvPicPr>
        <p:blipFill>
          <a:blip r:embed="rId4">
            <a:alphaModFix/>
          </a:blip>
          <a:stretch>
            <a:fillRect/>
          </a:stretch>
        </p:blipFill>
        <p:spPr>
          <a:xfrm>
            <a:off x="408100" y="2093225"/>
            <a:ext cx="4208525" cy="3356450"/>
          </a:xfrm>
          <a:prstGeom prst="rect">
            <a:avLst/>
          </a:prstGeom>
          <a:noFill/>
          <a:ln>
            <a:noFill/>
          </a:ln>
        </p:spPr>
      </p:pic>
      <p:pic>
        <p:nvPicPr>
          <p:cNvPr id="135" name="Google Shape;135;gd0740faeae_2_5"/>
          <p:cNvPicPr preferRelativeResize="0"/>
          <p:nvPr/>
        </p:nvPicPr>
        <p:blipFill>
          <a:blip r:embed="rId5">
            <a:alphaModFix/>
          </a:blip>
          <a:stretch>
            <a:fillRect/>
          </a:stretch>
        </p:blipFill>
        <p:spPr>
          <a:xfrm>
            <a:off x="8125625" y="2093225"/>
            <a:ext cx="3028950" cy="32375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gd0740faeae_0_29"/>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GB"/>
              <a:t>Tasks</a:t>
            </a:r>
            <a:endParaRPr/>
          </a:p>
        </p:txBody>
      </p:sp>
      <p:sp>
        <p:nvSpPr>
          <p:cNvPr id="141" name="Google Shape;141;gd0740faeae_0_29"/>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342900" lvl="0" marL="457200" rtl="0" algn="l">
              <a:spcBef>
                <a:spcPts val="1000"/>
              </a:spcBef>
              <a:spcAft>
                <a:spcPts val="0"/>
              </a:spcAft>
              <a:buSzPts val="1800"/>
              <a:buChar char="-"/>
            </a:pPr>
            <a:r>
              <a:rPr lang="en-GB"/>
              <a:t>Try spectrograms with different window</a:t>
            </a:r>
            <a:endParaRPr/>
          </a:p>
          <a:p>
            <a:pPr indent="-342900" lvl="0" marL="457200" rtl="0" algn="l">
              <a:spcBef>
                <a:spcPts val="0"/>
              </a:spcBef>
              <a:spcAft>
                <a:spcPts val="0"/>
              </a:spcAft>
              <a:buSzPts val="1800"/>
              <a:buChar char="-"/>
            </a:pPr>
            <a:r>
              <a:rPr lang="en-GB"/>
              <a:t>Try different transforms</a:t>
            </a:r>
            <a:endParaRPr/>
          </a:p>
          <a:p>
            <a:pPr indent="-342900" lvl="0" marL="457200" rtl="0" algn="l">
              <a:spcBef>
                <a:spcPts val="0"/>
              </a:spcBef>
              <a:spcAft>
                <a:spcPts val="0"/>
              </a:spcAft>
              <a:buSzPts val="1800"/>
              <a:buChar char="-"/>
            </a:pPr>
            <a:r>
              <a:rPr lang="en-GB"/>
              <a:t>Models</a:t>
            </a:r>
            <a:endParaRPr/>
          </a:p>
          <a:p>
            <a:pPr indent="0" lvl="0" marL="45720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2021-04-25T09:12:35Z</dcterms:created>
  <dc:creator>Bhawna Dixit</dc:creator>
</cp:coreProperties>
</file>