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70" r:id="rId8"/>
    <p:sldId id="262" r:id="rId9"/>
    <p:sldId id="263" r:id="rId10"/>
    <p:sldId id="264" r:id="rId11"/>
    <p:sldId id="271" r:id="rId12"/>
    <p:sldId id="272" r:id="rId13"/>
    <p:sldId id="274" r:id="rId14"/>
    <p:sldId id="273" r:id="rId15"/>
    <p:sldId id="266" r:id="rId16"/>
    <p:sldId id="267" r:id="rId17"/>
    <p:sldId id="268" r:id="rId18"/>
    <p:sldId id="269" r:id="rId19"/>
    <p:sldId id="276" r:id="rId20"/>
    <p:sldId id="277" r:id="rId21"/>
    <p:sldId id="278" r:id="rId22"/>
    <p:sldId id="281" r:id="rId23"/>
    <p:sldId id="282" r:id="rId24"/>
    <p:sldId id="283" r:id="rId25"/>
    <p:sldId id="284" r:id="rId26"/>
    <p:sldId id="279" r:id="rId27"/>
    <p:sldId id="280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4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9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9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8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8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956936-7502-4E4F-AE99-E18442CF54B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E6A6C4-7163-473D-B19F-0D3A4D2122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68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Demand Overview- User Stories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 - Bhawya Kumar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897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KPIS &amp; LIST OF EDA(1/4)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167" y="1969912"/>
            <a:ext cx="10058401" cy="40233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latin typeface="+mj-lt"/>
              </a:rPr>
              <a:t>High Level Metrics:</a:t>
            </a:r>
          </a:p>
          <a:p>
            <a:pPr marL="0" lvl="0" indent="0">
              <a:buNone/>
            </a:pPr>
            <a:r>
              <a:rPr lang="en-US" dirty="0" smtClean="0">
                <a:latin typeface="+mj-lt"/>
              </a:rPr>
              <a:t>Total customers , Total customer cities, Total products, Total Categories, Total orders, Total sales/revenue, Average order value , Average sales per customer, Order frequency by customer, Top selling category, Top selling product, Total subcategories, Count of Repeat customers, Budget Variance (Total Sales – Total Budget)</a:t>
            </a:r>
          </a:p>
          <a:p>
            <a:pPr marL="0" indent="0">
              <a:buNone/>
            </a:pPr>
            <a:r>
              <a:rPr lang="en-US" b="1" dirty="0" smtClean="0"/>
              <a:t>Customer </a:t>
            </a:r>
            <a:r>
              <a:rPr lang="en-US" b="1" dirty="0"/>
              <a:t>Level Analysis: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 Top </a:t>
            </a:r>
            <a:r>
              <a:rPr lang="en-US" dirty="0"/>
              <a:t>10 customers (as per sales and contribution %)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Bottom 10 customers(as per sales and contribution </a:t>
            </a:r>
            <a:r>
              <a:rPr lang="en-US" dirty="0" smtClean="0"/>
              <a:t>%)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 Gender </a:t>
            </a:r>
            <a:r>
              <a:rPr lang="en-US" dirty="0"/>
              <a:t>wise sales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 High </a:t>
            </a:r>
            <a:r>
              <a:rPr lang="en-US" dirty="0"/>
              <a:t>value Customer segmentation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First-Time vs Repeat Customers (based on first purchase and sales count)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RFM Segmentation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Product </a:t>
            </a:r>
            <a:r>
              <a:rPr lang="en-US" dirty="0"/>
              <a:t>Preferences by Customer Segment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4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LIST OF </a:t>
            </a:r>
            <a:r>
              <a:rPr lang="en-US" dirty="0" smtClean="0"/>
              <a:t>EDA(2/4)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8880" y="1857023"/>
            <a:ext cx="10058400" cy="4453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smtClean="0"/>
              <a:t>Product Level Analysis: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500" dirty="0" smtClean="0"/>
              <a:t> </a:t>
            </a:r>
            <a:r>
              <a:rPr lang="en-US" sz="1600" dirty="0" smtClean="0"/>
              <a:t>Top </a:t>
            </a:r>
            <a:r>
              <a:rPr lang="en-US" sz="1600" dirty="0"/>
              <a:t>10 Products (as per sales and contribution %)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 Low Performing products (based on sales)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 Sales by </a:t>
            </a:r>
            <a:r>
              <a:rPr lang="en-US" sz="1600" dirty="0" smtClean="0"/>
              <a:t>Product </a:t>
            </a:r>
            <a:r>
              <a:rPr lang="en-US" sz="1600" dirty="0"/>
              <a:t>category 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Product </a:t>
            </a:r>
            <a:r>
              <a:rPr lang="en-US" sz="1600" dirty="0"/>
              <a:t>lifecycle analysis(first and last sold</a:t>
            </a:r>
            <a:r>
              <a:rPr lang="en-US" sz="1600" dirty="0" smtClean="0"/>
              <a:t>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/>
              <a:t> Product </a:t>
            </a:r>
            <a:r>
              <a:rPr lang="en-US" sz="1600" dirty="0"/>
              <a:t>Performance Over </a:t>
            </a:r>
            <a:r>
              <a:rPr lang="en-US" sz="1600" dirty="0" smtClean="0"/>
              <a:t>Time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 Category Performance Over </a:t>
            </a:r>
            <a:r>
              <a:rPr lang="en-US" sz="1600" dirty="0" smtClean="0"/>
              <a:t>Time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/>
              <a:t> Which Product models </a:t>
            </a:r>
            <a:r>
              <a:rPr lang="en-US" sz="1600" dirty="0"/>
              <a:t>generate the most revenue</a:t>
            </a:r>
            <a:r>
              <a:rPr lang="en-US" sz="1600" dirty="0" smtClean="0"/>
              <a:t>?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/>
              <a:t> Product Model </a:t>
            </a:r>
            <a:r>
              <a:rPr lang="en-US" sz="1600" dirty="0"/>
              <a:t>Performance by Category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 Product Status wise sales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None/>
            </a:pPr>
            <a:endParaRPr lang="en-US" b="1" dirty="0"/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7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LIST OF </a:t>
            </a:r>
            <a:r>
              <a:rPr lang="en-US" dirty="0" smtClean="0"/>
              <a:t>EDA(3/4)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591" y="1868312"/>
            <a:ext cx="9968089" cy="40233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Order &amp; Fulfilment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Calculate if there is any delay in delivery by due date vs shipment date analysis (on time delivery percentage)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Month wise order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Order Volume Analysis by customer and product</a:t>
            </a:r>
          </a:p>
          <a:p>
            <a:pPr marL="0" lvl="0" indent="0">
              <a:buNone/>
            </a:pPr>
            <a:r>
              <a:rPr lang="en-US" b="1" dirty="0" smtClean="0"/>
              <a:t>Budget Analysis: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1600" dirty="0" smtClean="0"/>
              <a:t>Comparison </a:t>
            </a:r>
            <a:r>
              <a:rPr lang="en-US" sz="1600" dirty="0"/>
              <a:t>between actual sales and budget allocated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To </a:t>
            </a:r>
            <a:r>
              <a:rPr lang="en-US" sz="1600" dirty="0"/>
              <a:t>highlight months that consistently exceed or fall below budget.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 smtClean="0"/>
              <a:t> Quarterly Budget vs actual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Compute </a:t>
            </a:r>
            <a:r>
              <a:rPr lang="en-US" sz="1600" dirty="0"/>
              <a:t>budget variance per month and year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7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LIST OF </a:t>
            </a:r>
            <a:r>
              <a:rPr lang="en-US" dirty="0" smtClean="0"/>
              <a:t>EDA(4/4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Sale Trends: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500" dirty="0"/>
              <a:t>MoM Sales Growth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500" dirty="0"/>
              <a:t> YoY Sales Growth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500" dirty="0"/>
              <a:t> Quarter-wise Sales Distribution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500" dirty="0"/>
              <a:t> Location wise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per the Business Requirement, four dashboards will be created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983733"/>
              </p:ext>
            </p:extLst>
          </p:nvPr>
        </p:nvGraphicFramePr>
        <p:xfrm>
          <a:off x="1097279" y="2328270"/>
          <a:ext cx="9965831" cy="35408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15077">
                  <a:extLst>
                    <a:ext uri="{9D8B030D-6E8A-4147-A177-3AD203B41FA5}">
                      <a16:colId xmlns:a16="http://schemas.microsoft.com/office/drawing/2014/main" val="1704908216"/>
                    </a:ext>
                  </a:extLst>
                </a:gridCol>
                <a:gridCol w="3996266">
                  <a:extLst>
                    <a:ext uri="{9D8B030D-6E8A-4147-A177-3AD203B41FA5}">
                      <a16:colId xmlns:a16="http://schemas.microsoft.com/office/drawing/2014/main" val="505468695"/>
                    </a:ext>
                  </a:extLst>
                </a:gridCol>
                <a:gridCol w="2754488">
                  <a:extLst>
                    <a:ext uri="{9D8B030D-6E8A-4147-A177-3AD203B41FA5}">
                      <a16:colId xmlns:a16="http://schemas.microsoft.com/office/drawing/2014/main" val="3125375735"/>
                    </a:ext>
                  </a:extLst>
                </a:gridCol>
              </a:tblGrid>
              <a:tr h="3110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Dashboard 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Purpose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Stakeholders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extLst>
                  <a:ext uri="{0D108BD9-81ED-4DB2-BD59-A6C34878D82A}">
                    <a16:rowId xmlns:a16="http://schemas.microsoft.com/office/drawing/2014/main" val="1511373474"/>
                  </a:ext>
                </a:extLst>
              </a:tr>
              <a:tr h="9040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Sales Dashboard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Provides Sales </a:t>
                      </a:r>
                      <a:r>
                        <a:rPr lang="en-US" sz="1400" u="none" strike="noStrike" dirty="0" smtClean="0">
                          <a:effectLst/>
                        </a:rPr>
                        <a:t>Manager </a:t>
                      </a:r>
                      <a:r>
                        <a:rPr lang="en-US" sz="1400" u="none" strike="noStrike" dirty="0">
                          <a:effectLst/>
                        </a:rPr>
                        <a:t>with an overview of sales performance, highlighting top products and customers.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Sales Managers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extLst>
                  <a:ext uri="{0D108BD9-81ED-4DB2-BD59-A6C34878D82A}">
                    <a16:rowId xmlns:a16="http://schemas.microsoft.com/office/drawing/2014/main" val="3881761755"/>
                  </a:ext>
                </a:extLst>
              </a:tr>
              <a:tr h="10329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Customer Dashboard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Helps Sales Representatives understand customer behavior to identify and target potential buyers.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Sales Representatives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extLst>
                  <a:ext uri="{0D108BD9-81ED-4DB2-BD59-A6C34878D82A}">
                    <a16:rowId xmlns:a16="http://schemas.microsoft.com/office/drawing/2014/main" val="419973035"/>
                  </a:ext>
                </a:extLst>
              </a:tr>
              <a:tr h="646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Product Dashboard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Allows Sales Representatives to monitor and track the best-selling products.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Sales Representatives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extLst>
                  <a:ext uri="{0D108BD9-81ED-4DB2-BD59-A6C34878D82A}">
                    <a16:rowId xmlns:a16="http://schemas.microsoft.com/office/drawing/2014/main" val="219732591"/>
                  </a:ext>
                </a:extLst>
              </a:tr>
              <a:tr h="6463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Budget Dashboard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Enables Sales Managers to track sales over time against budgeted targets.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Sales Managers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25" marR="3725" marT="3725" marB="0" anchor="ctr"/>
                </a:tc>
                <a:extLst>
                  <a:ext uri="{0D108BD9-81ED-4DB2-BD59-A6C34878D82A}">
                    <a16:rowId xmlns:a16="http://schemas.microsoft.com/office/drawing/2014/main" val="294248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19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DASHBOARD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945794"/>
              </p:ext>
            </p:extLst>
          </p:nvPr>
        </p:nvGraphicFramePr>
        <p:xfrm>
          <a:off x="1198878" y="1947886"/>
          <a:ext cx="9956808" cy="4192187"/>
        </p:xfrm>
        <a:graphic>
          <a:graphicData uri="http://schemas.openxmlformats.org/drawingml/2006/table">
            <a:tbl>
              <a:tblPr/>
              <a:tblGrid>
                <a:gridCol w="829734">
                  <a:extLst>
                    <a:ext uri="{9D8B030D-6E8A-4147-A177-3AD203B41FA5}">
                      <a16:colId xmlns:a16="http://schemas.microsoft.com/office/drawing/2014/main" val="2630094317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3908554530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1411287839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846172332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1468963397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1455493578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4004128271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914511390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1689925424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1152747473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2369457198"/>
                    </a:ext>
                  </a:extLst>
                </a:gridCol>
                <a:gridCol w="829734">
                  <a:extLst>
                    <a:ext uri="{9D8B030D-6E8A-4147-A177-3AD203B41FA5}">
                      <a16:colId xmlns:a16="http://schemas.microsoft.com/office/drawing/2014/main" val="3048121427"/>
                    </a:ext>
                  </a:extLst>
                </a:gridCol>
              </a:tblGrid>
              <a:tr h="48768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Logo company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Overview Dashboard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- Home, next, previous dashboards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099794"/>
                  </a:ext>
                </a:extLst>
              </a:tr>
              <a:tr h="18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88606"/>
                  </a:ext>
                </a:extLst>
              </a:tr>
              <a:tr h="16745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Revenue 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order value 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559753"/>
                  </a:ext>
                </a:extLst>
              </a:tr>
              <a:tr h="18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78301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Slicers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62157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 by quarter 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Yearly and Monthly sales trend 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time delivery %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50687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161795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chart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Gauge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758554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222847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55421"/>
                  </a:ext>
                </a:extLst>
              </a:tr>
              <a:tr h="18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438566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24433"/>
                  </a:ext>
                </a:extLst>
              </a:tr>
              <a:tr h="32806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city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10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customer/Product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contribution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wise 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92065"/>
                  </a:ext>
                </a:extLst>
              </a:tr>
              <a:tr h="319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Orders placed Monthly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48114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5322"/>
                  </a:ext>
                </a:extLst>
              </a:tr>
              <a:tr h="3190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chart(Using Parameter)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 chart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map 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095724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193229"/>
                  </a:ext>
                </a:extLst>
              </a:tr>
              <a:tr h="1765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47772"/>
                  </a:ext>
                </a:extLst>
              </a:tr>
              <a:tr h="18533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13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67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DASHBOARD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914808"/>
              </p:ext>
            </p:extLst>
          </p:nvPr>
        </p:nvGraphicFramePr>
        <p:xfrm>
          <a:off x="1298220" y="1956457"/>
          <a:ext cx="9857460" cy="4090104"/>
        </p:xfrm>
        <a:graphic>
          <a:graphicData uri="http://schemas.openxmlformats.org/drawingml/2006/table">
            <a:tbl>
              <a:tblPr/>
              <a:tblGrid>
                <a:gridCol w="821455">
                  <a:extLst>
                    <a:ext uri="{9D8B030D-6E8A-4147-A177-3AD203B41FA5}">
                      <a16:colId xmlns:a16="http://schemas.microsoft.com/office/drawing/2014/main" val="801170615"/>
                    </a:ext>
                  </a:extLst>
                </a:gridCol>
                <a:gridCol w="821455">
                  <a:extLst>
                    <a:ext uri="{9D8B030D-6E8A-4147-A177-3AD203B41FA5}">
                      <a16:colId xmlns:a16="http://schemas.microsoft.com/office/drawing/2014/main" val="2234428721"/>
                    </a:ext>
                  </a:extLst>
                </a:gridCol>
                <a:gridCol w="821455">
                  <a:extLst>
                    <a:ext uri="{9D8B030D-6E8A-4147-A177-3AD203B41FA5}">
                      <a16:colId xmlns:a16="http://schemas.microsoft.com/office/drawing/2014/main" val="3213595588"/>
                    </a:ext>
                  </a:extLst>
                </a:gridCol>
                <a:gridCol w="821455">
                  <a:extLst>
                    <a:ext uri="{9D8B030D-6E8A-4147-A177-3AD203B41FA5}">
                      <a16:colId xmlns:a16="http://schemas.microsoft.com/office/drawing/2014/main" val="1669718097"/>
                    </a:ext>
                  </a:extLst>
                </a:gridCol>
                <a:gridCol w="821455">
                  <a:extLst>
                    <a:ext uri="{9D8B030D-6E8A-4147-A177-3AD203B41FA5}">
                      <a16:colId xmlns:a16="http://schemas.microsoft.com/office/drawing/2014/main" val="1384767316"/>
                    </a:ext>
                  </a:extLst>
                </a:gridCol>
                <a:gridCol w="821455">
                  <a:extLst>
                    <a:ext uri="{9D8B030D-6E8A-4147-A177-3AD203B41FA5}">
                      <a16:colId xmlns:a16="http://schemas.microsoft.com/office/drawing/2014/main" val="2741265540"/>
                    </a:ext>
                  </a:extLst>
                </a:gridCol>
                <a:gridCol w="821455">
                  <a:extLst>
                    <a:ext uri="{9D8B030D-6E8A-4147-A177-3AD203B41FA5}">
                      <a16:colId xmlns:a16="http://schemas.microsoft.com/office/drawing/2014/main" val="407850076"/>
                    </a:ext>
                  </a:extLst>
                </a:gridCol>
                <a:gridCol w="821455">
                  <a:extLst>
                    <a:ext uri="{9D8B030D-6E8A-4147-A177-3AD203B41FA5}">
                      <a16:colId xmlns:a16="http://schemas.microsoft.com/office/drawing/2014/main" val="2667605687"/>
                    </a:ext>
                  </a:extLst>
                </a:gridCol>
                <a:gridCol w="821455">
                  <a:extLst>
                    <a:ext uri="{9D8B030D-6E8A-4147-A177-3AD203B41FA5}">
                      <a16:colId xmlns:a16="http://schemas.microsoft.com/office/drawing/2014/main" val="609439082"/>
                    </a:ext>
                  </a:extLst>
                </a:gridCol>
                <a:gridCol w="821455">
                  <a:extLst>
                    <a:ext uri="{9D8B030D-6E8A-4147-A177-3AD203B41FA5}">
                      <a16:colId xmlns:a16="http://schemas.microsoft.com/office/drawing/2014/main" val="1294509162"/>
                    </a:ext>
                  </a:extLst>
                </a:gridCol>
                <a:gridCol w="821455">
                  <a:extLst>
                    <a:ext uri="{9D8B030D-6E8A-4147-A177-3AD203B41FA5}">
                      <a16:colId xmlns:a16="http://schemas.microsoft.com/office/drawing/2014/main" val="1672354152"/>
                    </a:ext>
                  </a:extLst>
                </a:gridCol>
                <a:gridCol w="821455">
                  <a:extLst>
                    <a:ext uri="{9D8B030D-6E8A-4147-A177-3AD203B41FA5}">
                      <a16:colId xmlns:a16="http://schemas.microsoft.com/office/drawing/2014/main" val="3565327695"/>
                    </a:ext>
                  </a:extLst>
                </a:gridCol>
              </a:tblGrid>
              <a:tr h="43246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Logo company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- Home, next, previous dashboards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94267"/>
                  </a:ext>
                </a:extLst>
              </a:tr>
              <a:tr h="16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833480"/>
                  </a:ext>
                </a:extLst>
              </a:tr>
              <a:tr h="2909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customers 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 of loyal customers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customer cities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sales per customer 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frequency 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151820"/>
                  </a:ext>
                </a:extLst>
              </a:tr>
              <a:tr h="16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010108"/>
                  </a:ext>
                </a:extLst>
              </a:tr>
              <a:tr h="16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Slicers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95739"/>
                  </a:ext>
                </a:extLst>
              </a:tr>
              <a:tr h="29098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Segment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by high value customer 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by loyal customer vs one time buyer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629229"/>
                  </a:ext>
                </a:extLst>
              </a:tr>
              <a:tr h="16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892396"/>
                  </a:ext>
                </a:extLst>
              </a:tr>
              <a:tr h="290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Treemap 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 chart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 spend per customer overtime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17753"/>
                  </a:ext>
                </a:extLst>
              </a:tr>
              <a:tr h="16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chart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992207"/>
                  </a:ext>
                </a:extLst>
              </a:tr>
              <a:tr h="16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5135"/>
                  </a:ext>
                </a:extLst>
              </a:tr>
              <a:tr h="16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60569"/>
                  </a:ext>
                </a:extLst>
              </a:tr>
              <a:tr h="16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158645"/>
                  </a:ext>
                </a:extLst>
              </a:tr>
              <a:tr h="16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91486"/>
                  </a:ext>
                </a:extLst>
              </a:tr>
              <a:tr h="274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wise sales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5 customers (sales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RFM segmentation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34944"/>
                  </a:ext>
                </a:extLst>
              </a:tr>
              <a:tr h="274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195815"/>
                  </a:ext>
                </a:extLst>
              </a:tr>
              <a:tr h="274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donut chart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12238"/>
                  </a:ext>
                </a:extLst>
              </a:tr>
              <a:tr h="16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39663"/>
                  </a:ext>
                </a:extLst>
              </a:tr>
              <a:tr h="160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32576"/>
                  </a:ext>
                </a:extLst>
              </a:tr>
              <a:tr h="16815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8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DASHBOARD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834089"/>
              </p:ext>
            </p:extLst>
          </p:nvPr>
        </p:nvGraphicFramePr>
        <p:xfrm>
          <a:off x="1309513" y="1834997"/>
          <a:ext cx="9753600" cy="4151415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4367107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035354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14461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104568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3036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008547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11992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056612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391607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41137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85093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5219655"/>
                    </a:ext>
                  </a:extLst>
                </a:gridCol>
              </a:tblGrid>
              <a:tr h="49867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Logo company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- Home, next, previous dashboards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30548"/>
                  </a:ext>
                </a:extLst>
              </a:tr>
              <a:tr h="1946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639475"/>
                  </a:ext>
                </a:extLst>
              </a:tr>
              <a:tr h="18537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Products 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Categories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selling category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selling product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subcategories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878469"/>
                  </a:ext>
                </a:extLst>
              </a:tr>
              <a:tr h="1946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594833"/>
                  </a:ext>
                </a:extLst>
              </a:tr>
              <a:tr h="185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Slicers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70529"/>
                  </a:ext>
                </a:extLst>
              </a:tr>
              <a:tr h="185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70302"/>
                  </a:ext>
                </a:extLst>
              </a:tr>
              <a:tr h="185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28943"/>
                  </a:ext>
                </a:extLst>
              </a:tr>
              <a:tr h="3355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wise sales of product categry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70098"/>
                  </a:ext>
                </a:extLst>
              </a:tr>
              <a:tr h="18537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/>
                        <a:t>Product Model Performance by Category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combo chart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by product category 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951609"/>
                  </a:ext>
                </a:extLst>
              </a:tr>
              <a:tr h="185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dirty="0" smtClean="0"/>
                        <a:t>Stacked Bar chart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TreeMap/bar chart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04930"/>
                  </a:ext>
                </a:extLst>
              </a:tr>
              <a:tr h="1946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606100"/>
                  </a:ext>
                </a:extLst>
              </a:tr>
              <a:tr h="18537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subcategory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 wise product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332811"/>
                  </a:ext>
                </a:extLst>
              </a:tr>
              <a:tr h="185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298175"/>
                  </a:ext>
                </a:extLst>
              </a:tr>
              <a:tr h="185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10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Trend of Key products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 chart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26136"/>
                  </a:ext>
                </a:extLst>
              </a:tr>
              <a:tr h="185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34066"/>
                  </a:ext>
                </a:extLst>
              </a:tr>
              <a:tr h="185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chart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102351"/>
                  </a:ext>
                </a:extLst>
              </a:tr>
              <a:tr h="185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08158"/>
                  </a:ext>
                </a:extLst>
              </a:tr>
              <a:tr h="185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184412"/>
                  </a:ext>
                </a:extLst>
              </a:tr>
              <a:tr h="1946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69" marR="9269" marT="9269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894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4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DASHBOARD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294733"/>
              </p:ext>
            </p:extLst>
          </p:nvPr>
        </p:nvGraphicFramePr>
        <p:xfrm>
          <a:off x="1207906" y="1846265"/>
          <a:ext cx="9947772" cy="4369657"/>
        </p:xfrm>
        <a:graphic>
          <a:graphicData uri="http://schemas.openxmlformats.org/drawingml/2006/table">
            <a:tbl>
              <a:tblPr/>
              <a:tblGrid>
                <a:gridCol w="828981">
                  <a:extLst>
                    <a:ext uri="{9D8B030D-6E8A-4147-A177-3AD203B41FA5}">
                      <a16:colId xmlns:a16="http://schemas.microsoft.com/office/drawing/2014/main" val="3339701066"/>
                    </a:ext>
                  </a:extLst>
                </a:gridCol>
                <a:gridCol w="828981">
                  <a:extLst>
                    <a:ext uri="{9D8B030D-6E8A-4147-A177-3AD203B41FA5}">
                      <a16:colId xmlns:a16="http://schemas.microsoft.com/office/drawing/2014/main" val="3393306616"/>
                    </a:ext>
                  </a:extLst>
                </a:gridCol>
                <a:gridCol w="828981">
                  <a:extLst>
                    <a:ext uri="{9D8B030D-6E8A-4147-A177-3AD203B41FA5}">
                      <a16:colId xmlns:a16="http://schemas.microsoft.com/office/drawing/2014/main" val="183650138"/>
                    </a:ext>
                  </a:extLst>
                </a:gridCol>
                <a:gridCol w="828981">
                  <a:extLst>
                    <a:ext uri="{9D8B030D-6E8A-4147-A177-3AD203B41FA5}">
                      <a16:colId xmlns:a16="http://schemas.microsoft.com/office/drawing/2014/main" val="3939901473"/>
                    </a:ext>
                  </a:extLst>
                </a:gridCol>
                <a:gridCol w="828981">
                  <a:extLst>
                    <a:ext uri="{9D8B030D-6E8A-4147-A177-3AD203B41FA5}">
                      <a16:colId xmlns:a16="http://schemas.microsoft.com/office/drawing/2014/main" val="490544495"/>
                    </a:ext>
                  </a:extLst>
                </a:gridCol>
                <a:gridCol w="828981">
                  <a:extLst>
                    <a:ext uri="{9D8B030D-6E8A-4147-A177-3AD203B41FA5}">
                      <a16:colId xmlns:a16="http://schemas.microsoft.com/office/drawing/2014/main" val="1557409802"/>
                    </a:ext>
                  </a:extLst>
                </a:gridCol>
                <a:gridCol w="828981">
                  <a:extLst>
                    <a:ext uri="{9D8B030D-6E8A-4147-A177-3AD203B41FA5}">
                      <a16:colId xmlns:a16="http://schemas.microsoft.com/office/drawing/2014/main" val="2577569342"/>
                    </a:ext>
                  </a:extLst>
                </a:gridCol>
                <a:gridCol w="828981">
                  <a:extLst>
                    <a:ext uri="{9D8B030D-6E8A-4147-A177-3AD203B41FA5}">
                      <a16:colId xmlns:a16="http://schemas.microsoft.com/office/drawing/2014/main" val="557616583"/>
                    </a:ext>
                  </a:extLst>
                </a:gridCol>
                <a:gridCol w="828981">
                  <a:extLst>
                    <a:ext uri="{9D8B030D-6E8A-4147-A177-3AD203B41FA5}">
                      <a16:colId xmlns:a16="http://schemas.microsoft.com/office/drawing/2014/main" val="967162501"/>
                    </a:ext>
                  </a:extLst>
                </a:gridCol>
                <a:gridCol w="828981">
                  <a:extLst>
                    <a:ext uri="{9D8B030D-6E8A-4147-A177-3AD203B41FA5}">
                      <a16:colId xmlns:a16="http://schemas.microsoft.com/office/drawing/2014/main" val="2820272115"/>
                    </a:ext>
                  </a:extLst>
                </a:gridCol>
                <a:gridCol w="828981">
                  <a:extLst>
                    <a:ext uri="{9D8B030D-6E8A-4147-A177-3AD203B41FA5}">
                      <a16:colId xmlns:a16="http://schemas.microsoft.com/office/drawing/2014/main" val="609039223"/>
                    </a:ext>
                  </a:extLst>
                </a:gridCol>
                <a:gridCol w="828981">
                  <a:extLst>
                    <a:ext uri="{9D8B030D-6E8A-4147-A177-3AD203B41FA5}">
                      <a16:colId xmlns:a16="http://schemas.microsoft.com/office/drawing/2014/main" val="1450395958"/>
                    </a:ext>
                  </a:extLst>
                </a:gridCol>
              </a:tblGrid>
              <a:tr h="4460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Logo company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Navigation - Home, next, previous dashboards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427751"/>
                  </a:ext>
                </a:extLst>
              </a:tr>
              <a:tr h="174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189082"/>
                  </a:ext>
                </a:extLst>
              </a:tr>
              <a:tr h="16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Budget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 Sales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Variance 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55395"/>
                  </a:ext>
                </a:extLst>
              </a:tr>
              <a:tr h="174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56728"/>
                  </a:ext>
                </a:extLst>
              </a:tr>
              <a:tr h="16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Slicers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627504"/>
                  </a:ext>
                </a:extLst>
              </a:tr>
              <a:tr h="16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 on Month budget achievement %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35740"/>
                  </a:ext>
                </a:extLst>
              </a:tr>
              <a:tr h="30015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wise variance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Overperforming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/underperforming 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months</a:t>
                      </a:r>
                    </a:p>
                    <a:p>
                      <a:pPr algn="l" fontAlgn="b"/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Column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Chart with target line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67436"/>
                  </a:ext>
                </a:extLst>
              </a:tr>
              <a:tr h="16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chart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35233"/>
                  </a:ext>
                </a:extLst>
              </a:tr>
              <a:tr h="16583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subcategory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chart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816013"/>
                  </a:ext>
                </a:extLst>
              </a:tr>
              <a:tr h="16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124415"/>
                  </a:ext>
                </a:extLst>
              </a:tr>
              <a:tr h="174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868439"/>
                  </a:ext>
                </a:extLst>
              </a:tr>
              <a:tr h="16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054027"/>
                  </a:ext>
                </a:extLst>
              </a:tr>
              <a:tr h="7153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cummulative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sales vs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cummulative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budget(Yearly)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Quarterly Budget vs actual</a:t>
                      </a:r>
                    </a:p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 forecasting based on the available budget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88095"/>
                  </a:ext>
                </a:extLst>
              </a:tr>
              <a:tr h="16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Pie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chart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66310"/>
                  </a:ext>
                </a:extLst>
              </a:tr>
              <a:tr h="16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chart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994713"/>
                  </a:ext>
                </a:extLst>
              </a:tr>
              <a:tr h="16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90400"/>
                  </a:ext>
                </a:extLst>
              </a:tr>
              <a:tr h="16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838660"/>
                  </a:ext>
                </a:extLst>
              </a:tr>
              <a:tr h="1658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36852"/>
                  </a:ext>
                </a:extLst>
              </a:tr>
              <a:tr h="174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935" marR="8935" marT="893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4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6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91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67948" y="97526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280" y="666045"/>
            <a:ext cx="10058400" cy="1071316"/>
          </a:xfrm>
        </p:spPr>
        <p:txBody>
          <a:bodyPr>
            <a:normAutofit/>
          </a:bodyPr>
          <a:lstStyle/>
          <a:p>
            <a:r>
              <a:rPr lang="en-US" dirty="0" smtClean="0"/>
              <a:t>BUSINESS CONTEXT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097280" y="2669822"/>
            <a:ext cx="10157742" cy="2387600"/>
          </a:xfrm>
        </p:spPr>
        <p:txBody>
          <a:bodyPr/>
          <a:lstStyle/>
          <a:p>
            <a:r>
              <a:rPr lang="en-US" dirty="0" smtClean="0">
                <a:ea typeface="Times New Roman" panose="02020603050405020304" pitchFamily="18" charset="0"/>
              </a:rPr>
              <a:t>An </a:t>
            </a:r>
            <a:r>
              <a:rPr lang="en-US" dirty="0">
                <a:ea typeface="Times New Roman" panose="02020603050405020304" pitchFamily="18" charset="0"/>
              </a:rPr>
              <a:t>E-commerce company has approached AnalytixLabs to partner in developing dashboards </a:t>
            </a:r>
            <a:r>
              <a:rPr lang="en-US" dirty="0" smtClean="0">
                <a:ea typeface="Times New Roman" panose="02020603050405020304" pitchFamily="18" charset="0"/>
              </a:rPr>
              <a:t>that </a:t>
            </a:r>
            <a:r>
              <a:rPr lang="en-US" dirty="0">
                <a:ea typeface="Times New Roman" panose="02020603050405020304" pitchFamily="18" charset="0"/>
              </a:rPr>
              <a:t>cater to different business perspectives. The objective is to enable data-driven decision-making across various sales roles by creating role-specific dashboards that address their operational needs and help them track, monitor, and optimize sales activities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98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22" y="496711"/>
            <a:ext cx="10747022" cy="553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53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INSIGHTS 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1500" dirty="0" smtClean="0"/>
              <a:t>Year starts with low sales with February being the lowest( 1.3 M). Whereas sales Peaked in December with total sales of 2.5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smtClean="0"/>
              <a:t>Quarter 4 records the highest sales with 31.59%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Jordan Turner alone contributes </a:t>
            </a:r>
            <a:r>
              <a:rPr lang="en-US" sz="1500" dirty="0" smtClean="0"/>
              <a:t>16K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smtClean="0"/>
              <a:t>Analysis shows that there was no delay in delivery</a:t>
            </a:r>
            <a:endParaRPr lang="en-US" sz="1500" dirty="0" smtClean="0"/>
          </a:p>
          <a:p>
            <a:pPr marL="0" indent="0">
              <a:buNone/>
            </a:pPr>
            <a:r>
              <a:rPr lang="en-US" dirty="0"/>
              <a:t>RECOMMENDATIONS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500" dirty="0"/>
              <a:t>As Q1 lags </a:t>
            </a:r>
            <a:r>
              <a:rPr lang="en-US" sz="1500" dirty="0" smtClean="0"/>
              <a:t>behind and shows lowest revenue, we can introduce New Year campaigns or offers to stimulate early-year purchases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smtClean="0"/>
              <a:t>Year-end shows high </a:t>
            </a:r>
            <a:r>
              <a:rPr lang="en-US" sz="1500" dirty="0"/>
              <a:t>sales </a:t>
            </a:r>
            <a:r>
              <a:rPr lang="en-US" sz="1500" dirty="0" smtClean="0"/>
              <a:t>indicating </a:t>
            </a:r>
            <a:r>
              <a:rPr lang="en-US" sz="1500" dirty="0"/>
              <a:t>strong seasonal buying behavior</a:t>
            </a:r>
            <a:r>
              <a:rPr lang="en-US" sz="1500" dirty="0" smtClean="0"/>
              <a:t>. Hence, major campaigns can be launched as part of </a:t>
            </a:r>
            <a:r>
              <a:rPr lang="en-US" sz="1500" dirty="0" smtClean="0"/>
              <a:t>holiday </a:t>
            </a:r>
            <a:r>
              <a:rPr lang="en-US" sz="1500" dirty="0" smtClean="0"/>
              <a:t>discounts and promotions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7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09600"/>
            <a:ext cx="10826044" cy="54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1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 INSIGHTS 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1500" dirty="0"/>
              <a:t>Majority of customers are </a:t>
            </a:r>
            <a:r>
              <a:rPr lang="en-US" sz="1500" dirty="0" smtClean="0"/>
              <a:t>repeat </a:t>
            </a:r>
            <a:r>
              <a:rPr lang="en-US" sz="1500" dirty="0"/>
              <a:t>buyers (</a:t>
            </a:r>
            <a:r>
              <a:rPr lang="en-US" sz="1500" dirty="0" smtClean="0"/>
              <a:t>≈61</a:t>
            </a:r>
            <a:r>
              <a:rPr lang="en-US" sz="1500" dirty="0"/>
              <a:t>%), which signals a </a:t>
            </a:r>
            <a:r>
              <a:rPr lang="en-US" sz="1500" dirty="0" smtClean="0"/>
              <a:t>strong retention. </a:t>
            </a:r>
            <a:endParaRPr lang="en-US" sz="15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smtClean="0"/>
              <a:t> Repeat buyers </a:t>
            </a:r>
            <a:r>
              <a:rPr lang="en-US" sz="1500" dirty="0"/>
              <a:t>contribute more in terms of sales </a:t>
            </a:r>
            <a:r>
              <a:rPr lang="en-US" sz="1500" dirty="0" smtClean="0"/>
              <a:t>volume when compared to </a:t>
            </a:r>
            <a:r>
              <a:rPr lang="en-US" sz="1500" dirty="0" smtClean="0"/>
              <a:t>one-time </a:t>
            </a:r>
            <a:r>
              <a:rPr lang="en-US" sz="1500" dirty="0" smtClean="0"/>
              <a:t>buyers.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smtClean="0"/>
              <a:t>Gold customers contribute to the maximum sales followed by Silver.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smtClean="0"/>
              <a:t>Although we only have 0.9K premium customers but yet they contribute 17.20% of sales whereas Standard customers contribute 0.60% even though they are significantly higher than Premium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Gender distribution is almost perfectly balanced — no major bias in performance</a:t>
            </a:r>
            <a:r>
              <a:rPr lang="en-US" sz="15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1500" dirty="0" smtClean="0"/>
              <a:t>Need </a:t>
            </a:r>
            <a:r>
              <a:rPr lang="en-US" sz="1500" dirty="0"/>
              <a:t>to </a:t>
            </a:r>
            <a:r>
              <a:rPr lang="en-US" sz="1500" dirty="0" smtClean="0"/>
              <a:t>focus </a:t>
            </a:r>
            <a:r>
              <a:rPr lang="en-US" sz="1500" dirty="0"/>
              <a:t>on Converting One-Time Buyers to </a:t>
            </a:r>
            <a:r>
              <a:rPr lang="en-US" sz="1500" dirty="0" smtClean="0"/>
              <a:t>Repeat customers.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Offer </a:t>
            </a:r>
            <a:r>
              <a:rPr lang="en-US" sz="1500" dirty="0" smtClean="0"/>
              <a:t>upgrades</a:t>
            </a:r>
            <a:r>
              <a:rPr lang="en-US" sz="1500" dirty="0"/>
              <a:t>, or premium services tailored to </a:t>
            </a:r>
            <a:r>
              <a:rPr lang="en-US" sz="1500" dirty="0" smtClean="0"/>
              <a:t>the segment needs. So that we can convert Gold and Silver into premium Segments.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smtClean="0"/>
              <a:t> </a:t>
            </a:r>
            <a:r>
              <a:rPr lang="en-US" sz="1500" dirty="0"/>
              <a:t>We can see that bottom 10 have the </a:t>
            </a:r>
            <a:r>
              <a:rPr lang="en-US" sz="1500" dirty="0" smtClean="0"/>
              <a:t>same sales total. We should target them and offer discounts to attract and increase their sales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endParaRPr lang="en-US" sz="15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891453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44" y="327378"/>
            <a:ext cx="11085689" cy="54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6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 INSIGHTS 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17982"/>
            <a:ext cx="10058400" cy="40233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Bikes category dominates sales, contributing 95.32% of the total revenue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Among the five product categories (Accessories, Bikes, Clothing, Components, and Others), only three categories are generating sales, with Accessories and Clothing contributing minimally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Despite being outdated, some products still account for a significant 25.7% of total sales, indicating ongoing demand or customer loyalty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Mountain-200 Black, 46 is the highest selling product</a:t>
            </a:r>
          </a:p>
          <a:p>
            <a:pPr marL="0" indent="0">
              <a:buNone/>
            </a:pPr>
            <a:r>
              <a:rPr lang="en-US" dirty="0" smtClean="0"/>
              <a:t>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1500" dirty="0"/>
              <a:t>Launch targeted discounts and marketing campaigns to boost sales in the underperforming or non-selling categories, such as Accessories and Clothing</a:t>
            </a:r>
            <a:r>
              <a:rPr lang="en-US" sz="15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 smtClean="0"/>
              <a:t> </a:t>
            </a:r>
            <a:r>
              <a:rPr lang="en-US" sz="1600" dirty="0"/>
              <a:t>Increase sales of current, relevant products by emphasizing their unique benefits and features in promotional materials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Gradually phase out outdated products to streamline inventory, while monitoring customer response to avoid losing loyal buyers</a:t>
            </a:r>
            <a:r>
              <a:rPr lang="en-US" sz="15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600" dirty="0"/>
              <a:t>Make the least sold products more appealing through </a:t>
            </a:r>
            <a:r>
              <a:rPr lang="en-US" sz="1600" b="1" dirty="0"/>
              <a:t>attractive offers</a:t>
            </a:r>
            <a:r>
              <a:rPr lang="en-US" sz="1600" dirty="0"/>
              <a:t>, </a:t>
            </a:r>
            <a:r>
              <a:rPr lang="en-US" sz="1600" dirty="0" smtClean="0"/>
              <a:t>or </a:t>
            </a:r>
            <a:r>
              <a:rPr lang="en-US" sz="1600" dirty="0"/>
              <a:t>value-added promotions to stimulate interest and demand</a:t>
            </a:r>
            <a:r>
              <a:rPr lang="en-US" sz="16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Consider conducting customer surveys or feedback sessions to understand preferences and barriers related to the low-performing categories, enabling more tailored marketing strategies.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37313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2" y="519289"/>
            <a:ext cx="10690577" cy="55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8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 INSIGHTS &amp;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1500" dirty="0" smtClean="0"/>
              <a:t>Over performing Months are January, March, April, May, June, August, October, November in 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smtClean="0"/>
              <a:t>Under performing Months are February, July, September, December – 2020 and January – 2021. This </a:t>
            </a:r>
            <a:r>
              <a:rPr lang="en-US" sz="1500" dirty="0"/>
              <a:t>shows  Inconsistent performance across the </a:t>
            </a:r>
            <a:r>
              <a:rPr lang="en-US" sz="1500" dirty="0" smtClean="0"/>
              <a:t>year.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Cumulative Budget consistently outpaces Cumulative Sales </a:t>
            </a:r>
            <a:endParaRPr lang="en-US" sz="1500" dirty="0" smtClean="0"/>
          </a:p>
          <a:p>
            <a:pPr marL="0" indent="0">
              <a:buNone/>
            </a:pPr>
            <a:r>
              <a:rPr lang="en-US" dirty="0"/>
              <a:t>RECOMMENDATIONS</a:t>
            </a:r>
            <a:r>
              <a:rPr lang="en-US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500" dirty="0" smtClean="0"/>
              <a:t>As very few months have made sales way above the budget with mostly being below or barely touching the budget we can re-evaluate budget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Invest in targeted campaigns, upsell/cross-sell </a:t>
            </a:r>
            <a:r>
              <a:rPr lang="en-US" sz="1500" dirty="0" smtClean="0"/>
              <a:t>offers</a:t>
            </a:r>
            <a:r>
              <a:rPr lang="en-US" sz="1500" dirty="0"/>
              <a:t> </a:t>
            </a:r>
            <a:r>
              <a:rPr lang="en-US" sz="1500" dirty="0" smtClean="0"/>
              <a:t>in the months which are below the budget.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</a:t>
            </a:r>
            <a:r>
              <a:rPr lang="en-US" sz="1500" dirty="0" smtClean="0"/>
              <a:t>As the budget is currently at overall level, it can be refined by adding budget product, category or region wise</a:t>
            </a:r>
            <a:r>
              <a:rPr lang="en-US" sz="1500" dirty="0"/>
              <a:t>. </a:t>
            </a:r>
            <a:r>
              <a:rPr lang="en-US" sz="1500" dirty="0" smtClean="0"/>
              <a:t>This can help </a:t>
            </a:r>
            <a:r>
              <a:rPr lang="en-US" sz="1500" dirty="0"/>
              <a:t>analyze which specific areas are over or underperforming and refine efforts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429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8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	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client wants to enhance visibility into their online sales operations by identifying valuable customers, top-performing products, and evaluating budget effectiveness. </a:t>
            </a:r>
          </a:p>
          <a:p>
            <a:r>
              <a:rPr lang="en-US" b="1" dirty="0" smtClean="0"/>
              <a:t>Key </a:t>
            </a:r>
            <a:r>
              <a:rPr lang="en-US" b="1" dirty="0"/>
              <a:t>focus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To get overall top </a:t>
            </a:r>
            <a:r>
              <a:rPr lang="en-US" dirty="0" smtClean="0"/>
              <a:t>sales performance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Detailed </a:t>
            </a:r>
            <a:r>
              <a:rPr lang="en-US" dirty="0"/>
              <a:t>overview of internet sales per customer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 Detailed </a:t>
            </a:r>
            <a:r>
              <a:rPr lang="en-US" dirty="0"/>
              <a:t>overview of sales per product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 Comparison </a:t>
            </a:r>
            <a:r>
              <a:rPr lang="en-US" dirty="0"/>
              <a:t>of sales vs budget to evaluate financial efficiency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97289"/>
            <a:ext cx="4908411" cy="274884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         </a:t>
            </a:r>
          </a:p>
          <a:p>
            <a:r>
              <a:rPr lang="en-US" dirty="0" smtClean="0"/>
              <a:t>          </a:t>
            </a:r>
            <a:r>
              <a:rPr lang="en-US" u="sng" dirty="0" smtClean="0"/>
              <a:t>Technologies that can be used are: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SQL</a:t>
            </a:r>
            <a:r>
              <a:rPr lang="en-US" dirty="0"/>
              <a:t>: To import, store and clean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Excel/SQL</a:t>
            </a:r>
            <a:r>
              <a:rPr lang="en-US" dirty="0"/>
              <a:t>: For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Power </a:t>
            </a:r>
            <a:r>
              <a:rPr lang="en-US" dirty="0"/>
              <a:t>Bi – For Data Visualization &amp; Reporting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97289"/>
            <a:ext cx="4596836" cy="2748844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u="sng" dirty="0" smtClean="0"/>
              <a:t>Technologies I want to 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SQL: As it allows efficient </a:t>
            </a:r>
            <a:r>
              <a:rPr lang="en-US" dirty="0"/>
              <a:t>data manipulation, filtering, aggregating, and joining </a:t>
            </a:r>
            <a:r>
              <a:rPr lang="en-US" dirty="0" smtClean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Power Bi</a:t>
            </a:r>
            <a:r>
              <a:rPr lang="en-US" dirty="0"/>
              <a:t>: It offers powerful visual and analytical capabilities. Which is useful for making interactive dashboards and reports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6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DATA(1/2)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has been provided for two years i.e. from Jan 2019 to Jan </a:t>
            </a:r>
            <a:r>
              <a:rPr lang="en-US" dirty="0" smtClean="0"/>
              <a:t>2021</a:t>
            </a:r>
            <a:r>
              <a:rPr lang="en-US" dirty="0"/>
              <a:t> </a:t>
            </a:r>
            <a:r>
              <a:rPr lang="en-US" dirty="0" smtClean="0"/>
              <a:t>and is structured across five tables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547621"/>
              </p:ext>
            </p:extLst>
          </p:nvPr>
        </p:nvGraphicFramePr>
        <p:xfrm>
          <a:off x="1264356" y="2720620"/>
          <a:ext cx="4662312" cy="30141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98876">
                  <a:extLst>
                    <a:ext uri="{9D8B030D-6E8A-4147-A177-3AD203B41FA5}">
                      <a16:colId xmlns:a16="http://schemas.microsoft.com/office/drawing/2014/main" val="3600649248"/>
                    </a:ext>
                  </a:extLst>
                </a:gridCol>
                <a:gridCol w="1663436">
                  <a:extLst>
                    <a:ext uri="{9D8B030D-6E8A-4147-A177-3AD203B41FA5}">
                      <a16:colId xmlns:a16="http://schemas.microsoft.com/office/drawing/2014/main" val="2215030795"/>
                    </a:ext>
                  </a:extLst>
                </a:gridCol>
              </a:tblGrid>
              <a:tr h="5359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FACT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INTERNET SALES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Rows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– 58168,</a:t>
                      </a:r>
                    </a:p>
                    <a:p>
                      <a:pPr algn="ctr" fontAlgn="b"/>
                      <a:r>
                        <a:rPr lang="en-US" sz="1500" u="none" strike="noStrike" baseline="0" dirty="0" smtClean="0">
                          <a:effectLst/>
                        </a:rPr>
                        <a:t>Columns - 7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6704718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639007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Column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Data Type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2913595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Smallint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1012770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OrderDateKey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168467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DueDateKey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8980051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ShipDateKey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9844895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CustomerKey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Smallint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933520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SalesOrderNumber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5845264"/>
                  </a:ext>
                </a:extLst>
              </a:tr>
              <a:tr h="2753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SalesAmount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float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73341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79611"/>
              </p:ext>
            </p:extLst>
          </p:nvPr>
        </p:nvGraphicFramePr>
        <p:xfrm>
          <a:off x="7032978" y="2720620"/>
          <a:ext cx="4122702" cy="303840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51788">
                  <a:extLst>
                    <a:ext uri="{9D8B030D-6E8A-4147-A177-3AD203B41FA5}">
                      <a16:colId xmlns:a16="http://schemas.microsoft.com/office/drawing/2014/main" val="708766704"/>
                    </a:ext>
                  </a:extLst>
                </a:gridCol>
                <a:gridCol w="1470914">
                  <a:extLst>
                    <a:ext uri="{9D8B030D-6E8A-4147-A177-3AD203B41FA5}">
                      <a16:colId xmlns:a16="http://schemas.microsoft.com/office/drawing/2014/main" val="2832535335"/>
                    </a:ext>
                  </a:extLst>
                </a:gridCol>
              </a:tblGrid>
              <a:tr h="44245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 smtClean="0">
                          <a:effectLst/>
                        </a:rPr>
                        <a:t>DIM Customer </a:t>
                      </a:r>
                      <a:endParaRPr lang="en-US" sz="15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 smtClean="0">
                          <a:effectLst/>
                        </a:rPr>
                        <a:t>Rows – 18484,</a:t>
                      </a:r>
                    </a:p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 smtClean="0">
                          <a:effectLst/>
                        </a:rPr>
                        <a:t>Columns -7</a:t>
                      </a:r>
                      <a:endParaRPr lang="en-US" sz="15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018906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7096528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Column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Data 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9745529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CustomerKey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Smallint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7590894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First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3366477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Last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7761302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Full 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578574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Gender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760213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DateFirstPurchase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9419966"/>
                  </a:ext>
                </a:extLst>
              </a:tr>
              <a:tr h="285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Customer City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2583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04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</a:t>
            </a:r>
            <a:r>
              <a:rPr lang="en-US" dirty="0" smtClean="0"/>
              <a:t>DATA(2/2</a:t>
            </a:r>
            <a:r>
              <a:rPr lang="en-US" dirty="0"/>
              <a:t>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805815"/>
              </p:ext>
            </p:extLst>
          </p:nvPr>
        </p:nvGraphicFramePr>
        <p:xfrm>
          <a:off x="1241776" y="2049464"/>
          <a:ext cx="4459112" cy="41822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9556">
                  <a:extLst>
                    <a:ext uri="{9D8B030D-6E8A-4147-A177-3AD203B41FA5}">
                      <a16:colId xmlns:a16="http://schemas.microsoft.com/office/drawing/2014/main" val="4266763513"/>
                    </a:ext>
                  </a:extLst>
                </a:gridCol>
                <a:gridCol w="2229556">
                  <a:extLst>
                    <a:ext uri="{9D8B030D-6E8A-4147-A177-3AD203B41FA5}">
                      <a16:colId xmlns:a16="http://schemas.microsoft.com/office/drawing/2014/main" val="3244823543"/>
                    </a:ext>
                  </a:extLst>
                </a:gridCol>
              </a:tblGrid>
              <a:tr h="5118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DIM PRODUCT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Rows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– 606</a:t>
                      </a:r>
                    </a:p>
                    <a:p>
                      <a:pPr algn="ctr" fontAlgn="b"/>
                      <a:r>
                        <a:rPr lang="en-US" sz="1500" u="none" strike="noStrike" baseline="0" dirty="0" smtClean="0">
                          <a:effectLst/>
                        </a:rPr>
                        <a:t>Columns - 11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941703"/>
                  </a:ext>
                </a:extLst>
              </a:tr>
              <a:tr h="159373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4244747409"/>
                  </a:ext>
                </a:extLst>
              </a:tr>
              <a:tr h="2763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Column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Data 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1675140786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Smallint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235290151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ProductItemCode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1363546464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2271651725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Sub Category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3085619556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 Category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1449418270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 Color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2075707917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 Size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3206421598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 Line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2242419640"/>
                  </a:ext>
                </a:extLst>
              </a:tr>
              <a:tr h="401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 Model 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1688196671"/>
                  </a:ext>
                </a:extLst>
              </a:tr>
              <a:tr h="4015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 Description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1854513122"/>
                  </a:ext>
                </a:extLst>
              </a:tr>
              <a:tr h="2701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Product 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88882720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431168"/>
              </p:ext>
            </p:extLst>
          </p:nvPr>
        </p:nvGraphicFramePr>
        <p:xfrm>
          <a:off x="6126478" y="2049466"/>
          <a:ext cx="4394766" cy="26471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7383">
                  <a:extLst>
                    <a:ext uri="{9D8B030D-6E8A-4147-A177-3AD203B41FA5}">
                      <a16:colId xmlns:a16="http://schemas.microsoft.com/office/drawing/2014/main" val="4266763513"/>
                    </a:ext>
                  </a:extLst>
                </a:gridCol>
                <a:gridCol w="2197383">
                  <a:extLst>
                    <a:ext uri="{9D8B030D-6E8A-4147-A177-3AD203B41FA5}">
                      <a16:colId xmlns:a16="http://schemas.microsoft.com/office/drawing/2014/main" val="3244823543"/>
                    </a:ext>
                  </a:extLst>
                </a:gridCol>
              </a:tblGrid>
              <a:tr h="4069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DIM  CALENDER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Rows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– 1096</a:t>
                      </a:r>
                    </a:p>
                    <a:p>
                      <a:pPr algn="ctr" fontAlgn="b"/>
                      <a:r>
                        <a:rPr lang="en-US" sz="1500" u="none" strike="noStrike" baseline="0" dirty="0" smtClean="0">
                          <a:effectLst/>
                        </a:rPr>
                        <a:t>Columns - 8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941703"/>
                  </a:ext>
                </a:extLst>
              </a:tr>
              <a:tr h="126700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4244747409"/>
                  </a:ext>
                </a:extLst>
              </a:tr>
              <a:tr h="219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Column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Data 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1675140786"/>
                  </a:ext>
                </a:extLst>
              </a:tr>
              <a:tr h="19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DateKey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901515"/>
                  </a:ext>
                </a:extLst>
              </a:tr>
              <a:tr h="19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546464"/>
                  </a:ext>
                </a:extLst>
              </a:tr>
              <a:tr h="19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1651725"/>
                  </a:ext>
                </a:extLst>
              </a:tr>
              <a:tr h="19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85619556"/>
                  </a:ext>
                </a:extLst>
              </a:tr>
              <a:tr h="19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MonthShort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nvarchar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9418270"/>
                  </a:ext>
                </a:extLst>
              </a:tr>
              <a:tr h="19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tinyint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5707917"/>
                  </a:ext>
                </a:extLst>
              </a:tr>
              <a:tr h="19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tinyint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421598"/>
                  </a:ext>
                </a:extLst>
              </a:tr>
              <a:tr h="1943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Smallint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2419640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194294"/>
              </p:ext>
            </p:extLst>
          </p:nvPr>
        </p:nvGraphicFramePr>
        <p:xfrm>
          <a:off x="6126478" y="4921957"/>
          <a:ext cx="4473788" cy="13098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6894">
                  <a:extLst>
                    <a:ext uri="{9D8B030D-6E8A-4147-A177-3AD203B41FA5}">
                      <a16:colId xmlns:a16="http://schemas.microsoft.com/office/drawing/2014/main" val="4266763513"/>
                    </a:ext>
                  </a:extLst>
                </a:gridCol>
                <a:gridCol w="2236894">
                  <a:extLst>
                    <a:ext uri="{9D8B030D-6E8A-4147-A177-3AD203B41FA5}">
                      <a16:colId xmlns:a16="http://schemas.microsoft.com/office/drawing/2014/main" val="3244823543"/>
                    </a:ext>
                  </a:extLst>
                </a:gridCol>
              </a:tblGrid>
              <a:tr h="375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DIM  BUDGET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smtClean="0">
                          <a:effectLst/>
                        </a:rPr>
                        <a:t>Rows</a:t>
                      </a:r>
                      <a:r>
                        <a:rPr lang="en-US" sz="1500" u="none" strike="noStrike" baseline="0" dirty="0" smtClean="0">
                          <a:effectLst/>
                        </a:rPr>
                        <a:t> – 18</a:t>
                      </a:r>
                    </a:p>
                    <a:p>
                      <a:pPr algn="ctr" fontAlgn="b"/>
                      <a:r>
                        <a:rPr lang="en-US" sz="1500" u="none" strike="noStrike" baseline="0" dirty="0" smtClean="0">
                          <a:effectLst/>
                        </a:rPr>
                        <a:t>Columns - 2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941703"/>
                  </a:ext>
                </a:extLst>
              </a:tr>
              <a:tr h="92288"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4244747409"/>
                  </a:ext>
                </a:extLst>
              </a:tr>
              <a:tr h="16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Column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Data 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3" marR="8153" marT="8153" marB="0" anchor="b"/>
                </a:tc>
                <a:extLst>
                  <a:ext uri="{0D108BD9-81ED-4DB2-BD59-A6C34878D82A}">
                    <a16:rowId xmlns:a16="http://schemas.microsoft.com/office/drawing/2014/main" val="1675140786"/>
                  </a:ext>
                </a:extLst>
              </a:tr>
              <a:tr h="156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901515"/>
                  </a:ext>
                </a:extLst>
              </a:tr>
              <a:tr h="1564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Money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3546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3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2" y="1845733"/>
            <a:ext cx="9959058" cy="414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DATA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43288"/>
            <a:ext cx="10058400" cy="3825805"/>
          </a:xfrm>
        </p:spPr>
        <p:txBody>
          <a:bodyPr>
            <a:normAutofit lnSpcReduction="10000"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Duplicate </a:t>
            </a:r>
            <a:r>
              <a:rPr lang="en-US" dirty="0">
                <a:latin typeface="+mj-lt"/>
              </a:rPr>
              <a:t>data check in all tables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 Null </a:t>
            </a:r>
            <a:r>
              <a:rPr lang="en-US" dirty="0">
                <a:latin typeface="+mj-lt"/>
              </a:rPr>
              <a:t>value checks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 Data </a:t>
            </a:r>
            <a:r>
              <a:rPr lang="en-US" dirty="0">
                <a:latin typeface="+mj-lt"/>
              </a:rPr>
              <a:t>Type validations like date formats, amount &amp; budget data type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 To check if CustomerKey </a:t>
            </a:r>
            <a:r>
              <a:rPr lang="en-US" dirty="0">
                <a:latin typeface="+mj-lt"/>
              </a:rPr>
              <a:t>in fact table exists in DimCustomer.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To check if ProductKey </a:t>
            </a:r>
            <a:r>
              <a:rPr lang="en-US" dirty="0">
                <a:latin typeface="+mj-lt"/>
              </a:rPr>
              <a:t>in fact </a:t>
            </a:r>
            <a:r>
              <a:rPr lang="en-US" dirty="0" smtClean="0">
                <a:latin typeface="+mj-lt"/>
              </a:rPr>
              <a:t>table exists </a:t>
            </a:r>
            <a:r>
              <a:rPr lang="en-US" dirty="0">
                <a:latin typeface="+mj-lt"/>
              </a:rPr>
              <a:t>in DimProduct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 To </a:t>
            </a:r>
            <a:r>
              <a:rPr lang="en-US" dirty="0">
                <a:latin typeface="+mj-lt"/>
              </a:rPr>
              <a:t>check if any sales order number is associated with more than 1 </a:t>
            </a:r>
            <a:r>
              <a:rPr lang="en-US" dirty="0" err="1">
                <a:latin typeface="+mj-lt"/>
              </a:rPr>
              <a:t>customerkey</a:t>
            </a:r>
            <a:r>
              <a:rPr lang="en-US" dirty="0">
                <a:latin typeface="+mj-lt"/>
              </a:rPr>
              <a:t>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 Check </a:t>
            </a:r>
            <a:r>
              <a:rPr lang="en-US" dirty="0">
                <a:latin typeface="+mj-lt"/>
              </a:rPr>
              <a:t>If due date or shipment date is </a:t>
            </a:r>
            <a:r>
              <a:rPr lang="en-US" dirty="0" smtClean="0">
                <a:latin typeface="+mj-lt"/>
              </a:rPr>
              <a:t>before </a:t>
            </a:r>
            <a:r>
              <a:rPr lang="en-US" dirty="0">
                <a:latin typeface="+mj-lt"/>
              </a:rPr>
              <a:t>order date 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 Check </a:t>
            </a:r>
            <a:r>
              <a:rPr lang="en-US" dirty="0">
                <a:latin typeface="+mj-lt"/>
              </a:rPr>
              <a:t>if one order has multiple order date </a:t>
            </a:r>
            <a:endParaRPr lang="en-US" dirty="0" smtClean="0">
              <a:latin typeface="+mj-lt"/>
            </a:endParaRP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Check If Amount has 0 values</a:t>
            </a:r>
            <a:endParaRPr lang="en-US" dirty="0">
              <a:latin typeface="+mj-lt"/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DATA PROCESSING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2489"/>
            <a:ext cx="10058400" cy="4023360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 Delete </a:t>
            </a:r>
            <a:r>
              <a:rPr lang="en-US" sz="1800" dirty="0">
                <a:latin typeface="+mj-lt"/>
              </a:rPr>
              <a:t>duplicate values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 Fill </a:t>
            </a:r>
            <a:r>
              <a:rPr lang="en-US" sz="1800" dirty="0">
                <a:latin typeface="+mj-lt"/>
              </a:rPr>
              <a:t>missing values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 Convert </a:t>
            </a:r>
            <a:r>
              <a:rPr lang="en-US" sz="1800" dirty="0">
                <a:latin typeface="+mj-lt"/>
              </a:rPr>
              <a:t>to correct data type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 Flag or remove </a:t>
            </a:r>
            <a:r>
              <a:rPr lang="en-US" sz="1800" dirty="0">
                <a:latin typeface="+mj-lt"/>
              </a:rPr>
              <a:t>the data which does not exist in DimCustomer and DimProduct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  If </a:t>
            </a:r>
            <a:r>
              <a:rPr lang="en-US" sz="1800" dirty="0">
                <a:latin typeface="+mj-lt"/>
              </a:rPr>
              <a:t>one order has multiple dates we can replace the old dates with the latest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j-lt"/>
              </a:rPr>
              <a:t> If </a:t>
            </a:r>
            <a:r>
              <a:rPr lang="en-US" sz="1800" dirty="0">
                <a:latin typeface="+mj-lt"/>
              </a:rPr>
              <a:t>due date and shipment date is before the orderdate we can check the standard time it takes to ship or deliver the order and update it accordingly</a:t>
            </a:r>
            <a:r>
              <a:rPr lang="en-US" sz="1800" dirty="0" smtClean="0">
                <a:latin typeface="+mj-lt"/>
              </a:rPr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After cleaning the data we can join Fact_InternetSales with Dim_Customer on CustomerKey, Dim_Product on ProductKey and DIM_Calender on </a:t>
            </a:r>
            <a:r>
              <a:rPr lang="en-US" sz="1800" dirty="0" err="1" smtClean="0">
                <a:latin typeface="+mj-lt"/>
              </a:rPr>
              <a:t>DateKey</a:t>
            </a:r>
            <a:r>
              <a:rPr lang="en-US" sz="1800" dirty="0" smtClean="0">
                <a:latin typeface="+mj-lt"/>
              </a:rPr>
              <a:t> and OrderDateKey by keeping the relevant Columns</a:t>
            </a:r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71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2093</TotalTime>
  <Words>1822</Words>
  <Application>Microsoft Office PowerPoint</Application>
  <PresentationFormat>Widescreen</PresentationFormat>
  <Paragraphs>1074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Retrospect</vt:lpstr>
      <vt:lpstr>Business Demand Overview- User Stories </vt:lpstr>
      <vt:lpstr>BUSINESS CONTEXT</vt:lpstr>
      <vt:lpstr>PROBLEM STATEMENT </vt:lpstr>
      <vt:lpstr>TECHNOLOGY STACK:</vt:lpstr>
      <vt:lpstr>AVAILABLE DATA(1/2)</vt:lpstr>
      <vt:lpstr>AVAILABLE DATA(2/2)</vt:lpstr>
      <vt:lpstr>ENTITY RELATIONSHIP DIAGRAM</vt:lpstr>
      <vt:lpstr>LIST OF DATA CHECKS</vt:lpstr>
      <vt:lpstr>LIST OF DATA PROCESSING TASK</vt:lpstr>
      <vt:lpstr>KPIS &amp; LIST OF EDA(1/4)</vt:lpstr>
      <vt:lpstr>KPIS &amp; LIST OF EDA(2/4)</vt:lpstr>
      <vt:lpstr>KPIS &amp; LIST OF EDA(3/4)</vt:lpstr>
      <vt:lpstr>KPIS &amp; LIST OF EDA(4/4)</vt:lpstr>
      <vt:lpstr>DASHBOARDS</vt:lpstr>
      <vt:lpstr>SALES DASHBOARD</vt:lpstr>
      <vt:lpstr>CUSTOMER DASHBOARD</vt:lpstr>
      <vt:lpstr>PRODUCT DASHBOARD</vt:lpstr>
      <vt:lpstr>BUDGET DASHBOARD</vt:lpstr>
      <vt:lpstr>DASHBOARDS</vt:lpstr>
      <vt:lpstr>PowerPoint Presentation</vt:lpstr>
      <vt:lpstr>SALES INSIGHTS &amp; RECOMMENDATIONS</vt:lpstr>
      <vt:lpstr>PowerPoint Presentation</vt:lpstr>
      <vt:lpstr>CUSTOMER  INSIGHTS &amp; RECOMMENDATIONS</vt:lpstr>
      <vt:lpstr>PowerPoint Presentation</vt:lpstr>
      <vt:lpstr>PRODUCT  INSIGHTS &amp; RECOMMENDATIONS</vt:lpstr>
      <vt:lpstr>PowerPoint Presentation</vt:lpstr>
      <vt:lpstr>BUDGET  INSIGHTS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Demand Overview- User Stories</dc:title>
  <dc:creator>DELL</dc:creator>
  <cp:lastModifiedBy>DELL</cp:lastModifiedBy>
  <cp:revision>78</cp:revision>
  <dcterms:created xsi:type="dcterms:W3CDTF">2025-05-14T14:10:33Z</dcterms:created>
  <dcterms:modified xsi:type="dcterms:W3CDTF">2025-06-05T15:27:29Z</dcterms:modified>
</cp:coreProperties>
</file>