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77" r:id="rId6"/>
    <p:sldId id="261" r:id="rId7"/>
    <p:sldId id="263" r:id="rId8"/>
    <p:sldId id="266" r:id="rId9"/>
    <p:sldId id="267" r:id="rId10"/>
    <p:sldId id="270" r:id="rId11"/>
    <p:sldId id="273" r:id="rId12"/>
    <p:sldId id="274" r:id="rId13"/>
    <p:sldId id="275" r:id="rId14"/>
    <p:sldId id="276" r:id="rId15"/>
    <p:sldId id="268" r:id="rId16"/>
    <p:sldId id="269" r:id="rId17"/>
    <p:sldId id="271" r:id="rId18"/>
    <p:sldId id="272" r:id="rId19"/>
    <p:sldId id="27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99A5EA-F922-4369-84A7-7E7CB0E50E27}" type="datetimeFigureOut">
              <a:rPr lang="en-IN" smtClean="0"/>
              <a:t>10-05-2022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A11236-9DA2-4C9B-B4F5-17676FB07B88}" type="slidenum">
              <a:rPr lang="en-IN" smtClean="0"/>
              <a:t>‹#›</a:t>
            </a:fld>
            <a:endParaRPr lang="en-IN"/>
          </a:p>
        </p:txBody>
      </p:sp>
    </p:spTree>
    <p:extLst>
      <p:ext uri="{BB962C8B-B14F-4D97-AF65-F5344CB8AC3E}">
        <p14:creationId xmlns:p14="http://schemas.microsoft.com/office/powerpoint/2010/main" val="4247238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99A5EA-F922-4369-84A7-7E7CB0E50E27}" type="datetimeFigureOut">
              <a:rPr lang="en-IN" smtClean="0"/>
              <a:t>10-05-2022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A11236-9DA2-4C9B-B4F5-17676FB07B88}" type="slidenum">
              <a:rPr lang="en-IN" smtClean="0"/>
              <a:t>‹#›</a:t>
            </a:fld>
            <a:endParaRPr lang="en-IN"/>
          </a:p>
        </p:txBody>
      </p:sp>
    </p:spTree>
    <p:extLst>
      <p:ext uri="{BB962C8B-B14F-4D97-AF65-F5344CB8AC3E}">
        <p14:creationId xmlns:p14="http://schemas.microsoft.com/office/powerpoint/2010/main" val="2075156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A899A5EA-F922-4369-84A7-7E7CB0E50E27}" type="datetimeFigureOut">
              <a:rPr lang="en-IN" smtClean="0"/>
              <a:t>10-05-2022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A11236-9DA2-4C9B-B4F5-17676FB07B88}" type="slidenum">
              <a:rPr lang="en-IN" smtClean="0"/>
              <a:t>‹#›</a:t>
            </a:fld>
            <a:endParaRPr lang="en-IN"/>
          </a:p>
        </p:txBody>
      </p:sp>
    </p:spTree>
    <p:extLst>
      <p:ext uri="{BB962C8B-B14F-4D97-AF65-F5344CB8AC3E}">
        <p14:creationId xmlns:p14="http://schemas.microsoft.com/office/powerpoint/2010/main" val="225940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A899A5EA-F922-4369-84A7-7E7CB0E50E27}" type="datetimeFigureOut">
              <a:rPr lang="en-IN" smtClean="0"/>
              <a:t>10-05-2022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1A11236-9DA2-4C9B-B4F5-17676FB07B88}" type="slidenum">
              <a:rPr lang="en-IN" smtClean="0"/>
              <a:t>‹#›</a:t>
            </a:fld>
            <a:endParaRPr lang="en-IN"/>
          </a:p>
        </p:txBody>
      </p:sp>
    </p:spTree>
    <p:extLst>
      <p:ext uri="{BB962C8B-B14F-4D97-AF65-F5344CB8AC3E}">
        <p14:creationId xmlns:p14="http://schemas.microsoft.com/office/powerpoint/2010/main" val="19484879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99A5EA-F922-4369-84A7-7E7CB0E50E27}" type="datetimeFigureOut">
              <a:rPr lang="en-IN" smtClean="0"/>
              <a:t>10-05-2022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A11236-9DA2-4C9B-B4F5-17676FB07B88}" type="slidenum">
              <a:rPr lang="en-IN" smtClean="0"/>
              <a:t>‹#›</a:t>
            </a:fld>
            <a:endParaRPr lang="en-IN"/>
          </a:p>
        </p:txBody>
      </p:sp>
    </p:spTree>
    <p:extLst>
      <p:ext uri="{BB962C8B-B14F-4D97-AF65-F5344CB8AC3E}">
        <p14:creationId xmlns:p14="http://schemas.microsoft.com/office/powerpoint/2010/main" val="26872934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99A5EA-F922-4369-84A7-7E7CB0E50E27}" type="datetimeFigureOut">
              <a:rPr lang="en-IN" smtClean="0"/>
              <a:t>10-05-2022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A11236-9DA2-4C9B-B4F5-17676FB07B88}" type="slidenum">
              <a:rPr lang="en-IN" smtClean="0"/>
              <a:t>‹#›</a:t>
            </a:fld>
            <a:endParaRPr lang="en-IN"/>
          </a:p>
        </p:txBody>
      </p:sp>
    </p:spTree>
    <p:extLst>
      <p:ext uri="{BB962C8B-B14F-4D97-AF65-F5344CB8AC3E}">
        <p14:creationId xmlns:p14="http://schemas.microsoft.com/office/powerpoint/2010/main" val="1872873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99A5EA-F922-4369-84A7-7E7CB0E50E27}" type="datetimeFigureOut">
              <a:rPr lang="en-IN" smtClean="0"/>
              <a:t>10-05-2022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A11236-9DA2-4C9B-B4F5-17676FB07B88}" type="slidenum">
              <a:rPr lang="en-IN" smtClean="0"/>
              <a:t>‹#›</a:t>
            </a:fld>
            <a:endParaRPr lang="en-IN"/>
          </a:p>
        </p:txBody>
      </p:sp>
    </p:spTree>
    <p:extLst>
      <p:ext uri="{BB962C8B-B14F-4D97-AF65-F5344CB8AC3E}">
        <p14:creationId xmlns:p14="http://schemas.microsoft.com/office/powerpoint/2010/main" val="3394827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99A5EA-F922-4369-84A7-7E7CB0E50E27}" type="datetimeFigureOut">
              <a:rPr lang="en-IN" smtClean="0"/>
              <a:t>10-05-2022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A11236-9DA2-4C9B-B4F5-17676FB07B88}" type="slidenum">
              <a:rPr lang="en-IN" smtClean="0"/>
              <a:t>‹#›</a:t>
            </a:fld>
            <a:endParaRPr lang="en-IN"/>
          </a:p>
        </p:txBody>
      </p:sp>
    </p:spTree>
    <p:extLst>
      <p:ext uri="{BB962C8B-B14F-4D97-AF65-F5344CB8AC3E}">
        <p14:creationId xmlns:p14="http://schemas.microsoft.com/office/powerpoint/2010/main" val="2519845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99A5EA-F922-4369-84A7-7E7CB0E50E27}" type="datetimeFigureOut">
              <a:rPr lang="en-IN" smtClean="0"/>
              <a:t>10-05-2022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A11236-9DA2-4C9B-B4F5-17676FB07B88}" type="slidenum">
              <a:rPr lang="en-IN" smtClean="0"/>
              <a:t>‹#›</a:t>
            </a:fld>
            <a:endParaRPr lang="en-IN"/>
          </a:p>
        </p:txBody>
      </p:sp>
    </p:spTree>
    <p:extLst>
      <p:ext uri="{BB962C8B-B14F-4D97-AF65-F5344CB8AC3E}">
        <p14:creationId xmlns:p14="http://schemas.microsoft.com/office/powerpoint/2010/main" val="2375705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99A5EA-F922-4369-84A7-7E7CB0E50E27}" type="datetimeFigureOut">
              <a:rPr lang="en-IN" smtClean="0"/>
              <a:t>10-05-2022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1A11236-9DA2-4C9B-B4F5-17676FB07B88}" type="slidenum">
              <a:rPr lang="en-IN" smtClean="0"/>
              <a:t>‹#›</a:t>
            </a:fld>
            <a:endParaRPr lang="en-IN"/>
          </a:p>
        </p:txBody>
      </p:sp>
    </p:spTree>
    <p:extLst>
      <p:ext uri="{BB962C8B-B14F-4D97-AF65-F5344CB8AC3E}">
        <p14:creationId xmlns:p14="http://schemas.microsoft.com/office/powerpoint/2010/main" val="1404715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99A5EA-F922-4369-84A7-7E7CB0E50E27}" type="datetimeFigureOut">
              <a:rPr lang="en-IN" smtClean="0"/>
              <a:t>10-05-2022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1A11236-9DA2-4C9B-B4F5-17676FB07B88}" type="slidenum">
              <a:rPr lang="en-IN" smtClean="0"/>
              <a:t>‹#›</a:t>
            </a:fld>
            <a:endParaRPr lang="en-IN"/>
          </a:p>
        </p:txBody>
      </p:sp>
    </p:spTree>
    <p:extLst>
      <p:ext uri="{BB962C8B-B14F-4D97-AF65-F5344CB8AC3E}">
        <p14:creationId xmlns:p14="http://schemas.microsoft.com/office/powerpoint/2010/main" val="3578876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99A5EA-F922-4369-84A7-7E7CB0E50E27}" type="datetimeFigureOut">
              <a:rPr lang="en-IN" smtClean="0"/>
              <a:t>10-05-2022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1A11236-9DA2-4C9B-B4F5-17676FB07B88}" type="slidenum">
              <a:rPr lang="en-IN" smtClean="0"/>
              <a:t>‹#›</a:t>
            </a:fld>
            <a:endParaRPr lang="en-IN"/>
          </a:p>
        </p:txBody>
      </p:sp>
    </p:spTree>
    <p:extLst>
      <p:ext uri="{BB962C8B-B14F-4D97-AF65-F5344CB8AC3E}">
        <p14:creationId xmlns:p14="http://schemas.microsoft.com/office/powerpoint/2010/main" val="3823325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99A5EA-F922-4369-84A7-7E7CB0E50E27}" type="datetimeFigureOut">
              <a:rPr lang="en-IN" smtClean="0"/>
              <a:t>10-05-2022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A11236-9DA2-4C9B-B4F5-17676FB07B88}" type="slidenum">
              <a:rPr lang="en-IN" smtClean="0"/>
              <a:t>‹#›</a:t>
            </a:fld>
            <a:endParaRPr lang="en-IN"/>
          </a:p>
        </p:txBody>
      </p:sp>
    </p:spTree>
    <p:extLst>
      <p:ext uri="{BB962C8B-B14F-4D97-AF65-F5344CB8AC3E}">
        <p14:creationId xmlns:p14="http://schemas.microsoft.com/office/powerpoint/2010/main" val="3772114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A899A5EA-F922-4369-84A7-7E7CB0E50E27}" type="datetimeFigureOut">
              <a:rPr lang="en-IN" smtClean="0"/>
              <a:t>10-05-2022</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C1A11236-9DA2-4C9B-B4F5-17676FB07B88}" type="slidenum">
              <a:rPr lang="en-IN" smtClean="0"/>
              <a:t>‹#›</a:t>
            </a:fld>
            <a:endParaRPr lang="en-IN"/>
          </a:p>
        </p:txBody>
      </p:sp>
    </p:spTree>
    <p:extLst>
      <p:ext uri="{BB962C8B-B14F-4D97-AF65-F5344CB8AC3E}">
        <p14:creationId xmlns:p14="http://schemas.microsoft.com/office/powerpoint/2010/main" val="3024585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A899A5EA-F922-4369-84A7-7E7CB0E50E27}" type="datetimeFigureOut">
              <a:rPr lang="en-IN" smtClean="0"/>
              <a:t>10-05-2022</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C1A11236-9DA2-4C9B-B4F5-17676FB07B88}" type="slidenum">
              <a:rPr lang="en-IN" smtClean="0"/>
              <a:t>‹#›</a:t>
            </a:fld>
            <a:endParaRPr lang="en-IN"/>
          </a:p>
        </p:txBody>
      </p:sp>
    </p:spTree>
    <p:extLst>
      <p:ext uri="{BB962C8B-B14F-4D97-AF65-F5344CB8AC3E}">
        <p14:creationId xmlns:p14="http://schemas.microsoft.com/office/powerpoint/2010/main" val="40038626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hyperlink" Target="https://docs.python.org/3/library/tk.html" TargetMode="External"/><Relationship Id="rId2" Type="http://schemas.openxmlformats.org/officeDocument/2006/relationships/hyperlink" Target="https://docs.python.org/3/"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712AF-9C55-4A68-92FF-E57BE3A119AA}"/>
              </a:ext>
            </a:extLst>
          </p:cNvPr>
          <p:cNvSpPr>
            <a:spLocks noGrp="1"/>
          </p:cNvSpPr>
          <p:nvPr>
            <p:ph type="ctrTitle"/>
          </p:nvPr>
        </p:nvSpPr>
        <p:spPr/>
        <p:txBody>
          <a:bodyPr/>
          <a:lstStyle/>
          <a:p>
            <a:r>
              <a:rPr lang="en-IN" dirty="0"/>
              <a:t>Library Management System</a:t>
            </a:r>
          </a:p>
        </p:txBody>
      </p:sp>
      <p:sp>
        <p:nvSpPr>
          <p:cNvPr id="3" name="Subtitle 2">
            <a:extLst>
              <a:ext uri="{FF2B5EF4-FFF2-40B4-BE49-F238E27FC236}">
                <a16:creationId xmlns:a16="http://schemas.microsoft.com/office/drawing/2014/main" id="{DD49ED77-4C0A-4320-B4E7-0F859D5639CE}"/>
              </a:ext>
            </a:extLst>
          </p:cNvPr>
          <p:cNvSpPr>
            <a:spLocks noGrp="1"/>
          </p:cNvSpPr>
          <p:nvPr>
            <p:ph type="subTitle" idx="1"/>
          </p:nvPr>
        </p:nvSpPr>
        <p:spPr/>
        <p:txBody>
          <a:bodyPr/>
          <a:lstStyle/>
          <a:p>
            <a:r>
              <a:rPr lang="en-IN" dirty="0"/>
              <a:t>Making job easier for librarian </a:t>
            </a:r>
          </a:p>
        </p:txBody>
      </p:sp>
    </p:spTree>
    <p:extLst>
      <p:ext uri="{BB962C8B-B14F-4D97-AF65-F5344CB8AC3E}">
        <p14:creationId xmlns:p14="http://schemas.microsoft.com/office/powerpoint/2010/main" val="3740494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46439-19DB-4C2F-85D5-423AA1A447A9}"/>
              </a:ext>
            </a:extLst>
          </p:cNvPr>
          <p:cNvSpPr>
            <a:spLocks noGrp="1"/>
          </p:cNvSpPr>
          <p:nvPr>
            <p:ph type="title"/>
          </p:nvPr>
        </p:nvSpPr>
        <p:spPr/>
        <p:txBody>
          <a:bodyPr>
            <a:normAutofit/>
          </a:bodyPr>
          <a:lstStyle/>
          <a:p>
            <a:pPr algn="l"/>
            <a:r>
              <a:rPr lang="en-IN" sz="4500" dirty="0">
                <a:latin typeface="Century Gothic (Headings)"/>
                <a:cs typeface="Times New Roman" panose="02020603050405020304" pitchFamily="18" charset="0"/>
              </a:rPr>
              <a:t>Applications</a:t>
            </a:r>
          </a:p>
        </p:txBody>
      </p:sp>
      <p:sp>
        <p:nvSpPr>
          <p:cNvPr id="3" name="Subtitle 2">
            <a:extLst>
              <a:ext uri="{FF2B5EF4-FFF2-40B4-BE49-F238E27FC236}">
                <a16:creationId xmlns:a16="http://schemas.microsoft.com/office/drawing/2014/main" id="{0C5567A0-2842-443E-8448-640463128929}"/>
              </a:ext>
            </a:extLst>
          </p:cNvPr>
          <p:cNvSpPr>
            <a:spLocks noGrp="1"/>
          </p:cNvSpPr>
          <p:nvPr>
            <p:ph type="subTitle" idx="4294967295"/>
          </p:nvPr>
        </p:nvSpPr>
        <p:spPr>
          <a:xfrm>
            <a:off x="394283" y="2519567"/>
            <a:ext cx="9144000" cy="1655762"/>
          </a:xfrm>
        </p:spPr>
        <p:txBody>
          <a:bodyPr>
            <a:normAutofit/>
          </a:bodyPr>
          <a:lstStyle/>
          <a:p>
            <a:pPr marL="342900" indent="-342900" algn="l">
              <a:buFont typeface="Arial" panose="020B0604020202020204" pitchFamily="34" charset="0"/>
              <a:buChar char="•"/>
            </a:pPr>
            <a:r>
              <a:rPr lang="en-US" dirty="0"/>
              <a:t>To store the information of issued books.</a:t>
            </a:r>
          </a:p>
          <a:p>
            <a:pPr marL="342900" indent="-342900" algn="l">
              <a:buFont typeface="Arial" panose="020B0604020202020204" pitchFamily="34" charset="0"/>
              <a:buChar char="•"/>
            </a:pPr>
            <a:r>
              <a:rPr lang="en-US" dirty="0"/>
              <a:t>To feed information of returned book.</a:t>
            </a:r>
          </a:p>
          <a:p>
            <a:pPr marL="342900" indent="-342900" algn="l">
              <a:buFont typeface="Arial" panose="020B0604020202020204" pitchFamily="34" charset="0"/>
              <a:buChar char="•"/>
            </a:pPr>
            <a:r>
              <a:rPr lang="en-US" dirty="0"/>
              <a:t>To access information of a particular student. </a:t>
            </a:r>
          </a:p>
          <a:p>
            <a:pPr marL="342900" indent="-342900" algn="l">
              <a:buFont typeface="Arial" panose="020B0604020202020204" pitchFamily="34" charset="0"/>
              <a:buChar char="•"/>
            </a:pPr>
            <a:r>
              <a:rPr lang="en-US" dirty="0"/>
              <a:t>To retrieves the information of issued and returned books.</a:t>
            </a:r>
            <a:endParaRPr lang="en-IN" dirty="0"/>
          </a:p>
        </p:txBody>
      </p:sp>
    </p:spTree>
    <p:extLst>
      <p:ext uri="{BB962C8B-B14F-4D97-AF65-F5344CB8AC3E}">
        <p14:creationId xmlns:p14="http://schemas.microsoft.com/office/powerpoint/2010/main" val="1423295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9707431-8BA3-43C2-B886-DDCCF9212607}"/>
              </a:ext>
            </a:extLst>
          </p:cNvPr>
          <p:cNvPicPr/>
          <p:nvPr/>
        </p:nvPicPr>
        <p:blipFill>
          <a:blip r:embed="rId2"/>
          <a:stretch>
            <a:fillRect/>
          </a:stretch>
        </p:blipFill>
        <p:spPr>
          <a:xfrm>
            <a:off x="1728133" y="2181138"/>
            <a:ext cx="7877261" cy="4597166"/>
          </a:xfrm>
          <a:prstGeom prst="rect">
            <a:avLst/>
          </a:prstGeom>
        </p:spPr>
      </p:pic>
      <p:sp>
        <p:nvSpPr>
          <p:cNvPr id="3" name="Title 1">
            <a:extLst>
              <a:ext uri="{FF2B5EF4-FFF2-40B4-BE49-F238E27FC236}">
                <a16:creationId xmlns:a16="http://schemas.microsoft.com/office/drawing/2014/main" id="{A4725EED-7245-449A-A939-68C51CCA289F}"/>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28600">
              <a:lnSpc>
                <a:spcPct val="106000"/>
              </a:lnSpc>
              <a:spcAft>
                <a:spcPts val="800"/>
              </a:spcAft>
            </a:pPr>
            <a:r>
              <a:rPr lang="en-IN" sz="4500" b="1" dirty="0">
                <a:latin typeface="Century Gothic (Headings)"/>
                <a:ea typeface="Calibri" panose="020F0502020204030204" pitchFamily="34" charset="0"/>
                <a:cs typeface="Mangal" panose="02040503050203030202" pitchFamily="18" charset="0"/>
              </a:rPr>
              <a:t>Execution /System Outputs</a:t>
            </a:r>
          </a:p>
        </p:txBody>
      </p:sp>
    </p:spTree>
    <p:extLst>
      <p:ext uri="{BB962C8B-B14F-4D97-AF65-F5344CB8AC3E}">
        <p14:creationId xmlns:p14="http://schemas.microsoft.com/office/powerpoint/2010/main" val="1144241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0B2636B-B75F-43CA-9AB0-8FC3599A0D77}"/>
              </a:ext>
            </a:extLst>
          </p:cNvPr>
          <p:cNvPicPr/>
          <p:nvPr/>
        </p:nvPicPr>
        <p:blipFill>
          <a:blip r:embed="rId2"/>
          <a:stretch>
            <a:fillRect/>
          </a:stretch>
        </p:blipFill>
        <p:spPr>
          <a:xfrm>
            <a:off x="2038524" y="2298583"/>
            <a:ext cx="7231311" cy="4446165"/>
          </a:xfrm>
          <a:prstGeom prst="rect">
            <a:avLst/>
          </a:prstGeom>
        </p:spPr>
      </p:pic>
      <p:sp>
        <p:nvSpPr>
          <p:cNvPr id="6" name="Title 1">
            <a:extLst>
              <a:ext uri="{FF2B5EF4-FFF2-40B4-BE49-F238E27FC236}">
                <a16:creationId xmlns:a16="http://schemas.microsoft.com/office/drawing/2014/main" id="{3ABF7044-D4CB-40CC-8848-E699DD5438C5}"/>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28600">
              <a:lnSpc>
                <a:spcPct val="106000"/>
              </a:lnSpc>
              <a:spcAft>
                <a:spcPts val="800"/>
              </a:spcAft>
            </a:pPr>
            <a:r>
              <a:rPr lang="en-IN" sz="4500" b="1" dirty="0">
                <a:latin typeface="Century Gothic (Headings)"/>
                <a:ea typeface="Calibri" panose="020F0502020204030204" pitchFamily="34" charset="0"/>
                <a:cs typeface="Mangal" panose="02040503050203030202" pitchFamily="18" charset="0"/>
              </a:rPr>
              <a:t>Secured Login</a:t>
            </a:r>
          </a:p>
        </p:txBody>
      </p:sp>
    </p:spTree>
    <p:extLst>
      <p:ext uri="{BB962C8B-B14F-4D97-AF65-F5344CB8AC3E}">
        <p14:creationId xmlns:p14="http://schemas.microsoft.com/office/powerpoint/2010/main" val="1253998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F9C22F-D5A9-4046-B23E-0D25CA862361}"/>
              </a:ext>
            </a:extLst>
          </p:cNvPr>
          <p:cNvPicPr/>
          <p:nvPr/>
        </p:nvPicPr>
        <p:blipFill>
          <a:blip r:embed="rId2"/>
          <a:stretch>
            <a:fillRect/>
          </a:stretch>
        </p:blipFill>
        <p:spPr>
          <a:xfrm>
            <a:off x="1443390" y="1040973"/>
            <a:ext cx="8195560" cy="5200435"/>
          </a:xfrm>
          <a:prstGeom prst="rect">
            <a:avLst/>
          </a:prstGeom>
        </p:spPr>
      </p:pic>
    </p:spTree>
    <p:extLst>
      <p:ext uri="{BB962C8B-B14F-4D97-AF65-F5344CB8AC3E}">
        <p14:creationId xmlns:p14="http://schemas.microsoft.com/office/powerpoint/2010/main" val="3945841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5514F2F-FF80-4E5D-9366-6D58BF8A559E}"/>
              </a:ext>
            </a:extLst>
          </p:cNvPr>
          <p:cNvPicPr/>
          <p:nvPr/>
        </p:nvPicPr>
        <p:blipFill>
          <a:blip r:embed="rId2"/>
          <a:stretch>
            <a:fillRect/>
          </a:stretch>
        </p:blipFill>
        <p:spPr>
          <a:xfrm>
            <a:off x="1418222" y="901551"/>
            <a:ext cx="8589843" cy="5297913"/>
          </a:xfrm>
          <a:prstGeom prst="rect">
            <a:avLst/>
          </a:prstGeom>
        </p:spPr>
      </p:pic>
    </p:spTree>
    <p:extLst>
      <p:ext uri="{BB962C8B-B14F-4D97-AF65-F5344CB8AC3E}">
        <p14:creationId xmlns:p14="http://schemas.microsoft.com/office/powerpoint/2010/main" val="3353644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10898-866B-4F16-96A7-3D063A2F82D3}"/>
              </a:ext>
            </a:extLst>
          </p:cNvPr>
          <p:cNvSpPr>
            <a:spLocks noGrp="1"/>
          </p:cNvSpPr>
          <p:nvPr>
            <p:ph type="title"/>
          </p:nvPr>
        </p:nvSpPr>
        <p:spPr/>
        <p:txBody>
          <a:bodyPr/>
          <a:lstStyle/>
          <a:p>
            <a:r>
              <a:rPr lang="en-IN" b="1" dirty="0">
                <a:latin typeface="Century Gothic (Headings)"/>
                <a:cs typeface="Times New Roman" panose="02020603050405020304" pitchFamily="18" charset="0"/>
              </a:rPr>
              <a:t>Limitation</a:t>
            </a:r>
          </a:p>
        </p:txBody>
      </p:sp>
      <p:sp>
        <p:nvSpPr>
          <p:cNvPr id="3" name="Subtitle 2">
            <a:extLst>
              <a:ext uri="{FF2B5EF4-FFF2-40B4-BE49-F238E27FC236}">
                <a16:creationId xmlns:a16="http://schemas.microsoft.com/office/drawing/2014/main" id="{CEFA71AF-7D0A-41C1-906E-C80811F68761}"/>
              </a:ext>
            </a:extLst>
          </p:cNvPr>
          <p:cNvSpPr txBox="1">
            <a:spLocks/>
          </p:cNvSpPr>
          <p:nvPr/>
        </p:nvSpPr>
        <p:spPr>
          <a:xfrm>
            <a:off x="810000" y="2470864"/>
            <a:ext cx="9144000" cy="263678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dirty="0"/>
              <a:t>The data stored is prone to cyber hacks. </a:t>
            </a:r>
          </a:p>
          <a:p>
            <a:pPr marL="342900" indent="-342900" algn="l">
              <a:buFont typeface="Arial" panose="020B0604020202020204" pitchFamily="34" charset="0"/>
              <a:buChar char="•"/>
            </a:pPr>
            <a:r>
              <a:rPr lang="en-US" dirty="0"/>
              <a:t>Costly and Expensive.</a:t>
            </a:r>
          </a:p>
          <a:p>
            <a:pPr marL="342900" indent="-342900" algn="l">
              <a:buFont typeface="Arial" panose="020B0604020202020204" pitchFamily="34" charset="0"/>
              <a:buChar char="•"/>
            </a:pPr>
            <a:r>
              <a:rPr lang="en-US" dirty="0"/>
              <a:t>Risk of computer virus.</a:t>
            </a:r>
          </a:p>
          <a:p>
            <a:pPr marL="342900" indent="-342900" algn="l">
              <a:buFont typeface="Arial" panose="020B0604020202020204" pitchFamily="34" charset="0"/>
              <a:buChar char="•"/>
            </a:pPr>
            <a:r>
              <a:rPr lang="en-US" dirty="0"/>
              <a:t>Risk of losing data since it is local hosted.</a:t>
            </a:r>
          </a:p>
        </p:txBody>
      </p:sp>
    </p:spTree>
    <p:extLst>
      <p:ext uri="{BB962C8B-B14F-4D97-AF65-F5344CB8AC3E}">
        <p14:creationId xmlns:p14="http://schemas.microsoft.com/office/powerpoint/2010/main" val="3776645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E00CBF35-1FD2-408A-BAEE-F36E10FA678B}"/>
              </a:ext>
            </a:extLst>
          </p:cNvPr>
          <p:cNvSpPr txBox="1">
            <a:spLocks/>
          </p:cNvSpPr>
          <p:nvPr/>
        </p:nvSpPr>
        <p:spPr>
          <a:xfrm>
            <a:off x="466987" y="2430163"/>
            <a:ext cx="9144000" cy="2636787"/>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Arial" panose="020B0604020202020204" pitchFamily="34" charset="0"/>
              <a:buChar char="•"/>
            </a:pPr>
            <a:r>
              <a:rPr lang="en-US" dirty="0"/>
              <a:t>We can store database on cloud services.</a:t>
            </a:r>
          </a:p>
          <a:p>
            <a:pPr marL="342900" indent="-342900" algn="just">
              <a:buFont typeface="Arial" panose="020B0604020202020204" pitchFamily="34" charset="0"/>
              <a:buChar char="•"/>
            </a:pPr>
            <a:r>
              <a:rPr lang="en-US" dirty="0"/>
              <a:t>To utilize resources in an efficient manner by increasing their productivity through automation.</a:t>
            </a:r>
          </a:p>
          <a:p>
            <a:pPr marL="342900" indent="-342900" algn="just">
              <a:buFont typeface="Arial" panose="020B0604020202020204" pitchFamily="34" charset="0"/>
              <a:buChar char="•"/>
            </a:pPr>
            <a:r>
              <a:rPr lang="en-US" dirty="0"/>
              <a:t>To keep track digitally of what is available in the library.</a:t>
            </a:r>
          </a:p>
          <a:p>
            <a:pPr marL="342900" indent="-342900" algn="just">
              <a:buFont typeface="Arial" panose="020B0604020202020204" pitchFamily="34" charset="0"/>
              <a:buChar char="•"/>
            </a:pPr>
            <a:r>
              <a:rPr lang="en-US" dirty="0"/>
              <a:t>Giving Bar code to every book to track the movement of book.</a:t>
            </a:r>
          </a:p>
          <a:p>
            <a:pPr marL="342900" indent="-342900" algn="just">
              <a:buFont typeface="Arial" panose="020B0604020202020204" pitchFamily="34" charset="0"/>
              <a:buChar char="•"/>
            </a:pPr>
            <a:r>
              <a:rPr lang="en-US" dirty="0"/>
              <a:t>We can make it as E-Library.</a:t>
            </a:r>
          </a:p>
        </p:txBody>
      </p:sp>
      <p:sp>
        <p:nvSpPr>
          <p:cNvPr id="3" name="Title 2">
            <a:extLst>
              <a:ext uri="{FF2B5EF4-FFF2-40B4-BE49-F238E27FC236}">
                <a16:creationId xmlns:a16="http://schemas.microsoft.com/office/drawing/2014/main" id="{EEA825CF-7E09-4E8A-9F19-FF5F13ECFDB2}"/>
              </a:ext>
            </a:extLst>
          </p:cNvPr>
          <p:cNvSpPr>
            <a:spLocks noGrp="1"/>
          </p:cNvSpPr>
          <p:nvPr>
            <p:ph type="title"/>
          </p:nvPr>
        </p:nvSpPr>
        <p:spPr/>
        <p:txBody>
          <a:bodyPr/>
          <a:lstStyle/>
          <a:p>
            <a:pPr algn="l"/>
            <a:r>
              <a:rPr lang="en-IN" b="1" dirty="0">
                <a:latin typeface="Century Gothic (Headings)"/>
                <a:cs typeface="Times New Roman" panose="02020603050405020304" pitchFamily="18" charset="0"/>
              </a:rPr>
              <a:t>Future Scope</a:t>
            </a:r>
          </a:p>
        </p:txBody>
      </p:sp>
    </p:spTree>
    <p:extLst>
      <p:ext uri="{BB962C8B-B14F-4D97-AF65-F5344CB8AC3E}">
        <p14:creationId xmlns:p14="http://schemas.microsoft.com/office/powerpoint/2010/main" val="3004353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55E18-0DF0-4C8F-856C-B27D32CA77FE}"/>
              </a:ext>
            </a:extLst>
          </p:cNvPr>
          <p:cNvSpPr>
            <a:spLocks noGrp="1"/>
          </p:cNvSpPr>
          <p:nvPr>
            <p:ph type="title"/>
          </p:nvPr>
        </p:nvSpPr>
        <p:spPr/>
        <p:txBody>
          <a:bodyPr>
            <a:normAutofit/>
          </a:bodyPr>
          <a:lstStyle/>
          <a:p>
            <a:pPr algn="l"/>
            <a:r>
              <a:rPr lang="en-IN" sz="4500" b="1" dirty="0">
                <a:latin typeface="Century Gothic (Headings)"/>
                <a:cs typeface="Times New Roman" panose="02020603050405020304" pitchFamily="18" charset="0"/>
              </a:rPr>
              <a:t>Conclusion </a:t>
            </a:r>
          </a:p>
        </p:txBody>
      </p:sp>
      <p:sp>
        <p:nvSpPr>
          <p:cNvPr id="3" name="Subtitle 2">
            <a:extLst>
              <a:ext uri="{FF2B5EF4-FFF2-40B4-BE49-F238E27FC236}">
                <a16:creationId xmlns:a16="http://schemas.microsoft.com/office/drawing/2014/main" id="{90FCE423-1F60-4772-AA8A-AE4D0F76851E}"/>
              </a:ext>
            </a:extLst>
          </p:cNvPr>
          <p:cNvSpPr>
            <a:spLocks noGrp="1"/>
          </p:cNvSpPr>
          <p:nvPr>
            <p:ph type="subTitle" idx="4294967295"/>
          </p:nvPr>
        </p:nvSpPr>
        <p:spPr>
          <a:xfrm>
            <a:off x="494951" y="1417638"/>
            <a:ext cx="9144000" cy="5030788"/>
          </a:xfrm>
        </p:spPr>
        <p:txBody>
          <a:bodyPr/>
          <a:lstStyle/>
          <a:p>
            <a:pPr algn="just"/>
            <a:r>
              <a:rPr lang="en-US" dirty="0">
                <a:latin typeface="Century Gothic (Body)"/>
                <a:cs typeface="Times New Roman" panose="02020603050405020304" pitchFamily="18" charset="0"/>
              </a:rPr>
              <a:t>In this article, we have successfully developed a Python-based user-interactive database management system that is highly applicable to university libraries. With this software, even users without Python knowledge can easily  understand  graphical reports of various transactions such as book availability, copies, and fines. Proper security was also maintained so that only authorized users from the administrator could access the service. This software can  run on any operating system with a Python virtual machine. From a proper analysis of the good points and limitations, we can conclude that this is a very efficient GUI-based software. This library management system is functioning properly and meets all user requirements of the institution.</a:t>
            </a:r>
            <a:endParaRPr lang="en-IN" dirty="0">
              <a:latin typeface="Century Gothic (Body)"/>
              <a:cs typeface="Times New Roman" panose="02020603050405020304" pitchFamily="18" charset="0"/>
            </a:endParaRPr>
          </a:p>
        </p:txBody>
      </p:sp>
    </p:spTree>
    <p:extLst>
      <p:ext uri="{BB962C8B-B14F-4D97-AF65-F5344CB8AC3E}">
        <p14:creationId xmlns:p14="http://schemas.microsoft.com/office/powerpoint/2010/main" val="724256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8FFC-1EBA-4400-B28D-CBD22CCC9845}"/>
              </a:ext>
            </a:extLst>
          </p:cNvPr>
          <p:cNvSpPr>
            <a:spLocks noGrp="1"/>
          </p:cNvSpPr>
          <p:nvPr>
            <p:ph type="title"/>
          </p:nvPr>
        </p:nvSpPr>
        <p:spPr/>
        <p:txBody>
          <a:bodyPr>
            <a:normAutofit/>
          </a:bodyPr>
          <a:lstStyle/>
          <a:p>
            <a:pPr algn="l"/>
            <a:r>
              <a:rPr lang="en-US" sz="4500" b="1" dirty="0">
                <a:effectLst/>
                <a:latin typeface="Century Gothic (Headings)"/>
                <a:ea typeface="Times New Roman" panose="02020603050405020304" pitchFamily="18" charset="0"/>
              </a:rPr>
              <a:t>References</a:t>
            </a:r>
            <a:endParaRPr lang="en-IN" sz="4500" b="1" dirty="0">
              <a:latin typeface="Century Gothic (Headings)"/>
            </a:endParaRPr>
          </a:p>
        </p:txBody>
      </p:sp>
      <p:sp>
        <p:nvSpPr>
          <p:cNvPr id="3" name="Subtitle 2">
            <a:extLst>
              <a:ext uri="{FF2B5EF4-FFF2-40B4-BE49-F238E27FC236}">
                <a16:creationId xmlns:a16="http://schemas.microsoft.com/office/drawing/2014/main" id="{783A7B87-7A31-4C95-986F-96B249271CEF}"/>
              </a:ext>
            </a:extLst>
          </p:cNvPr>
          <p:cNvSpPr>
            <a:spLocks noGrp="1"/>
          </p:cNvSpPr>
          <p:nvPr>
            <p:ph type="subTitle" idx="4294967295"/>
          </p:nvPr>
        </p:nvSpPr>
        <p:spPr>
          <a:xfrm>
            <a:off x="436227" y="2601118"/>
            <a:ext cx="9144000" cy="1655763"/>
          </a:xfrm>
        </p:spPr>
        <p:txBody>
          <a:bodyPr>
            <a:normAutofit fontScale="92500" lnSpcReduction="10000"/>
          </a:bodyPr>
          <a:lstStyle/>
          <a:p>
            <a:pPr marL="342900" marR="280670" lvl="0" indent="-342900" algn="l">
              <a:lnSpc>
                <a:spcPct val="115000"/>
              </a:lnSpc>
              <a:spcBef>
                <a:spcPts val="1000"/>
              </a:spcBef>
              <a:spcAft>
                <a:spcPts val="0"/>
              </a:spcAft>
              <a:buSzPts val="1200"/>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Python </a:t>
            </a:r>
            <a:r>
              <a:rPr lang="en-US" sz="1800" dirty="0" err="1">
                <a:effectLst/>
                <a:latin typeface="Times New Roman" panose="02020603050405020304" pitchFamily="18" charset="0"/>
                <a:ea typeface="Times New Roman" panose="02020603050405020304" pitchFamily="18" charset="0"/>
              </a:rPr>
              <a:t>Tkinter</a:t>
            </a:r>
            <a:r>
              <a:rPr lang="en-US" sz="1800" dirty="0">
                <a:effectLst/>
                <a:latin typeface="Times New Roman" panose="02020603050405020304" pitchFamily="18" charset="0"/>
                <a:ea typeface="Times New Roman" panose="02020603050405020304" pitchFamily="18" charset="0"/>
              </a:rPr>
              <a:t> documentation</a:t>
            </a:r>
            <a:endParaRPr lang="en-IN" sz="1800" dirty="0">
              <a:effectLst/>
              <a:latin typeface="Times New Roman" panose="02020603050405020304" pitchFamily="18" charset="0"/>
              <a:ea typeface="Times New Roman" panose="02020603050405020304" pitchFamily="18" charset="0"/>
            </a:endParaRPr>
          </a:p>
          <a:p>
            <a:pPr marL="342900" marR="280670" lvl="0" indent="-342900" algn="l">
              <a:lnSpc>
                <a:spcPct val="115000"/>
              </a:lnSpc>
              <a:spcBef>
                <a:spcPts val="1000"/>
              </a:spcBef>
              <a:spcAft>
                <a:spcPts val="0"/>
              </a:spcAft>
              <a:buSzPts val="1200"/>
              <a:buFont typeface="Symbol" panose="05050102010706020507" pitchFamily="18" charset="2"/>
              <a:buChar char=""/>
            </a:pPr>
            <a:r>
              <a:rPr lang="en-US" sz="1800" dirty="0" err="1">
                <a:effectLst/>
                <a:latin typeface="Times New Roman" panose="02020603050405020304" pitchFamily="18" charset="0"/>
                <a:ea typeface="Times New Roman" panose="02020603050405020304" pitchFamily="18" charset="0"/>
              </a:rPr>
              <a:t>SQlite</a:t>
            </a:r>
            <a:r>
              <a:rPr lang="en-US" sz="1800" dirty="0">
                <a:effectLst/>
                <a:latin typeface="Times New Roman" panose="02020603050405020304" pitchFamily="18" charset="0"/>
                <a:ea typeface="Times New Roman" panose="02020603050405020304" pitchFamily="18" charset="0"/>
              </a:rPr>
              <a:t> Documentation</a:t>
            </a:r>
          </a:p>
          <a:p>
            <a:pPr marL="342900" marR="280670" lvl="0" indent="-342900" algn="l">
              <a:lnSpc>
                <a:spcPct val="115000"/>
              </a:lnSpc>
              <a:spcBef>
                <a:spcPts val="1000"/>
              </a:spcBef>
              <a:spcAft>
                <a:spcPts val="0"/>
              </a:spcAft>
              <a:buSzPts val="1200"/>
              <a:buFont typeface="Symbol" panose="05050102010706020507" pitchFamily="18" charset="2"/>
              <a:buChar char=""/>
            </a:pPr>
            <a:r>
              <a:rPr lang="en-US" sz="1800" u="sng" dirty="0">
                <a:solidFill>
                  <a:srgbClr val="0563C1"/>
                </a:solidFill>
                <a:effectLst/>
                <a:latin typeface="Times New Roman" panose="02020603050405020304" pitchFamily="18" charset="0"/>
                <a:ea typeface="Times New Roman" panose="02020603050405020304" pitchFamily="18" charset="0"/>
                <a:hlinkClick r:id="rId2"/>
              </a:rPr>
              <a:t>https://docs.python.org/3/</a:t>
            </a:r>
            <a:endParaRPr lang="en-IN" sz="1800" dirty="0">
              <a:effectLst/>
              <a:latin typeface="Times New Roman" panose="02020603050405020304" pitchFamily="18" charset="0"/>
              <a:ea typeface="Times New Roman" panose="02020603050405020304" pitchFamily="18" charset="0"/>
            </a:endParaRPr>
          </a:p>
          <a:p>
            <a:pPr marL="342900" marR="280670" lvl="0" indent="-342900" algn="l">
              <a:lnSpc>
                <a:spcPct val="115000"/>
              </a:lnSpc>
              <a:spcBef>
                <a:spcPts val="1000"/>
              </a:spcBef>
              <a:spcAft>
                <a:spcPts val="0"/>
              </a:spcAft>
              <a:buSzPts val="1200"/>
              <a:buFont typeface="Symbol" panose="05050102010706020507" pitchFamily="18" charset="2"/>
              <a:buChar char=""/>
            </a:pPr>
            <a:r>
              <a:rPr lang="en-US" sz="1800" u="sng" dirty="0">
                <a:solidFill>
                  <a:srgbClr val="0563C1"/>
                </a:solidFill>
                <a:effectLst/>
                <a:latin typeface="Times New Roman" panose="02020603050405020304" pitchFamily="18" charset="0"/>
                <a:ea typeface="Times New Roman" panose="02020603050405020304" pitchFamily="18" charset="0"/>
                <a:hlinkClick r:id="rId3"/>
              </a:rPr>
              <a:t>https://docs.python.org/3/library/tk.html</a:t>
            </a:r>
            <a:endParaRPr lang="en-IN" sz="1800" dirty="0">
              <a:effectLst/>
              <a:latin typeface="Times New Roman" panose="02020603050405020304" pitchFamily="18" charset="0"/>
              <a:ea typeface="Times New Roman" panose="02020603050405020304" pitchFamily="18" charset="0"/>
            </a:endParaRPr>
          </a:p>
          <a:p>
            <a:pPr marL="0" indent="0" algn="l">
              <a:buNone/>
            </a:pPr>
            <a:endParaRPr lang="en-IN" dirty="0"/>
          </a:p>
        </p:txBody>
      </p:sp>
    </p:spTree>
    <p:extLst>
      <p:ext uri="{BB962C8B-B14F-4D97-AF65-F5344CB8AC3E}">
        <p14:creationId xmlns:p14="http://schemas.microsoft.com/office/powerpoint/2010/main" val="6445276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B0263EB0-1C00-4FFB-8B56-FD0762216AF0}"/>
              </a:ext>
            </a:extLst>
          </p:cNvPr>
          <p:cNvSpPr txBox="1">
            <a:spLocks/>
          </p:cNvSpPr>
          <p:nvPr/>
        </p:nvSpPr>
        <p:spPr>
          <a:xfrm>
            <a:off x="1208014" y="1418270"/>
            <a:ext cx="9144000" cy="165576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endParaRPr lang="en-IN" dirty="0"/>
          </a:p>
        </p:txBody>
      </p:sp>
      <p:sp>
        <p:nvSpPr>
          <p:cNvPr id="5" name="Title 4">
            <a:extLst>
              <a:ext uri="{FF2B5EF4-FFF2-40B4-BE49-F238E27FC236}">
                <a16:creationId xmlns:a16="http://schemas.microsoft.com/office/drawing/2014/main" id="{8F6A3F6D-C37C-4A49-89CF-AAA45715AA8B}"/>
              </a:ext>
            </a:extLst>
          </p:cNvPr>
          <p:cNvSpPr>
            <a:spLocks noGrp="1"/>
          </p:cNvSpPr>
          <p:nvPr>
            <p:ph type="title"/>
          </p:nvPr>
        </p:nvSpPr>
        <p:spPr/>
        <p:txBody>
          <a:bodyPr/>
          <a:lstStyle/>
          <a:p>
            <a:r>
              <a:rPr lang="en-IN" sz="9600" dirty="0"/>
              <a:t> Thank</a:t>
            </a:r>
          </a:p>
        </p:txBody>
      </p:sp>
      <p:sp>
        <p:nvSpPr>
          <p:cNvPr id="6" name="Text Placeholder 5">
            <a:extLst>
              <a:ext uri="{FF2B5EF4-FFF2-40B4-BE49-F238E27FC236}">
                <a16:creationId xmlns:a16="http://schemas.microsoft.com/office/drawing/2014/main" id="{7E389ABD-3120-478B-AC26-BCCECA4ACC57}"/>
              </a:ext>
            </a:extLst>
          </p:cNvPr>
          <p:cNvSpPr>
            <a:spLocks noGrp="1"/>
          </p:cNvSpPr>
          <p:nvPr>
            <p:ph type="body" sz="quarter" idx="16"/>
          </p:nvPr>
        </p:nvSpPr>
        <p:spPr>
          <a:xfrm>
            <a:off x="6315391" y="2793534"/>
            <a:ext cx="4880300" cy="1787991"/>
          </a:xfrm>
        </p:spPr>
        <p:txBody>
          <a:bodyPr>
            <a:normAutofit/>
          </a:bodyPr>
          <a:lstStyle/>
          <a:p>
            <a:r>
              <a:rPr lang="en-IN" sz="9600" b="1" dirty="0">
                <a:latin typeface="Century Gothic (Headings)"/>
              </a:rPr>
              <a:t>You</a:t>
            </a:r>
          </a:p>
        </p:txBody>
      </p:sp>
    </p:spTree>
    <p:extLst>
      <p:ext uri="{BB962C8B-B14F-4D97-AF65-F5344CB8AC3E}">
        <p14:creationId xmlns:p14="http://schemas.microsoft.com/office/powerpoint/2010/main" val="773459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D9575-401E-400A-B9C7-5F294F5CFBEC}"/>
              </a:ext>
            </a:extLst>
          </p:cNvPr>
          <p:cNvSpPr>
            <a:spLocks noGrp="1"/>
          </p:cNvSpPr>
          <p:nvPr>
            <p:ph type="title"/>
          </p:nvPr>
        </p:nvSpPr>
        <p:spPr/>
        <p:txBody>
          <a:bodyPr/>
          <a:lstStyle/>
          <a:p>
            <a:r>
              <a:rPr lang="en-US" sz="6000" dirty="0"/>
              <a:t>Guidance:- </a:t>
            </a:r>
            <a:endParaRPr lang="en-IN" dirty="0"/>
          </a:p>
        </p:txBody>
      </p:sp>
      <p:sp>
        <p:nvSpPr>
          <p:cNvPr id="3" name="Text Placeholder 2">
            <a:extLst>
              <a:ext uri="{FF2B5EF4-FFF2-40B4-BE49-F238E27FC236}">
                <a16:creationId xmlns:a16="http://schemas.microsoft.com/office/drawing/2014/main" id="{5CDFDC34-E1C1-4F81-BDD0-44FF70DA8C39}"/>
              </a:ext>
            </a:extLst>
          </p:cNvPr>
          <p:cNvSpPr>
            <a:spLocks noGrp="1"/>
          </p:cNvSpPr>
          <p:nvPr>
            <p:ph type="body" idx="1"/>
          </p:nvPr>
        </p:nvSpPr>
        <p:spPr/>
        <p:txBody>
          <a:bodyPr/>
          <a:lstStyle/>
          <a:p>
            <a:r>
              <a:rPr lang="en-US" sz="2400" dirty="0"/>
              <a:t>Prof. Naresh C. </a:t>
            </a:r>
            <a:r>
              <a:rPr lang="en-US" sz="2400" dirty="0" err="1"/>
              <a:t>Thoutam</a:t>
            </a:r>
            <a:endParaRPr lang="en-US" sz="2400" dirty="0"/>
          </a:p>
        </p:txBody>
      </p:sp>
    </p:spTree>
    <p:extLst>
      <p:ext uri="{BB962C8B-B14F-4D97-AF65-F5344CB8AC3E}">
        <p14:creationId xmlns:p14="http://schemas.microsoft.com/office/powerpoint/2010/main" val="2326447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54DEF-C2CC-4BDA-BBEE-07DA60583667}"/>
              </a:ext>
            </a:extLst>
          </p:cNvPr>
          <p:cNvSpPr>
            <a:spLocks noGrp="1"/>
          </p:cNvSpPr>
          <p:nvPr>
            <p:ph type="title"/>
          </p:nvPr>
        </p:nvSpPr>
        <p:spPr>
          <a:xfrm>
            <a:off x="1108687" y="3660746"/>
            <a:ext cx="10515600" cy="980376"/>
          </a:xfrm>
        </p:spPr>
        <p:txBody>
          <a:bodyPr/>
          <a:lstStyle/>
          <a:p>
            <a:r>
              <a:rPr lang="en-GB" dirty="0">
                <a:latin typeface="Century Gothic (Headings)"/>
                <a:cs typeface="Times New Roman" panose="02020603050405020304" pitchFamily="18" charset="0"/>
              </a:rPr>
              <a:t>Presented By:</a:t>
            </a:r>
            <a:endParaRPr lang="en-IN" dirty="0">
              <a:latin typeface="Century Gothic (Headings)"/>
              <a:cs typeface="Times New Roman" panose="02020603050405020304" pitchFamily="18" charset="0"/>
            </a:endParaRPr>
          </a:p>
        </p:txBody>
      </p:sp>
      <p:sp>
        <p:nvSpPr>
          <p:cNvPr id="3" name="Text Placeholder 2">
            <a:extLst>
              <a:ext uri="{FF2B5EF4-FFF2-40B4-BE49-F238E27FC236}">
                <a16:creationId xmlns:a16="http://schemas.microsoft.com/office/drawing/2014/main" id="{2BC39532-CA5D-4371-8E0B-0DC99652F53F}"/>
              </a:ext>
            </a:extLst>
          </p:cNvPr>
          <p:cNvSpPr>
            <a:spLocks noGrp="1"/>
          </p:cNvSpPr>
          <p:nvPr>
            <p:ph type="body" idx="1"/>
          </p:nvPr>
        </p:nvSpPr>
        <p:spPr>
          <a:xfrm>
            <a:off x="1108687" y="5250372"/>
            <a:ext cx="10515600" cy="1500187"/>
          </a:xfrm>
        </p:spPr>
        <p:txBody>
          <a:bodyPr>
            <a:normAutofit lnSpcReduction="10000"/>
          </a:bodyPr>
          <a:lstStyle/>
          <a:p>
            <a:pPr marL="1371600" indent="457200"/>
            <a:r>
              <a:rPr lang="en-US" sz="1800" dirty="0">
                <a:effectLst/>
                <a:latin typeface="Times New Roman" panose="02020603050405020304" pitchFamily="18" charset="0"/>
                <a:ea typeface="Times New Roman" panose="02020603050405020304" pitchFamily="18" charset="0"/>
              </a:rPr>
              <a:t>Lucky Nirankari	S190614289</a:t>
            </a:r>
          </a:p>
          <a:p>
            <a:pPr marL="1371600" indent="457200"/>
            <a:r>
              <a:rPr lang="en-US" sz="1800" dirty="0" err="1">
                <a:effectLst/>
                <a:latin typeface="Times New Roman" panose="02020603050405020304" pitchFamily="18" charset="0"/>
                <a:ea typeface="Times New Roman" panose="02020603050405020304" pitchFamily="18" charset="0"/>
              </a:rPr>
              <a:t>Darshil</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Gajul</a:t>
            </a:r>
            <a:r>
              <a:rPr lang="en-US" sz="1800" dirty="0">
                <a:effectLst/>
                <a:latin typeface="Times New Roman" panose="02020603050405020304" pitchFamily="18" charset="0"/>
                <a:ea typeface="Times New Roman" panose="02020603050405020304" pitchFamily="18" charset="0"/>
              </a:rPr>
              <a:t>		S190614246</a:t>
            </a:r>
            <a:endParaRPr lang="en-IN" sz="1800" dirty="0">
              <a:effectLst/>
              <a:latin typeface="Times New Roman" panose="02020603050405020304" pitchFamily="18" charset="0"/>
              <a:ea typeface="Times New Roman" panose="02020603050405020304" pitchFamily="18" charset="0"/>
            </a:endParaRPr>
          </a:p>
          <a:p>
            <a:pPr marL="1371600" indent="457200"/>
            <a:r>
              <a:rPr lang="en-US" sz="1800" dirty="0">
                <a:effectLst/>
                <a:latin typeface="Times New Roman" panose="02020603050405020304" pitchFamily="18" charset="0"/>
                <a:ea typeface="Times New Roman" panose="02020603050405020304" pitchFamily="18" charset="0"/>
              </a:rPr>
              <a:t>Vasant </a:t>
            </a:r>
            <a:r>
              <a:rPr lang="en-US" sz="1800" dirty="0" err="1">
                <a:effectLst/>
                <a:latin typeface="Times New Roman" panose="02020603050405020304" pitchFamily="18" charset="0"/>
                <a:ea typeface="Times New Roman" panose="02020603050405020304" pitchFamily="18" charset="0"/>
              </a:rPr>
              <a:t>Pardeshi</a:t>
            </a:r>
            <a:r>
              <a:rPr lang="en-US" sz="1800" dirty="0">
                <a:effectLst/>
                <a:latin typeface="Times New Roman" panose="02020603050405020304" pitchFamily="18" charset="0"/>
                <a:ea typeface="Times New Roman" panose="02020603050405020304" pitchFamily="18" charset="0"/>
              </a:rPr>
              <a:t>	S190614294</a:t>
            </a:r>
            <a:endParaRPr lang="en-IN" sz="1800" dirty="0">
              <a:effectLst/>
              <a:latin typeface="Times New Roman" panose="02020603050405020304" pitchFamily="18" charset="0"/>
              <a:ea typeface="Times New Roman" panose="02020603050405020304" pitchFamily="18" charset="0"/>
            </a:endParaRPr>
          </a:p>
          <a:p>
            <a:pPr marL="1371600" indent="457200"/>
            <a:r>
              <a:rPr lang="en-US" sz="1800" dirty="0">
                <a:effectLst/>
                <a:latin typeface="Times New Roman" panose="02020603050405020304" pitchFamily="18" charset="0"/>
                <a:ea typeface="Times New Roman" panose="02020603050405020304" pitchFamily="18" charset="0"/>
              </a:rPr>
              <a:t>Aayush Shah		S190614202</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94225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AB408-C8BA-45FD-A2C1-9BA52A410F2A}"/>
              </a:ext>
            </a:extLst>
          </p:cNvPr>
          <p:cNvSpPr>
            <a:spLocks noGrp="1"/>
          </p:cNvSpPr>
          <p:nvPr>
            <p:ph type="title"/>
          </p:nvPr>
        </p:nvSpPr>
        <p:spPr/>
        <p:txBody>
          <a:bodyPr/>
          <a:lstStyle/>
          <a:p>
            <a:pPr algn="l"/>
            <a:r>
              <a:rPr lang="en-IN" dirty="0">
                <a:latin typeface="Century Gothic (Headings)"/>
                <a:cs typeface="Times New Roman" panose="02020603050405020304" pitchFamily="18" charset="0"/>
              </a:rPr>
              <a:t>Motivation</a:t>
            </a:r>
            <a:r>
              <a:rPr lang="en-IN" dirty="0">
                <a:latin typeface="Times New Roman" panose="02020603050405020304" pitchFamily="18" charset="0"/>
                <a:cs typeface="Times New Roman" panose="02020603050405020304" pitchFamily="18" charset="0"/>
              </a:rPr>
              <a:t> </a:t>
            </a:r>
          </a:p>
        </p:txBody>
      </p:sp>
      <p:sp>
        <p:nvSpPr>
          <p:cNvPr id="3" name="Subtitle 2">
            <a:extLst>
              <a:ext uri="{FF2B5EF4-FFF2-40B4-BE49-F238E27FC236}">
                <a16:creationId xmlns:a16="http://schemas.microsoft.com/office/drawing/2014/main" id="{8A44C699-49B8-4AC0-9A40-7485AE59C7CA}"/>
              </a:ext>
            </a:extLst>
          </p:cNvPr>
          <p:cNvSpPr>
            <a:spLocks noGrp="1"/>
          </p:cNvSpPr>
          <p:nvPr>
            <p:ph type="subTitle" idx="4294967295"/>
          </p:nvPr>
        </p:nvSpPr>
        <p:spPr>
          <a:xfrm>
            <a:off x="360727" y="1417638"/>
            <a:ext cx="9144000" cy="4841875"/>
          </a:xfrm>
        </p:spPr>
        <p:txBody>
          <a:bodyPr>
            <a:normAutofit/>
          </a:bodyPr>
          <a:lstStyle/>
          <a:p>
            <a:pPr marL="342900" indent="-342900" algn="just">
              <a:buFont typeface="Arial" panose="020B0604020202020204" pitchFamily="34" charset="0"/>
              <a:buChar char="•"/>
            </a:pPr>
            <a:r>
              <a:rPr lang="en-IN" dirty="0"/>
              <a:t>Greater accountability and transparency in operations.</a:t>
            </a:r>
          </a:p>
          <a:p>
            <a:pPr marL="342900" indent="-342900" algn="just">
              <a:buFont typeface="Arial" panose="020B0604020202020204" pitchFamily="34" charset="0"/>
              <a:buChar char="•"/>
            </a:pPr>
            <a:r>
              <a:rPr lang="en-IN" dirty="0"/>
              <a:t>Managing the library in well mannered.</a:t>
            </a:r>
          </a:p>
          <a:p>
            <a:pPr marL="342900" indent="-342900" algn="just">
              <a:buFont typeface="Arial" panose="020B0604020202020204" pitchFamily="34" charset="0"/>
              <a:buChar char="•"/>
            </a:pPr>
            <a:r>
              <a:rPr lang="en-IN" dirty="0"/>
              <a:t>Reminding customer of due date as well as fine.</a:t>
            </a:r>
          </a:p>
          <a:p>
            <a:pPr marL="342900" indent="-342900" algn="just">
              <a:buFont typeface="Arial" panose="020B0604020202020204" pitchFamily="34" charset="0"/>
              <a:buChar char="•"/>
            </a:pPr>
            <a:r>
              <a:rPr lang="en-IN" dirty="0"/>
              <a:t>It saves time</a:t>
            </a:r>
          </a:p>
          <a:p>
            <a:pPr marL="342900" indent="-342900" algn="just">
              <a:buFont typeface="Arial" panose="020B0604020202020204" pitchFamily="34" charset="0"/>
              <a:buChar char="•"/>
            </a:pPr>
            <a:r>
              <a:rPr lang="en-IN" dirty="0"/>
              <a:t>Reduces the wastage of materials.</a:t>
            </a:r>
          </a:p>
          <a:p>
            <a:pPr algn="just"/>
            <a:endParaRPr lang="en-IN" dirty="0"/>
          </a:p>
        </p:txBody>
      </p:sp>
    </p:spTree>
    <p:extLst>
      <p:ext uri="{BB962C8B-B14F-4D97-AF65-F5344CB8AC3E}">
        <p14:creationId xmlns:p14="http://schemas.microsoft.com/office/powerpoint/2010/main" val="393942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72FCC-D5C6-4AE0-A528-3B5318DC58FD}"/>
              </a:ext>
            </a:extLst>
          </p:cNvPr>
          <p:cNvSpPr>
            <a:spLocks noGrp="1"/>
          </p:cNvSpPr>
          <p:nvPr>
            <p:ph type="title"/>
          </p:nvPr>
        </p:nvSpPr>
        <p:spPr/>
        <p:txBody>
          <a:bodyPr/>
          <a:lstStyle/>
          <a:p>
            <a:r>
              <a:rPr lang="en-IN" dirty="0">
                <a:effectLst/>
                <a:latin typeface="Century Gothic (Headings)"/>
                <a:ea typeface="Calibri" panose="020F0502020204030204" pitchFamily="34" charset="0"/>
              </a:rPr>
              <a:t>Abstract</a:t>
            </a:r>
            <a:endParaRPr lang="en-IN" dirty="0">
              <a:latin typeface="Century Gothic (Headings)"/>
            </a:endParaRPr>
          </a:p>
        </p:txBody>
      </p:sp>
      <p:sp>
        <p:nvSpPr>
          <p:cNvPr id="3" name="Subtitle 2">
            <a:extLst>
              <a:ext uri="{FF2B5EF4-FFF2-40B4-BE49-F238E27FC236}">
                <a16:creationId xmlns:a16="http://schemas.microsoft.com/office/drawing/2014/main" id="{C2AF7446-17CC-4D69-BFC3-927452157D2C}"/>
              </a:ext>
            </a:extLst>
          </p:cNvPr>
          <p:cNvSpPr txBox="1">
            <a:spLocks/>
          </p:cNvSpPr>
          <p:nvPr/>
        </p:nvSpPr>
        <p:spPr>
          <a:xfrm>
            <a:off x="383097" y="2377245"/>
            <a:ext cx="9144000" cy="1655762"/>
          </a:xfrm>
          <a:prstGeom prst="rect">
            <a:avLst/>
          </a:prstGeom>
        </p:spPr>
        <p:txBody>
          <a:bodyP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lgn="just"/>
            <a:r>
              <a:rPr lang="en-US"/>
              <a:t>A library management system is an application designed to help librarians manage a university library. The system provides a basic feature set for adding / updating members, adding / updating books, and managing check-in specifications for the system based on the needs of other students. This project "LIBRARY MANAGEMENT" provides complete information about the library. You can enter a new book record to get the details of the books available in the library. You can publish a book to your students and keep a record of it. You can also check how many books have been published and are  available in the library.</a:t>
            </a:r>
            <a:endParaRPr lang="en-IN" dirty="0"/>
          </a:p>
        </p:txBody>
      </p:sp>
    </p:spTree>
    <p:extLst>
      <p:ext uri="{BB962C8B-B14F-4D97-AF65-F5344CB8AC3E}">
        <p14:creationId xmlns:p14="http://schemas.microsoft.com/office/powerpoint/2010/main" val="143301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484CA-E39E-42DA-B858-CC12C7D088D7}"/>
              </a:ext>
            </a:extLst>
          </p:cNvPr>
          <p:cNvSpPr>
            <a:spLocks noGrp="1"/>
          </p:cNvSpPr>
          <p:nvPr>
            <p:ph type="title"/>
          </p:nvPr>
        </p:nvSpPr>
        <p:spPr/>
        <p:txBody>
          <a:bodyPr>
            <a:normAutofit/>
          </a:bodyPr>
          <a:lstStyle/>
          <a:p>
            <a:pPr algn="l"/>
            <a:r>
              <a:rPr lang="en-IN" dirty="0">
                <a:effectLst/>
                <a:latin typeface="Century Gothic (Headings)"/>
                <a:ea typeface="Calibri" panose="020F0502020204030204" pitchFamily="34" charset="0"/>
              </a:rPr>
              <a:t>Introduction</a:t>
            </a:r>
            <a:endParaRPr lang="en-IN" dirty="0">
              <a:latin typeface="Century Gothic (Headings)"/>
            </a:endParaRPr>
          </a:p>
        </p:txBody>
      </p:sp>
      <p:sp>
        <p:nvSpPr>
          <p:cNvPr id="3" name="Subtitle 2">
            <a:extLst>
              <a:ext uri="{FF2B5EF4-FFF2-40B4-BE49-F238E27FC236}">
                <a16:creationId xmlns:a16="http://schemas.microsoft.com/office/drawing/2014/main" id="{0FEACCB4-3D0C-487F-AC6D-25D2C41BC505}"/>
              </a:ext>
            </a:extLst>
          </p:cNvPr>
          <p:cNvSpPr>
            <a:spLocks noGrp="1"/>
          </p:cNvSpPr>
          <p:nvPr>
            <p:ph type="subTitle" idx="4294967295"/>
          </p:nvPr>
        </p:nvSpPr>
        <p:spPr>
          <a:xfrm>
            <a:off x="0" y="1395413"/>
            <a:ext cx="9144000" cy="4451350"/>
          </a:xfrm>
        </p:spPr>
        <p:txBody>
          <a:bodyPr>
            <a:noAutofit/>
          </a:bodyPr>
          <a:lstStyle/>
          <a:p>
            <a:pPr marL="342900" indent="-342900" algn="just">
              <a:buFont typeface="Arial" panose="020B0604020202020204" pitchFamily="34" charset="0"/>
              <a:buChar char="•"/>
            </a:pPr>
            <a:r>
              <a:rPr lang="en-US" b="0" i="0" dirty="0">
                <a:effectLst/>
                <a:latin typeface="Calibri (Body)"/>
                <a:cs typeface="Times New Roman" panose="02020603050405020304" pitchFamily="18" charset="0"/>
              </a:rPr>
              <a:t>A library management system is software  designed to manage all the functionality of a library. This helps librarians maintain a database of new books and  books  borrowed by members over time. This system fully automates all activities in the library. </a:t>
            </a:r>
          </a:p>
          <a:p>
            <a:pPr marL="342900" indent="-342900" algn="just">
              <a:buFont typeface="Arial" panose="020B0604020202020204" pitchFamily="34" charset="0"/>
              <a:buChar char="•"/>
            </a:pPr>
            <a:r>
              <a:rPr lang="en-US" b="0" i="0" dirty="0">
                <a:effectLst/>
                <a:latin typeface="Calibri (Body)"/>
                <a:cs typeface="Times New Roman" panose="02020603050405020304" pitchFamily="18" charset="0"/>
              </a:rPr>
              <a:t> The modern generation depends on computers and uses software through computers. </a:t>
            </a:r>
          </a:p>
          <a:p>
            <a:pPr marL="342900" indent="-342900" algn="just">
              <a:buFont typeface="Arial" panose="020B0604020202020204" pitchFamily="34" charset="0"/>
              <a:buChar char="•"/>
            </a:pPr>
            <a:r>
              <a:rPr lang="en-US" b="0" i="0" dirty="0">
                <a:effectLst/>
                <a:latin typeface="Calibri (Body)"/>
                <a:cs typeface="Times New Roman" panose="02020603050405020304" pitchFamily="18" charset="0"/>
              </a:rPr>
              <a:t>Python, you will use Python to create an application to manage your library system. This allows you to save information about the student publishing the book and the student who brought the book from the library. This application is primarily used for library management.</a:t>
            </a:r>
            <a:endParaRPr lang="en-IN" dirty="0">
              <a:latin typeface="Calibri (Body)"/>
              <a:cs typeface="Times New Roman" panose="02020603050405020304" pitchFamily="18" charset="0"/>
            </a:endParaRPr>
          </a:p>
        </p:txBody>
      </p:sp>
    </p:spTree>
    <p:extLst>
      <p:ext uri="{BB962C8B-B14F-4D97-AF65-F5344CB8AC3E}">
        <p14:creationId xmlns:p14="http://schemas.microsoft.com/office/powerpoint/2010/main" val="2593317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04575-01B7-41BA-9BF3-E705D06EEAFA}"/>
              </a:ext>
            </a:extLst>
          </p:cNvPr>
          <p:cNvSpPr>
            <a:spLocks noGrp="1"/>
          </p:cNvSpPr>
          <p:nvPr>
            <p:ph type="title"/>
          </p:nvPr>
        </p:nvSpPr>
        <p:spPr/>
        <p:txBody>
          <a:bodyPr/>
          <a:lstStyle/>
          <a:p>
            <a:pPr algn="l"/>
            <a:r>
              <a:rPr lang="en-IN" dirty="0">
                <a:latin typeface="Century Gothic (Headings)"/>
                <a:cs typeface="Times New Roman" panose="02020603050405020304" pitchFamily="18" charset="0"/>
              </a:rPr>
              <a:t>Requirements</a:t>
            </a:r>
          </a:p>
        </p:txBody>
      </p:sp>
      <p:sp>
        <p:nvSpPr>
          <p:cNvPr id="3" name="Subtitle 2">
            <a:extLst>
              <a:ext uri="{FF2B5EF4-FFF2-40B4-BE49-F238E27FC236}">
                <a16:creationId xmlns:a16="http://schemas.microsoft.com/office/drawing/2014/main" id="{A1AD47A2-4BC6-461F-8425-0CE6545C3C49}"/>
              </a:ext>
            </a:extLst>
          </p:cNvPr>
          <p:cNvSpPr>
            <a:spLocks noGrp="1"/>
          </p:cNvSpPr>
          <p:nvPr>
            <p:ph type="subTitle" idx="4294967295"/>
          </p:nvPr>
        </p:nvSpPr>
        <p:spPr>
          <a:xfrm>
            <a:off x="0" y="1395413"/>
            <a:ext cx="9144000" cy="4443412"/>
          </a:xfrm>
        </p:spPr>
        <p:txBody>
          <a:bodyPr>
            <a:normAutofit/>
          </a:bodyPr>
          <a:lstStyle/>
          <a:p>
            <a:pPr algn="just"/>
            <a:r>
              <a:rPr lang="en-IN" dirty="0"/>
              <a:t>Functional requirements:</a:t>
            </a:r>
          </a:p>
          <a:p>
            <a:pPr marL="342900" indent="-342900" algn="just">
              <a:buFont typeface="Arial" panose="020B0604020202020204" pitchFamily="34" charset="0"/>
              <a:buChar char="•"/>
            </a:pPr>
            <a:r>
              <a:rPr lang="en-IN" dirty="0"/>
              <a:t>Book Entry: In this module we can store the details of the books.</a:t>
            </a:r>
          </a:p>
          <a:p>
            <a:pPr marL="342900" indent="-342900" algn="just">
              <a:buFont typeface="Arial" panose="020B0604020202020204" pitchFamily="34" charset="0"/>
              <a:buChar char="•"/>
            </a:pPr>
            <a:r>
              <a:rPr lang="en-IN" dirty="0"/>
              <a:t>Register Student: In this module we can keep the details of the new student.</a:t>
            </a:r>
          </a:p>
          <a:p>
            <a:pPr marL="342900" indent="-342900" algn="just">
              <a:buFont typeface="Arial" panose="020B0604020202020204" pitchFamily="34" charset="0"/>
              <a:buChar char="•"/>
            </a:pPr>
            <a:r>
              <a:rPr lang="en-IN" dirty="0"/>
              <a:t>Book issue: This module is used to keep the track of book issue details.</a:t>
            </a:r>
          </a:p>
          <a:p>
            <a:pPr marL="342900" indent="-342900" algn="just">
              <a:buFont typeface="Arial" panose="020B0604020202020204" pitchFamily="34" charset="0"/>
              <a:buChar char="•"/>
            </a:pPr>
            <a:r>
              <a:rPr lang="en-IN" dirty="0"/>
              <a:t>Book return : This module enables to keep a track of returned books.</a:t>
            </a:r>
          </a:p>
        </p:txBody>
      </p:sp>
    </p:spTree>
    <p:extLst>
      <p:ext uri="{BB962C8B-B14F-4D97-AF65-F5344CB8AC3E}">
        <p14:creationId xmlns:p14="http://schemas.microsoft.com/office/powerpoint/2010/main" val="3428515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2C1BC-2289-4DCC-9484-CFA9D9C0679E}"/>
              </a:ext>
            </a:extLst>
          </p:cNvPr>
          <p:cNvSpPr>
            <a:spLocks noGrp="1"/>
          </p:cNvSpPr>
          <p:nvPr>
            <p:ph type="title"/>
          </p:nvPr>
        </p:nvSpPr>
        <p:spPr>
          <a:xfrm>
            <a:off x="289882" y="0"/>
            <a:ext cx="10571998" cy="970450"/>
          </a:xfrm>
        </p:spPr>
        <p:txBody>
          <a:bodyPr>
            <a:normAutofit/>
          </a:bodyPr>
          <a:lstStyle/>
          <a:p>
            <a:pPr algn="l"/>
            <a:r>
              <a:rPr lang="en-IN" sz="4500" b="1" dirty="0">
                <a:latin typeface="Century Gothic (Headings)"/>
                <a:cs typeface="Times New Roman" panose="02020603050405020304" pitchFamily="18" charset="0"/>
              </a:rPr>
              <a:t>System Requirements:</a:t>
            </a:r>
          </a:p>
        </p:txBody>
      </p:sp>
      <p:sp>
        <p:nvSpPr>
          <p:cNvPr id="3" name="Subtitle 2">
            <a:extLst>
              <a:ext uri="{FF2B5EF4-FFF2-40B4-BE49-F238E27FC236}">
                <a16:creationId xmlns:a16="http://schemas.microsoft.com/office/drawing/2014/main" id="{D5DFF865-8F8E-496C-BC65-61070FD1873B}"/>
              </a:ext>
            </a:extLst>
          </p:cNvPr>
          <p:cNvSpPr>
            <a:spLocks noGrp="1"/>
          </p:cNvSpPr>
          <p:nvPr>
            <p:ph type="subTitle" idx="4294967295"/>
          </p:nvPr>
        </p:nvSpPr>
        <p:spPr>
          <a:xfrm>
            <a:off x="289882" y="1142525"/>
            <a:ext cx="9144000" cy="917575"/>
          </a:xfrm>
        </p:spPr>
        <p:txBody>
          <a:bodyPr/>
          <a:lstStyle/>
          <a:p>
            <a:pPr marL="342900" indent="-342900" algn="l">
              <a:buFont typeface="Arial" panose="020B0604020202020204" pitchFamily="34" charset="0"/>
              <a:buChar char="•"/>
            </a:pPr>
            <a:r>
              <a:rPr lang="en-IN" dirty="0"/>
              <a:t>The system should prompt for the user and the admin to login to the application and for proper input criteria.</a:t>
            </a:r>
          </a:p>
          <a:p>
            <a:pPr marL="342900" indent="-342900" algn="l">
              <a:buFont typeface="Arial" panose="020B0604020202020204" pitchFamily="34" charset="0"/>
              <a:buChar char="•"/>
            </a:pPr>
            <a:endParaRPr lang="en-IN" dirty="0"/>
          </a:p>
        </p:txBody>
      </p:sp>
      <p:sp>
        <p:nvSpPr>
          <p:cNvPr id="4" name="Title 1">
            <a:extLst>
              <a:ext uri="{FF2B5EF4-FFF2-40B4-BE49-F238E27FC236}">
                <a16:creationId xmlns:a16="http://schemas.microsoft.com/office/drawing/2014/main" id="{6E79386A-5A19-4DB6-938A-DDCF968BBC83}"/>
              </a:ext>
            </a:extLst>
          </p:cNvPr>
          <p:cNvSpPr txBox="1">
            <a:spLocks/>
          </p:cNvSpPr>
          <p:nvPr/>
        </p:nvSpPr>
        <p:spPr>
          <a:xfrm>
            <a:off x="178965" y="2060195"/>
            <a:ext cx="9144000" cy="917765"/>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500" b="1" dirty="0">
                <a:latin typeface="Times New Roman" panose="02020603050405020304" pitchFamily="18" charset="0"/>
                <a:cs typeface="Times New Roman" panose="02020603050405020304" pitchFamily="18" charset="0"/>
              </a:rPr>
              <a:t>Hardware &amp; Software Requirements:</a:t>
            </a:r>
          </a:p>
        </p:txBody>
      </p:sp>
      <p:sp>
        <p:nvSpPr>
          <p:cNvPr id="5" name="Subtitle 2">
            <a:extLst>
              <a:ext uri="{FF2B5EF4-FFF2-40B4-BE49-F238E27FC236}">
                <a16:creationId xmlns:a16="http://schemas.microsoft.com/office/drawing/2014/main" id="{5594A7B7-98E8-4622-8BCC-6478B08BA4E6}"/>
              </a:ext>
            </a:extLst>
          </p:cNvPr>
          <p:cNvSpPr txBox="1">
            <a:spLocks/>
          </p:cNvSpPr>
          <p:nvPr/>
        </p:nvSpPr>
        <p:spPr>
          <a:xfrm>
            <a:off x="569052" y="3436842"/>
            <a:ext cx="9144000" cy="263678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IN" dirty="0"/>
              <a:t>Storage : 500GB</a:t>
            </a:r>
          </a:p>
          <a:p>
            <a:pPr marL="342900" indent="-342900" algn="l">
              <a:buFont typeface="Arial" panose="020B0604020202020204" pitchFamily="34" charset="0"/>
              <a:buChar char="•"/>
            </a:pPr>
            <a:r>
              <a:rPr lang="en-IN" dirty="0"/>
              <a:t>RAM : 2GB</a:t>
            </a:r>
          </a:p>
          <a:p>
            <a:pPr marL="342900" indent="-342900" algn="l">
              <a:buFont typeface="Arial" panose="020B0604020202020204" pitchFamily="34" charset="0"/>
              <a:buChar char="•"/>
            </a:pPr>
            <a:r>
              <a:rPr lang="en-IN" dirty="0"/>
              <a:t>Processor : Intel core-i3</a:t>
            </a:r>
          </a:p>
          <a:p>
            <a:pPr marL="342900" indent="-342900" algn="l">
              <a:buFont typeface="Arial" panose="020B0604020202020204" pitchFamily="34" charset="0"/>
              <a:buChar char="•"/>
            </a:pPr>
            <a:r>
              <a:rPr lang="en-IN" dirty="0"/>
              <a:t>Language: Python</a:t>
            </a:r>
          </a:p>
          <a:p>
            <a:pPr marL="342900" indent="-342900" algn="l">
              <a:buFont typeface="Arial" panose="020B0604020202020204" pitchFamily="34" charset="0"/>
              <a:buChar char="•"/>
            </a:pPr>
            <a:r>
              <a:rPr lang="en-IN" dirty="0"/>
              <a:t>Database: SQlite3</a:t>
            </a:r>
          </a:p>
        </p:txBody>
      </p:sp>
    </p:spTree>
    <p:extLst>
      <p:ext uri="{BB962C8B-B14F-4D97-AF65-F5344CB8AC3E}">
        <p14:creationId xmlns:p14="http://schemas.microsoft.com/office/powerpoint/2010/main" val="2563008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01C90-D4CF-42E9-8E23-6B76338A2016}"/>
              </a:ext>
            </a:extLst>
          </p:cNvPr>
          <p:cNvSpPr>
            <a:spLocks noGrp="1"/>
          </p:cNvSpPr>
          <p:nvPr>
            <p:ph type="title"/>
          </p:nvPr>
        </p:nvSpPr>
        <p:spPr/>
        <p:txBody>
          <a:bodyPr>
            <a:normAutofit/>
          </a:bodyPr>
          <a:lstStyle/>
          <a:p>
            <a:pPr algn="l"/>
            <a:r>
              <a:rPr lang="en-IN" sz="4500" dirty="0"/>
              <a:t>Design </a:t>
            </a:r>
          </a:p>
        </p:txBody>
      </p:sp>
      <p:sp>
        <p:nvSpPr>
          <p:cNvPr id="7" name="Title 1">
            <a:extLst>
              <a:ext uri="{FF2B5EF4-FFF2-40B4-BE49-F238E27FC236}">
                <a16:creationId xmlns:a16="http://schemas.microsoft.com/office/drawing/2014/main" id="{C5D94AE5-BCDE-4BE1-A799-2E023BFEDC17}"/>
              </a:ext>
            </a:extLst>
          </p:cNvPr>
          <p:cNvSpPr txBox="1">
            <a:spLocks/>
          </p:cNvSpPr>
          <p:nvPr/>
        </p:nvSpPr>
        <p:spPr>
          <a:xfrm>
            <a:off x="631156" y="3749243"/>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IN" sz="3000" dirty="0"/>
          </a:p>
        </p:txBody>
      </p:sp>
      <p:pic>
        <p:nvPicPr>
          <p:cNvPr id="12" name="Picture 11">
            <a:extLst>
              <a:ext uri="{FF2B5EF4-FFF2-40B4-BE49-F238E27FC236}">
                <a16:creationId xmlns:a16="http://schemas.microsoft.com/office/drawing/2014/main" id="{A9A15EAF-B7FA-4EDE-8B32-D2D3A5293487}"/>
              </a:ext>
            </a:extLst>
          </p:cNvPr>
          <p:cNvPicPr>
            <a:picLocks noChangeAspect="1"/>
          </p:cNvPicPr>
          <p:nvPr/>
        </p:nvPicPr>
        <p:blipFill>
          <a:blip r:embed="rId2"/>
          <a:stretch>
            <a:fillRect/>
          </a:stretch>
        </p:blipFill>
        <p:spPr>
          <a:xfrm>
            <a:off x="1632242" y="2549626"/>
            <a:ext cx="2934109" cy="3724795"/>
          </a:xfrm>
          <a:prstGeom prst="rect">
            <a:avLst/>
          </a:prstGeom>
        </p:spPr>
      </p:pic>
    </p:spTree>
    <p:extLst>
      <p:ext uri="{BB962C8B-B14F-4D97-AF65-F5344CB8AC3E}">
        <p14:creationId xmlns:p14="http://schemas.microsoft.com/office/powerpoint/2010/main" val="11099427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tf11381587_win32</Template>
  <TotalTime>106</TotalTime>
  <Words>681</Words>
  <Application>Microsoft Office PowerPoint</Application>
  <PresentationFormat>Widescreen</PresentationFormat>
  <Paragraphs>63</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 (Body)</vt:lpstr>
      <vt:lpstr>Century Gothic</vt:lpstr>
      <vt:lpstr>Century Gothic (Body)</vt:lpstr>
      <vt:lpstr>Century Gothic (Headings)</vt:lpstr>
      <vt:lpstr>Symbol</vt:lpstr>
      <vt:lpstr>Times New Roman</vt:lpstr>
      <vt:lpstr>Wingdings 2</vt:lpstr>
      <vt:lpstr>Quotable</vt:lpstr>
      <vt:lpstr>Library Management System</vt:lpstr>
      <vt:lpstr>Guidance:- </vt:lpstr>
      <vt:lpstr>Presented By:</vt:lpstr>
      <vt:lpstr>Motivation </vt:lpstr>
      <vt:lpstr>Abstract</vt:lpstr>
      <vt:lpstr>Introduction</vt:lpstr>
      <vt:lpstr>Requirements</vt:lpstr>
      <vt:lpstr>System Requirements:</vt:lpstr>
      <vt:lpstr>Design </vt:lpstr>
      <vt:lpstr>Applications</vt:lpstr>
      <vt:lpstr>PowerPoint Presentation</vt:lpstr>
      <vt:lpstr>PowerPoint Presentation</vt:lpstr>
      <vt:lpstr>PowerPoint Presentation</vt:lpstr>
      <vt:lpstr>PowerPoint Presentation</vt:lpstr>
      <vt:lpstr>Limitation</vt:lpstr>
      <vt:lpstr>Future Scope</vt:lpstr>
      <vt:lpstr>Conclusion </vt:lpstr>
      <vt:lpstr>References</vt:lpstr>
      <vt:lpstr> Thank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Management System</dc:title>
  <dc:creator>Lucky nirankari</dc:creator>
  <cp:lastModifiedBy>Lucky nirankari</cp:lastModifiedBy>
  <cp:revision>4</cp:revision>
  <dcterms:created xsi:type="dcterms:W3CDTF">2022-05-10T14:42:47Z</dcterms:created>
  <dcterms:modified xsi:type="dcterms:W3CDTF">2022-05-10T16:29:42Z</dcterms:modified>
</cp:coreProperties>
</file>