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6" r:id="rId2"/>
  </p:sldMasterIdLst>
  <p:sldIdLst>
    <p:sldId id="256" r:id="rId3"/>
    <p:sldId id="257" r:id="rId4"/>
    <p:sldId id="258"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68" d="100"/>
          <a:sy n="68" d="100"/>
        </p:scale>
        <p:origin x="145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3D4CEB4-C64A-44E1-8454-AA99F7F7F2FA}" type="datetimeFigureOut">
              <a:rPr lang="en-IN" smtClean="0"/>
              <a:t>15-07-2020</a:t>
            </a:fld>
            <a:endParaRPr lang="en-IN"/>
          </a:p>
        </p:txBody>
      </p:sp>
      <p:sp>
        <p:nvSpPr>
          <p:cNvPr id="16" name="Slide Number Placeholder 15"/>
          <p:cNvSpPr>
            <a:spLocks noGrp="1"/>
          </p:cNvSpPr>
          <p:nvPr>
            <p:ph type="sldNum" sz="quarter" idx="11"/>
          </p:nvPr>
        </p:nvSpPr>
        <p:spPr/>
        <p:txBody>
          <a:bodyPr/>
          <a:lstStyle/>
          <a:p>
            <a:fld id="{A08DD817-1A04-42EC-BC62-FFCC214DCB15}"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98460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21342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1559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36631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82416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72246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535807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11369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3D4CEB4-C64A-44E1-8454-AA99F7F7F2FA}" type="datetimeFigureOut">
              <a:rPr lang="en-IN" smtClean="0"/>
              <a:t>15-07-2020</a:t>
            </a:fld>
            <a:endParaRPr lang="en-IN"/>
          </a:p>
        </p:txBody>
      </p:sp>
      <p:sp>
        <p:nvSpPr>
          <p:cNvPr id="15" name="Slide Number Placeholder 14"/>
          <p:cNvSpPr>
            <a:spLocks noGrp="1"/>
          </p:cNvSpPr>
          <p:nvPr>
            <p:ph type="sldNum" sz="quarter" idx="15"/>
          </p:nvPr>
        </p:nvSpPr>
        <p:spPr/>
        <p:txBody>
          <a:bodyPr/>
          <a:lstStyle>
            <a:lvl1pPr algn="ctr">
              <a:defRPr/>
            </a:lvl1pPr>
          </a:lstStyle>
          <a:p>
            <a:fld id="{A08DD817-1A04-42EC-BC62-FFCC214DCB15}"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459881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339200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09980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4CEB4-C64A-44E1-8454-AA99F7F7F2F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D4CEB4-C64A-44E1-8454-AA99F7F7F2F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D4CEB4-C64A-44E1-8454-AA99F7F7F2FA}"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3D4CEB4-C64A-44E1-8454-AA99F7F7F2FA}" type="datetimeFigureOut">
              <a:rPr lang="en-IN" smtClean="0"/>
              <a:t>15-07-2020</a:t>
            </a:fld>
            <a:endParaRPr lang="en-IN"/>
          </a:p>
        </p:txBody>
      </p:sp>
      <p:sp>
        <p:nvSpPr>
          <p:cNvPr id="9" name="Slide Number Placeholder 8"/>
          <p:cNvSpPr>
            <a:spLocks noGrp="1"/>
          </p:cNvSpPr>
          <p:nvPr>
            <p:ph type="sldNum" sz="quarter" idx="15"/>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3D4CEB4-C64A-44E1-8454-AA99F7F7F2FA}" type="datetimeFigureOut">
              <a:rPr lang="en-IN" smtClean="0"/>
              <a:t>15-07-2020</a:t>
            </a:fld>
            <a:endParaRPr lang="en-IN"/>
          </a:p>
        </p:txBody>
      </p:sp>
      <p:sp>
        <p:nvSpPr>
          <p:cNvPr id="9" name="Slide Number Placeholder 8"/>
          <p:cNvSpPr>
            <a:spLocks noGrp="1"/>
          </p:cNvSpPr>
          <p:nvPr>
            <p:ph type="sldNum" sz="quarter" idx="11"/>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3D4CEB4-C64A-44E1-8454-AA99F7F7F2FA}" type="datetimeFigureOut">
              <a:rPr lang="en-IN" smtClean="0"/>
              <a:t>15-07-2020</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08DD817-1A04-42EC-BC62-FFCC214DCB15}"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t>15-07-2020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t>‹#›</a:t>
            </a:fld>
            <a:endParaRPr lang="en-IN"/>
          </a:p>
        </p:txBody>
      </p:sp>
    </p:spTree>
    <p:extLst>
      <p:ext uri="{BB962C8B-B14F-4D97-AF65-F5344CB8AC3E}">
        <p14:creationId xmlns:p14="http://schemas.microsoft.com/office/powerpoint/2010/main"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api.flutter.dev/"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underground.com/" TargetMode="External"/><Relationship Id="rId7" Type="http://schemas.openxmlformats.org/officeDocument/2006/relationships/hyperlink" Target="https://flutter.dev/" TargetMode="External"/><Relationship Id="rId2" Type="http://schemas.openxmlformats.org/officeDocument/2006/relationships/hyperlink" Target="https://www.kaggle.com/berkerisen/wind-turbine-scada-dataset" TargetMode="External"/><Relationship Id="rId1" Type="http://schemas.openxmlformats.org/officeDocument/2006/relationships/slideLayout" Target="../slideLayouts/slideLayout2.xml"/><Relationship Id="rId6" Type="http://schemas.openxmlformats.org/officeDocument/2006/relationships/hyperlink" Target="https://flask.palletsprojects.com/en/1.1.x/" TargetMode="External"/><Relationship Id="rId5" Type="http://schemas.openxmlformats.org/officeDocument/2006/relationships/hyperlink" Target="https://www.climacell.co/weather-api/" TargetMode="External"/><Relationship Id="rId4" Type="http://schemas.openxmlformats.org/officeDocument/2006/relationships/hyperlink" Target="https://www.youtube.com/watch?v=CmorAWRsCAw&amp;list=PLeo1K3hjS3uuASpe-1LjfG5f14Bnozjw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219200"/>
          </a:xfrm>
        </p:spPr>
        <p:txBody>
          <a:bodyPr>
            <a:normAutofit fontScale="90000"/>
          </a:bodyPr>
          <a:lstStyle/>
          <a:p>
            <a:r>
              <a:rPr lang="en-US" dirty="0">
                <a:latin typeface="Algerian" pitchFamily="82" charset="0"/>
              </a:rPr>
              <a:t>Predicting the Energy Output of wind turbine based on weather conditions </a:t>
            </a:r>
            <a:endParaRPr lang="en-IN" dirty="0">
              <a:latin typeface="Algerian"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060848"/>
            <a:ext cx="8928992" cy="4608512"/>
          </a:xfrm>
          <a:prstGeom prst="rect">
            <a:avLst/>
          </a:prstGeom>
        </p:spPr>
      </p:pic>
    </p:spTree>
    <p:extLst>
      <p:ext uri="{BB962C8B-B14F-4D97-AF65-F5344CB8AC3E}">
        <p14:creationId xmlns:p14="http://schemas.microsoft.com/office/powerpoint/2010/main" val="316706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 Handle Missing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7" name="Content Placeholder 6"/>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467544" y="1340768"/>
            <a:ext cx="8208963" cy="5111750"/>
          </a:xfrm>
        </p:spPr>
      </p:pic>
    </p:spTree>
    <p:extLst>
      <p:ext uri="{BB962C8B-B14F-4D97-AF65-F5344CB8AC3E}">
        <p14:creationId xmlns:p14="http://schemas.microsoft.com/office/powerpoint/2010/main" val="71038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Merging of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99" y="1268760"/>
            <a:ext cx="8624047" cy="5328592"/>
          </a:xfrm>
          <a:prstGeom prst="rect">
            <a:avLst/>
          </a:prstGeom>
        </p:spPr>
      </p:pic>
    </p:spTree>
    <p:extLst>
      <p:ext uri="{BB962C8B-B14F-4D97-AF65-F5344CB8AC3E}">
        <p14:creationId xmlns:p14="http://schemas.microsoft.com/office/powerpoint/2010/main" val="16742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4572000"/>
          </a:xfrm>
        </p:spPr>
        <p:txBody>
          <a:bodyPr/>
          <a:lstStyle/>
          <a:p>
            <a:r>
              <a:rPr lang="en-US" b="1" dirty="0"/>
              <a:t>Activity 3:</a:t>
            </a:r>
            <a:r>
              <a:rPr lang="en-US" dirty="0"/>
              <a:t> Visualization of  the Data</a:t>
            </a:r>
          </a:p>
          <a:p>
            <a:r>
              <a:rPr lang="en-US" b="1" dirty="0"/>
              <a:t>Solution-</a:t>
            </a:r>
            <a:r>
              <a:rPr lang="en-US" dirty="0"/>
              <a:t> We analyzed the data and studied the impact of different features on output (active power). With the results we achieved, we eradicated all the unnecessary features from the model</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64" y="2636912"/>
            <a:ext cx="5849166" cy="3972479"/>
          </a:xfrm>
          <a:prstGeom prst="rect">
            <a:avLst/>
          </a:prstGeom>
        </p:spPr>
      </p:pic>
    </p:spTree>
    <p:extLst>
      <p:ext uri="{BB962C8B-B14F-4D97-AF65-F5344CB8AC3E}">
        <p14:creationId xmlns:p14="http://schemas.microsoft.com/office/powerpoint/2010/main" val="316359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b="1" dirty="0"/>
              <a:t>Activity 1</a:t>
            </a:r>
            <a:r>
              <a:rPr lang="en-IN" dirty="0"/>
              <a:t>: Deciding parameters or features</a:t>
            </a:r>
          </a:p>
          <a:p>
            <a:r>
              <a:rPr lang="en-IN" b="1" dirty="0"/>
              <a:t>Solution-</a:t>
            </a:r>
            <a:r>
              <a:rPr lang="en-IN" dirty="0"/>
              <a:t> With the results we achieved we have  selected following as our features for the model : </a:t>
            </a:r>
          </a:p>
          <a:p>
            <a:pPr marL="0" lvl="0" indent="0">
              <a:buNone/>
            </a:pPr>
            <a:r>
              <a:rPr lang="en-IN" dirty="0"/>
              <a:t>1.Wind Speed</a:t>
            </a:r>
          </a:p>
          <a:p>
            <a:pPr marL="0" lvl="0" indent="0">
              <a:buNone/>
            </a:pPr>
            <a:r>
              <a:rPr lang="en-IN" dirty="0"/>
              <a:t>2.Temperature</a:t>
            </a:r>
          </a:p>
          <a:p>
            <a:pPr marL="0" lvl="0" indent="0">
              <a:buNone/>
            </a:pPr>
            <a:r>
              <a:rPr lang="en-IN" dirty="0"/>
              <a:t>3.Humidity</a:t>
            </a:r>
          </a:p>
          <a:p>
            <a:pPr marL="0" lvl="0" indent="0">
              <a:buNone/>
            </a:pPr>
            <a:r>
              <a:rPr lang="en-IN" dirty="0"/>
              <a:t>4.Pressure</a:t>
            </a:r>
          </a:p>
          <a:p>
            <a:pPr marL="0" indent="0">
              <a:buNone/>
            </a:pPr>
            <a:r>
              <a:rPr lang="en-IN" dirty="0"/>
              <a:t> </a:t>
            </a:r>
          </a:p>
          <a:p>
            <a:r>
              <a:rPr lang="en-IN" b="1" dirty="0"/>
              <a:t>Activity 2: </a:t>
            </a:r>
            <a:r>
              <a:rPr lang="en-IN" dirty="0"/>
              <a:t>Separating Training and Testing data from the data set</a:t>
            </a:r>
          </a:p>
          <a:p>
            <a:r>
              <a:rPr lang="en-IN" b="1" dirty="0"/>
              <a:t>Solution- </a:t>
            </a:r>
            <a:r>
              <a:rPr lang="en-IN" dirty="0"/>
              <a:t>This process will be done inside the model file itself by using the train_test_split library in the sklearn package of python.</a:t>
            </a:r>
          </a:p>
          <a:p>
            <a:pPr marL="0" indent="0">
              <a:buNone/>
            </a:pPr>
            <a:r>
              <a:rPr lang="en-IN" dirty="0"/>
              <a:t> </a:t>
            </a:r>
          </a:p>
          <a:p>
            <a:r>
              <a:rPr lang="en-IN" b="1" dirty="0"/>
              <a:t>Activity 3</a:t>
            </a:r>
            <a:r>
              <a:rPr lang="en-IN" dirty="0"/>
              <a:t>: Developing the model </a:t>
            </a:r>
          </a:p>
          <a:p>
            <a:r>
              <a:rPr lang="en-IN" b="1" dirty="0"/>
              <a:t>Solution</a:t>
            </a:r>
            <a:r>
              <a:rPr lang="en-IN" dirty="0"/>
              <a:t>- We use the boosted trees regressor model to train and evaluate the model using TensorFlow. We decided to train the model using 120 trees to optimize the model and preventing it from underfit also we have used entire batch of training data to train so that model can accurately be trained.</a:t>
            </a:r>
          </a:p>
        </p:txBody>
      </p:sp>
      <p:sp>
        <p:nvSpPr>
          <p:cNvPr id="3" name="Title 2"/>
          <p:cNvSpPr>
            <a:spLocks noGrp="1"/>
          </p:cNvSpPr>
          <p:nvPr>
            <p:ph type="title"/>
          </p:nvPr>
        </p:nvSpPr>
        <p:spPr/>
        <p:txBody>
          <a:bodyPr/>
          <a:lstStyle/>
          <a:p>
            <a:pPr algn="ctr"/>
            <a:r>
              <a:rPr lang="en-IN" dirty="0">
                <a:effectLst/>
              </a:rPr>
              <a:t>Model Design</a:t>
            </a:r>
            <a:endParaRPr lang="en-IN" dirty="0"/>
          </a:p>
        </p:txBody>
      </p:sp>
    </p:spTree>
    <p:extLst>
      <p:ext uri="{BB962C8B-B14F-4D97-AF65-F5344CB8AC3E}">
        <p14:creationId xmlns:p14="http://schemas.microsoft.com/office/powerpoint/2010/main" val="83572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Screenshot of </a:t>
            </a:r>
            <a:r>
              <a:rPr lang="en-IN" b="1" i="1" dirty="0">
                <a:effectLst/>
              </a:rPr>
              <a:t>Boosted Tree Regressor Model Code</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352928" cy="5112568"/>
          </a:xfrm>
          <a:prstGeom prst="rect">
            <a:avLst/>
          </a:prstGeom>
          <a:noFill/>
          <a:ln>
            <a:noFill/>
          </a:ln>
        </p:spPr>
      </p:pic>
    </p:spTree>
    <p:extLst>
      <p:ext uri="{BB962C8B-B14F-4D97-AF65-F5344CB8AC3E}">
        <p14:creationId xmlns:p14="http://schemas.microsoft.com/office/powerpoint/2010/main" val="72304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b="1" dirty="0"/>
              <a:t> </a:t>
            </a:r>
          </a:p>
          <a:p>
            <a:r>
              <a:rPr lang="en-IN" b="1" dirty="0"/>
              <a:t>Our initial plans included building the web app in Node-RED, but we wanted to provide our end-user the solution in single click, so we switched from Node-RED Web app to Android Application. We used Flutter framework for designing the UI of the app and Flask for the back-end.</a:t>
            </a:r>
            <a:endParaRPr lang="en-IN" dirty="0"/>
          </a:p>
          <a:p>
            <a:endParaRPr lang="en-IN" dirty="0"/>
          </a:p>
        </p:txBody>
      </p:sp>
      <p:sp>
        <p:nvSpPr>
          <p:cNvPr id="3" name="Title 2"/>
          <p:cNvSpPr>
            <a:spLocks noGrp="1"/>
          </p:cNvSpPr>
          <p:nvPr>
            <p:ph type="title"/>
          </p:nvPr>
        </p:nvSpPr>
        <p:spPr/>
        <p:txBody>
          <a:bodyPr/>
          <a:lstStyle/>
          <a:p>
            <a:pPr algn="ctr"/>
            <a:r>
              <a:rPr lang="en-IN" dirty="0"/>
              <a:t>Application Design</a:t>
            </a:r>
          </a:p>
        </p:txBody>
      </p:sp>
    </p:spTree>
    <p:extLst>
      <p:ext uri="{BB962C8B-B14F-4D97-AF65-F5344CB8AC3E}">
        <p14:creationId xmlns:p14="http://schemas.microsoft.com/office/powerpoint/2010/main" val="111464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548680"/>
            <a:ext cx="8229600" cy="4572000"/>
          </a:xfrm>
        </p:spPr>
        <p:txBody>
          <a:bodyPr/>
          <a:lstStyle/>
          <a:p>
            <a:r>
              <a:rPr lang="en-IN" b="1" dirty="0"/>
              <a:t>Activity 1: </a:t>
            </a:r>
            <a:r>
              <a:rPr lang="en-IN" dirty="0"/>
              <a:t>Build the UI</a:t>
            </a:r>
          </a:p>
          <a:p>
            <a:r>
              <a:rPr lang="en-IN" b="1" dirty="0"/>
              <a:t>Solution- </a:t>
            </a:r>
            <a:r>
              <a:rPr lang="en-IN" dirty="0"/>
              <a:t>We used Flutter framework to design our app. Flutter framework reduces code development time to huge extent because of its "hot reload" feature. It allows seeing the applied changes almost instantly, without even losing the current application state. Apart from this, development in Flutter is very easy because it uses the unique Widget tree model. Everything in Flutter UI is just a widget. "</a:t>
            </a:r>
            <a:r>
              <a:rPr lang="en-IN" dirty="0" err="1"/>
              <a:t>MaterialApp</a:t>
            </a:r>
            <a:r>
              <a:rPr lang="en-IN" dirty="0"/>
              <a:t>" widget is the root widget of the app and all the other widgets become its children in </a:t>
            </a:r>
            <a:r>
              <a:rPr lang="en-IN" dirty="0" err="1"/>
              <a:t>hierarchial</a:t>
            </a:r>
            <a:r>
              <a:rPr lang="en-IN" dirty="0"/>
              <a:t> pattern.</a:t>
            </a:r>
          </a:p>
          <a:p>
            <a:endParaRPr lang="en-IN" dirty="0"/>
          </a:p>
        </p:txBody>
      </p:sp>
    </p:spTree>
    <p:extLst>
      <p:ext uri="{BB962C8B-B14F-4D97-AF65-F5344CB8AC3E}">
        <p14:creationId xmlns:p14="http://schemas.microsoft.com/office/powerpoint/2010/main" val="337936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219200"/>
          </a:xfrm>
        </p:spPr>
        <p:txBody>
          <a:bodyPr>
            <a:normAutofit fontScale="90000"/>
          </a:bodyPr>
          <a:lstStyle/>
          <a:p>
            <a:r>
              <a:rPr lang="en-IN" b="1" i="1" dirty="0">
                <a:effectLst/>
              </a:rPr>
              <a:t>Screenshot of our code from Flutter displaying hierarchy</a:t>
            </a:r>
            <a:br>
              <a:rPr lang="en-IN" dirty="0">
                <a:effectLst/>
              </a:rPr>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016" y="1524000"/>
            <a:ext cx="8131968" cy="4929336"/>
          </a:xfrm>
          <a:prstGeom prst="rect">
            <a:avLst/>
          </a:prstGeom>
          <a:noFill/>
          <a:ln>
            <a:noFill/>
          </a:ln>
        </p:spPr>
      </p:pic>
    </p:spTree>
    <p:extLst>
      <p:ext uri="{BB962C8B-B14F-4D97-AF65-F5344CB8AC3E}">
        <p14:creationId xmlns:p14="http://schemas.microsoft.com/office/powerpoint/2010/main" val="316261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476672"/>
            <a:ext cx="8229600" cy="4572000"/>
          </a:xfrm>
        </p:spPr>
        <p:txBody>
          <a:bodyPr>
            <a:noAutofit/>
          </a:bodyPr>
          <a:lstStyle/>
          <a:p>
            <a:r>
              <a:rPr lang="en-IN" sz="2000" dirty="0"/>
              <a:t>Flutter also has a huge library support for plugins and APIs along with detailed documentation of each on </a:t>
            </a:r>
            <a:r>
              <a:rPr lang="en-IN" sz="2000" u="sng" dirty="0">
                <a:hlinkClick r:id="rId2"/>
              </a:rPr>
              <a:t>Flutter Dev</a:t>
            </a:r>
            <a:r>
              <a:rPr lang="en-IN" sz="2000" dirty="0"/>
              <a:t> and </a:t>
            </a:r>
            <a:r>
              <a:rPr lang="en-IN" sz="2000" u="sng" dirty="0">
                <a:hlinkClick r:id="rId3"/>
              </a:rPr>
              <a:t>Pub Dev</a:t>
            </a:r>
            <a:r>
              <a:rPr lang="en-IN" sz="2000" dirty="0"/>
              <a:t>. Downloading and importing APIs in Flutter is a single line task.</a:t>
            </a:r>
          </a:p>
          <a:p>
            <a:endParaRPr lang="en-IN" sz="2000" dirty="0"/>
          </a:p>
          <a:p>
            <a:r>
              <a:rPr lang="en-IN" sz="2000" dirty="0"/>
              <a:t>A great emphasis has been put on developing the elegant UI of the app. We have used dark theme to decrease strain on eyes. Through our app we can predict the power generated by windmill for next 72 hours (on hourly basis) on any user input coordinates. User can also find the power generated on his/her live location using</a:t>
            </a:r>
          </a:p>
          <a:p>
            <a:pPr marL="0" indent="0">
              <a:buNone/>
            </a:pPr>
            <a:r>
              <a:rPr lang="en-IN" sz="2000" dirty="0"/>
              <a:t> </a:t>
            </a:r>
          </a:p>
          <a:p>
            <a:r>
              <a:rPr lang="en-IN" sz="2000" dirty="0"/>
              <a:t>"</a:t>
            </a:r>
            <a:r>
              <a:rPr lang="en-IN" sz="2000" b="1" dirty="0"/>
              <a:t>Use my location instead?</a:t>
            </a:r>
            <a:r>
              <a:rPr lang="en-IN" sz="2000" dirty="0"/>
              <a:t>" link in the app. User need to provide the app, location permissions to use this feature. Also a database of 13,000 cities in the world has been fed to the app which can be exploited using "</a:t>
            </a:r>
            <a:r>
              <a:rPr lang="en-IN" sz="2000" b="1" dirty="0"/>
              <a:t>Search for some city</a:t>
            </a:r>
            <a:r>
              <a:rPr lang="en-IN" sz="2000" dirty="0"/>
              <a:t>" button. User can search for the name of the cities and find the power that can be generated there. The app also provides the next 72 hour prediction of weather conditions at that particular coordinate.</a:t>
            </a:r>
          </a:p>
          <a:p>
            <a:endParaRPr lang="en-IN" sz="2000" dirty="0"/>
          </a:p>
        </p:txBody>
      </p:sp>
    </p:spTree>
    <p:extLst>
      <p:ext uri="{BB962C8B-B14F-4D97-AF65-F5344CB8AC3E}">
        <p14:creationId xmlns:p14="http://schemas.microsoft.com/office/powerpoint/2010/main" val="363257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effectLst/>
              </a:rPr>
              <a:t>pubsec.yaml file contains all the dependencies of the app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36904" cy="4896544"/>
          </a:xfrm>
          <a:prstGeom prst="rect">
            <a:avLst/>
          </a:prstGeom>
          <a:noFill/>
          <a:ln>
            <a:noFill/>
          </a:ln>
        </p:spPr>
      </p:pic>
    </p:spTree>
    <p:extLst>
      <p:ext uri="{BB962C8B-B14F-4D97-AF65-F5344CB8AC3E}">
        <p14:creationId xmlns:p14="http://schemas.microsoft.com/office/powerpoint/2010/main" val="143818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Introduction of Team members</a:t>
            </a:r>
          </a:p>
          <a:p>
            <a:r>
              <a:rPr lang="en-IN" dirty="0"/>
              <a:t>Road Map</a:t>
            </a:r>
          </a:p>
          <a:p>
            <a:r>
              <a:rPr lang="en-IN" dirty="0"/>
              <a:t>Advantages and Disadvantages</a:t>
            </a:r>
          </a:p>
          <a:p>
            <a:r>
              <a:rPr lang="en-IN" dirty="0"/>
              <a:t>Conclusion </a:t>
            </a:r>
          </a:p>
          <a:p>
            <a:r>
              <a:rPr lang="en-IN" dirty="0"/>
              <a:t>References</a:t>
            </a:r>
          </a:p>
          <a:p>
            <a:endParaRPr lang="en-IN" dirty="0"/>
          </a:p>
        </p:txBody>
      </p:sp>
      <p:sp>
        <p:nvSpPr>
          <p:cNvPr id="2" name="Title 1"/>
          <p:cNvSpPr>
            <a:spLocks noGrp="1"/>
          </p:cNvSpPr>
          <p:nvPr>
            <p:ph type="title"/>
          </p:nvPr>
        </p:nvSpPr>
        <p:spPr/>
        <p:txBody>
          <a:bodyPr/>
          <a:lstStyle/>
          <a:p>
            <a:pPr algn="ctr"/>
            <a:r>
              <a:rPr lang="en-IN" dirty="0"/>
              <a:t>Index</a:t>
            </a:r>
          </a:p>
        </p:txBody>
      </p:sp>
    </p:spTree>
    <p:extLst>
      <p:ext uri="{BB962C8B-B14F-4D97-AF65-F5344CB8AC3E}">
        <p14:creationId xmlns:p14="http://schemas.microsoft.com/office/powerpoint/2010/main" val="212094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72000"/>
          </a:xfrm>
        </p:spPr>
        <p:txBody>
          <a:bodyPr/>
          <a:lstStyle/>
          <a:p>
            <a:pPr marL="0" indent="0" algn="ctr">
              <a:buNone/>
            </a:pPr>
            <a:r>
              <a:rPr lang="en-US" b="1" u="sng" dirty="0"/>
              <a:t>ADVANTAGES</a:t>
            </a:r>
          </a:p>
          <a:p>
            <a:endParaRPr lang="en-US" dirty="0"/>
          </a:p>
          <a:p>
            <a:r>
              <a:rPr lang="en-US" dirty="0"/>
              <a:t>Weather Underground Services provide very accurate Historical Weather Data which increased the accuracy of model.</a:t>
            </a:r>
          </a:p>
          <a:p>
            <a:r>
              <a:rPr lang="en-US" dirty="0"/>
              <a:t>Mobile App is more convenient to use rather than web apps.</a:t>
            </a:r>
          </a:p>
          <a:p>
            <a:r>
              <a:rPr lang="en-US" dirty="0"/>
              <a:t>On giving location permissions, app can accurately predict power output at your live location. </a:t>
            </a:r>
            <a:endParaRPr lang="en-IN" dirty="0"/>
          </a:p>
        </p:txBody>
      </p:sp>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Tree>
    <p:extLst>
      <p:ext uri="{BB962C8B-B14F-4D97-AF65-F5344CB8AC3E}">
        <p14:creationId xmlns:p14="http://schemas.microsoft.com/office/powerpoint/2010/main" val="369048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48680"/>
            <a:ext cx="8229600" cy="4572000"/>
          </a:xfrm>
        </p:spPr>
        <p:txBody>
          <a:bodyPr/>
          <a:lstStyle/>
          <a:p>
            <a:pPr marL="0" indent="0" algn="ctr">
              <a:buNone/>
            </a:pPr>
            <a:r>
              <a:rPr lang="en-US" b="1" u="sng" dirty="0"/>
              <a:t>DISADVANTAGES</a:t>
            </a:r>
            <a:r>
              <a:rPr lang="en-US" dirty="0"/>
              <a:t>  </a:t>
            </a:r>
          </a:p>
          <a:p>
            <a:endParaRPr lang="en-US" dirty="0"/>
          </a:p>
          <a:p>
            <a:r>
              <a:rPr lang="en-US" dirty="0"/>
              <a:t>Weather API is paid and the free version provide limited API requests per day.</a:t>
            </a:r>
          </a:p>
          <a:p>
            <a:r>
              <a:rPr lang="en-US" dirty="0"/>
              <a:t>Android App can't be deployed on IBM Cloud.</a:t>
            </a:r>
          </a:p>
          <a:p>
            <a:r>
              <a:rPr lang="en-US" dirty="0"/>
              <a:t>No free server available on IBM Cloud for deploying Backend.</a:t>
            </a:r>
            <a:endParaRPr lang="en-IN" dirty="0"/>
          </a:p>
        </p:txBody>
      </p:sp>
    </p:spTree>
    <p:extLst>
      <p:ext uri="{BB962C8B-B14F-4D97-AF65-F5344CB8AC3E}">
        <p14:creationId xmlns:p14="http://schemas.microsoft.com/office/powerpoint/2010/main" val="193116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project, we used Weather Underground services (subsidiary of IBM) to get accurate historical weather data. For merging this data with Windmill data we learned some Data Analysis concepts. We analyzed several ML models, and chose Random Tree Regressor to develop this model. This project gave us deep insight about the Flutter framework. We integrated the app with model and Weather API using REST API and Flask Back-end. The accuracy of Random Tree Regressor model for this project is 85%.</a:t>
            </a:r>
            <a:endParaRPr lang="en-IN" dirty="0"/>
          </a:p>
        </p:txBody>
      </p:sp>
      <p:sp>
        <p:nvSpPr>
          <p:cNvPr id="3" name="Title 2"/>
          <p:cNvSpPr>
            <a:spLocks noGrp="1"/>
          </p:cNvSpPr>
          <p:nvPr>
            <p:ph type="title"/>
          </p:nvPr>
        </p:nvSpPr>
        <p:spPr/>
        <p:txBody>
          <a:bodyPr/>
          <a:lstStyle/>
          <a:p>
            <a:pPr algn="ctr"/>
            <a:r>
              <a:rPr lang="en-IN" dirty="0"/>
              <a:t>Conclusion</a:t>
            </a:r>
          </a:p>
        </p:txBody>
      </p:sp>
    </p:spTree>
    <p:extLst>
      <p:ext uri="{BB962C8B-B14F-4D97-AF65-F5344CB8AC3E}">
        <p14:creationId xmlns:p14="http://schemas.microsoft.com/office/powerpoint/2010/main" val="247666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4483" y="1340768"/>
            <a:ext cx="8229600" cy="5112568"/>
          </a:xfrm>
        </p:spPr>
        <p:txBody>
          <a:bodyPr>
            <a:normAutofit fontScale="85000" lnSpcReduction="20000"/>
          </a:bodyPr>
          <a:lstStyle/>
          <a:p>
            <a:r>
              <a:rPr lang="en-US" dirty="0"/>
              <a:t>Wind Power Data:</a:t>
            </a:r>
          </a:p>
          <a:p>
            <a:pPr marL="0" indent="0">
              <a:buNone/>
            </a:pPr>
            <a:r>
              <a:rPr lang="en-US" dirty="0"/>
              <a:t>	</a:t>
            </a:r>
            <a:r>
              <a:rPr lang="en-US" u="sng" dirty="0">
                <a:solidFill>
                  <a:srgbClr val="8E58B6"/>
                </a:solidFill>
                <a:hlinkClick r:id="rId2">
                  <a:extLst>
                    <a:ext uri="{A12FA001-AC4F-418D-AE19-62706E023703}">
                      <ahyp:hlinkClr xmlns:ahyp="http://schemas.microsoft.com/office/drawing/2018/hyperlinkcolor" val="tx"/>
                    </a:ext>
                  </a:extLst>
                </a:hlinkClick>
              </a:rPr>
              <a:t> </a:t>
            </a:r>
            <a:r>
              <a:rPr lang="en-US" u="sng" dirty="0">
                <a:solidFill>
                  <a:srgbClr val="92D050"/>
                </a:solidFill>
                <a:hlinkClick r:id="rId2">
                  <a:extLst>
                    <a:ext uri="{A12FA001-AC4F-418D-AE19-62706E023703}">
                      <ahyp:hlinkClr xmlns:ahyp="http://schemas.microsoft.com/office/drawing/2018/hyperlinkcolor" val="tx"/>
                    </a:ext>
                  </a:extLst>
                </a:hlinkClick>
              </a:rPr>
              <a:t>https://www.kaggle.com/berkerisen/wind-turbine-scada-dataset</a:t>
            </a:r>
            <a:endParaRPr lang="en-US" dirty="0">
              <a:solidFill>
                <a:srgbClr val="92D050"/>
              </a:solidFill>
            </a:endParaRPr>
          </a:p>
          <a:p>
            <a:r>
              <a:rPr lang="en-US" dirty="0"/>
              <a:t>Weather Data </a:t>
            </a:r>
          </a:p>
          <a:p>
            <a:pPr marL="0" indent="0">
              <a:buNone/>
            </a:pPr>
            <a:r>
              <a:rPr lang="en-US" dirty="0"/>
              <a:t>	</a:t>
            </a:r>
            <a:r>
              <a:rPr lang="en-US" u="sng" dirty="0">
                <a:solidFill>
                  <a:srgbClr val="92D050"/>
                </a:solidFill>
                <a:hlinkClick r:id="rId3">
                  <a:extLst>
                    <a:ext uri="{A12FA001-AC4F-418D-AE19-62706E023703}">
                      <ahyp:hlinkClr xmlns:ahyp="http://schemas.microsoft.com/office/drawing/2018/hyperlinkcolor" val="tx"/>
                    </a:ext>
                  </a:extLst>
                </a:hlinkClick>
              </a:rPr>
              <a:t>https://www.wunderground.com</a:t>
            </a:r>
            <a:endParaRPr lang="en-US" dirty="0">
              <a:solidFill>
                <a:srgbClr val="92D050"/>
              </a:solidFill>
            </a:endParaRPr>
          </a:p>
          <a:p>
            <a:r>
              <a:rPr lang="en-US" dirty="0"/>
              <a:t>Data Science </a:t>
            </a:r>
          </a:p>
          <a:p>
            <a:pPr marL="0" indent="0">
              <a:buNone/>
            </a:pPr>
            <a:r>
              <a:rPr lang="en-US" dirty="0"/>
              <a:t>	</a:t>
            </a:r>
            <a:r>
              <a:rPr lang="en-US" u="sng" dirty="0">
                <a:solidFill>
                  <a:srgbClr val="92D050"/>
                </a:solidFill>
                <a:hlinkClick r:id="rId4">
                  <a:extLst>
                    <a:ext uri="{A12FA001-AC4F-418D-AE19-62706E023703}">
                      <ahyp:hlinkClr xmlns:ahyp="http://schemas.microsoft.com/office/drawing/2018/hyperlinkcolor" val="tx"/>
                    </a:ext>
                  </a:extLst>
                </a:hlinkClick>
              </a:rPr>
              <a:t>https://www.youtube.com/watch?v=CmorAWRsCAw&amp;list=PLeo1K3hjS3uuASpe-1LjfG5f14Bnozjwy</a:t>
            </a:r>
            <a:endParaRPr lang="en-US" dirty="0">
              <a:solidFill>
                <a:srgbClr val="92D050"/>
              </a:solidFill>
            </a:endParaRPr>
          </a:p>
          <a:p>
            <a:pPr marL="0" indent="0">
              <a:buNone/>
            </a:pPr>
            <a:endParaRPr lang="en-US" dirty="0">
              <a:solidFill>
                <a:srgbClr val="92D050"/>
              </a:solidFill>
            </a:endParaRPr>
          </a:p>
          <a:p>
            <a:r>
              <a:rPr lang="en-US" dirty="0"/>
              <a:t>Climacell API</a:t>
            </a:r>
          </a:p>
          <a:p>
            <a:pPr marL="0" indent="0">
              <a:buNone/>
            </a:pPr>
            <a:r>
              <a:rPr lang="en-US" dirty="0"/>
              <a:t>	</a:t>
            </a:r>
            <a:r>
              <a:rPr lang="en-US" u="sng" dirty="0">
                <a:solidFill>
                  <a:srgbClr val="92D050"/>
                </a:solidFill>
                <a:hlinkClick r:id="rId5">
                  <a:extLst>
                    <a:ext uri="{A12FA001-AC4F-418D-AE19-62706E023703}">
                      <ahyp:hlinkClr xmlns:ahyp="http://schemas.microsoft.com/office/drawing/2018/hyperlinkcolor" val="tx"/>
                    </a:ext>
                  </a:extLst>
                </a:hlinkClick>
              </a:rPr>
              <a:t>https://www.climacell.co/weather-api/</a:t>
            </a:r>
            <a:endParaRPr lang="en-US" dirty="0">
              <a:solidFill>
                <a:srgbClr val="92D050"/>
              </a:solidFill>
            </a:endParaRPr>
          </a:p>
          <a:p>
            <a:r>
              <a:rPr lang="en-US" dirty="0"/>
              <a:t>Flask</a:t>
            </a:r>
          </a:p>
          <a:p>
            <a:pPr marL="0" indent="0">
              <a:buNone/>
            </a:pPr>
            <a:r>
              <a:rPr lang="en-US" dirty="0"/>
              <a:t>	</a:t>
            </a:r>
            <a:r>
              <a:rPr lang="en-US" u="sng" dirty="0">
                <a:solidFill>
                  <a:srgbClr val="92D050"/>
                </a:solidFill>
                <a:hlinkClick r:id="rId6">
                  <a:extLst>
                    <a:ext uri="{A12FA001-AC4F-418D-AE19-62706E023703}">
                      <ahyp:hlinkClr xmlns:ahyp="http://schemas.microsoft.com/office/drawing/2018/hyperlinkcolor" val="tx"/>
                    </a:ext>
                  </a:extLst>
                </a:hlinkClick>
              </a:rPr>
              <a:t>https://flask.palletsprojects.com/en/1.1.x/</a:t>
            </a:r>
            <a:endParaRPr lang="en-US" dirty="0">
              <a:solidFill>
                <a:srgbClr val="92D050"/>
              </a:solidFill>
            </a:endParaRPr>
          </a:p>
          <a:p>
            <a:r>
              <a:rPr lang="en-US" dirty="0"/>
              <a:t>Flutter</a:t>
            </a:r>
          </a:p>
          <a:p>
            <a:pPr marL="0" indent="0">
              <a:buNone/>
            </a:pPr>
            <a:r>
              <a:rPr lang="en-US" dirty="0"/>
              <a:t>	</a:t>
            </a:r>
            <a:r>
              <a:rPr lang="en-US" u="sng" dirty="0">
                <a:solidFill>
                  <a:srgbClr val="92D050"/>
                </a:solidFill>
                <a:hlinkClick r:id="rId7">
                  <a:extLst>
                    <a:ext uri="{A12FA001-AC4F-418D-AE19-62706E023703}">
                      <ahyp:hlinkClr xmlns:ahyp="http://schemas.microsoft.com/office/drawing/2018/hyperlinkcolor" val="tx"/>
                    </a:ext>
                  </a:extLst>
                </a:hlinkClick>
              </a:rPr>
              <a:t>https://flutter.dev/</a:t>
            </a:r>
            <a:endParaRPr lang="en-IN" dirty="0">
              <a:solidFill>
                <a:srgbClr val="92D050"/>
              </a:solidFill>
            </a:endParaRPr>
          </a:p>
          <a:p>
            <a:pPr marL="0" indent="0">
              <a:buNone/>
            </a:pPr>
            <a:endParaRPr lang="en-US" dirty="0"/>
          </a:p>
        </p:txBody>
      </p:sp>
      <p:sp>
        <p:nvSpPr>
          <p:cNvPr id="3" name="Title 2"/>
          <p:cNvSpPr>
            <a:spLocks noGrp="1"/>
          </p:cNvSpPr>
          <p:nvPr>
            <p:ph type="title"/>
          </p:nvPr>
        </p:nvSpPr>
        <p:spPr>
          <a:xfrm>
            <a:off x="467544" y="332656"/>
            <a:ext cx="8229600" cy="1219200"/>
          </a:xfrm>
        </p:spPr>
        <p:txBody>
          <a:bodyPr>
            <a:normAutofit fontScale="90000"/>
          </a:bodyPr>
          <a:lstStyle/>
          <a:p>
            <a:pPr algn="ctr"/>
            <a:r>
              <a:rPr lang="en-IN" dirty="0"/>
              <a:t>References</a:t>
            </a:r>
            <a:br>
              <a:rPr lang="en-IN" dirty="0"/>
            </a:br>
            <a:endParaRPr lang="en-IN" dirty="0"/>
          </a:p>
        </p:txBody>
      </p:sp>
    </p:spTree>
    <p:extLst>
      <p:ext uri="{BB962C8B-B14F-4D97-AF65-F5344CB8AC3E}">
        <p14:creationId xmlns:p14="http://schemas.microsoft.com/office/powerpoint/2010/main" val="5099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204864"/>
            <a:ext cx="4038600" cy="3913632"/>
          </a:xfrm>
        </p:spPr>
        <p:txBody>
          <a:bodyPr>
            <a:normAutofit/>
          </a:bodyPr>
          <a:lstStyle/>
          <a:p>
            <a:r>
              <a:rPr lang="en-IN" dirty="0"/>
              <a:t>Member 1</a:t>
            </a:r>
          </a:p>
          <a:p>
            <a:pPr marL="0" indent="0">
              <a:buNone/>
            </a:pPr>
            <a:r>
              <a:rPr lang="en-IN" dirty="0"/>
              <a:t>Name: Harsh Chaurasia</a:t>
            </a:r>
          </a:p>
          <a:p>
            <a:pPr marL="0" indent="0">
              <a:buNone/>
            </a:pPr>
            <a:r>
              <a:rPr lang="en-IN" dirty="0"/>
              <a:t>College: IIT Indore</a:t>
            </a:r>
          </a:p>
          <a:p>
            <a:pPr marL="0" indent="0">
              <a:buNone/>
            </a:pPr>
            <a:endParaRPr lang="en-IN" dirty="0"/>
          </a:p>
          <a:p>
            <a:r>
              <a:rPr lang="en-IN" dirty="0"/>
              <a:t>Member 2</a:t>
            </a:r>
          </a:p>
          <a:p>
            <a:pPr marL="0" indent="0">
              <a:buNone/>
            </a:pPr>
            <a:r>
              <a:rPr lang="en-IN" dirty="0"/>
              <a:t>Name: Ayush Saxena</a:t>
            </a:r>
          </a:p>
          <a:p>
            <a:pPr marL="0" indent="0">
              <a:buNone/>
            </a:pPr>
            <a:r>
              <a:rPr lang="en-IN" dirty="0"/>
              <a:t>College: IIT Kanpur</a:t>
            </a:r>
          </a:p>
          <a:p>
            <a:endParaRPr lang="en-IN" dirty="0"/>
          </a:p>
          <a:p>
            <a:pPr marL="0" indent="0">
              <a:buNone/>
            </a:pPr>
            <a:endParaRPr lang="en-IN" dirty="0"/>
          </a:p>
        </p:txBody>
      </p:sp>
      <p:sp>
        <p:nvSpPr>
          <p:cNvPr id="6" name="Content Placeholder 5"/>
          <p:cNvSpPr>
            <a:spLocks noGrp="1"/>
          </p:cNvSpPr>
          <p:nvPr>
            <p:ph sz="quarter" idx="4"/>
          </p:nvPr>
        </p:nvSpPr>
        <p:spPr/>
        <p:txBody>
          <a:bodyPr>
            <a:normAutofit/>
          </a:bodyPr>
          <a:lstStyle/>
          <a:p>
            <a:r>
              <a:rPr lang="en-IN" dirty="0"/>
              <a:t>Member 3</a:t>
            </a:r>
          </a:p>
          <a:p>
            <a:pPr marL="0" indent="0">
              <a:buNone/>
            </a:pPr>
            <a:r>
              <a:rPr lang="en-IN" dirty="0"/>
              <a:t>Name: Bhaskar Jyoti Das</a:t>
            </a:r>
          </a:p>
          <a:p>
            <a:pPr marL="0" indent="0">
              <a:buNone/>
            </a:pPr>
            <a:r>
              <a:rPr lang="en-IN" dirty="0"/>
              <a:t>College: IIT Dhanbad</a:t>
            </a:r>
          </a:p>
          <a:p>
            <a:pPr marL="0" indent="0">
              <a:buNone/>
            </a:pPr>
            <a:endParaRPr lang="en-IN" dirty="0"/>
          </a:p>
          <a:p>
            <a:r>
              <a:rPr lang="en-IN" dirty="0"/>
              <a:t>Member 4</a:t>
            </a:r>
          </a:p>
          <a:p>
            <a:pPr marL="0" indent="0">
              <a:buNone/>
            </a:pPr>
            <a:r>
              <a:rPr lang="en-IN" dirty="0"/>
              <a:t>Name: Bhavesh Kukreja</a:t>
            </a:r>
          </a:p>
          <a:p>
            <a:pPr marL="0" indent="0">
              <a:buNone/>
            </a:pPr>
            <a:r>
              <a:rPr lang="en-IN" dirty="0"/>
              <a:t>College: IIT  Dhanbad</a:t>
            </a:r>
          </a:p>
          <a:p>
            <a:endParaRPr lang="en-IN" dirty="0"/>
          </a:p>
        </p:txBody>
      </p:sp>
      <p:sp>
        <p:nvSpPr>
          <p:cNvPr id="3" name="Title 2"/>
          <p:cNvSpPr>
            <a:spLocks noGrp="1"/>
          </p:cNvSpPr>
          <p:nvPr>
            <p:ph type="title"/>
          </p:nvPr>
        </p:nvSpPr>
        <p:spPr>
          <a:xfrm>
            <a:off x="457200" y="404664"/>
            <a:ext cx="8229600" cy="1143000"/>
          </a:xfrm>
        </p:spPr>
        <p:txBody>
          <a:bodyPr/>
          <a:lstStyle/>
          <a:p>
            <a:pPr algn="ctr"/>
            <a:r>
              <a:rPr lang="en-IN" dirty="0"/>
              <a:t>Team Name: Mandarin</a:t>
            </a:r>
          </a:p>
        </p:txBody>
      </p:sp>
    </p:spTree>
    <p:extLst>
      <p:ext uri="{BB962C8B-B14F-4D97-AF65-F5344CB8AC3E}">
        <p14:creationId xmlns:p14="http://schemas.microsoft.com/office/powerpoint/2010/main" val="244524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6910009">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1.Work</a:t>
            </a:r>
          </a:p>
          <a:p>
            <a:pPr algn="ctr"/>
            <a:r>
              <a:rPr lang="en-IN" dirty="0"/>
              <a:t>Distribution</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val="171088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Name: Harsh Chaurasia</a:t>
            </a:r>
          </a:p>
          <a:p>
            <a:pPr marL="0" indent="0">
              <a:buNone/>
            </a:pPr>
            <a:r>
              <a:rPr lang="en-IN" dirty="0"/>
              <a:t>Task: Application Design</a:t>
            </a:r>
          </a:p>
          <a:p>
            <a:pPr marL="0" indent="0">
              <a:buNone/>
            </a:pPr>
            <a:endParaRPr lang="en-IN" dirty="0"/>
          </a:p>
          <a:p>
            <a:r>
              <a:rPr lang="en-IN" dirty="0"/>
              <a:t>Name: Ayush Saxena</a:t>
            </a:r>
          </a:p>
          <a:p>
            <a:pPr marL="0" indent="0">
              <a:buNone/>
            </a:pPr>
            <a:r>
              <a:rPr lang="en-IN" dirty="0"/>
              <a:t>Task: Model Design</a:t>
            </a:r>
          </a:p>
          <a:p>
            <a:pPr marL="0" indent="0">
              <a:buNone/>
            </a:pPr>
            <a:endParaRPr lang="en-IN" dirty="0"/>
          </a:p>
          <a:p>
            <a:r>
              <a:rPr lang="en-IN" dirty="0"/>
              <a:t>Name: Bhaskar Jyoti Das</a:t>
            </a:r>
          </a:p>
          <a:p>
            <a:pPr marL="0" indent="0">
              <a:buNone/>
            </a:pPr>
            <a:r>
              <a:rPr lang="en-IN" dirty="0"/>
              <a:t>Task: Data Collection and Data Pre-processing</a:t>
            </a:r>
          </a:p>
          <a:p>
            <a:pPr marL="0" indent="0">
              <a:buNone/>
            </a:pPr>
            <a:endParaRPr lang="en-IN" dirty="0"/>
          </a:p>
          <a:p>
            <a:r>
              <a:rPr lang="en-IN" dirty="0"/>
              <a:t>Name – Bhavesh Kukreja</a:t>
            </a:r>
          </a:p>
          <a:p>
            <a:pPr marL="0" indent="0">
              <a:buNone/>
            </a:pPr>
            <a:r>
              <a:rPr lang="en-IN" dirty="0"/>
              <a:t>Task: Data Collection and Data Pre-processing</a:t>
            </a:r>
          </a:p>
          <a:p>
            <a:pPr marL="0" indent="0">
              <a:buNone/>
            </a:pPr>
            <a:endParaRPr lang="en-IN" dirty="0"/>
          </a:p>
          <a:p>
            <a:pPr marL="0" indent="0">
              <a:buNone/>
            </a:pPr>
            <a:endParaRPr lang="en-IN" dirty="0"/>
          </a:p>
          <a:p>
            <a:endParaRPr lang="en-IN" dirty="0"/>
          </a:p>
          <a:p>
            <a:endParaRPr lang="en-IN" dirty="0"/>
          </a:p>
        </p:txBody>
      </p:sp>
      <p:sp>
        <p:nvSpPr>
          <p:cNvPr id="3" name="Title 2"/>
          <p:cNvSpPr>
            <a:spLocks noGrp="1"/>
          </p:cNvSpPr>
          <p:nvPr>
            <p:ph type="title"/>
          </p:nvPr>
        </p:nvSpPr>
        <p:spPr/>
        <p:txBody>
          <a:bodyPr/>
          <a:lstStyle/>
          <a:p>
            <a:pPr algn="ctr"/>
            <a:r>
              <a:rPr lang="en-IN" dirty="0"/>
              <a:t>Work Distribution</a:t>
            </a:r>
          </a:p>
        </p:txBody>
      </p:sp>
    </p:spTree>
    <p:extLst>
      <p:ext uri="{BB962C8B-B14F-4D97-AF65-F5344CB8AC3E}">
        <p14:creationId xmlns:p14="http://schemas.microsoft.com/office/powerpoint/2010/main" val="423014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182" y="2060848"/>
            <a:ext cx="8229600" cy="4572000"/>
          </a:xfrm>
        </p:spPr>
        <p:txBody>
          <a:bodyPr/>
          <a:lstStyle/>
          <a:p>
            <a:r>
              <a:rPr lang="en-US" dirty="0"/>
              <a:t>We used the wind turbine dataset from Kaggle provided in the description of the problem and downloaded the weather conditions data of the same place and of the same time from the web.</a:t>
            </a:r>
            <a:endParaRPr lang="en-IN" dirty="0"/>
          </a:p>
        </p:txBody>
      </p:sp>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Tree>
    <p:extLst>
      <p:ext uri="{BB962C8B-B14F-4D97-AF65-F5344CB8AC3E}">
        <p14:creationId xmlns:p14="http://schemas.microsoft.com/office/powerpoint/2010/main" val="360490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96752"/>
            <a:ext cx="8208912" cy="5364644"/>
          </a:xfrm>
          <a:prstGeom prst="rect">
            <a:avLst/>
          </a:prstGeom>
        </p:spPr>
      </p:pic>
      <p:sp>
        <p:nvSpPr>
          <p:cNvPr id="3" name="Title 2"/>
          <p:cNvSpPr>
            <a:spLocks noGrp="1"/>
          </p:cNvSpPr>
          <p:nvPr>
            <p:ph type="title"/>
          </p:nvPr>
        </p:nvSpPr>
        <p:spPr>
          <a:xfrm>
            <a:off x="493204" y="-171400"/>
            <a:ext cx="8229600" cy="1219200"/>
          </a:xfrm>
        </p:spPr>
        <p:txBody>
          <a:bodyPr/>
          <a:lstStyle/>
          <a:p>
            <a:pPr algn="ctr"/>
            <a:r>
              <a:rPr lang="en-IN" dirty="0"/>
              <a:t>Kaggle Data</a:t>
            </a:r>
          </a:p>
        </p:txBody>
      </p:sp>
    </p:spTree>
    <p:extLst>
      <p:ext uri="{BB962C8B-B14F-4D97-AF65-F5344CB8AC3E}">
        <p14:creationId xmlns:p14="http://schemas.microsoft.com/office/powerpoint/2010/main" val="26606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2737"/>
            <a:ext cx="8208912" cy="5472606"/>
          </a:xfrm>
          <a:prstGeom prst="rect">
            <a:avLst/>
          </a:prstGeom>
        </p:spPr>
      </p:pic>
      <p:sp>
        <p:nvSpPr>
          <p:cNvPr id="3" name="Title 2"/>
          <p:cNvSpPr>
            <a:spLocks noGrp="1"/>
          </p:cNvSpPr>
          <p:nvPr>
            <p:ph type="title"/>
          </p:nvPr>
        </p:nvSpPr>
        <p:spPr>
          <a:xfrm>
            <a:off x="467544" y="-243408"/>
            <a:ext cx="8229600" cy="1219200"/>
          </a:xfrm>
        </p:spPr>
        <p:txBody>
          <a:bodyPr/>
          <a:lstStyle/>
          <a:p>
            <a:pPr algn="ctr"/>
            <a:r>
              <a:rPr lang="en-IN" dirty="0"/>
              <a:t>Weather Data</a:t>
            </a:r>
          </a:p>
        </p:txBody>
      </p:sp>
    </p:spTree>
    <p:extLst>
      <p:ext uri="{BB962C8B-B14F-4D97-AF65-F5344CB8AC3E}">
        <p14:creationId xmlns:p14="http://schemas.microsoft.com/office/powerpoint/2010/main" val="413575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t>Activity 1 : </a:t>
            </a:r>
            <a:r>
              <a:rPr lang="en-US" dirty="0"/>
              <a:t>Taking care of the missing data</a:t>
            </a:r>
          </a:p>
          <a:p>
            <a:pPr marL="0" indent="0">
              <a:buNone/>
            </a:pPr>
            <a:endParaRPr lang="en-US" dirty="0"/>
          </a:p>
          <a:p>
            <a:r>
              <a:rPr lang="en-US" b="1" dirty="0"/>
              <a:t>Solution -</a:t>
            </a:r>
            <a:r>
              <a:rPr lang="en-US" dirty="0"/>
              <a:t> The missing data is less than 5% of the total data so we have filled the missing data by the average value of the respective column data.</a:t>
            </a:r>
          </a:p>
          <a:p>
            <a:pPr marL="0" indent="0">
              <a:buNone/>
            </a:pPr>
            <a:endParaRPr lang="en-US" dirty="0"/>
          </a:p>
          <a:p>
            <a:r>
              <a:rPr lang="en-US" b="1" dirty="0"/>
              <a:t>Activity 2 : </a:t>
            </a:r>
            <a:r>
              <a:rPr lang="en-US" dirty="0"/>
              <a:t>Feature scaling</a:t>
            </a:r>
          </a:p>
          <a:p>
            <a:endParaRPr lang="en-US" dirty="0"/>
          </a:p>
          <a:p>
            <a:r>
              <a:rPr lang="en-US" b="1" dirty="0"/>
              <a:t>Solution -</a:t>
            </a:r>
            <a:r>
              <a:rPr lang="en-US" dirty="0"/>
              <a:t> Weather data has a scale of 30 minutes while the wind turbine data from Kaggle has a scale of 10 minutes so in order to merge both the data's we have converted each of them into the same scale (i.e. scale of 30 minutes). Then we merged both the data's into one and obtained our final data.</a:t>
            </a:r>
          </a:p>
          <a:p>
            <a:endParaRPr lang="en-IN" dirty="0"/>
          </a:p>
        </p:txBody>
      </p:sp>
      <p:sp>
        <p:nvSpPr>
          <p:cNvPr id="3" name="Title 2"/>
          <p:cNvSpPr>
            <a:spLocks noGrp="1"/>
          </p:cNvSpPr>
          <p:nvPr>
            <p:ph type="title"/>
          </p:nvPr>
        </p:nvSpPr>
        <p:spPr/>
        <p:txBody>
          <a:bodyPr/>
          <a:lstStyle/>
          <a:p>
            <a:pPr algn="ctr"/>
            <a:r>
              <a:rPr lang="en-IN" dirty="0"/>
              <a:t>Data pre-processing</a:t>
            </a:r>
          </a:p>
        </p:txBody>
      </p:sp>
    </p:spTree>
    <p:extLst>
      <p:ext uri="{BB962C8B-B14F-4D97-AF65-F5344CB8AC3E}">
        <p14:creationId xmlns:p14="http://schemas.microsoft.com/office/powerpoint/2010/main" val="3681135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428</TotalTime>
  <Words>841</Words>
  <Application>Microsoft Office PowerPoint</Application>
  <PresentationFormat>On-screen Show (4:3)</PresentationFormat>
  <Paragraphs>120</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Algerian</vt:lpstr>
      <vt:lpstr>Arial</vt:lpstr>
      <vt:lpstr>Calibri</vt:lpstr>
      <vt:lpstr>Constantia</vt:lpstr>
      <vt:lpstr>Wingdings 2</vt:lpstr>
      <vt:lpstr>Paper</vt:lpstr>
      <vt:lpstr>Office Theme</vt:lpstr>
      <vt:lpstr>Predicting the Energy Output of wind turbine based on weather conditions </vt:lpstr>
      <vt:lpstr>Index</vt:lpstr>
      <vt:lpstr>Team Name: Mandarin</vt:lpstr>
      <vt:lpstr>Road Map</vt:lpstr>
      <vt:lpstr>Work Distribution</vt:lpstr>
      <vt:lpstr>Data Collection</vt:lpstr>
      <vt:lpstr>Kaggle Data</vt:lpstr>
      <vt:lpstr>Weather Data</vt:lpstr>
      <vt:lpstr>Data pre-processing</vt:lpstr>
      <vt:lpstr>   Code Screenshot        </vt:lpstr>
      <vt:lpstr>    Code Screenshot        </vt:lpstr>
      <vt:lpstr>PowerPoint Presentation</vt:lpstr>
      <vt:lpstr>Model Design</vt:lpstr>
      <vt:lpstr>Screenshot of Boosted Tree Regressor Model Code</vt:lpstr>
      <vt:lpstr>Application Design</vt:lpstr>
      <vt:lpstr>PowerPoint Presentation</vt:lpstr>
      <vt:lpstr>Screenshot of our code from Flutter displaying hierarchy </vt:lpstr>
      <vt:lpstr>PowerPoint Presentation</vt:lpstr>
      <vt:lpstr>pubsec.yaml file contains all the dependencies of the app</vt:lpstr>
      <vt:lpstr>Advantages and Disadvantages </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Harsh Chaurasia</cp:lastModifiedBy>
  <cp:revision>23</cp:revision>
  <dcterms:created xsi:type="dcterms:W3CDTF">2020-07-14T10:10:55Z</dcterms:created>
  <dcterms:modified xsi:type="dcterms:W3CDTF">2020-07-15T09:39:57Z</dcterms:modified>
</cp:coreProperties>
</file>