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69" r:id="rId3"/>
    <p:sldId id="267" r:id="rId4"/>
    <p:sldId id="270" r:id="rId5"/>
    <p:sldId id="274" r:id="rId6"/>
    <p:sldId id="266" r:id="rId7"/>
    <p:sldId id="259" r:id="rId8"/>
    <p:sldId id="260" r:id="rId9"/>
    <p:sldId id="271" r:id="rId10"/>
    <p:sldId id="272" r:id="rId11"/>
    <p:sldId id="275" r:id="rId12"/>
    <p:sldId id="273" r:id="rId13"/>
    <p:sldId id="263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0399D8C-7091-4C59-BBB0-BF84779C16D9}">
          <p14:sldIdLst>
            <p14:sldId id="256"/>
            <p14:sldId id="269"/>
            <p14:sldId id="267"/>
            <p14:sldId id="270"/>
            <p14:sldId id="274"/>
            <p14:sldId id="266"/>
            <p14:sldId id="259"/>
            <p14:sldId id="260"/>
            <p14:sldId id="271"/>
            <p14:sldId id="272"/>
            <p14:sldId id="275"/>
            <p14:sldId id="273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eemalinga sai Kummara" initials="BsK" lastIdx="1" clrIdx="0">
    <p:extLst>
      <p:ext uri="{19B8F6BF-5375-455C-9EA6-DF929625EA0E}">
        <p15:presenceInfo xmlns:p15="http://schemas.microsoft.com/office/powerpoint/2012/main" userId="140a43d7a0e1fb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7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076762" y="1475127"/>
            <a:ext cx="2138317" cy="3907747"/>
          </a:xfrm>
          <a:custGeom>
            <a:avLst/>
            <a:gdLst/>
            <a:ahLst/>
            <a:cxnLst/>
            <a:rect l="l" t="t" r="r" b="b"/>
            <a:pathLst>
              <a:path w="1303852" h="2392498" extrusionOk="0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09600" y="1496133"/>
            <a:ext cx="4636000" cy="38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73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1/3">
  <p:cSld name="Blank - 1/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1" y="0"/>
            <a:ext cx="5389380" cy="6895035"/>
          </a:xfrm>
          <a:custGeom>
            <a:avLst/>
            <a:gdLst/>
            <a:ahLst/>
            <a:cxnLst/>
            <a:rect l="l" t="t" r="r" b="b"/>
            <a:pathLst>
              <a:path w="161407" h="206500" extrusionOk="0">
                <a:moveTo>
                  <a:pt x="71935" y="206500"/>
                </a:moveTo>
                <a:lnTo>
                  <a:pt x="161407" y="0"/>
                </a:lnTo>
                <a:lnTo>
                  <a:pt x="0" y="0"/>
                </a:lnTo>
                <a:lnTo>
                  <a:pt x="0" y="20614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  <p:sp>
        <p:nvSpPr>
          <p:cNvPr id="69" name="Google Shape;69;p12"/>
          <p:cNvSpPr/>
          <p:nvPr/>
        </p:nvSpPr>
        <p:spPr>
          <a:xfrm>
            <a:off x="3181161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62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2/3">
  <p:cSld name="Blank - 2/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  <p:sp>
        <p:nvSpPr>
          <p:cNvPr id="72" name="Google Shape;72;p13"/>
          <p:cNvSpPr/>
          <p:nvPr/>
        </p:nvSpPr>
        <p:spPr>
          <a:xfrm>
            <a:off x="1" y="-25"/>
            <a:ext cx="8970260" cy="6863837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6748106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38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9208000" y="0"/>
            <a:ext cx="2984000" cy="6868467"/>
          </a:xfrm>
          <a:custGeom>
            <a:avLst/>
            <a:gdLst/>
            <a:ahLst/>
            <a:cxnLst/>
            <a:rect l="l" t="t" r="r" b="b"/>
            <a:pathLst>
              <a:path w="89520" h="206054" extrusionOk="0">
                <a:moveTo>
                  <a:pt x="0" y="206054"/>
                </a:moveTo>
                <a:lnTo>
                  <a:pt x="89520" y="0"/>
                </a:lnTo>
                <a:lnTo>
                  <a:pt x="89520" y="206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  <p:sp>
        <p:nvSpPr>
          <p:cNvPr id="77" name="Google Shape;77;p14"/>
          <p:cNvSpPr/>
          <p:nvPr/>
        </p:nvSpPr>
        <p:spPr>
          <a:xfrm>
            <a:off x="9982256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47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9B-F90E-46F0-8B0C-2545A3290F0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7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9B-F90E-46F0-8B0C-2545A3290F07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5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7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5076762" y="1475127"/>
            <a:ext cx="2138317" cy="3907747"/>
          </a:xfrm>
          <a:custGeom>
            <a:avLst/>
            <a:gdLst/>
            <a:ahLst/>
            <a:cxnLst/>
            <a:rect l="l" t="t" r="r" b="b"/>
            <a:pathLst>
              <a:path w="1303852" h="2392498" extrusionOk="0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09600" y="2498400"/>
            <a:ext cx="4467200" cy="13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09600" y="3970801"/>
            <a:ext cx="4467200" cy="3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65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271985" y="-9767"/>
            <a:ext cx="9648033" cy="6877533"/>
          </a:xfrm>
          <a:custGeom>
            <a:avLst/>
            <a:gdLst/>
            <a:ahLst/>
            <a:cxnLst/>
            <a:rect l="l" t="t" r="r" b="b"/>
            <a:pathLst>
              <a:path w="289441" h="206326" extrusionOk="0">
                <a:moveTo>
                  <a:pt x="0" y="206326"/>
                </a:moveTo>
                <a:lnTo>
                  <a:pt x="90725" y="0"/>
                </a:lnTo>
                <a:lnTo>
                  <a:pt x="289441" y="0"/>
                </a:lnTo>
                <a:lnTo>
                  <a:pt x="199009" y="20603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88832" y="911633"/>
            <a:ext cx="3814400" cy="503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╸"/>
              <a:defRPr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Google Shape;23;p4"/>
          <p:cNvSpPr/>
          <p:nvPr/>
        </p:nvSpPr>
        <p:spPr>
          <a:xfrm>
            <a:off x="205577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681229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09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" y="-25"/>
            <a:ext cx="8970260" cy="6863837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6748106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09600" y="783567"/>
            <a:ext cx="7125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09600" y="1894732"/>
            <a:ext cx="6099600" cy="41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╸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0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╸"/>
              <a:defRPr sz="2400">
                <a:solidFill>
                  <a:schemeClr val="dk2"/>
                </a:solidFill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99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1" y="-25"/>
            <a:ext cx="8970260" cy="6863837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6748106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09600" y="783567"/>
            <a:ext cx="7125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09600" y="1894733"/>
            <a:ext cx="2914800" cy="384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794395" y="1894733"/>
            <a:ext cx="2914800" cy="384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╸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9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1" y="-25"/>
            <a:ext cx="8970260" cy="6863837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"/>
          <p:cNvSpPr/>
          <p:nvPr/>
        </p:nvSpPr>
        <p:spPr>
          <a:xfrm>
            <a:off x="6748106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09600" y="783567"/>
            <a:ext cx="7125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09600" y="1894733"/>
            <a:ext cx="1882000" cy="43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31789" rtl="0">
              <a:spcBef>
                <a:spcPts val="800"/>
              </a:spcBef>
              <a:spcAft>
                <a:spcPts val="0"/>
              </a:spcAft>
              <a:buSzPts val="1500"/>
              <a:buChar char="╸"/>
              <a:defRPr sz="2000"/>
            </a:lvl1pPr>
            <a:lvl2pPr marL="1219170" lvl="1" indent="-431789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2000"/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2000"/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2000"/>
            </a:lvl4pPr>
            <a:lvl5pPr marL="3047924" lvl="4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2718400" y="1894733"/>
            <a:ext cx="1882000" cy="43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31789" rtl="0">
              <a:spcBef>
                <a:spcPts val="800"/>
              </a:spcBef>
              <a:spcAft>
                <a:spcPts val="0"/>
              </a:spcAft>
              <a:buSzPts val="1500"/>
              <a:buChar char="╸"/>
              <a:defRPr sz="2000"/>
            </a:lvl1pPr>
            <a:lvl2pPr marL="1219170" lvl="1" indent="-431789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2000"/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2000"/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2000"/>
            </a:lvl4pPr>
            <a:lvl5pPr marL="3047924" lvl="4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4827199" y="1894733"/>
            <a:ext cx="1882000" cy="43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31789" rtl="0">
              <a:spcBef>
                <a:spcPts val="800"/>
              </a:spcBef>
              <a:spcAft>
                <a:spcPts val="0"/>
              </a:spcAft>
              <a:buSzPts val="1500"/>
              <a:buChar char="╸"/>
              <a:defRPr sz="2000"/>
            </a:lvl1pPr>
            <a:lvl2pPr marL="1219170" lvl="1" indent="-431789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2000"/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2000"/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2000"/>
            </a:lvl4pPr>
            <a:lvl5pPr marL="3047924" lvl="4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" y="-25"/>
            <a:ext cx="8970260" cy="6863837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6748106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600" y="783567"/>
            <a:ext cx="7125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 type="blank">
  <p:cSld name="Blank - Half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17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  <p:sp>
        <p:nvSpPr>
          <p:cNvPr id="65" name="Google Shape;65;p11"/>
          <p:cNvSpPr/>
          <p:nvPr/>
        </p:nvSpPr>
        <p:spPr>
          <a:xfrm>
            <a:off x="5379587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6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83567"/>
            <a:ext cx="7125200" cy="9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894732"/>
            <a:ext cx="6099600" cy="4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╸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●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fld id="{7612691F-703D-4805-A913-95FCCE45E42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Google Shape;9;p1"/>
          <p:cNvCxnSpPr>
            <a:stCxn id="7" idx="1"/>
          </p:cNvCxnSpPr>
          <p:nvPr/>
        </p:nvCxnSpPr>
        <p:spPr>
          <a:xfrm>
            <a:off x="609600" y="397673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5460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C9D4-F4CD-4A5D-870E-BA8979749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88" y="1397000"/>
            <a:ext cx="4502041" cy="3008397"/>
          </a:xfrm>
        </p:spPr>
        <p:txBody>
          <a:bodyPr>
            <a:normAutofit/>
          </a:bodyPr>
          <a:lstStyle/>
          <a:p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4E7F3-396A-4314-A13F-E8BB7A97D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4211" y="4497473"/>
            <a:ext cx="3624471" cy="811604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8D714-7F6B-46F5-A382-6ABCAD8A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5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22FE-DEA0-496F-94AA-67518D68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3022"/>
            <a:ext cx="7563556" cy="4455710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2. </a:t>
            </a:r>
            <a:r>
              <a:rPr lang="en-US" sz="3200" u="sng" dirty="0">
                <a:solidFill>
                  <a:schemeClr val="accent1"/>
                </a:solidFill>
              </a:rPr>
              <a:t>Improper shaped food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762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food option sends the message to the nearby respective organizations such as Old age </a:t>
            </a:r>
            <a:r>
              <a:rPr lang="en-US" dirty="0" smtClean="0">
                <a:solidFill>
                  <a:schemeClr val="tx1"/>
                </a:solidFill>
              </a:rPr>
              <a:t>homes, Orphanages 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762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chemeClr val="tx1"/>
                </a:solidFill>
              </a:rPr>
              <a:t>that they can increase their food storages.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25034C04-0530-4C4E-8E84-9EDD56BDA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541" y="2742802"/>
            <a:ext cx="914400" cy="914400"/>
          </a:xfrm>
          <a:prstGeom prst="rect">
            <a:avLst/>
          </a:prstGeom>
        </p:spPr>
      </p:pic>
      <p:pic>
        <p:nvPicPr>
          <p:cNvPr id="7" name="Graphic 6" descr="Barn">
            <a:extLst>
              <a:ext uri="{FF2B5EF4-FFF2-40B4-BE49-F238E27FC236}">
                <a16:creationId xmlns:a16="http://schemas.microsoft.com/office/drawing/2014/main" id="{04AD3523-E371-4B97-8A8D-FEC5FB636F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3279" y="44875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6DC7-8A8F-4B4F-9C8D-721830A6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85333"/>
            <a:ext cx="7382933" cy="4873399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3. </a:t>
            </a:r>
            <a:r>
              <a:rPr lang="en-US" sz="3200" u="sng" dirty="0">
                <a:solidFill>
                  <a:schemeClr val="accent1"/>
                </a:solidFill>
              </a:rPr>
              <a:t>Retailed products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pPr marL="7620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  (Untouched food)</a:t>
            </a:r>
            <a:endParaRPr lang="en-US" sz="3200" dirty="0">
              <a:solidFill>
                <a:schemeClr val="accent1"/>
              </a:solidFill>
            </a:endParaRPr>
          </a:p>
          <a:p>
            <a:pPr marL="76200" indent="0">
              <a:buNone/>
            </a:pPr>
            <a:endParaRPr lang="en-US" sz="3200" dirty="0">
              <a:solidFill>
                <a:schemeClr val="accent1"/>
              </a:solidFill>
            </a:endParaRPr>
          </a:p>
          <a:p>
            <a:pPr marL="76200" indent="0">
              <a:buNone/>
            </a:pP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i="1" dirty="0" smtClean="0">
                <a:solidFill>
                  <a:schemeClr val="tx1"/>
                </a:solidFill>
              </a:rPr>
              <a:t>eople </a:t>
            </a:r>
            <a:r>
              <a:rPr lang="en-US" i="1" dirty="0">
                <a:solidFill>
                  <a:schemeClr val="tx1"/>
                </a:solidFill>
              </a:rPr>
              <a:t>can use this option , so that they can help fill the stomachs of other people. </a:t>
            </a:r>
          </a:p>
          <a:p>
            <a:pPr marL="7620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Nearly </a:t>
            </a:r>
            <a:r>
              <a:rPr lang="en-US" i="1" dirty="0">
                <a:solidFill>
                  <a:schemeClr val="tx1"/>
                </a:solidFill>
              </a:rPr>
              <a:t>about 22% of the people in India who are below poverty line are going to bed without proper food.</a:t>
            </a:r>
            <a:endParaRPr lang="en-IN" sz="3200" i="1" dirty="0">
              <a:solidFill>
                <a:schemeClr val="tx1"/>
              </a:solidFill>
            </a:endParaRPr>
          </a:p>
        </p:txBody>
      </p:sp>
      <p:pic>
        <p:nvPicPr>
          <p:cNvPr id="5" name="Graphic 4" descr="Family with two children">
            <a:extLst>
              <a:ext uri="{FF2B5EF4-FFF2-40B4-BE49-F238E27FC236}">
                <a16:creationId xmlns:a16="http://schemas.microsoft.com/office/drawing/2014/main" id="{3659A311-B0D5-492E-A078-353CEC960B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306" y="4856465"/>
            <a:ext cx="1202267" cy="1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6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369D-B28F-4AC1-9BFE-50A623434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83732"/>
            <a:ext cx="7224889" cy="4974999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4. </a:t>
            </a:r>
            <a:r>
              <a:rPr lang="en-US" sz="3200" u="sng" dirty="0">
                <a:solidFill>
                  <a:schemeClr val="accent1"/>
                </a:solidFill>
              </a:rPr>
              <a:t>Food Philanthropy 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pPr marL="76200" indent="0">
              <a:buNone/>
            </a:pPr>
            <a:r>
              <a:rPr lang="en-IN" dirty="0"/>
              <a:t>                  </a:t>
            </a:r>
            <a:r>
              <a:rPr lang="en-IN" dirty="0">
                <a:solidFill>
                  <a:schemeClr val="tx1"/>
                </a:solidFill>
              </a:rPr>
              <a:t>       </a:t>
            </a:r>
          </a:p>
          <a:p>
            <a:pPr marL="762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IN" i="1" dirty="0" smtClean="0">
                <a:solidFill>
                  <a:schemeClr val="tx1"/>
                </a:solidFill>
              </a:rPr>
              <a:t>People </a:t>
            </a:r>
            <a:r>
              <a:rPr lang="en-IN" i="1" dirty="0">
                <a:solidFill>
                  <a:schemeClr val="tx1"/>
                </a:solidFill>
              </a:rPr>
              <a:t>can also think of food philanthropy option and let others to know about it in advance , so that they can make a  move in advance and the food would also be edible. </a:t>
            </a:r>
          </a:p>
          <a:p>
            <a:pPr marL="76200" indent="0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i="1" dirty="0">
                <a:solidFill>
                  <a:schemeClr val="tx1"/>
                </a:solidFill>
              </a:rPr>
              <a:t>It even promotes Humanity.</a:t>
            </a:r>
          </a:p>
          <a:p>
            <a:pPr marL="76200" indent="0">
              <a:buNone/>
            </a:pPr>
            <a:r>
              <a:rPr lang="en-IN" i="1" dirty="0">
                <a:solidFill>
                  <a:schemeClr val="tx1"/>
                </a:solidFill>
              </a:rPr>
              <a:t>                 </a:t>
            </a:r>
          </a:p>
        </p:txBody>
      </p:sp>
      <p:pic>
        <p:nvPicPr>
          <p:cNvPr id="5" name="Graphic 4" descr="Group of people">
            <a:extLst>
              <a:ext uri="{FF2B5EF4-FFF2-40B4-BE49-F238E27FC236}">
                <a16:creationId xmlns:a16="http://schemas.microsoft.com/office/drawing/2014/main" id="{5FAB10EE-0EE1-4A13-88C3-D8BAAF63F4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5631" y="4330046"/>
            <a:ext cx="1190978" cy="11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4E15-D31A-4E15-BE66-D1E40600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6712"/>
            <a:ext cx="7125200" cy="67733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Advantages of proposed system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FAEB-7FF1-4828-A438-9C6FAB7B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6267"/>
            <a:ext cx="6099600" cy="46024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tx1"/>
                </a:solidFill>
              </a:rPr>
              <a:t>No such app has been introduced in app store and play store till date.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tx1"/>
                </a:solidFill>
              </a:rPr>
              <a:t>Simple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tx1"/>
                </a:solidFill>
              </a:rPr>
              <a:t>Doesn’t involves flow of cash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tx1"/>
                </a:solidFill>
              </a:rPr>
              <a:t>Clean and green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tx1"/>
                </a:solidFill>
              </a:rPr>
              <a:t>Reliable one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18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237B1-E82F-49FA-BD3A-3C56207FA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889" y="911633"/>
            <a:ext cx="9279467" cy="5034800"/>
          </a:xfrm>
        </p:spPr>
        <p:txBody>
          <a:bodyPr/>
          <a:lstStyle/>
          <a:p>
            <a:pPr marL="101598" indent="0">
              <a:buNone/>
            </a:pPr>
            <a:r>
              <a:rPr lang="en-US" sz="4800" dirty="0">
                <a:latin typeface="Algerian" panose="04020705040A02060702" pitchFamily="82" charset="0"/>
                <a:ea typeface="MS PGothic" panose="020B0600070205080204" pitchFamily="34" charset="-128"/>
              </a:rPr>
              <a:t>Thank you </a:t>
            </a:r>
            <a:endParaRPr lang="en-IN" sz="4800" dirty="0">
              <a:latin typeface="Algerian" panose="04020705040A02060702" pitchFamily="82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3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5DB68-4EF3-48E7-9121-3EEB958FCC90}"/>
              </a:ext>
            </a:extLst>
          </p:cNvPr>
          <p:cNvSpPr txBox="1"/>
          <p:nvPr/>
        </p:nvSpPr>
        <p:spPr>
          <a:xfrm>
            <a:off x="1501421" y="1064132"/>
            <a:ext cx="4967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Contents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F0D6B-3AA6-4F55-8897-4BCDAB497AC8}"/>
              </a:ext>
            </a:extLst>
          </p:cNvPr>
          <p:cNvSpPr txBox="1"/>
          <p:nvPr/>
        </p:nvSpPr>
        <p:spPr>
          <a:xfrm>
            <a:off x="982133" y="2336800"/>
            <a:ext cx="51138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Objectives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Reports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Existing system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IN" sz="2400" dirty="0">
                <a:solidFill>
                  <a:schemeClr val="tx2"/>
                </a:solidFill>
              </a:rPr>
              <a:t>Disadvantages of Existing system</a:t>
            </a:r>
          </a:p>
          <a:p>
            <a:endParaRPr lang="en-IN" sz="2400" dirty="0">
              <a:solidFill>
                <a:schemeClr val="tx2"/>
              </a:solidFill>
            </a:endParaRPr>
          </a:p>
          <a:p>
            <a:r>
              <a:rPr lang="en-IN" sz="2400" dirty="0">
                <a:solidFill>
                  <a:schemeClr val="tx2"/>
                </a:solidFill>
              </a:rPr>
              <a:t>Proposed system and its working</a:t>
            </a:r>
          </a:p>
          <a:p>
            <a:endParaRPr lang="en-IN" sz="2400" dirty="0">
              <a:solidFill>
                <a:schemeClr val="tx2"/>
              </a:solidFill>
            </a:endParaRPr>
          </a:p>
          <a:p>
            <a:r>
              <a:rPr lang="en-IN" sz="2400" dirty="0">
                <a:solidFill>
                  <a:schemeClr val="tx2"/>
                </a:solidFill>
              </a:rPr>
              <a:t>Advantages of Proposed system</a:t>
            </a:r>
          </a:p>
          <a:p>
            <a:endParaRPr lang="en-IN" sz="2400" dirty="0">
              <a:solidFill>
                <a:schemeClr val="tx2"/>
              </a:solidFill>
            </a:endParaRPr>
          </a:p>
          <a:p>
            <a:endParaRPr lang="en-IN" sz="2400" dirty="0">
              <a:solidFill>
                <a:schemeClr val="tx2"/>
              </a:solidFill>
            </a:endParaRPr>
          </a:p>
          <a:p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98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7481-EC66-420E-B08B-0740FD8E6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53156"/>
            <a:ext cx="7766936" cy="139982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Objectives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22374-E563-449A-8788-25C4A9353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0" y="2517421"/>
            <a:ext cx="8156403" cy="316088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Tracking of food waste.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Implementing it for better productive usage.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To take a initiative towards digital India.</a:t>
            </a:r>
            <a:endParaRPr lang="en-IN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801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E27B-2751-4931-995C-3F1761E1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111" y="760661"/>
            <a:ext cx="4121200" cy="936978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</a:rPr>
              <a:t>Reports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61674-B783-4245-8BE2-26E92509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710" y="2071868"/>
            <a:ext cx="5599289" cy="1716479"/>
          </a:xfrm>
        </p:spPr>
        <p:txBody>
          <a:bodyPr/>
          <a:lstStyle/>
          <a:p>
            <a:pPr marL="152396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Food wastage due to its Appearance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BDB16-E830-4D7D-AEB2-F98A33E1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69" y="-1"/>
            <a:ext cx="58942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E8AE0-B1AF-47C3-BE09-C625ABF2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599" y="3757304"/>
            <a:ext cx="6399368" cy="31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9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925953-3C21-4241-9C11-5D711C12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4A454E-2E61-43FB-8690-3C5868C5E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E03D-7886-4310-85EA-9A98F6B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45068"/>
            <a:ext cx="7766936" cy="159173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Existing System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420D3-C8C9-472C-AAE9-40B4B7EC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94755"/>
            <a:ext cx="7766936" cy="266417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tx1"/>
                </a:solidFill>
              </a:rPr>
              <a:t>No food waste – ( Donor and volunteer 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i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tx1"/>
                </a:solidFill>
              </a:rPr>
              <a:t>Y waste – Reduce food waste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i="1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tx1"/>
                </a:solidFill>
              </a:rPr>
              <a:t>Karma – save food with tap</a:t>
            </a:r>
            <a:endParaRPr lang="en-IN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F29-6E3E-40FB-A5FB-6F1AB11A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3156"/>
            <a:ext cx="7125200" cy="1535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Disadvantages of existing system</a:t>
            </a:r>
            <a:endParaRPr lang="en-IN" dirty="0">
              <a:solidFill>
                <a:schemeClr val="bg2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9A06-1C08-4215-B7A0-3C79E899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02933"/>
            <a:ext cx="6099600" cy="3755798"/>
          </a:xfrm>
        </p:spPr>
        <p:txBody>
          <a:bodyPr/>
          <a:lstStyle/>
          <a:p>
            <a:pPr marL="590550" indent="-514350">
              <a:buClr>
                <a:schemeClr val="accent5">
                  <a:lumMod val="90000"/>
                  <a:lumOff val="10000"/>
                </a:schemeClr>
              </a:buClr>
              <a:buFont typeface="+mj-lt"/>
              <a:buAutoNum type="romanLcPeriod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tx1"/>
                </a:solidFill>
              </a:rPr>
              <a:t>Difficulties </a:t>
            </a:r>
            <a:r>
              <a:rPr lang="en-IN" i="1" dirty="0" smtClean="0">
                <a:solidFill>
                  <a:schemeClr val="tx1"/>
                </a:solidFill>
              </a:rPr>
              <a:t>in Functionality</a:t>
            </a:r>
            <a:endParaRPr lang="en-IN" i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i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tx1"/>
                </a:solidFill>
              </a:rPr>
              <a:t>Business models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i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tx1"/>
                </a:solidFill>
              </a:rPr>
              <a:t>Involves flow of money</a:t>
            </a:r>
          </a:p>
          <a:p>
            <a:pPr>
              <a:buFont typeface="Arial" panose="020B0604020202020204" pitchFamily="34" charset="0"/>
              <a:buChar char="•"/>
            </a:pPr>
            <a:endParaRPr lang="en-IN" i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 smtClean="0">
                <a:solidFill>
                  <a:schemeClr val="tx1"/>
                </a:solidFill>
              </a:rPr>
              <a:t>Inefficient </a:t>
            </a:r>
            <a:r>
              <a:rPr lang="en-IN" i="1" dirty="0">
                <a:solidFill>
                  <a:schemeClr val="tx1"/>
                </a:solidFill>
              </a:rPr>
              <a:t>system</a:t>
            </a:r>
          </a:p>
          <a:p>
            <a:pPr marL="76200" indent="0">
              <a:buNone/>
            </a:pPr>
            <a:endParaRPr lang="en-IN" i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76200" indent="0">
              <a:buClr>
                <a:schemeClr val="accent5">
                  <a:lumMod val="90000"/>
                  <a:lumOff val="10000"/>
                </a:schemeClr>
              </a:buClr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76200" indent="0">
              <a:buClr>
                <a:schemeClr val="accent5">
                  <a:lumMod val="90000"/>
                  <a:lumOff val="10000"/>
                </a:schemeClr>
              </a:buClr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76200" indent="0">
              <a:buClr>
                <a:schemeClr val="accent5">
                  <a:lumMod val="90000"/>
                  <a:lumOff val="10000"/>
                </a:schemeClr>
              </a:buClr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76200" indent="0">
              <a:buClr>
                <a:schemeClr val="accent5">
                  <a:lumMod val="90000"/>
                  <a:lumOff val="10000"/>
                </a:schemeClr>
              </a:buClr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76200" indent="0">
              <a:buClr>
                <a:schemeClr val="accent5">
                  <a:lumMod val="90000"/>
                  <a:lumOff val="10000"/>
                </a:schemeClr>
              </a:buClr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8C78-A4B6-49F9-A388-3F97FEB2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3567"/>
            <a:ext cx="7125200" cy="75172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Proposed system and its working</a:t>
            </a:r>
            <a:endParaRPr lang="en-IN" sz="4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16D6-6327-4954-9258-8FF4BFF2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" y="2167466"/>
            <a:ext cx="8263467" cy="4233334"/>
          </a:xfrm>
        </p:spPr>
        <p:txBody>
          <a:bodyPr/>
          <a:lstStyle/>
          <a:p>
            <a:pPr marL="76200" indent="0">
              <a:buNone/>
            </a:pPr>
            <a:r>
              <a:rPr lang="en-US" i="1" dirty="0">
                <a:solidFill>
                  <a:schemeClr val="tx1"/>
                </a:solidFill>
              </a:rPr>
              <a:t> We introduce an app, which </a:t>
            </a:r>
            <a:r>
              <a:rPr lang="en-US" i="1" dirty="0" smtClean="0">
                <a:solidFill>
                  <a:schemeClr val="tx1"/>
                </a:solidFill>
              </a:rPr>
              <a:t>implements </a:t>
            </a:r>
            <a:r>
              <a:rPr lang="en-US" i="1" dirty="0">
                <a:solidFill>
                  <a:schemeClr val="tx1"/>
                </a:solidFill>
              </a:rPr>
              <a:t>tracing of the food waste for more productive usage. </a:t>
            </a:r>
          </a:p>
          <a:p>
            <a:pPr marL="7620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Any </a:t>
            </a:r>
            <a:r>
              <a:rPr lang="en-US" i="1" dirty="0">
                <a:solidFill>
                  <a:schemeClr val="tx1"/>
                </a:solidFill>
              </a:rPr>
              <a:t>one can use this app to give information about the food waste  like </a:t>
            </a:r>
            <a:r>
              <a:rPr lang="en-US" i="1" dirty="0" smtClean="0">
                <a:solidFill>
                  <a:schemeClr val="tx1"/>
                </a:solidFill>
              </a:rPr>
              <a:t>availability, quantity, location, </a:t>
            </a:r>
            <a:r>
              <a:rPr lang="en-US" i="1" dirty="0">
                <a:solidFill>
                  <a:schemeClr val="tx1"/>
                </a:solidFill>
              </a:rPr>
              <a:t>contact information of that person.</a:t>
            </a:r>
          </a:p>
          <a:p>
            <a:pPr marL="7620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Now </a:t>
            </a:r>
            <a:r>
              <a:rPr lang="en-US" i="1" dirty="0">
                <a:solidFill>
                  <a:schemeClr val="tx1"/>
                </a:solidFill>
              </a:rPr>
              <a:t>our app traces the nearby organization for the productive usage of that particular food.</a:t>
            </a:r>
          </a:p>
          <a:p>
            <a:pPr marL="7620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IN" i="1" dirty="0">
              <a:solidFill>
                <a:schemeClr val="tx1"/>
              </a:solidFill>
            </a:endParaRPr>
          </a:p>
        </p:txBody>
      </p:sp>
      <p:pic>
        <p:nvPicPr>
          <p:cNvPr id="5" name="Graphic 4" descr="Satellite">
            <a:extLst>
              <a:ext uri="{FF2B5EF4-FFF2-40B4-BE49-F238E27FC236}">
                <a16:creationId xmlns:a16="http://schemas.microsoft.com/office/drawing/2014/main" id="{72C35640-F23D-466C-9A50-D9138FA9C9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298" y="4140717"/>
            <a:ext cx="914400" cy="914400"/>
          </a:xfrm>
          <a:prstGeom prst="rect">
            <a:avLst/>
          </a:prstGeom>
        </p:spPr>
      </p:pic>
      <p:pic>
        <p:nvPicPr>
          <p:cNvPr id="7" name="Graphic 6" descr="Cell Tower">
            <a:extLst>
              <a:ext uri="{FF2B5EF4-FFF2-40B4-BE49-F238E27FC236}">
                <a16:creationId xmlns:a16="http://schemas.microsoft.com/office/drawing/2014/main" id="{92D6EA3A-FAC2-4764-9C8B-71099C01A1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9298" y="2578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22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BEB-13E6-4523-9A7F-737CD5A2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3566"/>
            <a:ext cx="7125200" cy="95492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Consists of options :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C6AE-AF6C-42AF-B143-60BC47C8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7467"/>
            <a:ext cx="7563556" cy="3891265"/>
          </a:xfrm>
        </p:spPr>
        <p:txBody>
          <a:bodyPr/>
          <a:lstStyle/>
          <a:p>
            <a:pPr marL="76200" indent="0">
              <a:buNone/>
            </a:pPr>
            <a:r>
              <a:rPr lang="en-US" sz="3200" i="1" dirty="0">
                <a:solidFill>
                  <a:schemeClr val="accent1"/>
                </a:solidFill>
              </a:rPr>
              <a:t>1. </a:t>
            </a:r>
            <a:r>
              <a:rPr lang="en-US" sz="3200" u="sng" dirty="0">
                <a:solidFill>
                  <a:schemeClr val="accent1"/>
                </a:solidFill>
              </a:rPr>
              <a:t>Left </a:t>
            </a:r>
            <a:r>
              <a:rPr lang="en-US" sz="3200" u="sng" dirty="0" smtClean="0">
                <a:solidFill>
                  <a:schemeClr val="accent1"/>
                </a:solidFill>
              </a:rPr>
              <a:t>overs </a:t>
            </a:r>
            <a:r>
              <a:rPr lang="en-US" sz="3200" u="sng" dirty="0">
                <a:solidFill>
                  <a:schemeClr val="accent1"/>
                </a:solidFill>
              </a:rPr>
              <a:t>food </a:t>
            </a:r>
            <a:r>
              <a:rPr lang="en-US" sz="3200" dirty="0">
                <a:solidFill>
                  <a:schemeClr val="accent1"/>
                </a:solidFill>
              </a:rPr>
              <a:t> :</a:t>
            </a:r>
          </a:p>
          <a:p>
            <a:pPr marL="7620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76200" indent="0">
              <a:buNone/>
            </a:pPr>
            <a:r>
              <a:rPr lang="en-US" i="1" dirty="0">
                <a:solidFill>
                  <a:schemeClr val="tx1"/>
                </a:solidFill>
              </a:rPr>
              <a:t>When </a:t>
            </a:r>
            <a:r>
              <a:rPr lang="en-US" i="1" dirty="0" smtClean="0">
                <a:solidFill>
                  <a:schemeClr val="tx1"/>
                </a:solidFill>
              </a:rPr>
              <a:t>leftovers </a:t>
            </a:r>
            <a:r>
              <a:rPr lang="en-US" i="1" dirty="0">
                <a:solidFill>
                  <a:schemeClr val="tx1"/>
                </a:solidFill>
              </a:rPr>
              <a:t>food option is selected , the app directs to the nearby municipalities or dump yards. Making a complaint on </a:t>
            </a:r>
            <a:r>
              <a:rPr lang="en-US" i="1" dirty="0" smtClean="0">
                <a:solidFill>
                  <a:schemeClr val="tx1"/>
                </a:solidFill>
              </a:rPr>
              <a:t>waste</a:t>
            </a:r>
            <a:r>
              <a:rPr lang="en-US" i="1" dirty="0" smtClean="0">
                <a:solidFill>
                  <a:schemeClr val="tx1"/>
                </a:solidFill>
              </a:rPr>
              <a:t>. So </a:t>
            </a:r>
            <a:r>
              <a:rPr lang="en-US" i="1" dirty="0">
                <a:solidFill>
                  <a:schemeClr val="tx1"/>
                </a:solidFill>
              </a:rPr>
              <a:t>that they make appropriate move and store it for making organic composts , or store it for production of bio-fuels.</a:t>
            </a:r>
          </a:p>
          <a:p>
            <a:pPr marL="7620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IN" i="1" dirty="0">
              <a:solidFill>
                <a:schemeClr val="tx1"/>
              </a:solidFill>
            </a:endParaRPr>
          </a:p>
        </p:txBody>
      </p:sp>
      <p:pic>
        <p:nvPicPr>
          <p:cNvPr id="5" name="Graphic 4" descr="Open hand with plant">
            <a:extLst>
              <a:ext uri="{FF2B5EF4-FFF2-40B4-BE49-F238E27FC236}">
                <a16:creationId xmlns:a16="http://schemas.microsoft.com/office/drawing/2014/main" id="{285EF213-90EB-42C2-B78D-C2798175A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978" y="51443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185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stmoreland template">
  <a:themeElements>
    <a:clrScheme name="Custom 347">
      <a:dk1>
        <a:srgbClr val="18171D"/>
      </a:dk1>
      <a:lt1>
        <a:srgbClr val="FFFFFF"/>
      </a:lt1>
      <a:dk2>
        <a:srgbClr val="7A7788"/>
      </a:dk2>
      <a:lt2>
        <a:srgbClr val="F1F0F7"/>
      </a:lt2>
      <a:accent1>
        <a:srgbClr val="9FEC23"/>
      </a:accent1>
      <a:accent2>
        <a:srgbClr val="81C729"/>
      </a:accent2>
      <a:accent3>
        <a:srgbClr val="32A529"/>
      </a:accent3>
      <a:accent4>
        <a:srgbClr val="188B36"/>
      </a:accent4>
      <a:accent5>
        <a:srgbClr val="01411B"/>
      </a:accent5>
      <a:accent6>
        <a:srgbClr val="EB5A2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Westmoreland · SlidesCarnival</Template>
  <TotalTime>491</TotalTime>
  <Words>368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Malgun Gothic</vt:lpstr>
      <vt:lpstr>MS PGothic</vt:lpstr>
      <vt:lpstr>Algerian</vt:lpstr>
      <vt:lpstr>Arial</vt:lpstr>
      <vt:lpstr>Calibri</vt:lpstr>
      <vt:lpstr>News Cycle</vt:lpstr>
      <vt:lpstr>Wingdings</vt:lpstr>
      <vt:lpstr>Westmoreland template</vt:lpstr>
      <vt:lpstr>PowerPoint Presentation</vt:lpstr>
      <vt:lpstr>PowerPoint Presentation</vt:lpstr>
      <vt:lpstr>Objectives</vt:lpstr>
      <vt:lpstr>Reports </vt:lpstr>
      <vt:lpstr>PowerPoint Presentation</vt:lpstr>
      <vt:lpstr>Existing System</vt:lpstr>
      <vt:lpstr>Disadvantages of existing system</vt:lpstr>
      <vt:lpstr>Proposed system and its working</vt:lpstr>
      <vt:lpstr>Consists of options :</vt:lpstr>
      <vt:lpstr>PowerPoint Presentation</vt:lpstr>
      <vt:lpstr>PowerPoint Presentation</vt:lpstr>
      <vt:lpstr>PowerPoint Presentation</vt:lpstr>
      <vt:lpstr>Advantages of proposed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Bheemalinga sai Kummara</dc:creator>
  <cp:lastModifiedBy>Bhargavi K</cp:lastModifiedBy>
  <cp:revision>17</cp:revision>
  <dcterms:created xsi:type="dcterms:W3CDTF">2022-03-20T17:52:42Z</dcterms:created>
  <dcterms:modified xsi:type="dcterms:W3CDTF">2023-05-18T10:56:42Z</dcterms:modified>
</cp:coreProperties>
</file>