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5"/>
  </p:notesMasterIdLst>
  <p:sldIdLst>
    <p:sldId id="256" r:id="rId2"/>
    <p:sldId id="258" r:id="rId3"/>
    <p:sldId id="263" r:id="rId4"/>
    <p:sldId id="260" r:id="rId5"/>
    <p:sldId id="264" r:id="rId6"/>
    <p:sldId id="265" r:id="rId7"/>
    <p:sldId id="266" r:id="rId8"/>
    <p:sldId id="267" r:id="rId9"/>
    <p:sldId id="268" r:id="rId10"/>
    <p:sldId id="262" r:id="rId11"/>
    <p:sldId id="257" r:id="rId12"/>
    <p:sldId id="259"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4660"/>
  </p:normalViewPr>
  <p:slideViewPr>
    <p:cSldViewPr>
      <p:cViewPr varScale="1">
        <p:scale>
          <a:sx n="82" d="100"/>
          <a:sy n="82" d="100"/>
        </p:scale>
        <p:origin x="1483"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B75655-A704-437E-9991-C15AB4C729F3}" type="datetimeFigureOut">
              <a:rPr lang="en-US" smtClean="0"/>
              <a:pPr/>
              <a:t>4/21/2017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9EE1C8-4004-455F-8751-AEBD8B411A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pPr/>
              <a:t>4/21/2017</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4/21/2017</a:t>
            </a:fld>
            <a:endParaRPr lang="en-US"/>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4/21/2017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4/21/2017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4/21/2017</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4/21/2017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1D8BD707-D9CF-40AE-B4C6-C98DA3205C09}" type="datetimeFigureOut">
              <a:rPr lang="en-US" smtClean="0"/>
              <a:pPr/>
              <a:t>4/21/2017</a:t>
            </a:fld>
            <a:endParaRPr lang="en-US"/>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4/21/2017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4/21/2017</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57800" y="4800600"/>
            <a:ext cx="3657600" cy="1752600"/>
          </a:xfrm>
        </p:spPr>
        <p:txBody>
          <a:bodyPr>
            <a:normAutofit/>
          </a:bodyPr>
          <a:lstStyle/>
          <a:p>
            <a:pPr algn="l"/>
            <a:r>
              <a:rPr lang="en-US" dirty="0">
                <a:latin typeface="Algerian" pitchFamily="82" charset="0"/>
              </a:rPr>
              <a:t>By</a:t>
            </a:r>
          </a:p>
          <a:p>
            <a:pPr algn="l"/>
            <a:r>
              <a:rPr lang="en-US" dirty="0" err="1">
                <a:latin typeface="Algerian" pitchFamily="82" charset="0"/>
              </a:rPr>
              <a:t>Bheemashankar</a:t>
            </a:r>
            <a:endParaRPr lang="en-US" dirty="0">
              <a:latin typeface="Algerian" pitchFamily="82" charset="0"/>
            </a:endParaRPr>
          </a:p>
          <a:p>
            <a:pPr algn="l"/>
            <a:r>
              <a:rPr lang="en-US" dirty="0">
                <a:latin typeface="Algerian" pitchFamily="82" charset="0"/>
              </a:rPr>
              <a:t>SAI KIRAN</a:t>
            </a:r>
          </a:p>
          <a:p>
            <a:pPr algn="l"/>
            <a:r>
              <a:rPr lang="en-US" dirty="0">
                <a:latin typeface="Algerian" pitchFamily="82" charset="0"/>
              </a:rPr>
              <a:t>CHINTAN B.MUDIGOUDRA</a:t>
            </a:r>
          </a:p>
          <a:p>
            <a:pPr algn="l"/>
            <a:endParaRPr lang="en-US" dirty="0"/>
          </a:p>
        </p:txBody>
      </p:sp>
      <p:sp>
        <p:nvSpPr>
          <p:cNvPr id="2" name="Title 1"/>
          <p:cNvSpPr>
            <a:spLocks noGrp="1"/>
          </p:cNvSpPr>
          <p:nvPr>
            <p:ph type="ctrTitle"/>
          </p:nvPr>
        </p:nvSpPr>
        <p:spPr>
          <a:xfrm>
            <a:off x="533400" y="2895600"/>
            <a:ext cx="7772400" cy="1470025"/>
          </a:xfrm>
        </p:spPr>
        <p:txBody>
          <a:bodyPr>
            <a:noAutofit/>
          </a:bodyPr>
          <a:lstStyle/>
          <a:p>
            <a:pPr algn="ctr"/>
            <a:r>
              <a:rPr lang="en-US" sz="5400" dirty="0">
                <a:latin typeface="Baskerville Old Face" pitchFamily="18" charset="0"/>
              </a:rPr>
              <a:t>OPTICAL SMOKE DETECTING SYSTEM</a:t>
            </a:r>
            <a:br>
              <a:rPr lang="en-US" sz="6000" dirty="0"/>
            </a:br>
            <a:endParaRPr lang="en-US" sz="6000" dirty="0"/>
          </a:p>
        </p:txBody>
      </p:sp>
      <p:pic>
        <p:nvPicPr>
          <p:cNvPr id="5" name="Picture 4" descr="smoke-alarm-wilco-electrical-services.jpg"/>
          <p:cNvPicPr>
            <a:picLocks noChangeAspect="1"/>
          </p:cNvPicPr>
          <p:nvPr/>
        </p:nvPicPr>
        <p:blipFill>
          <a:blip r:embed="rId2" cstate="print"/>
          <a:stretch>
            <a:fillRect/>
          </a:stretch>
        </p:blipFill>
        <p:spPr>
          <a:xfrm>
            <a:off x="228600" y="3810000"/>
            <a:ext cx="4876800" cy="2743200"/>
          </a:xfrm>
          <a:prstGeom prst="rect">
            <a:avLst/>
          </a:prstGeom>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2895600"/>
          </a:xfrm>
        </p:spPr>
        <p:txBody>
          <a:bodyPr/>
          <a:lstStyle/>
          <a:p>
            <a:pPr>
              <a:buFont typeface="Wingdings" pitchFamily="2" charset="2"/>
              <a:buChar char="Ø"/>
            </a:pPr>
            <a:r>
              <a:rPr lang="en-US" dirty="0"/>
              <a:t>MOC7811 is an integrated circuit which consist of an infrared light source and a transistor facing opposite to each other in it. Its function is, it reduces the voltage in the circuit when there is any obstacle(like smoke) between the infrared light path and the transistor. It is one of the main component in Optic Smoke Alarm system.</a:t>
            </a:r>
          </a:p>
        </p:txBody>
      </p:sp>
      <p:sp>
        <p:nvSpPr>
          <p:cNvPr id="2" name="Title 1"/>
          <p:cNvSpPr>
            <a:spLocks noGrp="1"/>
          </p:cNvSpPr>
          <p:nvPr>
            <p:ph type="title"/>
          </p:nvPr>
        </p:nvSpPr>
        <p:spPr>
          <a:xfrm>
            <a:off x="381000" y="0"/>
            <a:ext cx="8229600" cy="1219200"/>
          </a:xfrm>
        </p:spPr>
        <p:txBody>
          <a:bodyPr>
            <a:normAutofit/>
          </a:bodyPr>
          <a:lstStyle/>
          <a:p>
            <a:pPr algn="ctr"/>
            <a:r>
              <a:rPr lang="en-US" sz="6000" dirty="0"/>
              <a:t>MOC7811(IC1)</a:t>
            </a:r>
          </a:p>
        </p:txBody>
      </p:sp>
      <p:pic>
        <p:nvPicPr>
          <p:cNvPr id="4" name="Picture 3" descr="400px-Photo-int.jpg"/>
          <p:cNvPicPr>
            <a:picLocks noChangeAspect="1"/>
          </p:cNvPicPr>
          <p:nvPr/>
        </p:nvPicPr>
        <p:blipFill>
          <a:blip r:embed="rId2" cstate="print"/>
          <a:stretch>
            <a:fillRect/>
          </a:stretch>
        </p:blipFill>
        <p:spPr>
          <a:xfrm>
            <a:off x="609600" y="3886200"/>
            <a:ext cx="4267200" cy="2552700"/>
          </a:xfrm>
          <a:prstGeom prst="rect">
            <a:avLst/>
          </a:prstGeom>
        </p:spPr>
      </p:pic>
      <p:pic>
        <p:nvPicPr>
          <p:cNvPr id="5" name="Picture 4" descr="FLYENB5HLZRQ57Z.MEDIUM.jpg"/>
          <p:cNvPicPr>
            <a:picLocks noChangeAspect="1"/>
          </p:cNvPicPr>
          <p:nvPr/>
        </p:nvPicPr>
        <p:blipFill>
          <a:blip r:embed="rId3" cstate="print"/>
          <a:stretch>
            <a:fillRect/>
          </a:stretch>
        </p:blipFill>
        <p:spPr>
          <a:xfrm>
            <a:off x="4953000" y="3886200"/>
            <a:ext cx="3987800" cy="2514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72-4.jpg"/>
          <p:cNvPicPr>
            <a:picLocks noGrp="1" noChangeAspect="1"/>
          </p:cNvPicPr>
          <p:nvPr>
            <p:ph idx="1"/>
          </p:nvPr>
        </p:nvPicPr>
        <p:blipFill>
          <a:blip r:embed="rId2" cstate="print"/>
          <a:stretch>
            <a:fillRect/>
          </a:stretch>
        </p:blipFill>
        <p:spPr>
          <a:xfrm>
            <a:off x="457200" y="1371142"/>
            <a:ext cx="8229600" cy="4953458"/>
          </a:xfrm>
        </p:spPr>
      </p:pic>
      <p:sp>
        <p:nvSpPr>
          <p:cNvPr id="2" name="Title 1"/>
          <p:cNvSpPr>
            <a:spLocks noGrp="1"/>
          </p:cNvSpPr>
          <p:nvPr>
            <p:ph type="title"/>
          </p:nvPr>
        </p:nvSpPr>
        <p:spPr>
          <a:xfrm>
            <a:off x="457200" y="0"/>
            <a:ext cx="8229600" cy="1219200"/>
          </a:xfrm>
        </p:spPr>
        <p:txBody>
          <a:bodyPr>
            <a:normAutofit/>
          </a:bodyPr>
          <a:lstStyle/>
          <a:p>
            <a:pPr algn="ctr"/>
            <a:r>
              <a:rPr lang="en-US" sz="6000" dirty="0"/>
              <a:t>CIRCUIT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295400"/>
            <a:ext cx="8229600" cy="4572000"/>
          </a:xfrm>
        </p:spPr>
        <p:txBody>
          <a:bodyPr>
            <a:noAutofit/>
          </a:bodyPr>
          <a:lstStyle/>
          <a:p>
            <a:pPr>
              <a:buClr>
                <a:srgbClr val="FFC000"/>
              </a:buClr>
              <a:buFont typeface="Wingdings" pitchFamily="2" charset="2"/>
              <a:buChar char="Ø"/>
            </a:pPr>
            <a:r>
              <a:rPr lang="en-US" sz="2400" dirty="0"/>
              <a:t>This optical smoke alarm is built around opto-interrupter MOC781(IC1) and dual Op-Amp LM358(IC2).</a:t>
            </a:r>
          </a:p>
          <a:p>
            <a:pPr>
              <a:buClr>
                <a:srgbClr val="FFC000"/>
              </a:buClr>
              <a:buFont typeface="Wingdings" pitchFamily="2" charset="2"/>
              <a:buChar char="Ø"/>
            </a:pPr>
            <a:r>
              <a:rPr lang="en-US" sz="2400" dirty="0"/>
              <a:t>When thick black smoke enters in the gap(slotted area) of the opto-interrupter sensor(IC1),its internal photo transistor stops conduction.</a:t>
            </a:r>
          </a:p>
          <a:p>
            <a:pPr>
              <a:buClr>
                <a:srgbClr val="FFC000"/>
              </a:buClr>
              <a:buFont typeface="Wingdings" pitchFamily="2" charset="2"/>
              <a:buChar char="Ø"/>
            </a:pPr>
            <a:r>
              <a:rPr lang="en-US" sz="2400" dirty="0"/>
              <a:t>As a result, output of the dual Op-Amp goes low.</a:t>
            </a:r>
          </a:p>
          <a:p>
            <a:pPr>
              <a:buClr>
                <a:srgbClr val="FFC000"/>
              </a:buClr>
              <a:buFont typeface="Wingdings" pitchFamily="2" charset="2"/>
              <a:buChar char="Ø"/>
            </a:pPr>
            <a:r>
              <a:rPr lang="en-US" sz="2400" dirty="0"/>
              <a:t>So transistor T1 stops conduction and T2 starts conducting.</a:t>
            </a:r>
          </a:p>
          <a:p>
            <a:pPr>
              <a:buClr>
                <a:srgbClr val="FFC000"/>
              </a:buClr>
              <a:buFont typeface="Wingdings" pitchFamily="2" charset="2"/>
              <a:buChar char="Ø"/>
            </a:pPr>
            <a:r>
              <a:rPr lang="en-US" sz="2400" dirty="0"/>
              <a:t>This makes the piezo buzzer(PZ1) sound an alarm and LED1 to glow.</a:t>
            </a:r>
          </a:p>
          <a:p>
            <a:pPr>
              <a:buClr>
                <a:srgbClr val="FFC000"/>
              </a:buClr>
              <a:buFont typeface="Wingdings" pitchFamily="2" charset="2"/>
              <a:buChar char="Ø"/>
            </a:pPr>
            <a:r>
              <a:rPr lang="en-US" sz="2400" dirty="0"/>
              <a:t>Potmeter VR1 is used too control intensity of the internal LED of MOC7811. Potmeter VR2 is used to control the reference voltage at pin 3 of IC2.</a:t>
            </a:r>
          </a:p>
          <a:p>
            <a:pPr>
              <a:buClr>
                <a:srgbClr val="FFC000"/>
              </a:buClr>
              <a:buFont typeface="Wingdings" pitchFamily="2" charset="2"/>
              <a:buChar char="Ø"/>
            </a:pPr>
            <a:r>
              <a:rPr lang="en-US" sz="2400" dirty="0"/>
              <a:t>The circuit works off a 9v battery.</a:t>
            </a:r>
          </a:p>
          <a:p>
            <a:pPr>
              <a:buClr>
                <a:srgbClr val="FFC000"/>
              </a:buClr>
              <a:buNone/>
            </a:pPr>
            <a:endParaRPr lang="en-US" sz="2400" dirty="0"/>
          </a:p>
          <a:p>
            <a:pPr>
              <a:buClr>
                <a:srgbClr val="FFC000"/>
              </a:buClr>
              <a:buFont typeface="Wingdings" pitchFamily="2" charset="2"/>
              <a:buChar char="Ø"/>
            </a:pPr>
            <a:endParaRPr lang="en-US" sz="2400" dirty="0"/>
          </a:p>
          <a:p>
            <a:pPr>
              <a:buClr>
                <a:srgbClr val="FFC000"/>
              </a:buClr>
              <a:buFont typeface="Wingdings" pitchFamily="2" charset="2"/>
              <a:buChar char="Ø"/>
            </a:pPr>
            <a:endParaRPr lang="en-US" sz="2400" dirty="0"/>
          </a:p>
        </p:txBody>
      </p:sp>
      <p:sp>
        <p:nvSpPr>
          <p:cNvPr id="2" name="Title 1"/>
          <p:cNvSpPr>
            <a:spLocks noGrp="1"/>
          </p:cNvSpPr>
          <p:nvPr>
            <p:ph type="title"/>
          </p:nvPr>
        </p:nvSpPr>
        <p:spPr>
          <a:xfrm>
            <a:off x="457200" y="228600"/>
            <a:ext cx="8229600" cy="1143000"/>
          </a:xfrm>
        </p:spPr>
        <p:txBody>
          <a:bodyPr>
            <a:normAutofit fontScale="90000"/>
          </a:bodyPr>
          <a:lstStyle/>
          <a:p>
            <a:pPr algn="ctr"/>
            <a:r>
              <a:rPr lang="en-US" sz="7200" dirty="0"/>
              <a:t>WORKING.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2514600"/>
            <a:ext cx="6934200"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dirty="0">
                <a:ln w="11430"/>
                <a:solidFill>
                  <a:srgbClr val="7030A0"/>
                </a:solidFill>
                <a:effectLst>
                  <a:outerShdw blurRad="50800" dist="39000" dir="5460000" algn="tl">
                    <a:srgbClr val="000000">
                      <a:alpha val="38000"/>
                    </a:srgbClr>
                  </a:outerShdw>
                </a:effectLst>
              </a:rPr>
              <a:t>THANK YOU</a:t>
            </a:r>
            <a:endParaRPr lang="en-US" sz="8000" b="1" cap="none" spc="0" dirty="0">
              <a:ln w="11430"/>
              <a:solidFill>
                <a:srgbClr val="7030A0"/>
              </a:solidFill>
              <a:effectLst>
                <a:outerShdw blurRad="50800" dist="39000" dir="5460000" algn="tl">
                  <a:srgbClr val="000000">
                    <a:alpha val="38000"/>
                  </a:srgbClr>
                </a:outerShdw>
              </a:effectLst>
            </a:endParaRPr>
          </a:p>
        </p:txBody>
      </p:sp>
      <p:pic>
        <p:nvPicPr>
          <p:cNvPr id="15" name="Content Placeholder 14" descr="Untitled.png"/>
          <p:cNvPicPr>
            <a:picLocks noGrp="1" noChangeAspect="1"/>
          </p:cNvPicPr>
          <p:nvPr>
            <p:ph idx="1"/>
          </p:nvPr>
        </p:nvPicPr>
        <p:blipFill>
          <a:blip r:embed="rId2" cstate="print"/>
          <a:stretch>
            <a:fillRect/>
          </a:stretch>
        </p:blipFill>
        <p:spPr>
          <a:xfrm>
            <a:off x="3200400" y="4267200"/>
            <a:ext cx="289560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Rectangle 16"/>
          <p:cNvSpPr/>
          <p:nvPr/>
        </p:nvSpPr>
        <p:spPr>
          <a:xfrm>
            <a:off x="4114800" y="5105400"/>
            <a:ext cx="1040861" cy="95410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a:ln w="11430"/>
                <a:solidFill>
                  <a:srgbClr val="7030A0"/>
                </a:solidFill>
                <a:effectLst>
                  <a:outerShdw blurRad="50800" dist="39000" dir="5460000" algn="tl">
                    <a:srgbClr val="000000">
                      <a:alpha val="38000"/>
                    </a:srgbClr>
                  </a:outerShdw>
                </a:effectLst>
              </a:rPr>
              <a:t>BYE</a:t>
            </a:r>
          </a:p>
          <a:p>
            <a:pPr algn="ctr"/>
            <a:r>
              <a:rPr lang="en-US" sz="2000" b="1" cap="none" spc="0" dirty="0">
                <a:ln w="11430"/>
                <a:solidFill>
                  <a:srgbClr val="7030A0"/>
                </a:solidFill>
                <a:effectLst>
                  <a:outerShdw blurRad="50800" dist="39000" dir="5460000" algn="tl">
                    <a:srgbClr val="000000">
                      <a:alpha val="38000"/>
                    </a:srgbClr>
                  </a:outerShdw>
                </a:effectLst>
              </a:rPr>
              <a:t>BYE!!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90800"/>
            <a:ext cx="8229600" cy="1798320"/>
          </a:xfrm>
        </p:spPr>
        <p:txBody>
          <a:bodyPr>
            <a:normAutofit/>
          </a:bodyPr>
          <a:lstStyle/>
          <a:p>
            <a:pPr>
              <a:buFont typeface="Wingdings" pitchFamily="2" charset="2"/>
              <a:buChar char="Ø"/>
            </a:pPr>
            <a:r>
              <a:rPr lang="en-US" dirty="0"/>
              <a:t>It is a device which is used in buildings in order to detect smoke/fire accidents by using electrical components such as resistors, capacitors, LED, etc…</a:t>
            </a:r>
          </a:p>
          <a:p>
            <a:pPr>
              <a:buNone/>
            </a:pPr>
            <a:endParaRPr lang="en-US" dirty="0"/>
          </a:p>
        </p:txBody>
      </p:sp>
      <p:sp>
        <p:nvSpPr>
          <p:cNvPr id="2" name="Title 1"/>
          <p:cNvSpPr>
            <a:spLocks noGrp="1"/>
          </p:cNvSpPr>
          <p:nvPr>
            <p:ph type="title"/>
          </p:nvPr>
        </p:nvSpPr>
        <p:spPr>
          <a:xfrm>
            <a:off x="609600" y="1447800"/>
            <a:ext cx="8229600" cy="1143000"/>
          </a:xfrm>
        </p:spPr>
        <p:txBody>
          <a:bodyPr>
            <a:noAutofit/>
          </a:bodyPr>
          <a:lstStyle/>
          <a:p>
            <a:r>
              <a:rPr lang="en-US" sz="6000" dirty="0">
                <a:latin typeface="Agency FB" pitchFamily="34" charset="0"/>
              </a:rPr>
              <a:t>WHAT IS OPTICAL SMOKE DETECTOR??</a:t>
            </a:r>
          </a:p>
        </p:txBody>
      </p:sp>
      <p:pic>
        <p:nvPicPr>
          <p:cNvPr id="4" name="Picture 3" descr="2.jpg"/>
          <p:cNvPicPr>
            <a:picLocks noChangeAspect="1"/>
          </p:cNvPicPr>
          <p:nvPr/>
        </p:nvPicPr>
        <p:blipFill>
          <a:blip r:embed="rId2" cstate="print"/>
          <a:stretch>
            <a:fillRect/>
          </a:stretch>
        </p:blipFill>
        <p:spPr>
          <a:xfrm>
            <a:off x="4419600" y="3886200"/>
            <a:ext cx="3695700" cy="2705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57400"/>
            <a:ext cx="8229600" cy="4572000"/>
          </a:xfrm>
        </p:spPr>
        <p:txBody>
          <a:bodyPr/>
          <a:lstStyle/>
          <a:p>
            <a:pPr>
              <a:buFont typeface="Wingdings" pitchFamily="2" charset="2"/>
              <a:buChar char="Ø"/>
            </a:pPr>
            <a:r>
              <a:rPr lang="en-US" dirty="0"/>
              <a:t>Optical Smoke Detectors are used in work places,hospitals,factories,etc.</a:t>
            </a:r>
          </a:p>
          <a:p>
            <a:pPr>
              <a:buFont typeface="Wingdings" pitchFamily="2" charset="2"/>
              <a:buChar char="Ø"/>
            </a:pPr>
            <a:r>
              <a:rPr lang="en-US" dirty="0"/>
              <a:t>OSD’s principle are used in automobiles, to ensure the temperature of the engine parts.</a:t>
            </a:r>
          </a:p>
          <a:p>
            <a:pPr>
              <a:buFont typeface="Wingdings" pitchFamily="2" charset="2"/>
              <a:buChar char="Ø"/>
            </a:pPr>
            <a:r>
              <a:rPr lang="en-US" dirty="0"/>
              <a:t>It is used in sophisticated laboratory where harmful chemicals and instruments are used.</a:t>
            </a:r>
          </a:p>
          <a:p>
            <a:pPr>
              <a:buFont typeface="Wingdings" pitchFamily="2" charset="2"/>
              <a:buChar char="Ø"/>
            </a:pPr>
            <a:r>
              <a:rPr lang="en-US" dirty="0"/>
              <a:t>It is used in metal and ore industries as high temperatures are reached.</a:t>
            </a:r>
          </a:p>
        </p:txBody>
      </p:sp>
      <p:sp>
        <p:nvSpPr>
          <p:cNvPr id="3" name="Title 2"/>
          <p:cNvSpPr>
            <a:spLocks noGrp="1"/>
          </p:cNvSpPr>
          <p:nvPr>
            <p:ph type="title"/>
          </p:nvPr>
        </p:nvSpPr>
        <p:spPr>
          <a:xfrm>
            <a:off x="533400" y="533400"/>
            <a:ext cx="8229600" cy="1219200"/>
          </a:xfrm>
        </p:spPr>
        <p:txBody>
          <a:bodyPr>
            <a:noAutofit/>
          </a:bodyPr>
          <a:lstStyle/>
          <a:p>
            <a:pPr algn="ctr"/>
            <a:r>
              <a:rPr lang="en-US" sz="8800" dirty="0"/>
              <a:t>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03ea1befa9659386c27f1de1fc7f352.jpg"/>
          <p:cNvPicPr>
            <a:picLocks noGrp="1" noChangeAspect="1"/>
          </p:cNvPicPr>
          <p:nvPr>
            <p:ph idx="1"/>
          </p:nvPr>
        </p:nvPicPr>
        <p:blipFill>
          <a:blip r:embed="rId2" cstate="print"/>
          <a:stretch>
            <a:fillRect/>
          </a:stretch>
        </p:blipFill>
        <p:spPr>
          <a:xfrm>
            <a:off x="1905000" y="1066800"/>
            <a:ext cx="5562599" cy="5562599"/>
          </a:xfrm>
        </p:spPr>
      </p:pic>
      <p:sp>
        <p:nvSpPr>
          <p:cNvPr id="2" name="Title 1"/>
          <p:cNvSpPr>
            <a:spLocks noGrp="1"/>
          </p:cNvSpPr>
          <p:nvPr>
            <p:ph type="title"/>
          </p:nvPr>
        </p:nvSpPr>
        <p:spPr>
          <a:xfrm>
            <a:off x="457200" y="0"/>
            <a:ext cx="8229600" cy="1219200"/>
          </a:xfrm>
        </p:spPr>
        <p:txBody>
          <a:bodyPr>
            <a:normAutofit/>
          </a:bodyPr>
          <a:lstStyle/>
          <a:p>
            <a:pPr algn="ctr"/>
            <a:r>
              <a:rPr lang="en-US" sz="6000" dirty="0"/>
              <a:t>COMPONENTS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r>
              <a:rPr lang="en-US" sz="3200" dirty="0"/>
              <a:t>Resistors are electronic components which obstructs/opposes the flow of current through them and circuit. Measured in ohms(</a:t>
            </a:r>
            <a:r>
              <a:rPr lang="el-GR" sz="3200" dirty="0"/>
              <a:t>Ω</a:t>
            </a:r>
            <a:r>
              <a:rPr lang="en-US" sz="3200" dirty="0"/>
              <a:t>).</a:t>
            </a:r>
          </a:p>
        </p:txBody>
      </p:sp>
      <p:sp>
        <p:nvSpPr>
          <p:cNvPr id="3" name="Title 2"/>
          <p:cNvSpPr>
            <a:spLocks noGrp="1"/>
          </p:cNvSpPr>
          <p:nvPr>
            <p:ph type="title"/>
          </p:nvPr>
        </p:nvSpPr>
        <p:spPr>
          <a:xfrm>
            <a:off x="457200" y="0"/>
            <a:ext cx="8229600" cy="1219200"/>
          </a:xfrm>
        </p:spPr>
        <p:txBody>
          <a:bodyPr>
            <a:normAutofit/>
          </a:bodyPr>
          <a:lstStyle/>
          <a:p>
            <a:pPr algn="ctr"/>
            <a:r>
              <a:rPr lang="en-US" sz="6000" dirty="0"/>
              <a:t>RESISTORS</a:t>
            </a:r>
          </a:p>
        </p:txBody>
      </p:sp>
      <p:pic>
        <p:nvPicPr>
          <p:cNvPr id="4" name="Picture 3" descr="What-is-a-resistor-10.jpg"/>
          <p:cNvPicPr>
            <a:picLocks noChangeAspect="1"/>
          </p:cNvPicPr>
          <p:nvPr/>
        </p:nvPicPr>
        <p:blipFill>
          <a:blip r:embed="rId2" cstate="print"/>
          <a:stretch>
            <a:fillRect/>
          </a:stretch>
        </p:blipFill>
        <p:spPr>
          <a:xfrm>
            <a:off x="381000" y="3581400"/>
            <a:ext cx="8253984" cy="27645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Ø"/>
            </a:pPr>
            <a:r>
              <a:rPr lang="en-US" sz="3200" dirty="0"/>
              <a:t>These types of resistors allow the user to set the resistance that needs to be offered by the variable resistors according to the requirement of the user.</a:t>
            </a:r>
          </a:p>
        </p:txBody>
      </p:sp>
      <p:sp>
        <p:nvSpPr>
          <p:cNvPr id="3" name="Title 2"/>
          <p:cNvSpPr>
            <a:spLocks noGrp="1"/>
          </p:cNvSpPr>
          <p:nvPr>
            <p:ph type="title"/>
          </p:nvPr>
        </p:nvSpPr>
        <p:spPr>
          <a:xfrm>
            <a:off x="457200" y="0"/>
            <a:ext cx="8229600" cy="1219200"/>
          </a:xfrm>
        </p:spPr>
        <p:txBody>
          <a:bodyPr>
            <a:normAutofit/>
          </a:bodyPr>
          <a:lstStyle/>
          <a:p>
            <a:pPr algn="ctr"/>
            <a:r>
              <a:rPr lang="en-US" sz="5400" dirty="0"/>
              <a:t>VARIABLE RESISTORS(VR)</a:t>
            </a:r>
          </a:p>
        </p:txBody>
      </p:sp>
      <p:pic>
        <p:nvPicPr>
          <p:cNvPr id="4" name="Picture 3" descr="POT.JPG"/>
          <p:cNvPicPr>
            <a:picLocks noChangeAspect="1"/>
          </p:cNvPicPr>
          <p:nvPr/>
        </p:nvPicPr>
        <p:blipFill>
          <a:blip r:embed="rId2" cstate="print"/>
          <a:stretch>
            <a:fillRect/>
          </a:stretch>
        </p:blipFill>
        <p:spPr>
          <a:xfrm>
            <a:off x="1447800" y="3581400"/>
            <a:ext cx="5924550" cy="2971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72000"/>
          </a:xfrm>
        </p:spPr>
        <p:txBody>
          <a:bodyPr>
            <a:normAutofit/>
          </a:bodyPr>
          <a:lstStyle/>
          <a:p>
            <a:pPr>
              <a:buFont typeface="Wingdings" pitchFamily="2" charset="2"/>
              <a:buChar char="Ø"/>
            </a:pPr>
            <a:r>
              <a:rPr lang="en-US" sz="4000" dirty="0"/>
              <a:t>These are the components which store energy in form of electric field. The unit of measurement is Faraday.</a:t>
            </a:r>
          </a:p>
          <a:p>
            <a:pPr>
              <a:buNone/>
            </a:pPr>
            <a:endParaRPr lang="en-US" sz="4000" dirty="0"/>
          </a:p>
        </p:txBody>
      </p:sp>
      <p:sp>
        <p:nvSpPr>
          <p:cNvPr id="3" name="Title 2"/>
          <p:cNvSpPr>
            <a:spLocks noGrp="1"/>
          </p:cNvSpPr>
          <p:nvPr>
            <p:ph type="title"/>
          </p:nvPr>
        </p:nvSpPr>
        <p:spPr>
          <a:xfrm>
            <a:off x="457200" y="0"/>
            <a:ext cx="8229600" cy="1219200"/>
          </a:xfrm>
        </p:spPr>
        <p:txBody>
          <a:bodyPr>
            <a:normAutofit/>
          </a:bodyPr>
          <a:lstStyle/>
          <a:p>
            <a:pPr algn="ctr"/>
            <a:r>
              <a:rPr lang="en-US" sz="6600" dirty="0"/>
              <a:t>CAPACITORS.</a:t>
            </a:r>
          </a:p>
        </p:txBody>
      </p:sp>
      <p:pic>
        <p:nvPicPr>
          <p:cNvPr id="4" name="Picture 3" descr="51968eb0ce395f872c000001.png"/>
          <p:cNvPicPr>
            <a:picLocks noChangeAspect="1"/>
          </p:cNvPicPr>
          <p:nvPr/>
        </p:nvPicPr>
        <p:blipFill>
          <a:blip r:embed="rId2" cstate="print"/>
          <a:stretch>
            <a:fillRect/>
          </a:stretch>
        </p:blipFill>
        <p:spPr>
          <a:xfrm>
            <a:off x="2743200" y="3276600"/>
            <a:ext cx="5943600" cy="3200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0"/>
            <a:ext cx="8229600" cy="1219200"/>
          </a:xfrm>
        </p:spPr>
        <p:txBody>
          <a:bodyPr>
            <a:normAutofit/>
          </a:bodyPr>
          <a:lstStyle/>
          <a:p>
            <a:pPr algn="ctr"/>
            <a:r>
              <a:rPr lang="en-US" sz="6000" dirty="0"/>
              <a:t>PIEZO BUZZER(PZ)</a:t>
            </a:r>
          </a:p>
        </p:txBody>
      </p:sp>
      <p:sp>
        <p:nvSpPr>
          <p:cNvPr id="8" name="Content Placeholder 7"/>
          <p:cNvSpPr>
            <a:spLocks noGrp="1"/>
          </p:cNvSpPr>
          <p:nvPr>
            <p:ph idx="1"/>
          </p:nvPr>
        </p:nvSpPr>
        <p:spPr/>
        <p:txBody>
          <a:bodyPr/>
          <a:lstStyle/>
          <a:p>
            <a:pPr>
              <a:buFont typeface="Wingdings" pitchFamily="2" charset="2"/>
              <a:buChar char="Ø"/>
            </a:pPr>
            <a:r>
              <a:rPr lang="en-US" dirty="0"/>
              <a:t>This device gives output in the form of sound. It is used in various places when there is requirement of alerting the user.</a:t>
            </a:r>
          </a:p>
          <a:p>
            <a:pPr>
              <a:buFont typeface="Wingdings" pitchFamily="2" charset="2"/>
              <a:buChar char="Ø"/>
            </a:pPr>
            <a:r>
              <a:rPr lang="en-US" dirty="0"/>
              <a:t>Electronic horn to horn the people. </a:t>
            </a:r>
          </a:p>
        </p:txBody>
      </p:sp>
      <p:pic>
        <p:nvPicPr>
          <p:cNvPr id="9" name="Picture 8" descr="102239205-40.jpg"/>
          <p:cNvPicPr>
            <a:picLocks noChangeAspect="1"/>
          </p:cNvPicPr>
          <p:nvPr/>
        </p:nvPicPr>
        <p:blipFill>
          <a:blip r:embed="rId2" cstate="print"/>
          <a:stretch>
            <a:fillRect/>
          </a:stretch>
        </p:blipFill>
        <p:spPr>
          <a:xfrm>
            <a:off x="2057400" y="3505200"/>
            <a:ext cx="4572000" cy="304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1905000"/>
          </a:xfrm>
        </p:spPr>
        <p:txBody>
          <a:bodyPr/>
          <a:lstStyle/>
          <a:p>
            <a:pPr>
              <a:buFont typeface="Wingdings" pitchFamily="2" charset="2"/>
              <a:buChar char="Ø"/>
            </a:pPr>
            <a:r>
              <a:rPr lang="en-US" dirty="0"/>
              <a:t>Transistors are 3 terminal solid state semiconductor devices. There are two types of transistors:-</a:t>
            </a:r>
          </a:p>
          <a:p>
            <a:pPr algn="ctr">
              <a:buFont typeface="Courier New" pitchFamily="49" charset="0"/>
              <a:buChar char="o"/>
            </a:pPr>
            <a:r>
              <a:rPr lang="en-US" dirty="0"/>
              <a:t>NPN</a:t>
            </a:r>
          </a:p>
          <a:p>
            <a:pPr algn="ctr">
              <a:buFont typeface="Courier New" pitchFamily="49" charset="0"/>
              <a:buChar char="o"/>
            </a:pPr>
            <a:r>
              <a:rPr lang="en-US" dirty="0"/>
              <a:t>PNP                 </a:t>
            </a:r>
          </a:p>
        </p:txBody>
      </p:sp>
      <p:sp>
        <p:nvSpPr>
          <p:cNvPr id="3" name="Title 2"/>
          <p:cNvSpPr>
            <a:spLocks noGrp="1"/>
          </p:cNvSpPr>
          <p:nvPr>
            <p:ph type="title"/>
          </p:nvPr>
        </p:nvSpPr>
        <p:spPr>
          <a:xfrm>
            <a:off x="457200" y="0"/>
            <a:ext cx="8229600" cy="1219200"/>
          </a:xfrm>
        </p:spPr>
        <p:txBody>
          <a:bodyPr>
            <a:normAutofit/>
          </a:bodyPr>
          <a:lstStyle/>
          <a:p>
            <a:pPr algn="ctr"/>
            <a:r>
              <a:rPr lang="en-US" sz="6600" dirty="0"/>
              <a:t>TRANSISTORS</a:t>
            </a:r>
          </a:p>
        </p:txBody>
      </p:sp>
      <p:pic>
        <p:nvPicPr>
          <p:cNvPr id="4" name="Picture 3" descr="BC547-500x416.jpg"/>
          <p:cNvPicPr>
            <a:picLocks noChangeAspect="1"/>
          </p:cNvPicPr>
          <p:nvPr/>
        </p:nvPicPr>
        <p:blipFill>
          <a:blip r:embed="rId2" cstate="print"/>
          <a:stretch>
            <a:fillRect/>
          </a:stretch>
        </p:blipFill>
        <p:spPr>
          <a:xfrm>
            <a:off x="2209800" y="3276600"/>
            <a:ext cx="4762500" cy="30480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1180</TotalTime>
  <Words>412</Words>
  <Application>Microsoft Office PowerPoint</Application>
  <PresentationFormat>On-screen Show (4:3)</PresentationFormat>
  <Paragraphs>41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Agency FB</vt:lpstr>
      <vt:lpstr>Algerian</vt:lpstr>
      <vt:lpstr>Baskerville Old Face</vt:lpstr>
      <vt:lpstr>Calibri</vt:lpstr>
      <vt:lpstr>Constantia</vt:lpstr>
      <vt:lpstr>Courier New</vt:lpstr>
      <vt:lpstr>Wingdings</vt:lpstr>
      <vt:lpstr>Wingdings 2</vt:lpstr>
      <vt:lpstr>Paper</vt:lpstr>
      <vt:lpstr>OPTICAL SMOKE DETECTING SYSTEM </vt:lpstr>
      <vt:lpstr>WHAT IS OPTICAL SMOKE DETECTOR??</vt:lpstr>
      <vt:lpstr>APPLICATIONS.</vt:lpstr>
      <vt:lpstr>COMPONENTS</vt:lpstr>
      <vt:lpstr>RESISTORS</vt:lpstr>
      <vt:lpstr>VARIABLE RESISTORS(VR)</vt:lpstr>
      <vt:lpstr>CAPACITORS.</vt:lpstr>
      <vt:lpstr>PIEZO BUZZER(PZ)</vt:lpstr>
      <vt:lpstr>TRANSISTORS</vt:lpstr>
      <vt:lpstr>MOC7811(IC1)</vt:lpstr>
      <vt:lpstr>CIRCUIT</vt:lpstr>
      <vt:lpstr>WORKING.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FIBER SMOKE DETECTING SYSTEM </dc:title>
  <dc:creator>Admin</dc:creator>
  <cp:lastModifiedBy>Jakkani</cp:lastModifiedBy>
  <cp:revision>82</cp:revision>
  <dcterms:created xsi:type="dcterms:W3CDTF">2006-08-16T00:00:00Z</dcterms:created>
  <dcterms:modified xsi:type="dcterms:W3CDTF">2017-04-21T03:28:09Z</dcterms:modified>
</cp:coreProperties>
</file>