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57" r:id="rId6"/>
    <p:sldId id="258" r:id="rId7"/>
    <p:sldId id="260" r:id="rId8"/>
    <p:sldId id="261" r:id="rId9"/>
    <p:sldId id="262" r:id="rId10"/>
    <p:sldId id="263" r:id="rId11"/>
    <p:sldId id="282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embeddedFontLst>
    <p:embeddedFont>
      <p:font typeface="Poppins" panose="00000500000000000000"/>
      <p:regular r:id="rId32"/>
    </p:embeddedFont>
    <p:embeddedFont>
      <p:font typeface="Cambria" panose="0204050305040603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Everyone,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Morning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start with the presentation today, I would like to share a small recital.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been a part of Publicis Sapient for almost 3months now, and there is this fact that everyone of us would agree upon.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started as fresh graduates, underwent 5weeks or so of rigorous training followed by what…5 weeks now of a Hands On project, and what has transpired in these days is a fact that we all are really proud of. A transformation from someone who could code, to someone who can not only code, but add value to everything he does.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have we succeeded at becoming a Product engineer?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Hi, I am Rajat, a small part of our big team here.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here with my colleagues Aman and Chinmay and we are here to give you a walkthrough of our Transformation, our Journey and the project we have been working for sometime now.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 lang="en-US"/>
          </a:p>
        </p:txBody>
      </p:sp>
      <p:sp>
        <p:nvSpPr>
          <p:cNvPr id="247" name="Google Shape;247;p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3 mins	</a:t>
            </a:r>
            <a:endParaRPr lang="en-US"/>
          </a:p>
        </p:txBody>
      </p:sp>
      <p:sp>
        <p:nvSpPr>
          <p:cNvPr id="291" name="Google Shape;291;p1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satisfaction and brand value</a:t>
            </a:r>
            <a:endParaRPr lang="en-US"/>
          </a:p>
        </p:txBody>
      </p:sp>
      <p:sp>
        <p:nvSpPr>
          <p:cNvPr id="299" name="Google Shape;299;p1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5 mins</a:t>
            </a:r>
            <a:endParaRPr lang="en-US"/>
          </a:p>
        </p:txBody>
      </p:sp>
      <p:sp>
        <p:nvSpPr>
          <p:cNvPr id="331" name="Google Shape;331;p1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a24c32f0a_12_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a24c32f0a_12_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gea24c32f0a_12_8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Product Thinking (Design Thinking, Requirement Analysis, )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Multi Skilled (Frontend, Backend, DevOps) 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Fast Decision Making (Agile)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Increasing the Pace (Automation CI/CD)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Startup Mindset (Agile)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AutoNum type="arabicPeriod"/>
            </a:pPr>
            <a:r>
              <a:rPr lang="en-US"/>
              <a:t>Continuous Improvement (Retros)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 lang="en-US"/>
          </a:p>
        </p:txBody>
      </p:sp>
      <p:sp>
        <p:nvSpPr>
          <p:cNvPr id="356" name="Google Shape;356;p1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</p:txBody>
      </p:sp>
      <p:sp>
        <p:nvSpPr>
          <p:cNvPr id="364" name="Google Shape;364;p1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</p:txBody>
      </p:sp>
      <p:sp>
        <p:nvSpPr>
          <p:cNvPr id="397" name="Google Shape;397;p1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Everyone,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Morning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start with the presentation today, I would like to share a small recital.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been a part of Publicis Sapient for almost 3months now, and there is this fact that everyone of us would agree upon.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started as fresh graduates, underwent 5weeks or so of rigorous training followed by what…5 weeks now of a Hands On project, and what has transpired in these days is a fact that we all are really proud of. A transformation from someone who could code, to someone who can not only code, but add value to everything he does.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have we succeeded at becoming a Product engineer?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Hi, I am Rajat, a small part of our big team here.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here with my colleagues Aman and Chinmay and we are here to give you a walkthrough of our Transformation, our Journey and the project we have been working for sometime now.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</p:txBody>
      </p:sp>
      <p:sp>
        <p:nvSpPr>
          <p:cNvPr id="405" name="Google Shape;405;p2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POS- Student -5 min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- Professor - 3 min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DropWizard- 3 min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Challenges-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Installing </a:t>
            </a:r>
            <a:r>
              <a:rPr lang="en-US"/>
              <a:t>the</a:t>
            </a:r>
            <a:r>
              <a:rPr lang="en-US"/>
              <a:t> Tomcat server and running application on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Learnings-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Got to learn new technologies.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working together in teams.(collaboration)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write code which is accepted by the industry.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make UML diagrams for the given problem.</a:t>
            </a:r>
            <a:endParaRPr lang="en-US"/>
          </a:p>
        </p:txBody>
      </p:sp>
      <p:sp>
        <p:nvSpPr>
          <p:cNvPr id="438" name="Google Shape;438;p2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?</a:t>
            </a:r>
            <a:endParaRPr lang="en-US"/>
          </a:p>
        </p:txBody>
      </p:sp>
      <p:sp>
        <p:nvSpPr>
          <p:cNvPr id="446" name="Google Shape;446;p2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After this show the testimonial video. 1 min</a:t>
            </a:r>
            <a:endParaRPr lang="en-US"/>
          </a:p>
        </p:txBody>
      </p:sp>
      <p:sp>
        <p:nvSpPr>
          <p:cNvPr id="454" name="Google Shape;454;p2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Swati</a:t>
            </a:r>
            <a:endParaRPr lang="en-US"/>
          </a:p>
        </p:txBody>
      </p:sp>
      <p:sp>
        <p:nvSpPr>
          <p:cNvPr id="108" name="Google Shape;108;p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 lang="en-US"/>
          </a:p>
        </p:txBody>
      </p:sp>
      <p:sp>
        <p:nvSpPr>
          <p:cNvPr id="133" name="Google Shape;133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- 2 mins</a:t>
            </a:r>
            <a:endParaRPr lang="en-US"/>
          </a:p>
        </p:txBody>
      </p:sp>
      <p:sp>
        <p:nvSpPr>
          <p:cNvPr id="163" name="Google Shape;163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85800" y="685800"/>
            <a:ext cx="10817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 panose="00000500000000000000"/>
              <a:buNone/>
              <a:defRPr sz="2300" b="0" i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ircle image: Image Right">
  <p:cSld name="Half circle image: Image Righ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9" name="Google Shape;59;p14"/>
          <p:cNvSpPr/>
          <p:nvPr>
            <p:ph type="pic" idx="2"/>
          </p:nvPr>
        </p:nvSpPr>
        <p:spPr>
          <a:xfrm>
            <a:off x="6281928" y="0"/>
            <a:ext cx="59100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2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 panose="00000500000000000000"/>
              <a:buNone/>
              <a:defRPr sz="1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85800" y="886969"/>
            <a:ext cx="52212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9"/>
              <a:buFont typeface="Poppins" panose="00000500000000000000"/>
              <a:buNone/>
              <a:defRPr sz="2300" b="0" i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685800" y="2371745"/>
            <a:ext cx="5221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15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/>
            </a:lvl1pPr>
            <a:lvl2pPr marL="914400" lvl="1" indent="-342900" algn="l" rtl="0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Red">
  <p:cSld name="Seize — Red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346610" y="2759428"/>
            <a:ext cx="9495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" panose="00000500000000000000"/>
              <a:buNone/>
              <a:defRPr sz="3400" b="0" i="0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5" name="Google Shape;65;p15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Red">
  <p:cSld name="Voice — Red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1620012" y="279776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 panose="00000500000000000000"/>
              <a:buNone/>
              <a:defRPr sz="4200" b="0" i="0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Image">
  <p:cSld name="Agenda — Imag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>
            <p:ph type="pic" idx="2"/>
          </p:nvPr>
        </p:nvSpPr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 panose="00000500000000000000"/>
              <a:buNone/>
              <a:defRPr sz="1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type="ctrTitle"/>
          </p:nvPr>
        </p:nvSpPr>
        <p:spPr>
          <a:xfrm>
            <a:off x="685800" y="667512"/>
            <a:ext cx="4690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" panose="00000500000000000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body" idx="1"/>
          </p:nvPr>
        </p:nvSpPr>
        <p:spPr>
          <a:xfrm>
            <a:off x="685800" y="1089835"/>
            <a:ext cx="4690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840" y="773430"/>
            <a:ext cx="6576060" cy="531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ctrTitle"/>
          </p:nvPr>
        </p:nvSpPr>
        <p:spPr>
          <a:xfrm>
            <a:off x="671830" y="2719070"/>
            <a:ext cx="3900170" cy="953135"/>
          </a:xfrm>
          <a:prstGeom prst="rect">
            <a:avLst/>
          </a:prstGeom>
          <a:noFill/>
          <a:ln>
            <a:noFill/>
          </a:ln>
          <a:effectLst>
            <a:outerShdw blurRad="685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60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Our Team</a:t>
            </a:r>
            <a:endParaRPr lang="en-US" sz="60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50" name="Google Shape;250;p28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 descr="199-1996028_clip-art-royalty-free-library-business-people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720" y="981075"/>
            <a:ext cx="7056755" cy="5599430"/>
          </a:xfrm>
          <a:prstGeom prst="rect">
            <a:avLst/>
          </a:prstGeom>
          <a:effectLst>
            <a:outerShdw dist="50800" dir="5400000" sx="4000" sy="4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4" name="Picture 3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405130"/>
            <a:ext cx="2581910" cy="2581910"/>
          </a:xfrm>
          <a:prstGeom prst="rect">
            <a:avLst/>
          </a:prstGeom>
        </p:spPr>
      </p:pic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558165"/>
            <a:ext cx="2276475" cy="2276475"/>
          </a:xfrm>
          <a:prstGeom prst="rect">
            <a:avLst/>
          </a:prstGeom>
        </p:spPr>
      </p:pic>
      <p:pic>
        <p:nvPicPr>
          <p:cNvPr id="14" name="Picture Placeholder 13" descr="male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096000" y="443865"/>
            <a:ext cx="2504440" cy="2504440"/>
          </a:xfrm>
          <a:prstGeom prst="rect">
            <a:avLst/>
          </a:prstGeom>
        </p:spPr>
      </p:pic>
      <p:pic>
        <p:nvPicPr>
          <p:cNvPr id="18" name="Picture Placeholder 13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4605" y="443865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pic>
        <p:nvPicPr>
          <p:cNvPr id="19" name="Picture Placeholder 13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3933825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pic>
        <p:nvPicPr>
          <p:cNvPr id="20" name="Picture Placeholder 13" descr="m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3861435"/>
            <a:ext cx="2504440" cy="250444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21" name="Text Box 20"/>
          <p:cNvSpPr txBox="1"/>
          <p:nvPr/>
        </p:nvSpPr>
        <p:spPr>
          <a:xfrm>
            <a:off x="407670" y="2882900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Bheemesh Raghupathy</a:t>
            </a:r>
            <a:endParaRPr lang="en-US" sz="2400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288030" y="2882265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Deepika 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Lingala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908040" y="2888615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Shiva </a:t>
            </a:r>
            <a:b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Amancha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760460" y="2882900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Shiva </a:t>
            </a:r>
            <a:b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Mogudala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431540" y="6093460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Dinesh</a:t>
            </a:r>
            <a:b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Kovuri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240145" y="6099810"/>
            <a:ext cx="2880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Rajneesh</a:t>
            </a:r>
            <a:b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Kumar</a:t>
            </a:r>
            <a:endParaRPr lang="en-US" sz="240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>
            <a:off x="335280" y="4581525"/>
            <a:ext cx="2016125" cy="1944370"/>
          </a:xfrm>
          <a:prstGeom prst="flowChartMagneticTap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b="1">
                <a:latin typeface="Cambria" panose="02040503050406030204" charset="0"/>
                <a:cs typeface="Cambria" panose="02040503050406030204" charset="0"/>
              </a:rPr>
              <a:t>Group 2</a:t>
            </a:r>
            <a:endParaRPr 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9" name="Picture 28" descr="LTI_Lets_sol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ctrTitle"/>
          </p:nvPr>
        </p:nvSpPr>
        <p:spPr>
          <a:xfrm>
            <a:off x="1129553" y="2732757"/>
            <a:ext cx="3863361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4400" b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Goals</a:t>
            </a:r>
            <a:endParaRPr lang="en-US" sz="4400" b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4" name="Google Shape;294;p31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5" name="Google Shape;295;p31"/>
          <p:cNvPicPr preferRelativeResize="0"/>
          <p:nvPr>
            <p:ph type="pic" idx="2"/>
          </p:nvPr>
        </p:nvPicPr>
        <p:blipFill rotWithShape="1">
          <a:blip r:embed="rId1"/>
          <a:srcRect l="8805" r="8804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  <p:bldP spid="29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685800" y="453048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4400" b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Vision</a:t>
            </a:r>
            <a:endParaRPr lang="en-US" sz="4400" b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7404047" y="1450134"/>
            <a:ext cx="1737956" cy="1741962"/>
            <a:chOff x="403166" y="1435608"/>
            <a:chExt cx="2456822" cy="2596068"/>
          </a:xfrm>
        </p:grpSpPr>
        <p:sp>
          <p:nvSpPr>
            <p:cNvPr id="303" name="Google Shape;303;p32"/>
            <p:cNvSpPr/>
            <p:nvPr/>
          </p:nvSpPr>
          <p:spPr>
            <a:xfrm>
              <a:off x="403166" y="1539832"/>
              <a:ext cx="2456822" cy="2491844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pic>
          <p:nvPicPr>
            <p:cNvPr id="304" name="Google Shape;304;p32"/>
            <p:cNvPicPr preferRelativeResize="0"/>
            <p:nvPr/>
          </p:nvPicPr>
          <p:blipFill rotWithShape="1">
            <a:blip r:embed="rId1"/>
            <a:srcRect l="24437" t="15290" r="26023" b="16268"/>
            <a:stretch>
              <a:fillRect/>
            </a:stretch>
          </p:blipFill>
          <p:spPr>
            <a:xfrm>
              <a:off x="997526" y="1961803"/>
              <a:ext cx="1263535" cy="1745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32"/>
            <p:cNvSpPr/>
            <p:nvPr/>
          </p:nvSpPr>
          <p:spPr>
            <a:xfrm>
              <a:off x="573783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726842" y="1514247"/>
              <a:ext cx="3792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</a:t>
              </a:r>
              <a:endParaRPr lang="en-US" sz="2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307" name="Google Shape;307;p32"/>
          <p:cNvSpPr txBox="1"/>
          <p:nvPr/>
        </p:nvSpPr>
        <p:spPr>
          <a:xfrm>
            <a:off x="7175656" y="3574770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Quality</a:t>
            </a:r>
            <a:endParaRPr lang="en-US" sz="24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9592885" y="3570972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Security</a:t>
            </a:r>
            <a:endParaRPr lang="en-US" sz="24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10199108" y="1419857"/>
            <a:ext cx="1690785" cy="1769874"/>
            <a:chOff x="3363489" y="1435608"/>
            <a:chExt cx="2456822" cy="2592462"/>
          </a:xfrm>
        </p:grpSpPr>
        <p:pic>
          <p:nvPicPr>
            <p:cNvPr id="310" name="Google Shape;310;p3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717834" y="1962904"/>
              <a:ext cx="1844326" cy="184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2"/>
            <p:cNvSpPr/>
            <p:nvPr/>
          </p:nvSpPr>
          <p:spPr>
            <a:xfrm>
              <a:off x="3363489" y="1575814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560165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3" name="Google Shape;313;p32"/>
            <p:cNvSpPr txBox="1"/>
            <p:nvPr/>
          </p:nvSpPr>
          <p:spPr>
            <a:xfrm>
              <a:off x="3676543" y="1515148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2</a:t>
              </a:r>
              <a:endParaRPr lang="en-US" sz="2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314" name="Google Shape;314;p32"/>
          <p:cNvSpPr txBox="1"/>
          <p:nvPr/>
        </p:nvSpPr>
        <p:spPr>
          <a:xfrm>
            <a:off x="7175656" y="6147843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Interactivity</a:t>
            </a:r>
            <a:endParaRPr lang="en-US" sz="24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9575255" y="6183764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Speed</a:t>
            </a:r>
            <a:endParaRPr lang="en-US" sz="24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16" name="Google Shape;316;p32"/>
          <p:cNvGrpSpPr/>
          <p:nvPr/>
        </p:nvGrpSpPr>
        <p:grpSpPr>
          <a:xfrm>
            <a:off x="7405893" y="4187411"/>
            <a:ext cx="2072575" cy="1996376"/>
            <a:chOff x="6338184" y="1435608"/>
            <a:chExt cx="2456822" cy="2596067"/>
          </a:xfrm>
        </p:grpSpPr>
        <p:sp>
          <p:nvSpPr>
            <p:cNvPr id="317" name="Google Shape;317;p32"/>
            <p:cNvSpPr/>
            <p:nvPr/>
          </p:nvSpPr>
          <p:spPr>
            <a:xfrm>
              <a:off x="6338184" y="1579419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584024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19" name="Google Shape;319;p32"/>
            <p:cNvSpPr txBox="1"/>
            <p:nvPr/>
          </p:nvSpPr>
          <p:spPr>
            <a:xfrm>
              <a:off x="6700402" y="1579419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3</a:t>
              </a:r>
              <a:endParaRPr lang="en-US" sz="2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pic>
          <p:nvPicPr>
            <p:cNvPr id="320" name="Google Shape;320;p32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020088" y="1979529"/>
              <a:ext cx="1113646" cy="1675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" name="Google Shape;321;p32"/>
          <p:cNvGrpSpPr/>
          <p:nvPr/>
        </p:nvGrpSpPr>
        <p:grpSpPr>
          <a:xfrm>
            <a:off x="10234871" y="4288779"/>
            <a:ext cx="1655652" cy="1725662"/>
            <a:chOff x="9314007" y="1435608"/>
            <a:chExt cx="2456822" cy="2604379"/>
          </a:xfrm>
        </p:grpSpPr>
        <p:grpSp>
          <p:nvGrpSpPr>
            <p:cNvPr id="322" name="Google Shape;322;p32"/>
            <p:cNvGrpSpPr/>
            <p:nvPr/>
          </p:nvGrpSpPr>
          <p:grpSpPr>
            <a:xfrm>
              <a:off x="9314007" y="1435608"/>
              <a:ext cx="2456822" cy="2604379"/>
              <a:chOff x="9314007" y="1435608"/>
              <a:chExt cx="2456822" cy="2604379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9314007" y="1587731"/>
                <a:ext cx="2456822" cy="2452256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  <p:pic>
            <p:nvPicPr>
              <p:cNvPr id="324" name="Google Shape;324;p32"/>
              <p:cNvPicPr preferRelativeResize="0"/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9762979" y="1962904"/>
                <a:ext cx="1586170" cy="1586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Google Shape;325;p32"/>
              <p:cNvSpPr/>
              <p:nvPr/>
            </p:nvSpPr>
            <p:spPr>
              <a:xfrm>
                <a:off x="9380505" y="1435608"/>
                <a:ext cx="694113" cy="7315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</p:grpSp>
        <p:sp>
          <p:nvSpPr>
            <p:cNvPr id="326" name="Google Shape;326;p32"/>
            <p:cNvSpPr txBox="1"/>
            <p:nvPr/>
          </p:nvSpPr>
          <p:spPr>
            <a:xfrm>
              <a:off x="9496883" y="1555976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4</a:t>
              </a:r>
              <a:endParaRPr lang="en-US" sz="2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3" name="Text Placeholder 2"/>
          <p:cNvSpPr/>
          <p:nvPr>
            <p:ph type="body" idx="1"/>
          </p:nvPr>
        </p:nvSpPr>
        <p:spPr>
          <a:xfrm>
            <a:off x="415290" y="1536700"/>
            <a:ext cx="6660515" cy="4939030"/>
          </a:xfrm>
        </p:spPr>
        <p:txBody>
          <a:bodyPr>
            <a:normAutofit lnSpcReduction="10000"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 create a </a:t>
            </a:r>
            <a:r>
              <a:rPr lang="en-US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Course Registration System </a:t>
            </a: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using JAVA/REST tools and technologies.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We will have multiple modules such as a </a:t>
            </a:r>
            <a:r>
              <a:rPr lang="en-US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professor, student </a:t>
            </a: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</a:t>
            </a:r>
            <a:r>
              <a:rPr lang="en-US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admin.</a:t>
            </a:r>
            <a:endParaRPr lang="en-US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major goal is it make the interaction among these modules in such a way that the purpose is served.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Another goal is to ensure the </a:t>
            </a:r>
            <a:r>
              <a:rPr lang="en-US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quality, security, interactivity, accessibility and speed</a:t>
            </a: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the application.</a:t>
            </a:r>
            <a:endParaRPr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1" grpId="1"/>
      <p:bldP spid="3" grpId="0" uiExpand="1" build="p"/>
      <p:bldP spid="3" grpId="1" build="p"/>
      <p:bldP spid="307" grpId="0"/>
      <p:bldP spid="308" grpId="0"/>
      <p:bldP spid="314" grpId="0"/>
      <p:bldP spid="315" grpId="0"/>
      <p:bldP spid="307" grpId="1"/>
      <p:bldP spid="308" grpId="1"/>
      <p:bldP spid="314" grpId="1"/>
      <p:bldP spid="3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ctrTitle"/>
          </p:nvPr>
        </p:nvSpPr>
        <p:spPr>
          <a:xfrm>
            <a:off x="1199515" y="1484630"/>
            <a:ext cx="3663315" cy="295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Adapting the Best Engineering</a:t>
            </a:r>
            <a:b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5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Practices</a:t>
            </a:r>
            <a:endParaRPr lang="en-US" sz="45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4" name="Google Shape;334;p33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35" name="Google Shape;335;p33"/>
          <p:cNvPicPr preferRelativeResize="0"/>
          <p:nvPr>
            <p:ph type="pic" idx="2"/>
          </p:nvPr>
        </p:nvPicPr>
        <p:blipFill rotWithShape="1">
          <a:blip r:embed="rId1"/>
          <a:srcRect l="8650" r="8649"/>
          <a:stretch>
            <a:fillRect/>
          </a:stretch>
        </p:blipFill>
        <p:spPr>
          <a:xfrm>
            <a:off x="5864352" y="0"/>
            <a:ext cx="6309360" cy="6841475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dk2"/>
                </a:solidFill>
              </a:rPr>
            </a:fld>
            <a:endParaRPr lang="en-US" b="1">
              <a:solidFill>
                <a:schemeClr val="dk2"/>
              </a:solidFill>
            </a:endParaRPr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71800" y="152400"/>
            <a:ext cx="6558661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7394450" y="631100"/>
            <a:ext cx="24507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Requirement gathering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7289250" y="5711500"/>
            <a:ext cx="21459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UML artifacts design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8660850" y="3424363"/>
            <a:ext cx="289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Technology stack selection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1947545" y="5711190"/>
            <a:ext cx="283845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Code implementation 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development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020275" y="3355375"/>
            <a:ext cx="1756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System Testing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" name="Google Shape;347;p34"/>
          <p:cNvSpPr txBox="1"/>
          <p:nvPr/>
        </p:nvSpPr>
        <p:spPr>
          <a:xfrm>
            <a:off x="2488395" y="548675"/>
            <a:ext cx="17565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Product Maintenance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  <p:bldP spid="343" grpId="1"/>
      <p:bldP spid="345" grpId="0"/>
      <p:bldP spid="345" grpId="1"/>
      <p:bldP spid="344" grpId="0"/>
      <p:bldP spid="344" grpId="1"/>
      <p:bldP spid="346" grpId="0"/>
      <p:bldP spid="347" grpId="0"/>
      <p:bldP spid="347" grpId="1"/>
      <p:bldP spid="1" grpId="0"/>
      <p:bldP spid="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3164" y="493906"/>
            <a:ext cx="10585149" cy="611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ctrTitle"/>
          </p:nvPr>
        </p:nvSpPr>
        <p:spPr>
          <a:xfrm>
            <a:off x="804545" y="2689225"/>
            <a:ext cx="3596005" cy="581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Tech Stack</a:t>
            </a:r>
            <a:endParaRPr lang="en-US" sz="54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59" name="Google Shape;359;p36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60" name="Google Shape;360;p36"/>
          <p:cNvPicPr preferRelativeResize="0"/>
          <p:nvPr>
            <p:ph type="pic" idx="2"/>
          </p:nvPr>
        </p:nvPicPr>
        <p:blipFill rotWithShape="1">
          <a:blip r:embed="rId1"/>
          <a:srcRect l="25575" r="19246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/>
      <p:bldP spid="35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5;p37"/>
          <p:cNvSpPr/>
          <p:nvPr/>
        </p:nvSpPr>
        <p:spPr>
          <a:xfrm>
            <a:off x="8500745" y="1285240"/>
            <a:ext cx="2194560" cy="5309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4998720" y="1313815"/>
            <a:ext cx="2194560" cy="5280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993005" y="450215"/>
            <a:ext cx="2194560" cy="9220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Data</a:t>
            </a:r>
            <a:endParaRPr lang="en-US" sz="2800" b="1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67" name="Google Shape;367;p37"/>
          <p:cNvSpPr txBox="1"/>
          <p:nvPr>
            <p:ph type="sldNum" idx="12"/>
          </p:nvPr>
        </p:nvSpPr>
        <p:spPr>
          <a:xfrm>
            <a:off x="10001057" y="67855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8" name="Google Shape;368;p37"/>
          <p:cNvSpPr/>
          <p:nvPr/>
        </p:nvSpPr>
        <p:spPr>
          <a:xfrm>
            <a:off x="1244867" y="449934"/>
            <a:ext cx="2194500" cy="9477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Backend</a:t>
            </a:r>
            <a:endParaRPr lang="en-US" sz="2800" b="1">
              <a:solidFill>
                <a:schemeClr val="bg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8525510" y="450215"/>
            <a:ext cx="2194560" cy="92964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Tools</a:t>
            </a:r>
            <a:endParaRPr lang="en-US" sz="2800" b="1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1244600" y="1430655"/>
            <a:ext cx="2194560" cy="5249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77" name="Google Shape;377;p37"/>
          <p:cNvSpPr/>
          <p:nvPr/>
        </p:nvSpPr>
        <p:spPr>
          <a:xfrm flipH="1">
            <a:off x="1244922" y="1372644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Core Language</a:t>
            </a:r>
            <a:endParaRPr sz="1100"/>
          </a:p>
        </p:txBody>
      </p:sp>
      <p:sp>
        <p:nvSpPr>
          <p:cNvPr id="378" name="Google Shape;378;p37"/>
          <p:cNvSpPr/>
          <p:nvPr/>
        </p:nvSpPr>
        <p:spPr>
          <a:xfrm flipH="1">
            <a:off x="1242352" y="2411966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Framework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81" name="Google Shape;381;p37"/>
          <p:cNvSpPr/>
          <p:nvPr/>
        </p:nvSpPr>
        <p:spPr>
          <a:xfrm flipH="1">
            <a:off x="8525248" y="1385634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Documentation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83" name="Google Shape;383;p37"/>
          <p:cNvSpPr/>
          <p:nvPr/>
        </p:nvSpPr>
        <p:spPr>
          <a:xfrm flipH="1">
            <a:off x="4992823" y="1351866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SQL Da</a:t>
            </a: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</a:t>
            </a: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abase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 rotWithShape="1">
          <a:blip r:embed="rId1"/>
          <a:srcRect l="9305" t="12927"/>
          <a:stretch>
            <a:fillRect/>
          </a:stretch>
        </p:blipFill>
        <p:spPr>
          <a:xfrm>
            <a:off x="5448321" y="1679508"/>
            <a:ext cx="1273284" cy="73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83069" y="1633865"/>
            <a:ext cx="513003" cy="706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7"/>
          <p:cNvSpPr/>
          <p:nvPr/>
        </p:nvSpPr>
        <p:spPr>
          <a:xfrm flipH="1">
            <a:off x="1244950" y="5308675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Application Server</a:t>
            </a:r>
            <a:endParaRPr sz="1200"/>
          </a:p>
        </p:txBody>
      </p:sp>
      <p:pic>
        <p:nvPicPr>
          <p:cNvPr id="388" name="Google Shape;388;p37"/>
          <p:cNvPicPr preferRelativeResize="0"/>
          <p:nvPr/>
        </p:nvPicPr>
        <p:blipFill rotWithShape="1">
          <a:blip r:embed="rId3"/>
          <a:srcRect l="21652" t="23254" r="22961" b="21405"/>
          <a:stretch>
            <a:fillRect/>
          </a:stretch>
        </p:blipFill>
        <p:spPr>
          <a:xfrm>
            <a:off x="1420409" y="5647247"/>
            <a:ext cx="1693749" cy="9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276364" y="4190895"/>
            <a:ext cx="2068000" cy="10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976359" y="4005103"/>
            <a:ext cx="1097275" cy="66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799195" y="1665605"/>
            <a:ext cx="1599565" cy="81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16121774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480" y="2752725"/>
            <a:ext cx="1425575" cy="1425575"/>
          </a:xfrm>
          <a:prstGeom prst="rect">
            <a:avLst/>
          </a:prstGeom>
        </p:spPr>
      </p:pic>
      <p:pic>
        <p:nvPicPr>
          <p:cNvPr id="3" name="Picture 2" descr="Swagger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7635" y="2564765"/>
            <a:ext cx="1099185" cy="1099185"/>
          </a:xfrm>
          <a:prstGeom prst="rect">
            <a:avLst/>
          </a:prstGeom>
        </p:spPr>
      </p:pic>
      <p:sp>
        <p:nvSpPr>
          <p:cNvPr id="4" name="Google Shape;381;p37"/>
          <p:cNvSpPr/>
          <p:nvPr/>
        </p:nvSpPr>
        <p:spPr>
          <a:xfrm flipH="1">
            <a:off x="8524613" y="3716719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Version Control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5" name="Google Shape;381;p37"/>
          <p:cNvSpPr/>
          <p:nvPr/>
        </p:nvSpPr>
        <p:spPr>
          <a:xfrm flipH="1">
            <a:off x="8501118" y="4909249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API Testing</a:t>
            </a:r>
            <a:endParaRPr lang="en-US"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7" name="Picture 6" descr="1_fVBL9mtLJmHIH6YpU7WvH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960" y="5271135"/>
            <a:ext cx="1040765" cy="1040765"/>
          </a:xfrm>
          <a:prstGeom prst="rect">
            <a:avLst/>
          </a:prstGeom>
        </p:spPr>
      </p:pic>
      <p:sp>
        <p:nvSpPr>
          <p:cNvPr id="8" name="Google Shape;366;p37"/>
          <p:cNvSpPr/>
          <p:nvPr/>
        </p:nvSpPr>
        <p:spPr>
          <a:xfrm>
            <a:off x="5022215" y="2489835"/>
            <a:ext cx="2194560" cy="922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UI/UX</a:t>
            </a:r>
            <a:endParaRPr lang="en-US" sz="2800" b="1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9" name="Picture 8" descr="5847ea22cef1014c0b5e48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660" y="3644900"/>
            <a:ext cx="1365250" cy="1450340"/>
          </a:xfrm>
          <a:prstGeom prst="rect">
            <a:avLst/>
          </a:prstGeom>
        </p:spPr>
      </p:pic>
      <p:pic>
        <p:nvPicPr>
          <p:cNvPr id="10" name="Picture 9" descr="LTI_Lets_solv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372" grpId="0" animBg="1"/>
      <p:bldP spid="368" grpId="1" animBg="1"/>
      <p:bldP spid="372" grpId="1" animBg="1"/>
      <p:bldP spid="377" grpId="0" animBg="1"/>
      <p:bldP spid="377" grpId="1" animBg="1"/>
      <p:bldP spid="378" grpId="0" animBg="1"/>
      <p:bldP spid="378" grpId="1" animBg="1"/>
      <p:bldP spid="387" grpId="0" animBg="1"/>
      <p:bldP spid="387" grpId="1" animBg="1"/>
      <p:bldP spid="366" grpId="0" animBg="1"/>
      <p:bldP spid="375" grpId="0" animBg="1"/>
      <p:bldP spid="366" grpId="1" animBg="1"/>
      <p:bldP spid="375" grpId="1" animBg="1"/>
      <p:bldP spid="383" grpId="0" animBg="1"/>
      <p:bldP spid="383" grpId="1" animBg="1"/>
      <p:bldP spid="8" grpId="0" animBg="1"/>
      <p:bldP spid="8" grpId="1" animBg="1"/>
      <p:bldP spid="371" grpId="0" animBg="1"/>
      <p:bldP spid="6" grpId="0" animBg="1"/>
      <p:bldP spid="371" grpId="1" animBg="1"/>
      <p:bldP spid="6" grpId="1" animBg="1"/>
      <p:bldP spid="381" grpId="0" animBg="1"/>
      <p:bldP spid="381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ctrTitle"/>
          </p:nvPr>
        </p:nvSpPr>
        <p:spPr>
          <a:xfrm>
            <a:off x="623570" y="2889885"/>
            <a:ext cx="4298315" cy="10775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2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Development</a:t>
            </a:r>
            <a:endParaRPr lang="en-US" sz="52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00" name="Google Shape;400;p38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01" name="Google Shape;401;p38"/>
          <p:cNvPicPr preferRelativeResize="0"/>
          <p:nvPr>
            <p:ph type="pic" idx="2"/>
          </p:nvPr>
        </p:nvPicPr>
        <p:blipFill rotWithShape="1">
          <a:blip r:embed="rId1"/>
          <a:srcRect l="13292" t="-1905" r="33896" b="1905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39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193608" y="2829560"/>
            <a:ext cx="7804785" cy="1198880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  <a:outerShdw blurRad="546100" dist="38100" dir="18900000" algn="bl" rotWithShape="0">
              <a:prstClr val="black">
                <a:alpha val="40000"/>
              </a:prstClr>
            </a:outerShdw>
            <a:reflection blurRad="6350" stA="52000" endA="300" endPos="35000" dist="114300" dir="5400000" sy="-100000" algn="bl" rotWithShape="0"/>
            <a:softEdge rad="31750"/>
          </a:effectLst>
        </p:spPr>
        <p:txBody>
          <a:bodyPr wrap="none" rtlCol="0" anchor="t">
            <a:spAutoFit/>
          </a:bodyPr>
          <a:p>
            <a:pPr algn="ctr"/>
            <a:r>
              <a:rPr lang="en-US" altLang="zh-CN" sz="72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CRS APPLICATION</a:t>
            </a:r>
            <a:endParaRPr lang="en-US" altLang="zh-CN" sz="72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296085" y="-171695"/>
            <a:ext cx="3744000" cy="100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4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UML Artifacts</a:t>
            </a:r>
            <a:endParaRPr lang="en-US" sz="44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 descr="crs-useCaseDiagramProfessorAnd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764540"/>
            <a:ext cx="5652770" cy="6000115"/>
          </a:xfrm>
          <a:prstGeom prst="rect">
            <a:avLst/>
          </a:prstGeom>
        </p:spPr>
      </p:pic>
      <p:pic>
        <p:nvPicPr>
          <p:cNvPr id="6" name="Picture 5" descr="crs-useCaseDiagramStud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764540"/>
            <a:ext cx="5751195" cy="597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9"/>
          <p:cNvGrpSpPr/>
          <p:nvPr/>
        </p:nvGrpSpPr>
        <p:grpSpPr>
          <a:xfrm>
            <a:off x="2614051" y="1090938"/>
            <a:ext cx="7466398" cy="5633836"/>
            <a:chOff x="566294" y="-114321"/>
            <a:chExt cx="7466398" cy="5633836"/>
          </a:xfrm>
        </p:grpSpPr>
        <p:sp>
          <p:nvSpPr>
            <p:cNvPr id="408" name="Google Shape;408;p39"/>
            <p:cNvSpPr/>
            <p:nvPr/>
          </p:nvSpPr>
          <p:spPr>
            <a:xfrm>
              <a:off x="5364395" y="2935425"/>
              <a:ext cx="2561310" cy="258409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9"/>
            <p:cNvSpPr txBox="1"/>
            <p:nvPr/>
          </p:nvSpPr>
          <p:spPr>
            <a:xfrm>
              <a:off x="6185292" y="3633966"/>
              <a:ext cx="1847400" cy="18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LLD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Development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Code Review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Commit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66294" y="3411369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602740" y="3862602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Integrate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Deploy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Test</a:t>
              </a:r>
              <a:endParaRPr sz="1600" b="1" i="0" u="none" strike="noStrike" cap="none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80525" y="-114321"/>
              <a:ext cx="3071549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9"/>
            <p:cNvSpPr txBox="1"/>
            <p:nvPr/>
          </p:nvSpPr>
          <p:spPr>
            <a:xfrm>
              <a:off x="5838435" y="-77875"/>
              <a:ext cx="2077192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Requirement understanding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Research and analysis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 panose="00000500000000000000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Estimation</a:t>
              </a:r>
              <a:endParaRPr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66294" y="-114321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9"/>
            <p:cNvSpPr txBox="1"/>
            <p:nvPr/>
          </p:nvSpPr>
          <p:spPr>
            <a:xfrm>
              <a:off x="602489" y="-78126"/>
              <a:ext cx="2453005" cy="1171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1. Gathering requirement</a:t>
              </a:r>
              <a:endParaRPr lang="en-US"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2. Resource Planning</a:t>
              </a:r>
              <a:endParaRPr lang="en-US"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2095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 panose="020B0604020202020204" pitchFamily="34" charset="0"/>
                <a:buNone/>
              </a:pPr>
              <a:endParaRPr lang="en-US" sz="16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767116" y="412449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9"/>
            <p:cNvSpPr txBox="1"/>
            <p:nvPr/>
          </p:nvSpPr>
          <p:spPr>
            <a:xfrm>
              <a:off x="2424672" y="1070005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Sprint Planning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 rot="5400000">
              <a:off x="4144001" y="376170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4143993" y="1033716"/>
              <a:ext cx="16944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Spring Groomi</a:t>
              </a:r>
              <a:r>
                <a:rPr lang="en-US" sz="21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</a:t>
              </a:r>
              <a:r>
                <a:rPr lang="en-US" sz="21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   </a:t>
              </a:r>
              <a:endParaRPr sz="21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4115983" y="2761316"/>
              <a:ext cx="2244900" cy="224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9"/>
            <p:cNvSpPr txBox="1"/>
            <p:nvPr/>
          </p:nvSpPr>
          <p:spPr>
            <a:xfrm>
              <a:off x="4115848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Sprint Implementation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 rot="-5400000">
              <a:off x="1767116" y="2761181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9"/>
            <p:cNvSpPr txBox="1"/>
            <p:nvPr/>
          </p:nvSpPr>
          <p:spPr>
            <a:xfrm>
              <a:off x="2424672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Delivery</a:t>
              </a:r>
              <a:endPara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3676433" y="2242697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9"/>
            <p:cNvSpPr/>
            <p:nvPr/>
          </p:nvSpPr>
          <p:spPr>
            <a:xfrm rot="10800000">
              <a:off x="3676433" y="2501939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7540283" y="2729230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4" name="Title 3"/>
          <p:cNvSpPr/>
          <p:nvPr>
            <p:ph type="title"/>
          </p:nvPr>
        </p:nvSpPr>
        <p:spPr>
          <a:xfrm>
            <a:off x="4239895" y="60325"/>
            <a:ext cx="3743960" cy="780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4400" b="1" i="1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Sprint Process</a:t>
            </a:r>
            <a:endParaRPr lang="en-US" sz="4400" b="1" i="1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ctrTitle"/>
          </p:nvPr>
        </p:nvSpPr>
        <p:spPr>
          <a:xfrm>
            <a:off x="2639695" y="260985"/>
            <a:ext cx="6749415" cy="5816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23900" dist="38100" dir="2700000" algn="tl" rotWithShape="0">
              <a:prstClr val="black">
                <a:alpha val="0"/>
              </a:prstClr>
            </a:outerShdw>
          </a:effectLst>
        </p:spPr>
        <p:txBody>
          <a:bodyPr spcFirstLastPara="1" wrap="square" lIns="0" tIns="0" rIns="0" bIns="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66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Project Demo</a:t>
            </a:r>
            <a:endParaRPr lang="en-US" sz="66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33" name="Google Shape;433;p40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 descr="bus_presentation"/>
          <p:cNvPicPr>
            <a:picLocks noChangeAspect="1"/>
          </p:cNvPicPr>
          <p:nvPr/>
        </p:nvPicPr>
        <p:blipFill>
          <a:blip r:embed="rId1"/>
          <a:srcRect b="15769"/>
          <a:stretch>
            <a:fillRect/>
          </a:stretch>
        </p:blipFill>
        <p:spPr>
          <a:xfrm>
            <a:off x="1181735" y="1701165"/>
            <a:ext cx="9827895" cy="4648835"/>
          </a:xfrm>
          <a:prstGeom prst="rect">
            <a:avLst/>
          </a:prstGeom>
        </p:spPr>
      </p:pic>
      <p:pic>
        <p:nvPicPr>
          <p:cNvPr id="4" name="Picture 3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43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type="ctrTitle"/>
          </p:nvPr>
        </p:nvSpPr>
        <p:spPr>
          <a:xfrm>
            <a:off x="1106502" y="2262323"/>
            <a:ext cx="3424516" cy="207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Challenges </a:t>
            </a:r>
            <a:b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</a:b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&amp;</a:t>
            </a:r>
            <a:b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</a:br>
            <a:r>
              <a:rPr lang="en-US" sz="54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Learnings</a:t>
            </a:r>
            <a:endParaRPr lang="en-US" sz="54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41" name="Google Shape;441;p41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42" name="Google Shape;442;p41"/>
          <p:cNvPicPr preferRelativeResize="0"/>
          <p:nvPr>
            <p:ph type="pic" idx="2"/>
          </p:nvPr>
        </p:nvPicPr>
        <p:blipFill rotWithShape="1">
          <a:blip r:embed="rId1"/>
          <a:srcRect l="10034" t="303" r="11850" b="-211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  <p:bldP spid="44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type="ctrTitle"/>
          </p:nvPr>
        </p:nvSpPr>
        <p:spPr>
          <a:xfrm>
            <a:off x="1250315" y="2847340"/>
            <a:ext cx="3023235" cy="58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96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Q &amp; A</a:t>
            </a:r>
            <a:endParaRPr lang="en-US" sz="96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49" name="Google Shape;449;p42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50" name="Google Shape;450;p42"/>
          <p:cNvPicPr preferRelativeResize="0"/>
          <p:nvPr>
            <p:ph type="pic" idx="2"/>
          </p:nvPr>
        </p:nvPicPr>
        <p:blipFill rotWithShape="1">
          <a:blip r:embed="rId1"/>
          <a:srcRect l="149" r="150" b="8571"/>
          <a:stretch>
            <a:fillRect/>
          </a:stretch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/>
      <p:bldP spid="44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ctrTitle"/>
          </p:nvPr>
        </p:nvSpPr>
        <p:spPr>
          <a:xfrm>
            <a:off x="1204700" y="2759403"/>
            <a:ext cx="9495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 panose="00000500000000000000"/>
              <a:buNone/>
            </a:pPr>
            <a:r>
              <a:rPr lang="en-US" sz="4800" b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4800" b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7" name="Google Shape;457;p43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" name="Donut 0"/>
          <p:cNvSpPr/>
          <p:nvPr/>
        </p:nvSpPr>
        <p:spPr>
          <a:xfrm>
            <a:off x="3648075" y="1052830"/>
            <a:ext cx="4680585" cy="4680585"/>
          </a:xfrm>
          <a:prstGeom prst="donut">
            <a:avLst>
              <a:gd name="adj" fmla="val 91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 animBg="1"/>
      <p:bldP spid="456" grpId="0"/>
      <p:bldP spid="1" grpId="1" animBg="1"/>
      <p:bldP spid="4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407670" y="2983230"/>
            <a:ext cx="11360785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" panose="00000500000000000000"/>
              <a:buNone/>
            </a:pPr>
            <a:r>
              <a:rPr lang="en-US" sz="6000" b="1" i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The Kick Start</a:t>
            </a:r>
            <a:endParaRPr lang="en-US" sz="6000" b="1" i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88" name="Google Shape;88;p20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685978" y="5161289"/>
            <a:ext cx="10820170" cy="11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…..</a:t>
            </a:r>
            <a:endParaRPr lang="en-US" sz="2000" b="0" i="0" u="none" strike="noStrike" cap="none">
              <a:solidFill>
                <a:schemeClr val="accent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5" name="Google Shape;95;p21"/>
          <p:cNvSpPr txBox="1"/>
          <p:nvPr/>
        </p:nvSpPr>
        <p:spPr>
          <a:xfrm>
            <a:off x="348175" y="1240267"/>
            <a:ext cx="108174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 panose="00000500000000000000"/>
              <a:buNone/>
            </a:pPr>
            <a:r>
              <a:rPr lang="en-US" sz="2300" b="1" i="0" u="none" strike="noStrike" cap="none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Brisk Training on the FullStack Development for 4 weeks</a:t>
            </a:r>
            <a:endParaRPr lang="en-US" sz="2300" b="1" i="0" u="none" strike="noStrike" cap="none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5" name="Text Placeholder 4"/>
          <p:cNvSpPr/>
          <p:nvPr>
            <p:ph type="body" idx="1"/>
          </p:nvPr>
        </p:nvSpPr>
        <p:spPr>
          <a:xfrm>
            <a:off x="479425" y="2061210"/>
            <a:ext cx="11377295" cy="4126230"/>
          </a:xfrm>
        </p:spPr>
        <p:txBody>
          <a:bodyPr>
            <a:normAutofit/>
          </a:bodyPr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 weeks plan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EveryDay Discussion about topics / Techonologies / doubt clearance .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Sprint plan for the project based on the requirements shared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Every day with Trainer discussion on Project progress and transformation based on UML and Technologies </a:t>
            </a:r>
            <a:endParaRPr 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Review of the project status and guidance for Industry standard maintenance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1346611" y="2759428"/>
            <a:ext cx="7954144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 panose="00000500000000000000"/>
              <a:buNone/>
            </a:pPr>
            <a:r>
              <a:rPr lang="en-US" sz="2800">
                <a:solidFill>
                  <a:schemeClr val="tx1"/>
                </a:solidFill>
              </a:rPr>
              <a:t>  Our next starts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111" name="Google Shape;111;p23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2" name="Google Shape;112;p23"/>
          <p:cNvSpPr txBox="1"/>
          <p:nvPr/>
        </p:nvSpPr>
        <p:spPr>
          <a:xfrm>
            <a:off x="6701244" y="3193516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NOW</a:t>
            </a:r>
            <a:endParaRPr lang="en-US" sz="2800" b="1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" name="Donut 0"/>
          <p:cNvSpPr/>
          <p:nvPr/>
        </p:nvSpPr>
        <p:spPr>
          <a:xfrm>
            <a:off x="3359785" y="958850"/>
            <a:ext cx="5141595" cy="4958080"/>
          </a:xfrm>
          <a:prstGeom prst="donut">
            <a:avLst>
              <a:gd name="adj" fmla="val 12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 animBg="1"/>
      <p:bldP spid="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ctrTitle"/>
          </p:nvPr>
        </p:nvSpPr>
        <p:spPr>
          <a:xfrm>
            <a:off x="0" y="216131"/>
            <a:ext cx="12192000" cy="15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b="1">
                <a:solidFill>
                  <a:schemeClr val="dk1"/>
                </a:solidFill>
              </a:rPr>
              <a:t>4 WEEKS OF TRAINING + PROJECT DEMO </a:t>
            </a:r>
            <a:br>
              <a:rPr lang="en-US" sz="3200" b="1">
                <a:solidFill>
                  <a:schemeClr val="dk1"/>
                </a:solidFill>
              </a:rPr>
            </a:br>
            <a:endParaRPr sz="3200" b="1">
              <a:solidFill>
                <a:schemeClr val="dk1"/>
              </a:solidFill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2709950" y="4936712"/>
            <a:ext cx="6736200" cy="755100"/>
          </a:xfrm>
          <a:prstGeom prst="trapezoid">
            <a:avLst>
              <a:gd name="adj" fmla="val 77942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3410990" y="4064653"/>
            <a:ext cx="5350500" cy="751200"/>
          </a:xfrm>
          <a:prstGeom prst="trapezoid">
            <a:avLst>
              <a:gd name="adj" fmla="val 79447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4109259" y="3258048"/>
            <a:ext cx="3973500" cy="714900"/>
          </a:xfrm>
          <a:prstGeom prst="trapezoid">
            <a:avLst>
              <a:gd name="adj" fmla="val 80814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757651" y="2428925"/>
            <a:ext cx="2709900" cy="720900"/>
          </a:xfrm>
          <a:prstGeom prst="trapezoid">
            <a:avLst>
              <a:gd name="adj" fmla="val 80134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1636637" y="4752710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b="0" i="0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1,728,000</a:t>
            </a:r>
            <a:r>
              <a:rPr lang="en-US" sz="3200" b="0" i="0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SECONDS</a:t>
            </a:r>
            <a:endParaRPr lang="en-US" sz="3200" b="0" i="0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007032" y="2530180"/>
            <a:ext cx="22113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20 DAYS</a:t>
            </a:r>
            <a:endParaRPr lang="en-US" sz="32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4757651" y="3315474"/>
            <a:ext cx="2709900" cy="584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480</a:t>
            </a: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HOURS</a:t>
            </a:r>
            <a:endParaRPr lang="en-US" sz="32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4109259" y="4167935"/>
            <a:ext cx="3973500" cy="584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28,800</a:t>
            </a:r>
            <a:r>
              <a:rPr lang="en-US"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MINUTES</a:t>
            </a:r>
            <a:endParaRPr lang="en-US" sz="32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2064326" y="5820663"/>
            <a:ext cx="8030100" cy="756900"/>
          </a:xfrm>
          <a:prstGeom prst="trapezoid">
            <a:avLst>
              <a:gd name="adj" fmla="val 75512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5379721" y="1446415"/>
            <a:ext cx="1470000" cy="901500"/>
          </a:xfrm>
          <a:prstGeom prst="triangle">
            <a:avLst>
              <a:gd name="adj" fmla="val 47763"/>
            </a:avLst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636637" y="559553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 panose="00000500000000000000"/>
              <a:buNone/>
            </a:pPr>
            <a:r>
              <a:rPr lang="en-US" sz="3200" b="0" i="0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LIMITLESS KNOWLEDGE</a:t>
            </a:r>
            <a:endParaRPr lang="en-US" sz="3200" b="0" i="0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867400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136" name="Google Shape;136;p25"/>
          <p:cNvSpPr txBox="1"/>
          <p:nvPr>
            <p:ph type="ctrTitle"/>
          </p:nvPr>
        </p:nvSpPr>
        <p:spPr>
          <a:xfrm>
            <a:off x="516467" y="77278"/>
            <a:ext cx="1752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oppins" panose="00000500000000000000"/>
              <a:buNone/>
            </a:pPr>
            <a:r>
              <a:rPr lang="en-US" sz="3600" b="1">
                <a:solidFill>
                  <a:schemeClr val="tx1"/>
                </a:solidFill>
              </a:rPr>
              <a:t>Agenda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37" name="Google Shape;137;p25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38" name="Google Shape;138;p25"/>
          <p:cNvGrpSpPr/>
          <p:nvPr/>
        </p:nvGrpSpPr>
        <p:grpSpPr>
          <a:xfrm>
            <a:off x="516462" y="852298"/>
            <a:ext cx="4690905" cy="5392760"/>
            <a:chOff x="516462" y="962766"/>
            <a:chExt cx="4690905" cy="5392760"/>
          </a:xfrm>
        </p:grpSpPr>
        <p:sp>
          <p:nvSpPr>
            <p:cNvPr id="139" name="Google Shape;139;p25"/>
            <p:cNvSpPr/>
            <p:nvPr/>
          </p:nvSpPr>
          <p:spPr>
            <a:xfrm>
              <a:off x="516467" y="962766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01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516466" y="1517512"/>
              <a:ext cx="550333" cy="442701"/>
            </a:xfrm>
            <a:prstGeom prst="rect">
              <a:avLst/>
            </a:prstGeom>
            <a:solidFill>
              <a:srgbClr val="ED01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02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516465" y="2070944"/>
              <a:ext cx="550333" cy="442701"/>
            </a:xfrm>
            <a:prstGeom prst="rect">
              <a:avLst/>
            </a:prstGeom>
            <a:solidFill>
              <a:srgbClr val="00AC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03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516465" y="2601547"/>
              <a:ext cx="550333" cy="4427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04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516464" y="3160421"/>
              <a:ext cx="550333" cy="4427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05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516463" y="3719295"/>
              <a:ext cx="550333" cy="4427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06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16463" y="4278169"/>
              <a:ext cx="550333" cy="442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07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16463" y="4827473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08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516463" y="5376777"/>
              <a:ext cx="550333" cy="442701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09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16462" y="5912825"/>
              <a:ext cx="550333" cy="442701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10</a:t>
              </a:r>
              <a:endParaRPr sz="1600" b="1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49" name="Google Shape;149;p25"/>
            <p:cNvSpPr txBox="1"/>
            <p:nvPr/>
          </p:nvSpPr>
          <p:spPr>
            <a:xfrm>
              <a:off x="1253067" y="99945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Our Journey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0" name="Google Shape;150;p25"/>
            <p:cNvSpPr txBox="1"/>
            <p:nvPr/>
          </p:nvSpPr>
          <p:spPr>
            <a:xfrm>
              <a:off x="1253067" y="155701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Our Team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1253067" y="265813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Project Goals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2" name="Google Shape;152;p25"/>
            <p:cNvSpPr txBox="1"/>
            <p:nvPr/>
          </p:nvSpPr>
          <p:spPr>
            <a:xfrm>
              <a:off x="1253067" y="319710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Engineering Practices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3" name="Google Shape;153;p25"/>
            <p:cNvSpPr txBox="1"/>
            <p:nvPr/>
          </p:nvSpPr>
          <p:spPr>
            <a:xfrm>
              <a:off x="1253067" y="375597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Tech Stack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4" name="Google Shape;154;p25"/>
            <p:cNvSpPr txBox="1"/>
            <p:nvPr/>
          </p:nvSpPr>
          <p:spPr>
            <a:xfrm>
              <a:off x="1253067" y="431619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Development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1253067" y="4878268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Challenges &amp; Learnings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6" name="Google Shape;156;p25"/>
            <p:cNvSpPr txBox="1"/>
            <p:nvPr/>
          </p:nvSpPr>
          <p:spPr>
            <a:xfrm>
              <a:off x="1253067" y="5414872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Demo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1253067" y="5964176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Questions</a:t>
              </a:r>
              <a:endPara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159" name="Google Shape;159;p25"/>
          <p:cNvSpPr txBox="1"/>
          <p:nvPr/>
        </p:nvSpPr>
        <p:spPr>
          <a:xfrm>
            <a:off x="1253067" y="1990106"/>
            <a:ext cx="3954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Team Structure</a:t>
            </a:r>
            <a:endParaRPr lang="en-US" sz="18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137" grpId="0"/>
      <p:bldP spid="159" grpId="0"/>
      <p:bldP spid="137" grpId="1"/>
      <p:bldP spid="15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 flipH="1">
            <a:off x="767080" y="2564765"/>
            <a:ext cx="4251325" cy="84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 panose="00000500000000000000"/>
              <a:buNone/>
            </a:pPr>
            <a:r>
              <a:rPr lang="en-US" sz="6000" b="1" i="1">
                <a:solidFill>
                  <a:srgbClr val="002060"/>
                </a:solidFill>
                <a:latin typeface="Cambria" panose="02040503050406030204" charset="0"/>
                <a:cs typeface="Cambria" panose="02040503050406030204" charset="0"/>
              </a:rPr>
              <a:t>Our Journey</a:t>
            </a:r>
            <a:endParaRPr lang="en-US" sz="6000" b="1" i="1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66" name="Google Shape;166;p26"/>
          <p:cNvSpPr txBox="1"/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7" name="Google Shape;167;p26"/>
          <p:cNvPicPr preferRelativeResize="0"/>
          <p:nvPr>
            <p:ph type="pic" idx="2"/>
          </p:nvPr>
        </p:nvPicPr>
        <p:blipFill rotWithShape="1">
          <a:blip r:embed="rId1"/>
          <a:srcRect l="48438" t="262" r="3145" b="2222"/>
          <a:stretch>
            <a:fillRect/>
          </a:stretch>
        </p:blipFill>
        <p:spPr>
          <a:xfrm>
            <a:off x="5864351" y="0"/>
            <a:ext cx="6363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pic>
        <p:nvPicPr>
          <p:cNvPr id="2" name="Picture 1" descr="LTI_Lets_sol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83615" y="5527040"/>
            <a:ext cx="3384550" cy="7918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Understanding Project </a:t>
            </a:r>
            <a:endParaRPr lang="en-US" sz="1700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Goals</a:t>
            </a:r>
            <a:endParaRPr lang="en-US" sz="1700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11450" y="4365625"/>
            <a:ext cx="3384550" cy="7918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Decide the Technology</a:t>
            </a:r>
            <a:endParaRPr lang="en-US" sz="1700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24020" y="3284855"/>
            <a:ext cx="3384550" cy="7918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Design Thinking</a:t>
            </a:r>
            <a:endParaRPr lang="en-US" sz="1700"/>
          </a:p>
        </p:txBody>
      </p:sp>
      <p:sp>
        <p:nvSpPr>
          <p:cNvPr id="5" name="Rounded Rectangle 4"/>
          <p:cNvSpPr/>
          <p:nvPr/>
        </p:nvSpPr>
        <p:spPr>
          <a:xfrm>
            <a:off x="5808345" y="2132965"/>
            <a:ext cx="3596005" cy="7918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6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Developement Adaption</a:t>
            </a:r>
            <a:endParaRPr 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7463790" y="981075"/>
            <a:ext cx="3384550" cy="7918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sz="17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Project Demo</a:t>
            </a:r>
            <a:endParaRPr lang="en-US" sz="1700"/>
          </a:p>
        </p:txBody>
      </p:sp>
      <p:sp>
        <p:nvSpPr>
          <p:cNvPr id="7" name="Flowchart: Sequential Access Storage 6"/>
          <p:cNvSpPr/>
          <p:nvPr/>
        </p:nvSpPr>
        <p:spPr>
          <a:xfrm>
            <a:off x="1055370" y="5608320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sp>
        <p:nvSpPr>
          <p:cNvPr id="8" name="Flowchart: Sequential Access Storage 7"/>
          <p:cNvSpPr/>
          <p:nvPr/>
        </p:nvSpPr>
        <p:spPr>
          <a:xfrm>
            <a:off x="2783205" y="4437380"/>
            <a:ext cx="621665" cy="629285"/>
          </a:xfrm>
          <a:prstGeom prst="flowChartMagneticTap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sp>
        <p:nvSpPr>
          <p:cNvPr id="9" name="Flowchart: Sequential Access Storage 8"/>
          <p:cNvSpPr/>
          <p:nvPr/>
        </p:nvSpPr>
        <p:spPr>
          <a:xfrm>
            <a:off x="4295775" y="3357245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sp>
        <p:nvSpPr>
          <p:cNvPr id="10" name="Flowchart: Sequential Access Storage 9"/>
          <p:cNvSpPr/>
          <p:nvPr/>
        </p:nvSpPr>
        <p:spPr>
          <a:xfrm>
            <a:off x="5951855" y="2204720"/>
            <a:ext cx="621665" cy="629285"/>
          </a:xfrm>
          <a:prstGeom prst="flowChartMagneticTap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2" name="Flowchart: Sequential Access Storage 11"/>
          <p:cNvSpPr/>
          <p:nvPr/>
        </p:nvSpPr>
        <p:spPr>
          <a:xfrm>
            <a:off x="7608570" y="1052830"/>
            <a:ext cx="621665" cy="629285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/>
              <a:t>5</a:t>
            </a:r>
            <a:endParaRPr lang="en-US" sz="2800" b="1"/>
          </a:p>
        </p:txBody>
      </p:sp>
      <p:pic>
        <p:nvPicPr>
          <p:cNvPr id="13" name="Picture 12" descr="LTI_Lets_sol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0095" y="188595"/>
            <a:ext cx="1089025" cy="879475"/>
          </a:xfrm>
          <a:prstGeom prst="rect">
            <a:avLst/>
          </a:prstGeom>
        </p:spPr>
      </p:pic>
      <p:sp>
        <p:nvSpPr>
          <p:cNvPr id="20" name="Bent Arrow 19"/>
          <p:cNvSpPr/>
          <p:nvPr/>
        </p:nvSpPr>
        <p:spPr>
          <a:xfrm>
            <a:off x="1631315" y="4509135"/>
            <a:ext cx="1080135" cy="1008380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3143885" y="3357245"/>
            <a:ext cx="1080135" cy="1008380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4728210" y="2277110"/>
            <a:ext cx="1080135" cy="1008380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>
            <a:off x="6384290" y="1124585"/>
            <a:ext cx="1080135" cy="1008380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2" grpId="1" animBg="1"/>
      <p:bldP spid="7" grpId="1" animBg="1"/>
      <p:bldP spid="20" grpId="0" animBg="1"/>
      <p:bldP spid="20" grpId="1" animBg="1"/>
      <p:bldP spid="3" grpId="0" animBg="1"/>
      <p:bldP spid="8" grpId="0" animBg="1"/>
      <p:bldP spid="21" grpId="0" animBg="1"/>
      <p:bldP spid="21" grpId="1" animBg="1"/>
      <p:bldP spid="4" grpId="0" animBg="1"/>
      <p:bldP spid="9" grpId="0" animBg="1"/>
      <p:bldP spid="4" grpId="1" animBg="1"/>
      <p:bldP spid="9" grpId="1" animBg="1"/>
      <p:bldP spid="22" grpId="0" animBg="1"/>
      <p:bldP spid="22" grpId="1" animBg="1"/>
      <p:bldP spid="5" grpId="0" animBg="1"/>
      <p:bldP spid="10" grpId="0" animBg="1"/>
      <p:bldP spid="5" grpId="1" animBg="1"/>
      <p:bldP spid="10" grpId="1" animBg="1"/>
      <p:bldP spid="23" grpId="0" animBg="1"/>
      <p:bldP spid="23" grpId="1" animBg="1"/>
      <p:bldP spid="6" grpId="0" animBg="1"/>
      <p:bldP spid="12" grpId="0" animBg="1"/>
      <p:bldP spid="6" grpId="1" animBg="1"/>
      <p:bldP spid="12" grpId="1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WPS Presentation</Application>
  <PresentationFormat/>
  <Paragraphs>251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Arial</vt:lpstr>
      <vt:lpstr>Poppins</vt:lpstr>
      <vt:lpstr>Microsoft YaHei</vt:lpstr>
      <vt:lpstr>Arial Unicode MS</vt:lpstr>
      <vt:lpstr>Cambria</vt:lpstr>
      <vt:lpstr>Wingdings</vt:lpstr>
      <vt:lpstr>Simple Light</vt:lpstr>
      <vt:lpstr>PowerPoint 演示文稿</vt:lpstr>
      <vt:lpstr>PowerPoint 演示文稿</vt:lpstr>
      <vt:lpstr>1</vt:lpstr>
      <vt:lpstr>PowerPoint 演示文稿</vt:lpstr>
      <vt:lpstr>  Our next starts</vt:lpstr>
      <vt:lpstr>1.5 WEEKS OF TRAINING + PROJECT DEMO  </vt:lpstr>
      <vt:lpstr>Agenda</vt:lpstr>
      <vt:lpstr>Our Journey</vt:lpstr>
      <vt:lpstr>PowerPoint 演示文稿</vt:lpstr>
      <vt:lpstr>Our Team</vt:lpstr>
      <vt:lpstr>PowerPoint 演示文稿</vt:lpstr>
      <vt:lpstr>Project Goals</vt:lpstr>
      <vt:lpstr>Our Vision</vt:lpstr>
      <vt:lpstr>Engineering Practices</vt:lpstr>
      <vt:lpstr>PowerPoint 演示文稿</vt:lpstr>
      <vt:lpstr>PowerPoint 演示文稿</vt:lpstr>
      <vt:lpstr>Tech Stack</vt:lpstr>
      <vt:lpstr>PowerPoint 演示文稿</vt:lpstr>
      <vt:lpstr>Development</vt:lpstr>
      <vt:lpstr>PowerPoint 演示文稿</vt:lpstr>
      <vt:lpstr>UML Artifacts</vt:lpstr>
      <vt:lpstr>Demo</vt:lpstr>
      <vt:lpstr>Challenges  &amp; Learnings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69</cp:revision>
  <dcterms:created xsi:type="dcterms:W3CDTF">2022-02-01T05:50:01Z</dcterms:created>
  <dcterms:modified xsi:type="dcterms:W3CDTF">2022-02-01T07:43:32Z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294A5B439A2C446295DC8854100F646B</vt:lpwstr>
  </property>
  <property fmtid="{D5CDD505-2E9C-101B-9397-08002B2CF9AE}" pid="3" name="KSOProductBuildVer">
    <vt:lpwstr>1033-11.2.0.10463</vt:lpwstr>
  </property>
</Properties>
</file>