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60" r:id="rId3"/>
    <p:sldId id="261" r:id="rId4"/>
    <p:sldId id="262" r:id="rId5"/>
    <p:sldId id="263" r:id="rId6"/>
    <p:sldId id="264" r:id="rId7"/>
    <p:sldId id="259" r:id="rId8"/>
  </p:sldIdLst>
  <p:sldSz cx="12192000" cy="6858000"/>
  <p:notesSz cx="6858000" cy="9144000"/>
  <p:embeddedFontLst>
    <p:embeddedFont>
      <p:font typeface="Calibri" panose="020F0502020204030204" pitchFamily="34" charset="0"/>
      <p:regular r:id="rId10"/>
      <p:bold r:id="rId11"/>
      <p:italic r:id="rId12"/>
      <p:boldItalic r:id="rId13"/>
    </p:embeddedFont>
    <p:embeddedFont>
      <p:font typeface="Libre Baskerville" panose="020B0604020202020204" charset="0"/>
      <p:regular r:id="rId14"/>
      <p:bold r:id="rId15"/>
      <p: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708" y="9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0"/>
            <a:ext cx="12190815" cy="6858000"/>
          </a:xfrm>
          <a:prstGeom prst="rect">
            <a:avLst/>
          </a:prstGeom>
          <a:noFill/>
          <a:ln>
            <a:noFill/>
          </a:ln>
        </p:spPr>
      </p:pic>
      <p:sp>
        <p:nvSpPr>
          <p:cNvPr id="99" name="Google Shape;99;p1"/>
          <p:cNvSpPr txBox="1"/>
          <p:nvPr/>
        </p:nvSpPr>
        <p:spPr>
          <a:xfrm>
            <a:off x="1676400" y="3886201"/>
            <a:ext cx="8762999" cy="2246729"/>
          </a:xfrm>
          <a:prstGeom prst="rect">
            <a:avLst/>
          </a:prstGeom>
          <a:noFill/>
          <a:ln>
            <a:noFill/>
          </a:ln>
        </p:spPr>
        <p:txBody>
          <a:bodyPr spcFirstLastPara="1" wrap="square" lIns="91425" tIns="45700" rIns="91425" bIns="45700" anchor="t" anchorCtr="0">
            <a:spAutoFit/>
          </a:bodyPr>
          <a:lstStyle/>
          <a:p>
            <a:r>
              <a:rPr lang="en-IN" sz="1800" b="0" i="0" u="none" strike="noStrike" cap="none" dirty="0">
                <a:solidFill>
                  <a:schemeClr val="dk1"/>
                </a:solidFill>
                <a:latin typeface="Calibri"/>
                <a:ea typeface="Calibri"/>
                <a:cs typeface="Calibri"/>
                <a:sym typeface="Calibri"/>
              </a:rPr>
              <a:t/>
            </a:r>
            <a:br>
              <a:rPr lang="en-IN" sz="1800" b="0" i="0" u="none" strike="noStrike" cap="none" dirty="0">
                <a:solidFill>
                  <a:schemeClr val="dk1"/>
                </a:solidFill>
                <a:latin typeface="Calibri"/>
                <a:ea typeface="Calibri"/>
                <a:cs typeface="Calibri"/>
                <a:sym typeface="Calibri"/>
              </a:rPr>
            </a:br>
            <a:r>
              <a:rPr lang="en-US" sz="3600" b="1" dirty="0" smtClean="0"/>
              <a:t>       Code Refactoring and Bug Fixing</a:t>
            </a:r>
            <a:endParaRPr lang="en-US" sz="3600" dirty="0" smtClean="0"/>
          </a:p>
          <a:p>
            <a:r>
              <a:rPr lang="en-US" sz="3600" dirty="0" smtClean="0"/>
              <a:t/>
            </a:r>
            <a:br>
              <a:rPr lang="en-US" sz="3600" dirty="0" smtClean="0"/>
            </a:br>
            <a:endParaRPr lang="en-US" sz="3600" b="1" dirty="0" smtClean="0"/>
          </a:p>
          <a:p>
            <a:pPr marL="0" marR="0" lvl="0" indent="0" algn="ctr"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28600"/>
            <a:ext cx="1486304" cy="461665"/>
          </a:xfrm>
          <a:prstGeom prst="rect">
            <a:avLst/>
          </a:prstGeom>
          <a:noFill/>
          <a:ln>
            <a:solidFill>
              <a:schemeClr val="accent1"/>
            </a:solidFill>
          </a:ln>
        </p:spPr>
        <p:txBody>
          <a:bodyPr wrap="none" rtlCol="0">
            <a:spAutoFit/>
          </a:bodyPr>
          <a:lstStyle/>
          <a:p>
            <a:r>
              <a:rPr lang="en-US" sz="2400" dirty="0" smtClean="0">
                <a:solidFill>
                  <a:srgbClr val="FF0000"/>
                </a:solidFill>
              </a:rPr>
              <a:t>Scenario:</a:t>
            </a:r>
            <a:endParaRPr lang="en-US" sz="2400" dirty="0">
              <a:solidFill>
                <a:srgbClr val="FF0000"/>
              </a:solidFill>
            </a:endParaRPr>
          </a:p>
        </p:txBody>
      </p:sp>
      <p:sp>
        <p:nvSpPr>
          <p:cNvPr id="3" name="TextBox 2"/>
          <p:cNvSpPr txBox="1"/>
          <p:nvPr/>
        </p:nvSpPr>
        <p:spPr>
          <a:xfrm>
            <a:off x="838200" y="914400"/>
            <a:ext cx="10820400" cy="1631216"/>
          </a:xfrm>
          <a:prstGeom prst="rect">
            <a:avLst/>
          </a:prstGeom>
          <a:noFill/>
        </p:spPr>
        <p:txBody>
          <a:bodyPr wrap="square" rtlCol="0">
            <a:spAutoFit/>
          </a:bodyPr>
          <a:lstStyle/>
          <a:p>
            <a:r>
              <a:rPr lang="en-US" sz="2000" dirty="0" smtClean="0"/>
              <a:t> A team of enthusiastic data scientists embarked on a mission to develop a Note Taking</a:t>
            </a:r>
          </a:p>
          <a:p>
            <a:r>
              <a:rPr lang="en-US" sz="2000" dirty="0" smtClean="0"/>
              <a:t> application using Python, Flask, and HTML. However, their lack of experience in backend </a:t>
            </a:r>
          </a:p>
          <a:p>
            <a:r>
              <a:rPr lang="en-US" sz="2000" dirty="0" smtClean="0"/>
              <a:t>development has led to challenges in making the application fully functional. Recognizing your</a:t>
            </a:r>
          </a:p>
          <a:p>
            <a:r>
              <a:rPr lang="en-US" sz="2000" dirty="0" smtClean="0"/>
              <a:t> proficiency in backend development, you have been tasked with fixing the broken code</a:t>
            </a:r>
          </a:p>
          <a:p>
            <a:r>
              <a:rPr lang="en-US" sz="2000" dirty="0" smtClean="0"/>
              <a:t> and ensuring the application works seamlessly.</a:t>
            </a:r>
            <a:endParaRPr lang="en-US" sz="2000" dirty="0"/>
          </a:p>
        </p:txBody>
      </p:sp>
      <p:sp>
        <p:nvSpPr>
          <p:cNvPr id="5" name="TextBox 4"/>
          <p:cNvSpPr txBox="1"/>
          <p:nvPr/>
        </p:nvSpPr>
        <p:spPr>
          <a:xfrm>
            <a:off x="1066800" y="2971800"/>
            <a:ext cx="1334993" cy="461665"/>
          </a:xfrm>
          <a:prstGeom prst="rect">
            <a:avLst/>
          </a:prstGeom>
          <a:noFill/>
          <a:ln>
            <a:solidFill>
              <a:schemeClr val="accent1"/>
            </a:solidFill>
          </a:ln>
        </p:spPr>
        <p:txBody>
          <a:bodyPr wrap="square" rtlCol="0">
            <a:spAutoFit/>
          </a:bodyPr>
          <a:lstStyle/>
          <a:p>
            <a:r>
              <a:rPr lang="en-US" sz="2400" dirty="0" smtClean="0">
                <a:solidFill>
                  <a:srgbClr val="FF0000"/>
                </a:solidFill>
              </a:rPr>
              <a:t>Task  </a:t>
            </a:r>
            <a:endParaRPr lang="en-US" sz="2400" dirty="0">
              <a:solidFill>
                <a:srgbClr val="FF0000"/>
              </a:solidFill>
            </a:endParaRPr>
          </a:p>
        </p:txBody>
      </p:sp>
      <p:sp>
        <p:nvSpPr>
          <p:cNvPr id="6" name="TextBox 5"/>
          <p:cNvSpPr txBox="1"/>
          <p:nvPr/>
        </p:nvSpPr>
        <p:spPr>
          <a:xfrm>
            <a:off x="1066800" y="3657600"/>
            <a:ext cx="8817811" cy="1631216"/>
          </a:xfrm>
          <a:prstGeom prst="rect">
            <a:avLst/>
          </a:prstGeom>
          <a:noFill/>
        </p:spPr>
        <p:txBody>
          <a:bodyPr wrap="square" rtlCol="0">
            <a:spAutoFit/>
          </a:bodyPr>
          <a:lstStyle/>
          <a:p>
            <a:r>
              <a:rPr lang="en-US" sz="2000" dirty="0" smtClean="0"/>
              <a:t>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6248400" cy="400110"/>
          </a:xfrm>
          <a:prstGeom prst="rect">
            <a:avLst/>
          </a:prstGeom>
          <a:noFill/>
          <a:ln>
            <a:solidFill>
              <a:schemeClr val="accent1"/>
            </a:solidFill>
          </a:ln>
        </p:spPr>
        <p:txBody>
          <a:bodyPr wrap="square" rtlCol="0">
            <a:spAutoFit/>
          </a:bodyPr>
          <a:lstStyle/>
          <a:p>
            <a:r>
              <a:rPr lang="en-US" sz="2000" dirty="0" smtClean="0">
                <a:solidFill>
                  <a:srgbClr val="FF0000"/>
                </a:solidFill>
              </a:rPr>
              <a:t>Identifying and Resolving the Bugs in the Initial Code</a:t>
            </a:r>
            <a:endParaRPr lang="en-US" sz="2000" dirty="0">
              <a:solidFill>
                <a:srgbClr val="FF0000"/>
              </a:solidFill>
            </a:endParaRPr>
          </a:p>
        </p:txBody>
      </p:sp>
      <p:pic>
        <p:nvPicPr>
          <p:cNvPr id="3" name="Picture 2" descr="Screenshot (63).png"/>
          <p:cNvPicPr>
            <a:picLocks noChangeAspect="1"/>
          </p:cNvPicPr>
          <p:nvPr/>
        </p:nvPicPr>
        <p:blipFill>
          <a:blip r:embed="rId2"/>
          <a:stretch>
            <a:fillRect/>
          </a:stretch>
        </p:blipFill>
        <p:spPr>
          <a:xfrm>
            <a:off x="5791200" y="762000"/>
            <a:ext cx="6287431" cy="3357912"/>
          </a:xfrm>
          <a:prstGeom prst="rect">
            <a:avLst/>
          </a:prstGeom>
        </p:spPr>
      </p:pic>
      <p:pic>
        <p:nvPicPr>
          <p:cNvPr id="4" name="Picture 3" descr="Screenshot (64).png"/>
          <p:cNvPicPr>
            <a:picLocks noChangeAspect="1"/>
          </p:cNvPicPr>
          <p:nvPr/>
        </p:nvPicPr>
        <p:blipFill>
          <a:blip r:embed="rId3"/>
          <a:stretch>
            <a:fillRect/>
          </a:stretch>
        </p:blipFill>
        <p:spPr>
          <a:xfrm>
            <a:off x="152400" y="3352800"/>
            <a:ext cx="5493342" cy="3365504"/>
          </a:xfrm>
          <a:prstGeom prst="rect">
            <a:avLst/>
          </a:prstGeom>
        </p:spPr>
      </p:pic>
      <p:sp>
        <p:nvSpPr>
          <p:cNvPr id="5" name="TextBox 4"/>
          <p:cNvSpPr txBox="1"/>
          <p:nvPr/>
        </p:nvSpPr>
        <p:spPr>
          <a:xfrm>
            <a:off x="228600" y="914400"/>
            <a:ext cx="5416582" cy="181588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t>The following code snippets represents the initial state of </a:t>
            </a:r>
          </a:p>
          <a:p>
            <a:r>
              <a:rPr lang="en-US" dirty="0" smtClean="0"/>
              <a:t>Flask Application.</a:t>
            </a:r>
          </a:p>
          <a:p>
            <a:endParaRPr lang="en-US" dirty="0" smtClean="0"/>
          </a:p>
          <a:p>
            <a:r>
              <a:rPr lang="en-US" dirty="0" smtClean="0"/>
              <a:t>The figure 1 and 2 contains identifiable Bugs , which is </a:t>
            </a:r>
          </a:p>
          <a:p>
            <a:r>
              <a:rPr lang="en-US" dirty="0" smtClean="0"/>
              <a:t>Impacting the functionality.</a:t>
            </a:r>
          </a:p>
          <a:p>
            <a:endParaRPr lang="en-US" dirty="0" smtClean="0"/>
          </a:p>
          <a:p>
            <a:r>
              <a:rPr lang="en-US" dirty="0" smtClean="0"/>
              <a:t>Therefore we need to make the necessary changes to execute </a:t>
            </a:r>
          </a:p>
          <a:p>
            <a:r>
              <a:rPr lang="en-US" dirty="0" smtClean="0"/>
              <a:t>It.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457200"/>
            <a:ext cx="5112297" cy="400110"/>
          </a:xfrm>
          <a:prstGeom prst="rect">
            <a:avLst/>
          </a:prstGeom>
          <a:noFill/>
          <a:ln>
            <a:solidFill>
              <a:schemeClr val="accent1"/>
            </a:solidFill>
          </a:ln>
        </p:spPr>
        <p:txBody>
          <a:bodyPr wrap="none" rtlCol="0">
            <a:spAutoFit/>
          </a:bodyPr>
          <a:lstStyle/>
          <a:p>
            <a:r>
              <a:rPr lang="en-US" sz="2000" dirty="0" smtClean="0">
                <a:solidFill>
                  <a:srgbClr val="FF0000"/>
                </a:solidFill>
              </a:rPr>
              <a:t>Steps for Code Refactoring and Bug fixing :</a:t>
            </a:r>
            <a:endParaRPr lang="en-US" sz="2000" dirty="0">
              <a:solidFill>
                <a:srgbClr val="FF0000"/>
              </a:solidFill>
            </a:endParaRPr>
          </a:p>
        </p:txBody>
      </p:sp>
      <p:sp>
        <p:nvSpPr>
          <p:cNvPr id="3" name="TextBox 2"/>
          <p:cNvSpPr txBox="1"/>
          <p:nvPr/>
        </p:nvSpPr>
        <p:spPr>
          <a:xfrm>
            <a:off x="685800" y="1066800"/>
            <a:ext cx="4192403" cy="400110"/>
          </a:xfrm>
          <a:prstGeom prst="rect">
            <a:avLst/>
          </a:prstGeom>
          <a:noFill/>
          <a:ln>
            <a:solidFill>
              <a:schemeClr val="accent1"/>
            </a:solidFill>
          </a:ln>
        </p:spPr>
        <p:txBody>
          <a:bodyPr wrap="square" rtlCol="0">
            <a:spAutoFit/>
          </a:bodyPr>
          <a:lstStyle/>
          <a:p>
            <a:r>
              <a:rPr lang="en-US" sz="2000" dirty="0" smtClean="0">
                <a:solidFill>
                  <a:srgbClr val="FF0000"/>
                </a:solidFill>
              </a:rPr>
              <a:t>Creating a Virtual Environment : </a:t>
            </a:r>
            <a:endParaRPr lang="en-US" sz="2000" dirty="0">
              <a:solidFill>
                <a:srgbClr val="FF0000"/>
              </a:solidFill>
            </a:endParaRPr>
          </a:p>
        </p:txBody>
      </p:sp>
      <p:pic>
        <p:nvPicPr>
          <p:cNvPr id="4" name="Picture 3" descr="Screenshot (65).png"/>
          <p:cNvPicPr>
            <a:picLocks noChangeAspect="1"/>
          </p:cNvPicPr>
          <p:nvPr/>
        </p:nvPicPr>
        <p:blipFill>
          <a:blip r:embed="rId2"/>
          <a:stretch>
            <a:fillRect/>
          </a:stretch>
        </p:blipFill>
        <p:spPr>
          <a:xfrm>
            <a:off x="990600" y="1600200"/>
            <a:ext cx="10347582" cy="456844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7100021" cy="461665"/>
          </a:xfrm>
          <a:prstGeom prst="rect">
            <a:avLst/>
          </a:prstGeom>
          <a:noFill/>
          <a:ln>
            <a:solidFill>
              <a:schemeClr val="accent1"/>
            </a:solidFill>
          </a:ln>
        </p:spPr>
        <p:txBody>
          <a:bodyPr wrap="none" rtlCol="0">
            <a:spAutoFit/>
          </a:bodyPr>
          <a:lstStyle/>
          <a:p>
            <a:r>
              <a:rPr lang="en-US" sz="2400" dirty="0" smtClean="0">
                <a:solidFill>
                  <a:srgbClr val="FF0000"/>
                </a:solidFill>
              </a:rPr>
              <a:t>Identifying and correcting  Bugs in the python code</a:t>
            </a:r>
            <a:endParaRPr lang="en-US" sz="2400" dirty="0">
              <a:solidFill>
                <a:srgbClr val="FF0000"/>
              </a:solidFill>
            </a:endParaRPr>
          </a:p>
        </p:txBody>
      </p:sp>
      <p:pic>
        <p:nvPicPr>
          <p:cNvPr id="3" name="Picture 2" descr="Screenshot (66).png"/>
          <p:cNvPicPr>
            <a:picLocks noChangeAspect="1"/>
          </p:cNvPicPr>
          <p:nvPr/>
        </p:nvPicPr>
        <p:blipFill>
          <a:blip r:embed="rId2"/>
          <a:stretch>
            <a:fillRect/>
          </a:stretch>
        </p:blipFill>
        <p:spPr>
          <a:xfrm>
            <a:off x="152401" y="1143000"/>
            <a:ext cx="8382000" cy="5020581"/>
          </a:xfrm>
          <a:prstGeom prst="rect">
            <a:avLst/>
          </a:prstGeom>
        </p:spPr>
      </p:pic>
      <p:sp>
        <p:nvSpPr>
          <p:cNvPr id="4" name="TextBox 3"/>
          <p:cNvSpPr txBox="1"/>
          <p:nvPr/>
        </p:nvSpPr>
        <p:spPr>
          <a:xfrm>
            <a:off x="9220200" y="1600200"/>
            <a:ext cx="3031599" cy="1508105"/>
          </a:xfrm>
          <a:prstGeom prst="rect">
            <a:avLst/>
          </a:prstGeom>
          <a:noFill/>
        </p:spPr>
        <p:txBody>
          <a:bodyPr wrap="none" rtlCol="0">
            <a:spAutoFit/>
          </a:bodyPr>
          <a:lstStyle/>
          <a:p>
            <a:r>
              <a:rPr lang="en-US" sz="2400" dirty="0" smtClean="0">
                <a:solidFill>
                  <a:srgbClr val="FF0000"/>
                </a:solidFill>
              </a:rPr>
              <a:t>NOTE :</a:t>
            </a:r>
          </a:p>
          <a:p>
            <a:endParaRPr lang="en-US" dirty="0" smtClean="0">
              <a:solidFill>
                <a:srgbClr val="FF0000"/>
              </a:solidFill>
            </a:endParaRPr>
          </a:p>
          <a:p>
            <a:r>
              <a:rPr lang="en-US" sz="1800" dirty="0" smtClean="0">
                <a:solidFill>
                  <a:schemeClr val="tx1"/>
                </a:solidFill>
              </a:rPr>
              <a:t>This is just a sample code , </a:t>
            </a:r>
          </a:p>
          <a:p>
            <a:r>
              <a:rPr lang="en-US" sz="1800" dirty="0" smtClean="0">
                <a:solidFill>
                  <a:schemeClr val="tx1"/>
                </a:solidFill>
              </a:rPr>
              <a:t>You can find  full python </a:t>
            </a:r>
          </a:p>
          <a:p>
            <a:r>
              <a:rPr lang="en-US" sz="1800" dirty="0" smtClean="0">
                <a:solidFill>
                  <a:schemeClr val="tx1"/>
                </a:solidFill>
              </a:rPr>
              <a:t>Code In my GitHub.</a:t>
            </a:r>
            <a:endParaRPr lang="en-US" sz="18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6421951" cy="400110"/>
          </a:xfrm>
          <a:prstGeom prst="rect">
            <a:avLst/>
          </a:prstGeom>
          <a:noFill/>
          <a:ln>
            <a:solidFill>
              <a:schemeClr val="accent1"/>
            </a:solidFill>
          </a:ln>
        </p:spPr>
        <p:txBody>
          <a:bodyPr wrap="none" rtlCol="0">
            <a:spAutoFit/>
          </a:bodyPr>
          <a:lstStyle/>
          <a:p>
            <a:r>
              <a:rPr lang="en-US" sz="2000" dirty="0" smtClean="0">
                <a:solidFill>
                  <a:srgbClr val="FF0000"/>
                </a:solidFill>
              </a:rPr>
              <a:t>Identifying and correcting the Bugs in the HTML Code :</a:t>
            </a:r>
            <a:endParaRPr lang="en-US" sz="2000" dirty="0">
              <a:solidFill>
                <a:srgbClr val="FF0000"/>
              </a:solidFill>
            </a:endParaRPr>
          </a:p>
        </p:txBody>
      </p:sp>
      <p:pic>
        <p:nvPicPr>
          <p:cNvPr id="3" name="Picture 2" descr="Screenshot (67).png"/>
          <p:cNvPicPr>
            <a:picLocks noChangeAspect="1"/>
          </p:cNvPicPr>
          <p:nvPr/>
        </p:nvPicPr>
        <p:blipFill>
          <a:blip r:embed="rId2"/>
          <a:stretch>
            <a:fillRect/>
          </a:stretch>
        </p:blipFill>
        <p:spPr>
          <a:xfrm>
            <a:off x="457200" y="1143000"/>
            <a:ext cx="10762047" cy="4648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822</TotalTime>
  <Words>228</Words>
  <Application>Microsoft Office PowerPoint</Application>
  <PresentationFormat>Widescreen</PresentationFormat>
  <Paragraphs>29</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Libre Baskerville</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Raghu Ram Aduri</dc:creator>
  <cp:lastModifiedBy>BL6009</cp:lastModifiedBy>
  <cp:revision>79</cp:revision>
  <dcterms:created xsi:type="dcterms:W3CDTF">2021-02-16T05:19:01Z</dcterms:created>
  <dcterms:modified xsi:type="dcterms:W3CDTF">2024-02-28T09:30:33Z</dcterms:modified>
</cp:coreProperties>
</file>