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Lexend SemiBold"/>
      <p:regular r:id="rId18"/>
      <p:bold r:id="rId19"/>
    </p:embeddedFont>
    <p:embeddedFont>
      <p:font typeface="Lexend Medium"/>
      <p:regular r:id="rId20"/>
      <p:bold r:id="rId21"/>
    </p:embeddedFont>
    <p:embeddedFont>
      <p:font typeface="Lexen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Habeeblah Oladipupo Aberejo (Bheez)"/>
  <p:cmAuthor clrIdx="1" id="1" initials="" lastIdx="1" name="Tochukwu Collin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276AE7-8084-4553-BAD0-9718D583F8C3}">
  <a:tblStyle styleId="{58276AE7-8084-4553-BAD0-9718D583F8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Medium-regular.fntdata"/><Relationship Id="rId11" Type="http://schemas.openxmlformats.org/officeDocument/2006/relationships/slide" Target="slides/slide4.xml"/><Relationship Id="rId22" Type="http://schemas.openxmlformats.org/officeDocument/2006/relationships/font" Target="fonts/Lexend-regular.fntdata"/><Relationship Id="rId10" Type="http://schemas.openxmlformats.org/officeDocument/2006/relationships/slide" Target="slides/slide3.xml"/><Relationship Id="rId21" Type="http://schemas.openxmlformats.org/officeDocument/2006/relationships/font" Target="fonts/LexendMedium-bold.fntdata"/><Relationship Id="rId13" Type="http://schemas.openxmlformats.org/officeDocument/2006/relationships/slide" Target="slides/slide6.xml"/><Relationship Id="rId12" Type="http://schemas.openxmlformats.org/officeDocument/2006/relationships/slide" Target="slides/slide5.xml"/><Relationship Id="rId23" Type="http://schemas.openxmlformats.org/officeDocument/2006/relationships/font" Target="fonts/Lexen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commentAuthors" Target="commentAuthors.xml"/><Relationship Id="rId19" Type="http://schemas.openxmlformats.org/officeDocument/2006/relationships/font" Target="fonts/LexendSemiBold-bold.fntdata"/><Relationship Id="rId6" Type="http://schemas.openxmlformats.org/officeDocument/2006/relationships/slideMaster" Target="slideMasters/slideMaster1.xml"/><Relationship Id="rId18" Type="http://schemas.openxmlformats.org/officeDocument/2006/relationships/font" Target="fonts/LexendSemiBold-regular.fntdata"/><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1-09T14:54:40.707">
    <p:pos x="6000" y="0"/>
    <p:text>Since Caleb built the model (according to your writing here) can he be the second presenter, moreover that's his picture</p:text>
  </p:cm>
  <p:cm authorId="1" idx="1" dt="2023-11-09T14:03:27.246">
    <p:pos x="6000" y="0"/>
    <p:text>Sure.
Although we can come up with another role-names for team members</p:text>
  </p:cm>
  <p:cm authorId="0" idx="2" dt="2023-11-09T14:22:13.982">
    <p:pos x="6000" y="0"/>
    <p:text>_Marked as resolved_</p:text>
  </p:cm>
  <p:cm authorId="0" idx="3" dt="2023-11-09T14:54:40.707">
    <p:pos x="6000" y="0"/>
    <p:text>_Re-opened_
In developing nations, there is a critical need to improve the accuracy of forecasting school completion rates. The existing models often fall short in providing reliable predictions, which hinders educational planning and resource allocation. To address this challenge, our goal is to harness the power of machine learning algorithms to create predictive models that consider a range of educational and socio-economic factors as key predictive variables associated with students. By developing more accurate predictive models, we aim to enhance the ability of education policymakers to make informed decisions and allocate resources effectively, ultimately improving school completion rates and educational outcomes in developing nations.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62f01053a55d46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62f01053a55d46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62f01053a55d46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62f01053a55d46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762f01053a55d46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62f01053a55d46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91fa898a8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91fa898a8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91fa898a8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91fa898a8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91fa898a8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91fa898a8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91fa898a8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91fa898a8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62f01053a55d46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62f01053a55d46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62f01053a55d46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62f01053a55d46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1.png"/><Relationship Id="rId5" Type="http://schemas.openxmlformats.org/officeDocument/2006/relationships/image" Target="../media/image2.jpg"/><Relationship Id="rId6"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40263" y="3842950"/>
            <a:ext cx="8520600" cy="107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Georgia"/>
                <a:ea typeface="Georgia"/>
                <a:cs typeface="Georgia"/>
                <a:sym typeface="Georgia"/>
              </a:rPr>
              <a:t>Saturday, 11th November, 2023</a:t>
            </a:r>
            <a:endParaRPr b="1" sz="1800">
              <a:latin typeface="Georgia"/>
              <a:ea typeface="Georgia"/>
              <a:cs typeface="Georgia"/>
              <a:sym typeface="Georgia"/>
            </a:endParaRPr>
          </a:p>
          <a:p>
            <a:pPr indent="0" lvl="0" marL="0" rtl="0" algn="l">
              <a:spcBef>
                <a:spcPts val="0"/>
              </a:spcBef>
              <a:spcAft>
                <a:spcPts val="0"/>
              </a:spcAft>
              <a:buNone/>
            </a:pPr>
            <a:r>
              <a:rPr b="1" lang="en" sz="1800">
                <a:latin typeface="Georgia"/>
                <a:ea typeface="Georgia"/>
                <a:cs typeface="Georgia"/>
                <a:sym typeface="Georgia"/>
              </a:rPr>
              <a:t>___________________________</a:t>
            </a:r>
            <a:endParaRPr b="1" sz="1800">
              <a:latin typeface="Georgia"/>
              <a:ea typeface="Georgia"/>
              <a:cs typeface="Georgia"/>
              <a:sym typeface="Georgia"/>
            </a:endParaRPr>
          </a:p>
          <a:p>
            <a:pPr indent="0" lvl="0" marL="0" rtl="0" algn="l">
              <a:spcBef>
                <a:spcPts val="0"/>
              </a:spcBef>
              <a:spcAft>
                <a:spcPts val="0"/>
              </a:spcAft>
              <a:buNone/>
            </a:pPr>
            <a:r>
              <a:rPr b="1" lang="en" sz="1800">
                <a:latin typeface="Georgia"/>
                <a:ea typeface="Georgia"/>
                <a:cs typeface="Georgia"/>
                <a:sym typeface="Georgia"/>
              </a:rPr>
              <a:t>TEAM NEURAL CRAFT</a:t>
            </a:r>
            <a:endParaRPr b="1" sz="1800">
              <a:latin typeface="Georgia"/>
              <a:ea typeface="Georgia"/>
              <a:cs typeface="Georgia"/>
              <a:sym typeface="Georgia"/>
            </a:endParaRPr>
          </a:p>
        </p:txBody>
      </p:sp>
      <p:sp>
        <p:nvSpPr>
          <p:cNvPr id="55" name="Google Shape;55;p13"/>
          <p:cNvSpPr txBox="1"/>
          <p:nvPr>
            <p:ph idx="1" type="body"/>
          </p:nvPr>
        </p:nvSpPr>
        <p:spPr>
          <a:xfrm>
            <a:off x="240263" y="1100525"/>
            <a:ext cx="8520600" cy="2571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t/>
            </a:r>
            <a:endParaRPr b="1">
              <a:latin typeface="Georgia"/>
              <a:ea typeface="Georgia"/>
              <a:cs typeface="Georgia"/>
              <a:sym typeface="Georgia"/>
            </a:endParaRPr>
          </a:p>
          <a:p>
            <a:pPr indent="0" lvl="0" marL="0" rtl="0" algn="l">
              <a:lnSpc>
                <a:spcPct val="169565"/>
              </a:lnSpc>
              <a:spcBef>
                <a:spcPts val="2700"/>
              </a:spcBef>
              <a:spcAft>
                <a:spcPts val="0"/>
              </a:spcAft>
              <a:buNone/>
            </a:pPr>
            <a:r>
              <a:t/>
            </a:r>
            <a:endParaRPr b="1">
              <a:latin typeface="Georgia"/>
              <a:ea typeface="Georgia"/>
              <a:cs typeface="Georgia"/>
              <a:sym typeface="Georgia"/>
            </a:endParaRPr>
          </a:p>
          <a:p>
            <a:pPr indent="0" lvl="0" marL="0" rtl="0" algn="l">
              <a:lnSpc>
                <a:spcPct val="169565"/>
              </a:lnSpc>
              <a:spcBef>
                <a:spcPts val="2700"/>
              </a:spcBef>
              <a:spcAft>
                <a:spcPts val="2400"/>
              </a:spcAft>
              <a:buNone/>
            </a:pPr>
            <a:r>
              <a:rPr b="1" lang="en" sz="3150">
                <a:solidFill>
                  <a:srgbClr val="242424"/>
                </a:solidFill>
                <a:highlight>
                  <a:srgbClr val="FFFFFF"/>
                </a:highlight>
              </a:rPr>
              <a:t>Predicting School Attendance Rate in Sub-National African Countries</a:t>
            </a:r>
            <a:r>
              <a:rPr b="1" lang="en" sz="3150">
                <a:solidFill>
                  <a:srgbClr val="242424"/>
                </a:solidFill>
                <a:highlight>
                  <a:srgbClr val="FFFFFF"/>
                </a:highlight>
              </a:rPr>
              <a:t> (Using Educational Infrastructure)</a:t>
            </a:r>
            <a:endParaRPr sz="2400">
              <a:solidFill>
                <a:schemeClr val="dk1"/>
              </a:solidFill>
              <a:latin typeface="Lexend SemiBold"/>
              <a:ea typeface="Lexend SemiBold"/>
              <a:cs typeface="Lexend SemiBold"/>
              <a:sym typeface="Lexend SemiBold"/>
            </a:endParaRPr>
          </a:p>
        </p:txBody>
      </p:sp>
      <p:pic>
        <p:nvPicPr>
          <p:cNvPr id="56" name="Google Shape;56;p13"/>
          <p:cNvPicPr preferRelativeResize="0"/>
          <p:nvPr/>
        </p:nvPicPr>
        <p:blipFill>
          <a:blip r:embed="rId3">
            <a:alphaModFix/>
          </a:blip>
          <a:stretch>
            <a:fillRect/>
          </a:stretch>
        </p:blipFill>
        <p:spPr>
          <a:xfrm>
            <a:off x="6592300" y="124850"/>
            <a:ext cx="2097124" cy="339350"/>
          </a:xfrm>
          <a:prstGeom prst="rect">
            <a:avLst/>
          </a:prstGeom>
          <a:noFill/>
          <a:ln>
            <a:noFill/>
          </a:ln>
        </p:spPr>
      </p:pic>
      <p:pic>
        <p:nvPicPr>
          <p:cNvPr id="57" name="Google Shape;57;p13"/>
          <p:cNvPicPr preferRelativeResize="0"/>
          <p:nvPr/>
        </p:nvPicPr>
        <p:blipFill>
          <a:blip r:embed="rId3">
            <a:alphaModFix/>
          </a:blip>
          <a:stretch>
            <a:fillRect/>
          </a:stretch>
        </p:blipFill>
        <p:spPr>
          <a:xfrm>
            <a:off x="311700" y="1210263"/>
            <a:ext cx="2787350" cy="45102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982800"/>
            <a:ext cx="8520600" cy="393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FF0000"/>
                </a:solidFill>
                <a:latin typeface="Lexend"/>
                <a:ea typeface="Lexend"/>
                <a:cs typeface="Lexend"/>
                <a:sym typeface="Lexend"/>
              </a:rPr>
              <a:t>Summary</a:t>
            </a:r>
            <a:endParaRPr b="1" sz="1800">
              <a:solidFill>
                <a:srgbClr val="FF0000"/>
              </a:solidFill>
              <a:latin typeface="Lexend"/>
              <a:ea typeface="Lexend"/>
              <a:cs typeface="Lexend"/>
              <a:sym typeface="Lexend"/>
            </a:endParaRPr>
          </a:p>
          <a:p>
            <a:pPr indent="0" lvl="0" marL="0" rtl="0" algn="l">
              <a:spcBef>
                <a:spcPts val="0"/>
              </a:spcBef>
              <a:spcAft>
                <a:spcPts val="0"/>
              </a:spcAft>
              <a:buNone/>
            </a:pPr>
            <a:r>
              <a:t/>
            </a:r>
            <a:endParaRPr b="1" sz="1800">
              <a:latin typeface="Lexend"/>
              <a:ea typeface="Lexend"/>
              <a:cs typeface="Lexend"/>
              <a:sym typeface="Lexend"/>
            </a:endParaRPr>
          </a:p>
          <a:p>
            <a:pPr indent="-342900" lvl="0" marL="457200" rtl="0" algn="l">
              <a:spcBef>
                <a:spcPts val="0"/>
              </a:spcBef>
              <a:spcAft>
                <a:spcPts val="0"/>
              </a:spcAft>
              <a:buSzPts val="1800"/>
              <a:buFont typeface="Lexend Medium"/>
              <a:buChar char="●"/>
            </a:pPr>
            <a:r>
              <a:rPr lang="en" sz="1800">
                <a:latin typeface="Lexend Medium"/>
                <a:ea typeface="Lexend Medium"/>
                <a:cs typeface="Lexend Medium"/>
                <a:sym typeface="Lexend Medium"/>
              </a:rPr>
              <a:t>Training the model after thorough data preprocessing techniques, the model was evaluated with evaluation metrics which include, R2Score, MAE, MSE which gave general comment on the model and  the model is can be considered ready for Real-world </a:t>
            </a:r>
            <a:r>
              <a:rPr lang="en" sz="1800">
                <a:latin typeface="Lexend Medium"/>
                <a:ea typeface="Lexend Medium"/>
                <a:cs typeface="Lexend Medium"/>
                <a:sym typeface="Lexend Medium"/>
              </a:rPr>
              <a:t>deployment</a:t>
            </a:r>
            <a:r>
              <a:rPr lang="en" sz="1800">
                <a:latin typeface="Lexend Medium"/>
                <a:ea typeface="Lexend Medium"/>
                <a:cs typeface="Lexend Medium"/>
                <a:sym typeface="Lexend Medium"/>
              </a:rPr>
              <a:t> of solution.</a:t>
            </a:r>
            <a:endParaRPr sz="1800">
              <a:latin typeface="Lexend Medium"/>
              <a:ea typeface="Lexend Medium"/>
              <a:cs typeface="Lexend Medium"/>
              <a:sym typeface="Lexend Medium"/>
            </a:endParaRPr>
          </a:p>
        </p:txBody>
      </p:sp>
      <p:pic>
        <p:nvPicPr>
          <p:cNvPr id="120" name="Google Shape;120;p22"/>
          <p:cNvPicPr preferRelativeResize="0"/>
          <p:nvPr/>
        </p:nvPicPr>
        <p:blipFill>
          <a:blip r:embed="rId3">
            <a:alphaModFix/>
          </a:blip>
          <a:stretch>
            <a:fillRect/>
          </a:stretch>
        </p:blipFill>
        <p:spPr>
          <a:xfrm>
            <a:off x="6592300" y="505850"/>
            <a:ext cx="2097124" cy="33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251275" y="540400"/>
            <a:ext cx="3147600" cy="75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latin typeface="Lexend"/>
                <a:ea typeface="Lexend"/>
                <a:cs typeface="Lexend"/>
                <a:sym typeface="Lexend"/>
              </a:rPr>
              <a:t>Our Team</a:t>
            </a:r>
            <a:endParaRPr b="1" sz="2500">
              <a:latin typeface="Lexend"/>
              <a:ea typeface="Lexend"/>
              <a:cs typeface="Lexend"/>
              <a:sym typeface="Lexend"/>
            </a:endParaRPr>
          </a:p>
        </p:txBody>
      </p:sp>
      <p:pic>
        <p:nvPicPr>
          <p:cNvPr id="63" name="Google Shape;63;p14"/>
          <p:cNvPicPr preferRelativeResize="0"/>
          <p:nvPr/>
        </p:nvPicPr>
        <p:blipFill>
          <a:blip r:embed="rId4">
            <a:alphaModFix/>
          </a:blip>
          <a:stretch>
            <a:fillRect/>
          </a:stretch>
        </p:blipFill>
        <p:spPr>
          <a:xfrm>
            <a:off x="6592300" y="505850"/>
            <a:ext cx="2097124" cy="339350"/>
          </a:xfrm>
          <a:prstGeom prst="rect">
            <a:avLst/>
          </a:prstGeom>
          <a:noFill/>
          <a:ln>
            <a:noFill/>
          </a:ln>
        </p:spPr>
      </p:pic>
      <p:sp>
        <p:nvSpPr>
          <p:cNvPr id="64" name="Google Shape;64;p14"/>
          <p:cNvSpPr txBox="1"/>
          <p:nvPr>
            <p:ph type="title"/>
          </p:nvPr>
        </p:nvSpPr>
        <p:spPr>
          <a:xfrm>
            <a:off x="251275" y="2688600"/>
            <a:ext cx="1991700" cy="68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latin typeface="Lexend"/>
                <a:ea typeface="Lexend"/>
                <a:cs typeface="Lexend"/>
                <a:sym typeface="Lexend"/>
              </a:rPr>
              <a:t>Aberejo Habeeblah</a:t>
            </a:r>
            <a:endParaRPr b="1" sz="1300">
              <a:latin typeface="Lexend"/>
              <a:ea typeface="Lexend"/>
              <a:cs typeface="Lexend"/>
              <a:sym typeface="Lexend"/>
            </a:endParaRPr>
          </a:p>
          <a:p>
            <a:pPr indent="0" lvl="0" marL="0" rtl="0" algn="l">
              <a:spcBef>
                <a:spcPts val="0"/>
              </a:spcBef>
              <a:spcAft>
                <a:spcPts val="0"/>
              </a:spcAft>
              <a:buNone/>
            </a:pPr>
            <a:r>
              <a:rPr lang="en" sz="1300">
                <a:latin typeface="Lexend Medium"/>
                <a:ea typeface="Lexend Medium"/>
                <a:cs typeface="Lexend Medium"/>
                <a:sym typeface="Lexend Medium"/>
              </a:rPr>
              <a:t>Presenter 1</a:t>
            </a:r>
            <a:endParaRPr sz="1300">
              <a:latin typeface="Lexend Medium"/>
              <a:ea typeface="Lexend Medium"/>
              <a:cs typeface="Lexend Medium"/>
              <a:sym typeface="Lexend Medium"/>
            </a:endParaRPr>
          </a:p>
        </p:txBody>
      </p:sp>
      <p:pic>
        <p:nvPicPr>
          <p:cNvPr id="65" name="Google Shape;65;p14"/>
          <p:cNvPicPr preferRelativeResize="0"/>
          <p:nvPr/>
        </p:nvPicPr>
        <p:blipFill rotWithShape="1">
          <a:blip r:embed="rId5">
            <a:alphaModFix/>
          </a:blip>
          <a:srcRect b="4798" l="0" r="0" t="0"/>
          <a:stretch/>
        </p:blipFill>
        <p:spPr>
          <a:xfrm>
            <a:off x="251275" y="1085000"/>
            <a:ext cx="1684350" cy="1603600"/>
          </a:xfrm>
          <a:prstGeom prst="rect">
            <a:avLst/>
          </a:prstGeom>
          <a:noFill/>
          <a:ln>
            <a:noFill/>
          </a:ln>
        </p:spPr>
      </p:pic>
      <p:sp>
        <p:nvSpPr>
          <p:cNvPr id="66" name="Google Shape;66;p14"/>
          <p:cNvSpPr txBox="1"/>
          <p:nvPr>
            <p:ph type="title"/>
          </p:nvPr>
        </p:nvSpPr>
        <p:spPr>
          <a:xfrm>
            <a:off x="2504825" y="2688600"/>
            <a:ext cx="1902000" cy="6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300">
                <a:latin typeface="Lexend"/>
                <a:ea typeface="Lexend"/>
                <a:cs typeface="Lexend"/>
                <a:sym typeface="Lexend"/>
              </a:rPr>
              <a:t>Caleb Balogun</a:t>
            </a:r>
            <a:endParaRPr b="1" sz="1300">
              <a:latin typeface="Lexend"/>
              <a:ea typeface="Lexend"/>
              <a:cs typeface="Lexend"/>
              <a:sym typeface="Lexend"/>
            </a:endParaRPr>
          </a:p>
          <a:p>
            <a:pPr indent="0" lvl="0" marL="0" rtl="0" algn="l">
              <a:spcBef>
                <a:spcPts val="0"/>
              </a:spcBef>
              <a:spcAft>
                <a:spcPts val="0"/>
              </a:spcAft>
              <a:buSzPts val="990"/>
              <a:buNone/>
            </a:pPr>
            <a:r>
              <a:rPr lang="en" sz="1300">
                <a:latin typeface="Lexend Medium"/>
                <a:ea typeface="Lexend Medium"/>
                <a:cs typeface="Lexend Medium"/>
                <a:sym typeface="Lexend Medium"/>
              </a:rPr>
              <a:t>Presenter 2</a:t>
            </a:r>
            <a:endParaRPr sz="1300">
              <a:latin typeface="Lexend Medium"/>
              <a:ea typeface="Lexend Medium"/>
              <a:cs typeface="Lexend Medium"/>
              <a:sym typeface="Lexend Medium"/>
            </a:endParaRPr>
          </a:p>
        </p:txBody>
      </p:sp>
      <p:sp>
        <p:nvSpPr>
          <p:cNvPr id="67" name="Google Shape;67;p14"/>
          <p:cNvSpPr txBox="1"/>
          <p:nvPr>
            <p:ph type="title"/>
          </p:nvPr>
        </p:nvSpPr>
        <p:spPr>
          <a:xfrm>
            <a:off x="4817600" y="1011275"/>
            <a:ext cx="4231800" cy="432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latin typeface="Lexend"/>
                <a:ea typeface="Lexend"/>
                <a:cs typeface="Lexend"/>
                <a:sym typeface="Lexend"/>
              </a:rPr>
              <a:t>Other Active Members</a:t>
            </a:r>
            <a:endParaRPr sz="1400">
              <a:latin typeface="Lexend Medium"/>
              <a:ea typeface="Lexend Medium"/>
              <a:cs typeface="Lexend Medium"/>
              <a:sym typeface="Lexend Medium"/>
            </a:endParaRPr>
          </a:p>
        </p:txBody>
      </p:sp>
      <p:pic>
        <p:nvPicPr>
          <p:cNvPr descr="Caleb Balogu" id="68" name="Google Shape;68;p14"/>
          <p:cNvPicPr preferRelativeResize="0"/>
          <p:nvPr/>
        </p:nvPicPr>
        <p:blipFill rotWithShape="1">
          <a:blip r:embed="rId6">
            <a:alphaModFix/>
          </a:blip>
          <a:srcRect b="13262" l="0" r="0" t="7978"/>
          <a:stretch/>
        </p:blipFill>
        <p:spPr>
          <a:xfrm flipH="1">
            <a:off x="2504825" y="1085000"/>
            <a:ext cx="1684351" cy="1603599"/>
          </a:xfrm>
          <a:prstGeom prst="rect">
            <a:avLst/>
          </a:prstGeom>
          <a:noFill/>
          <a:ln>
            <a:noFill/>
          </a:ln>
        </p:spPr>
      </p:pic>
      <p:sp>
        <p:nvSpPr>
          <p:cNvPr id="69" name="Google Shape;69;p14"/>
          <p:cNvSpPr txBox="1"/>
          <p:nvPr>
            <p:ph type="title"/>
          </p:nvPr>
        </p:nvSpPr>
        <p:spPr>
          <a:xfrm>
            <a:off x="251275" y="3360900"/>
            <a:ext cx="2610600" cy="1935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1300">
                <a:latin typeface="Lexend"/>
                <a:ea typeface="Lexend"/>
                <a:cs typeface="Lexend"/>
                <a:sym typeface="Lexend"/>
              </a:rPr>
              <a:t>Project Lead:</a:t>
            </a:r>
            <a:endParaRPr b="1" sz="1300">
              <a:latin typeface="Lexend"/>
              <a:ea typeface="Lexend"/>
              <a:cs typeface="Lexend"/>
              <a:sym typeface="Lexend"/>
            </a:endParaRPr>
          </a:p>
          <a:p>
            <a:pPr indent="-311150" lvl="0" marL="457200" rtl="0" algn="l">
              <a:lnSpc>
                <a:spcPct val="100000"/>
              </a:lnSpc>
              <a:spcBef>
                <a:spcPts val="0"/>
              </a:spcBef>
              <a:spcAft>
                <a:spcPts val="0"/>
              </a:spcAft>
              <a:buSzPts val="1300"/>
              <a:buFont typeface="Lexend Medium"/>
              <a:buChar char="●"/>
            </a:pPr>
            <a:r>
              <a:rPr lang="en" sz="1300">
                <a:latin typeface="Lexend Medium"/>
                <a:ea typeface="Lexend Medium"/>
                <a:cs typeface="Lexend Medium"/>
                <a:sym typeface="Lexend Medium"/>
              </a:rPr>
              <a:t>Tochukwu Collins</a:t>
            </a:r>
            <a:endParaRPr sz="1300">
              <a:latin typeface="Lexend Medium"/>
              <a:ea typeface="Lexend Medium"/>
              <a:cs typeface="Lexend Medium"/>
              <a:sym typeface="Lexend Medium"/>
            </a:endParaRPr>
          </a:p>
          <a:p>
            <a:pPr indent="0" lvl="0" marL="0" rtl="0" algn="l">
              <a:lnSpc>
                <a:spcPct val="100000"/>
              </a:lnSpc>
              <a:spcBef>
                <a:spcPts val="0"/>
              </a:spcBef>
              <a:spcAft>
                <a:spcPts val="0"/>
              </a:spcAft>
              <a:buSzPts val="990"/>
              <a:buNone/>
            </a:pPr>
            <a:r>
              <a:t/>
            </a:r>
            <a:endParaRPr sz="1300">
              <a:latin typeface="Lexend Medium"/>
              <a:ea typeface="Lexend Medium"/>
              <a:cs typeface="Lexend Medium"/>
              <a:sym typeface="Lexend Medium"/>
            </a:endParaRPr>
          </a:p>
          <a:p>
            <a:pPr indent="0" lvl="0" marL="0" rtl="0" algn="l">
              <a:lnSpc>
                <a:spcPct val="100000"/>
              </a:lnSpc>
              <a:spcBef>
                <a:spcPts val="0"/>
              </a:spcBef>
              <a:spcAft>
                <a:spcPts val="0"/>
              </a:spcAft>
              <a:buSzPts val="990"/>
              <a:buNone/>
            </a:pPr>
            <a:r>
              <a:rPr b="1" lang="en" sz="1300">
                <a:latin typeface="Lexend"/>
                <a:ea typeface="Lexend"/>
                <a:cs typeface="Lexend"/>
                <a:sym typeface="Lexend"/>
              </a:rPr>
              <a:t>Assistant Project Lead:</a:t>
            </a:r>
            <a:endParaRPr b="1" sz="1300">
              <a:latin typeface="Lexend"/>
              <a:ea typeface="Lexend"/>
              <a:cs typeface="Lexend"/>
              <a:sym typeface="Lexend"/>
            </a:endParaRPr>
          </a:p>
          <a:p>
            <a:pPr indent="-311150" lvl="0" marL="457200" rtl="0" algn="l">
              <a:lnSpc>
                <a:spcPct val="100000"/>
              </a:lnSpc>
              <a:spcBef>
                <a:spcPts val="0"/>
              </a:spcBef>
              <a:spcAft>
                <a:spcPts val="0"/>
              </a:spcAft>
              <a:buSzPts val="1300"/>
              <a:buFont typeface="Lexend Medium"/>
              <a:buChar char="●"/>
            </a:pPr>
            <a:r>
              <a:rPr lang="en" sz="1300">
                <a:latin typeface="Lexend Medium"/>
                <a:ea typeface="Lexend Medium"/>
                <a:cs typeface="Lexend Medium"/>
                <a:sym typeface="Lexend Medium"/>
              </a:rPr>
              <a:t>Qudus Bello</a:t>
            </a:r>
            <a:endParaRPr sz="1300">
              <a:latin typeface="Lexend Medium"/>
              <a:ea typeface="Lexend Medium"/>
              <a:cs typeface="Lexend Medium"/>
              <a:sym typeface="Lexend Medium"/>
            </a:endParaRPr>
          </a:p>
          <a:p>
            <a:pPr indent="0" lvl="0" marL="0" rtl="0" algn="l">
              <a:lnSpc>
                <a:spcPct val="100000"/>
              </a:lnSpc>
              <a:spcBef>
                <a:spcPts val="0"/>
              </a:spcBef>
              <a:spcAft>
                <a:spcPts val="0"/>
              </a:spcAft>
              <a:buSzPts val="990"/>
              <a:buNone/>
            </a:pPr>
            <a:r>
              <a:t/>
            </a:r>
            <a:endParaRPr sz="1300">
              <a:latin typeface="Lexend Medium"/>
              <a:ea typeface="Lexend Medium"/>
              <a:cs typeface="Lexend Medium"/>
              <a:sym typeface="Lexend Medium"/>
            </a:endParaRPr>
          </a:p>
          <a:p>
            <a:pPr indent="0" lvl="0" marL="0" rtl="0" algn="l">
              <a:lnSpc>
                <a:spcPct val="100000"/>
              </a:lnSpc>
              <a:spcBef>
                <a:spcPts val="0"/>
              </a:spcBef>
              <a:spcAft>
                <a:spcPts val="0"/>
              </a:spcAft>
              <a:buSzPts val="990"/>
              <a:buNone/>
            </a:pPr>
            <a:r>
              <a:rPr b="1" lang="en" sz="1300">
                <a:latin typeface="Lexend"/>
                <a:ea typeface="Lexend"/>
                <a:cs typeface="Lexend"/>
                <a:sym typeface="Lexend"/>
              </a:rPr>
              <a:t>Query Analyst:</a:t>
            </a:r>
            <a:endParaRPr b="1" sz="1300">
              <a:latin typeface="Lexend"/>
              <a:ea typeface="Lexend"/>
              <a:cs typeface="Lexend"/>
              <a:sym typeface="Lexend"/>
            </a:endParaRPr>
          </a:p>
          <a:p>
            <a:pPr indent="-311150" lvl="0" marL="457200" rtl="0" algn="l">
              <a:lnSpc>
                <a:spcPct val="100000"/>
              </a:lnSpc>
              <a:spcBef>
                <a:spcPts val="0"/>
              </a:spcBef>
              <a:spcAft>
                <a:spcPts val="0"/>
              </a:spcAft>
              <a:buSzPts val="1300"/>
              <a:buFont typeface="Lexend Medium"/>
              <a:buChar char="●"/>
            </a:pPr>
            <a:r>
              <a:rPr lang="en" sz="1300">
                <a:latin typeface="Lexend Medium"/>
                <a:ea typeface="Lexend Medium"/>
                <a:cs typeface="Lexend Medium"/>
                <a:sym typeface="Lexend Medium"/>
              </a:rPr>
              <a:t>Chukwuegbo Love</a:t>
            </a:r>
            <a:endParaRPr sz="1300">
              <a:latin typeface="Lexend Medium"/>
              <a:ea typeface="Lexend Medium"/>
              <a:cs typeface="Lexend Medium"/>
              <a:sym typeface="Lexend Medium"/>
            </a:endParaRPr>
          </a:p>
        </p:txBody>
      </p:sp>
      <p:graphicFrame>
        <p:nvGraphicFramePr>
          <p:cNvPr id="70" name="Google Shape;70;p14"/>
          <p:cNvGraphicFramePr/>
          <p:nvPr/>
        </p:nvGraphicFramePr>
        <p:xfrm>
          <a:off x="4817600" y="1596450"/>
          <a:ext cx="3000000" cy="3000000"/>
        </p:xfrm>
        <a:graphic>
          <a:graphicData uri="http://schemas.openxmlformats.org/drawingml/2006/table">
            <a:tbl>
              <a:tblPr>
                <a:noFill/>
                <a:tableStyleId>{58276AE7-8084-4553-BAD0-9718D583F8C3}</a:tableStyleId>
              </a:tblPr>
              <a:tblGrid>
                <a:gridCol w="2043400"/>
                <a:gridCol w="2043400"/>
              </a:tblGrid>
              <a:tr h="708650">
                <a:tc>
                  <a:txBody>
                    <a:bodyPr/>
                    <a:lstStyle/>
                    <a:p>
                      <a:pPr indent="0" lvl="0" marL="0" rtl="0" algn="l">
                        <a:lnSpc>
                          <a:spcPct val="150000"/>
                        </a:lnSpc>
                        <a:spcBef>
                          <a:spcPts val="0"/>
                        </a:spcBef>
                        <a:spcAft>
                          <a:spcPts val="0"/>
                        </a:spcAft>
                        <a:buNone/>
                      </a:pPr>
                      <a:r>
                        <a:rPr b="1" lang="en" sz="1300">
                          <a:solidFill>
                            <a:schemeClr val="dk1"/>
                          </a:solidFill>
                          <a:latin typeface="Lexend"/>
                          <a:ea typeface="Lexend"/>
                          <a:cs typeface="Lexend"/>
                          <a:sym typeface="Lexend"/>
                        </a:rPr>
                        <a:t>Caleb Balogun</a:t>
                      </a:r>
                      <a:endParaRPr sz="1300"/>
                    </a:p>
                  </a:txBody>
                  <a:tcPr marT="91425" marB="91425" marR="91425" marL="91425"/>
                </a:tc>
                <a:tc>
                  <a:txBody>
                    <a:bodyPr/>
                    <a:lstStyle/>
                    <a:p>
                      <a:pPr indent="0" lvl="0" marL="0" rtl="0" algn="l">
                        <a:lnSpc>
                          <a:spcPct val="150000"/>
                        </a:lnSpc>
                        <a:spcBef>
                          <a:spcPts val="0"/>
                        </a:spcBef>
                        <a:spcAft>
                          <a:spcPts val="0"/>
                        </a:spcAft>
                        <a:buNone/>
                      </a:pPr>
                      <a:r>
                        <a:rPr lang="en" sz="1300">
                          <a:solidFill>
                            <a:schemeClr val="dk1"/>
                          </a:solidFill>
                          <a:latin typeface="Lexend Medium"/>
                          <a:ea typeface="Lexend Medium"/>
                          <a:cs typeface="Lexend Medium"/>
                          <a:sym typeface="Lexend Medium"/>
                        </a:rPr>
                        <a:t>Model Development</a:t>
                      </a:r>
                      <a:endParaRPr sz="1300"/>
                    </a:p>
                  </a:txBody>
                  <a:tcPr marT="91425" marB="91425" marR="91425" marL="91425"/>
                </a:tc>
              </a:tr>
              <a:tr h="708650">
                <a:tc>
                  <a:txBody>
                    <a:bodyPr/>
                    <a:lstStyle/>
                    <a:p>
                      <a:pPr indent="0" lvl="0" marL="0" rtl="0" algn="l">
                        <a:lnSpc>
                          <a:spcPct val="150000"/>
                        </a:lnSpc>
                        <a:spcBef>
                          <a:spcPts val="0"/>
                        </a:spcBef>
                        <a:spcAft>
                          <a:spcPts val="0"/>
                        </a:spcAft>
                        <a:buNone/>
                      </a:pPr>
                      <a:r>
                        <a:rPr b="1" lang="en" sz="1300">
                          <a:solidFill>
                            <a:schemeClr val="dk1"/>
                          </a:solidFill>
                          <a:latin typeface="Lexend"/>
                          <a:ea typeface="Lexend"/>
                          <a:cs typeface="Lexend"/>
                          <a:sym typeface="Lexend"/>
                        </a:rPr>
                        <a:t>Onyebuchi Mkpuluma</a:t>
                      </a:r>
                      <a:endParaRPr b="1" sz="1300">
                        <a:solidFill>
                          <a:schemeClr val="dk1"/>
                        </a:solidFill>
                        <a:latin typeface="Lexend"/>
                        <a:ea typeface="Lexend"/>
                        <a:cs typeface="Lexend"/>
                        <a:sym typeface="Lexend"/>
                      </a:endParaRPr>
                    </a:p>
                  </a:txBody>
                  <a:tcPr marT="91425" marB="91425" marR="91425" marL="91425"/>
                </a:tc>
                <a:tc>
                  <a:txBody>
                    <a:bodyPr/>
                    <a:lstStyle/>
                    <a:p>
                      <a:pPr indent="0" lvl="0" marL="0" rtl="0" algn="l">
                        <a:lnSpc>
                          <a:spcPct val="150000"/>
                        </a:lnSpc>
                        <a:spcBef>
                          <a:spcPts val="0"/>
                        </a:spcBef>
                        <a:spcAft>
                          <a:spcPts val="0"/>
                        </a:spcAft>
                        <a:buNone/>
                      </a:pPr>
                      <a:r>
                        <a:rPr lang="en" sz="1300">
                          <a:solidFill>
                            <a:schemeClr val="dk1"/>
                          </a:solidFill>
                          <a:latin typeface="Lexend Medium"/>
                          <a:ea typeface="Lexend Medium"/>
                          <a:cs typeface="Lexend Medium"/>
                          <a:sym typeface="Lexend Medium"/>
                        </a:rPr>
                        <a:t>Visualization</a:t>
                      </a:r>
                      <a:endParaRPr b="1" sz="1300">
                        <a:solidFill>
                          <a:schemeClr val="dk1"/>
                        </a:solidFill>
                        <a:latin typeface="Lexend"/>
                        <a:ea typeface="Lexend"/>
                        <a:cs typeface="Lexend"/>
                        <a:sym typeface="Lexend"/>
                      </a:endParaRPr>
                    </a:p>
                  </a:txBody>
                  <a:tcPr marT="91425" marB="91425" marR="91425" marL="91425"/>
                </a:tc>
              </a:tr>
              <a:tr h="708650">
                <a:tc>
                  <a:txBody>
                    <a:bodyPr/>
                    <a:lstStyle/>
                    <a:p>
                      <a:pPr indent="0" lvl="0" marL="0" rtl="0" algn="l">
                        <a:spcBef>
                          <a:spcPts val="0"/>
                        </a:spcBef>
                        <a:spcAft>
                          <a:spcPts val="0"/>
                        </a:spcAft>
                        <a:buNone/>
                      </a:pPr>
                      <a:r>
                        <a:rPr b="1" lang="en" sz="1300">
                          <a:latin typeface="Lexend"/>
                          <a:ea typeface="Lexend"/>
                          <a:cs typeface="Lexend"/>
                          <a:sym typeface="Lexend"/>
                        </a:rPr>
                        <a:t>Aberejo Habeeblah</a:t>
                      </a:r>
                      <a:endParaRPr b="1" sz="1300">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300">
                          <a:latin typeface="Lexend Medium"/>
                          <a:ea typeface="Lexend Medium"/>
                          <a:cs typeface="Lexend Medium"/>
                          <a:sym typeface="Lexend Medium"/>
                        </a:rPr>
                        <a:t>Presenter</a:t>
                      </a:r>
                      <a:endParaRPr sz="1300">
                        <a:latin typeface="Lexend Medium"/>
                        <a:ea typeface="Lexend Medium"/>
                        <a:cs typeface="Lexend Medium"/>
                        <a:sym typeface="Lexend Medium"/>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982800"/>
            <a:ext cx="8520600" cy="393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latin typeface="Lexend"/>
                <a:ea typeface="Lexend"/>
                <a:cs typeface="Lexend"/>
                <a:sym typeface="Lexend"/>
              </a:rPr>
              <a:t>Problem Statement</a:t>
            </a:r>
            <a:endParaRPr b="1" sz="1600">
              <a:latin typeface="Lexend"/>
              <a:ea typeface="Lexend"/>
              <a:cs typeface="Lexend"/>
              <a:sym typeface="Lexend"/>
            </a:endParaRPr>
          </a:p>
          <a:p>
            <a:pPr indent="0" lvl="0" marL="0" rtl="0" algn="l">
              <a:spcBef>
                <a:spcPts val="0"/>
              </a:spcBef>
              <a:spcAft>
                <a:spcPts val="0"/>
              </a:spcAft>
              <a:buNone/>
            </a:pPr>
            <a:r>
              <a:t/>
            </a:r>
            <a:endParaRPr b="1" sz="1600">
              <a:latin typeface="Lexend"/>
              <a:ea typeface="Lexend"/>
              <a:cs typeface="Lexend"/>
              <a:sym typeface="Lexend"/>
            </a:endParaRPr>
          </a:p>
          <a:p>
            <a:pPr indent="-330200" lvl="0" marL="457200" rtl="0" algn="just">
              <a:spcBef>
                <a:spcPts val="0"/>
              </a:spcBef>
              <a:spcAft>
                <a:spcPts val="0"/>
              </a:spcAft>
              <a:buSzPts val="1600"/>
              <a:buFont typeface="Lexend Medium"/>
              <a:buChar char="●"/>
            </a:pPr>
            <a:r>
              <a:rPr lang="en" sz="1600">
                <a:latin typeface="Lexend Medium"/>
                <a:ea typeface="Lexend Medium"/>
                <a:cs typeface="Lexend Medium"/>
                <a:sym typeface="Lexend Medium"/>
              </a:rPr>
              <a:t>In subnational African countries, forecasting school attendance rates is essential for effective education planning and resource allocation. </a:t>
            </a:r>
            <a:endParaRPr sz="1600">
              <a:latin typeface="Lexend Medium"/>
              <a:ea typeface="Lexend Medium"/>
              <a:cs typeface="Lexend Medium"/>
              <a:sym typeface="Lexend Medium"/>
            </a:endParaRPr>
          </a:p>
          <a:p>
            <a:pPr indent="0" lvl="0" marL="457200" rtl="0" algn="just">
              <a:spcBef>
                <a:spcPts val="0"/>
              </a:spcBef>
              <a:spcAft>
                <a:spcPts val="0"/>
              </a:spcAft>
              <a:buNone/>
            </a:pPr>
            <a:r>
              <a:t/>
            </a:r>
            <a:endParaRPr sz="1600">
              <a:latin typeface="Lexend Medium"/>
              <a:ea typeface="Lexend Medium"/>
              <a:cs typeface="Lexend Medium"/>
              <a:sym typeface="Lexend Medium"/>
            </a:endParaRPr>
          </a:p>
          <a:p>
            <a:pPr indent="-330200" lvl="0" marL="457200" rtl="0" algn="just">
              <a:spcBef>
                <a:spcPts val="0"/>
              </a:spcBef>
              <a:spcAft>
                <a:spcPts val="0"/>
              </a:spcAft>
              <a:buSzPts val="1600"/>
              <a:buFont typeface="Lexend Medium"/>
              <a:buChar char="●"/>
            </a:pPr>
            <a:r>
              <a:rPr lang="en" sz="1600">
                <a:latin typeface="Lexend Medium"/>
                <a:ea typeface="Lexend Medium"/>
                <a:cs typeface="Lexend Medium"/>
                <a:sym typeface="Lexend Medium"/>
              </a:rPr>
              <a:t>This project hope to address this issue by developing machine learning models that predict attendance rates based on a comprehensive analysis of educational and socio-economic factors. </a:t>
            </a:r>
            <a:endParaRPr sz="1600">
              <a:latin typeface="Lexend Medium"/>
              <a:ea typeface="Lexend Medium"/>
              <a:cs typeface="Lexend Medium"/>
              <a:sym typeface="Lexend Medium"/>
            </a:endParaRPr>
          </a:p>
          <a:p>
            <a:pPr indent="0" lvl="0" marL="457200" rtl="0" algn="just">
              <a:spcBef>
                <a:spcPts val="0"/>
              </a:spcBef>
              <a:spcAft>
                <a:spcPts val="0"/>
              </a:spcAft>
              <a:buNone/>
            </a:pPr>
            <a:r>
              <a:t/>
            </a:r>
            <a:endParaRPr sz="1600">
              <a:latin typeface="Lexend Medium"/>
              <a:ea typeface="Lexend Medium"/>
              <a:cs typeface="Lexend Medium"/>
              <a:sym typeface="Lexend Medium"/>
            </a:endParaRPr>
          </a:p>
          <a:p>
            <a:pPr indent="-330200" lvl="0" marL="457200" rtl="0" algn="just">
              <a:spcBef>
                <a:spcPts val="0"/>
              </a:spcBef>
              <a:spcAft>
                <a:spcPts val="0"/>
              </a:spcAft>
              <a:buSzPts val="1600"/>
              <a:buFont typeface="Lexend Medium"/>
              <a:buChar char="●"/>
            </a:pPr>
            <a:r>
              <a:rPr lang="en" sz="1600">
                <a:latin typeface="Lexend Medium"/>
                <a:ea typeface="Lexend Medium"/>
                <a:cs typeface="Lexend Medium"/>
                <a:sym typeface="Lexend Medium"/>
              </a:rPr>
              <a:t>If this problem is solved, improving attendance predictions will empower education policymakers to enhance resource allocation and educational outcomes in these regions.</a:t>
            </a:r>
            <a:endParaRPr sz="1600">
              <a:latin typeface="Lexend Medium"/>
              <a:ea typeface="Lexend Medium"/>
              <a:cs typeface="Lexend Medium"/>
              <a:sym typeface="Lexend Medium"/>
            </a:endParaRPr>
          </a:p>
          <a:p>
            <a:pPr indent="0" lvl="0" marL="0" rtl="0" algn="l">
              <a:spcBef>
                <a:spcPts val="0"/>
              </a:spcBef>
              <a:spcAft>
                <a:spcPts val="0"/>
              </a:spcAft>
              <a:buNone/>
            </a:pPr>
            <a:r>
              <a:t/>
            </a:r>
            <a:endParaRPr sz="1600">
              <a:latin typeface="Lexend Medium"/>
              <a:ea typeface="Lexend Medium"/>
              <a:cs typeface="Lexend Medium"/>
              <a:sym typeface="Lexend Medium"/>
            </a:endParaRPr>
          </a:p>
        </p:txBody>
      </p:sp>
      <p:pic>
        <p:nvPicPr>
          <p:cNvPr id="76" name="Google Shape;76;p15"/>
          <p:cNvPicPr preferRelativeResize="0"/>
          <p:nvPr/>
        </p:nvPicPr>
        <p:blipFill>
          <a:blip r:embed="rId3">
            <a:alphaModFix/>
          </a:blip>
          <a:stretch>
            <a:fillRect/>
          </a:stretch>
        </p:blipFill>
        <p:spPr>
          <a:xfrm>
            <a:off x="6592300" y="505850"/>
            <a:ext cx="2097124" cy="339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876150"/>
            <a:ext cx="8520600" cy="4179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latin typeface="Lexend"/>
                <a:ea typeface="Lexend"/>
                <a:cs typeface="Lexend"/>
                <a:sym typeface="Lexend"/>
              </a:rPr>
              <a:t>Aim</a:t>
            </a:r>
            <a:endParaRPr b="1" sz="1600">
              <a:latin typeface="Lexend"/>
              <a:ea typeface="Lexend"/>
              <a:cs typeface="Lexend"/>
              <a:sym typeface="Lexend"/>
            </a:endParaRPr>
          </a:p>
          <a:p>
            <a:pPr indent="-330200" lvl="0" marL="457200" rtl="0" algn="just">
              <a:lnSpc>
                <a:spcPct val="115000"/>
              </a:lnSpc>
              <a:spcBef>
                <a:spcPts val="1500"/>
              </a:spcBef>
              <a:spcAft>
                <a:spcPts val="0"/>
              </a:spcAft>
              <a:buSzPts val="1600"/>
              <a:buFont typeface="Lexend Medium"/>
              <a:buChar char="●"/>
            </a:pPr>
            <a:r>
              <a:rPr lang="en" sz="1600">
                <a:latin typeface="Lexend Medium"/>
                <a:ea typeface="Lexend Medium"/>
                <a:cs typeface="Lexend Medium"/>
                <a:sym typeface="Lexend Medium"/>
              </a:rPr>
              <a:t>The aim of this project is to develop accurate machine learning models for predicting school attendance rates in subnational African countries, utilizing educational and socio-economic factors as key predictors.</a:t>
            </a:r>
            <a:endParaRPr sz="1600">
              <a:latin typeface="Lexend Medium"/>
              <a:ea typeface="Lexend Medium"/>
              <a:cs typeface="Lexend Medium"/>
              <a:sym typeface="Lexend Medium"/>
            </a:endParaRPr>
          </a:p>
        </p:txBody>
      </p:sp>
      <p:pic>
        <p:nvPicPr>
          <p:cNvPr id="82" name="Google Shape;82;p16"/>
          <p:cNvPicPr preferRelativeResize="0"/>
          <p:nvPr/>
        </p:nvPicPr>
        <p:blipFill>
          <a:blip r:embed="rId3">
            <a:alphaModFix/>
          </a:blip>
          <a:stretch>
            <a:fillRect/>
          </a:stretch>
        </p:blipFill>
        <p:spPr>
          <a:xfrm>
            <a:off x="6592300" y="429650"/>
            <a:ext cx="2097124" cy="339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876150"/>
            <a:ext cx="8520600" cy="4179900"/>
          </a:xfrm>
          <a:prstGeom prst="rect">
            <a:avLst/>
          </a:prstGeom>
        </p:spPr>
        <p:txBody>
          <a:bodyPr anchorCtr="0" anchor="t" bIns="91425" lIns="91425" spcFirstLastPara="1" rIns="91425" wrap="square" tIns="91425">
            <a:noAutofit/>
          </a:bodyPr>
          <a:lstStyle/>
          <a:p>
            <a:pPr indent="0" lvl="0" marL="0" rtl="0" algn="just">
              <a:lnSpc>
                <a:spcPct val="115000"/>
              </a:lnSpc>
              <a:spcBef>
                <a:spcPts val="1500"/>
              </a:spcBef>
              <a:spcAft>
                <a:spcPts val="0"/>
              </a:spcAft>
              <a:buNone/>
            </a:pPr>
            <a:r>
              <a:rPr b="1" lang="en" sz="1600">
                <a:latin typeface="Lexend"/>
                <a:ea typeface="Lexend"/>
                <a:cs typeface="Lexend"/>
                <a:sym typeface="Lexend"/>
              </a:rPr>
              <a:t>Our Approach</a:t>
            </a:r>
            <a:endParaRPr b="1" sz="1600">
              <a:latin typeface="Lexend"/>
              <a:ea typeface="Lexend"/>
              <a:cs typeface="Lexend"/>
              <a:sym typeface="Lexend"/>
            </a:endParaRPr>
          </a:p>
          <a:p>
            <a:pPr indent="-330200" lvl="0" marL="457200" rtl="0" algn="just">
              <a:lnSpc>
                <a:spcPct val="115000"/>
              </a:lnSpc>
              <a:spcBef>
                <a:spcPts val="1500"/>
              </a:spcBef>
              <a:spcAft>
                <a:spcPts val="0"/>
              </a:spcAft>
              <a:buSzPts val="1600"/>
              <a:buFont typeface="Lexend Medium"/>
              <a:buChar char="●"/>
            </a:pPr>
            <a:r>
              <a:rPr b="1" lang="en" sz="1600">
                <a:latin typeface="Lexend"/>
                <a:ea typeface="Lexend"/>
                <a:cs typeface="Lexend"/>
                <a:sym typeface="Lexend"/>
              </a:rPr>
              <a:t>Feature Selection: </a:t>
            </a:r>
            <a:r>
              <a:rPr lang="en" sz="1600">
                <a:latin typeface="Lexend Medium"/>
                <a:ea typeface="Lexend Medium"/>
                <a:cs typeface="Lexend Medium"/>
                <a:sym typeface="Lexend Medium"/>
              </a:rPr>
              <a:t>Identify the most relevant features that impact school attendance rates within the selected regions from the data provided.</a:t>
            </a:r>
            <a:endParaRPr sz="1600">
              <a:latin typeface="Lexend Medium"/>
              <a:ea typeface="Lexend Medium"/>
              <a:cs typeface="Lexend Medium"/>
              <a:sym typeface="Lexend Medium"/>
            </a:endParaRPr>
          </a:p>
          <a:p>
            <a:pPr indent="-330200" lvl="0" marL="457200" rtl="0" algn="just">
              <a:lnSpc>
                <a:spcPct val="115000"/>
              </a:lnSpc>
              <a:spcBef>
                <a:spcPts val="0"/>
              </a:spcBef>
              <a:spcAft>
                <a:spcPts val="0"/>
              </a:spcAft>
              <a:buSzPts val="1600"/>
              <a:buFont typeface="Lexend Medium"/>
              <a:buChar char="●"/>
            </a:pPr>
            <a:r>
              <a:rPr b="1" lang="en" sz="1600">
                <a:latin typeface="Lexend"/>
                <a:ea typeface="Lexend"/>
                <a:cs typeface="Lexend"/>
                <a:sym typeface="Lexend"/>
              </a:rPr>
              <a:t>Model Development: </a:t>
            </a:r>
            <a:r>
              <a:rPr lang="en" sz="1600">
                <a:latin typeface="Lexend Medium"/>
                <a:ea typeface="Lexend Medium"/>
                <a:cs typeface="Lexend Medium"/>
                <a:sym typeface="Lexend Medium"/>
              </a:rPr>
              <a:t>Create machine learning models that leverage the chosen features to predict school attendance rates with a high degree of accuracy.</a:t>
            </a:r>
            <a:endParaRPr sz="1600">
              <a:latin typeface="Lexend Medium"/>
              <a:ea typeface="Lexend Medium"/>
              <a:cs typeface="Lexend Medium"/>
              <a:sym typeface="Lexend Medium"/>
            </a:endParaRPr>
          </a:p>
          <a:p>
            <a:pPr indent="-330200" lvl="0" marL="457200" rtl="0" algn="just">
              <a:lnSpc>
                <a:spcPct val="115000"/>
              </a:lnSpc>
              <a:spcBef>
                <a:spcPts val="0"/>
              </a:spcBef>
              <a:spcAft>
                <a:spcPts val="0"/>
              </a:spcAft>
              <a:buSzPts val="1600"/>
              <a:buFont typeface="Lexend Medium"/>
              <a:buChar char="●"/>
            </a:pPr>
            <a:r>
              <a:rPr b="1" lang="en" sz="1600">
                <a:latin typeface="Lexend"/>
                <a:ea typeface="Lexend"/>
                <a:cs typeface="Lexend"/>
                <a:sym typeface="Lexend"/>
              </a:rPr>
              <a:t>Model Evaluation: </a:t>
            </a:r>
            <a:r>
              <a:rPr lang="en" sz="1600">
                <a:latin typeface="Lexend Medium"/>
                <a:ea typeface="Lexend Medium"/>
                <a:cs typeface="Lexend Medium"/>
                <a:sym typeface="Lexend Medium"/>
              </a:rPr>
              <a:t>Assess the performance of the developed models through rigorous testing and validation using historical attendance data.</a:t>
            </a:r>
            <a:endParaRPr sz="1600">
              <a:latin typeface="Lexend Medium"/>
              <a:ea typeface="Lexend Medium"/>
              <a:cs typeface="Lexend Medium"/>
              <a:sym typeface="Lexend Medium"/>
            </a:endParaRPr>
          </a:p>
          <a:p>
            <a:pPr indent="-330200" lvl="0" marL="457200" rtl="0" algn="just">
              <a:lnSpc>
                <a:spcPct val="115000"/>
              </a:lnSpc>
              <a:spcBef>
                <a:spcPts val="0"/>
              </a:spcBef>
              <a:spcAft>
                <a:spcPts val="0"/>
              </a:spcAft>
              <a:buSzPts val="1600"/>
              <a:buFont typeface="Lexend Medium"/>
              <a:buChar char="●"/>
            </a:pPr>
            <a:r>
              <a:rPr b="1" lang="en" sz="1600">
                <a:latin typeface="Lexend"/>
                <a:ea typeface="Lexend"/>
                <a:cs typeface="Lexend"/>
                <a:sym typeface="Lexend"/>
              </a:rPr>
              <a:t>Policy Recommendations: </a:t>
            </a:r>
            <a:r>
              <a:rPr lang="en" sz="1600">
                <a:latin typeface="Lexend Medium"/>
                <a:ea typeface="Lexend Medium"/>
                <a:cs typeface="Lexend Medium"/>
                <a:sym typeface="Lexend Medium"/>
              </a:rPr>
              <a:t>Provide insights and recommendations to education policymakers on resource allocation and interventions to improve attendance rates and educational outcomes.</a:t>
            </a:r>
            <a:endParaRPr sz="1600">
              <a:latin typeface="Lexend Medium"/>
              <a:ea typeface="Lexend Medium"/>
              <a:cs typeface="Lexend Medium"/>
              <a:sym typeface="Lexend Medium"/>
            </a:endParaRPr>
          </a:p>
        </p:txBody>
      </p:sp>
      <p:pic>
        <p:nvPicPr>
          <p:cNvPr id="88" name="Google Shape;88;p17"/>
          <p:cNvPicPr preferRelativeResize="0"/>
          <p:nvPr/>
        </p:nvPicPr>
        <p:blipFill>
          <a:blip r:embed="rId3">
            <a:alphaModFix/>
          </a:blip>
          <a:stretch>
            <a:fillRect/>
          </a:stretch>
        </p:blipFill>
        <p:spPr>
          <a:xfrm>
            <a:off x="6592300" y="429650"/>
            <a:ext cx="2097124" cy="339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876150"/>
            <a:ext cx="8520600" cy="4099500"/>
          </a:xfrm>
          <a:prstGeom prst="rect">
            <a:avLst/>
          </a:prstGeom>
        </p:spPr>
        <p:txBody>
          <a:bodyPr anchorCtr="0" anchor="t" bIns="91425" lIns="91425" spcFirstLastPara="1" rIns="91425" wrap="square" tIns="91425">
            <a:noAutofit/>
          </a:bodyPr>
          <a:lstStyle/>
          <a:p>
            <a:pPr indent="0" lvl="0" marL="0" rtl="0" algn="just">
              <a:lnSpc>
                <a:spcPct val="115000"/>
              </a:lnSpc>
              <a:spcBef>
                <a:spcPts val="1500"/>
              </a:spcBef>
              <a:spcAft>
                <a:spcPts val="0"/>
              </a:spcAft>
              <a:buNone/>
            </a:pPr>
            <a:r>
              <a:rPr b="1" lang="en" sz="1600">
                <a:latin typeface="Lexend"/>
                <a:ea typeface="Lexend"/>
                <a:cs typeface="Lexend"/>
                <a:sym typeface="Lexend"/>
              </a:rPr>
              <a:t>Dataset Description</a:t>
            </a:r>
            <a:endParaRPr b="1" sz="1600">
              <a:latin typeface="Lexend"/>
              <a:ea typeface="Lexend"/>
              <a:cs typeface="Lexend"/>
              <a:sym typeface="Lexend"/>
            </a:endParaRPr>
          </a:p>
          <a:p>
            <a:pPr indent="-330200" lvl="0" marL="457200" rtl="0" algn="just">
              <a:lnSpc>
                <a:spcPct val="115000"/>
              </a:lnSpc>
              <a:spcBef>
                <a:spcPts val="1500"/>
              </a:spcBef>
              <a:spcAft>
                <a:spcPts val="0"/>
              </a:spcAft>
              <a:buSzPts val="1600"/>
              <a:buFont typeface="Lexend Medium"/>
              <a:buChar char="●"/>
            </a:pPr>
            <a:r>
              <a:rPr lang="en" sz="1600">
                <a:latin typeface="Lexend Medium"/>
                <a:ea typeface="Lexend Medium"/>
                <a:cs typeface="Lexend Medium"/>
                <a:sym typeface="Lexend Medium"/>
              </a:rPr>
              <a:t>The dataset, compiled by Climate Change and African Political Stability (CCAPS), whose focus is analyzing how climate change, conflict, governance, and aid intersect to impact African and international security.</a:t>
            </a:r>
            <a:endParaRPr sz="1600">
              <a:latin typeface="Lexend Medium"/>
              <a:ea typeface="Lexend Medium"/>
              <a:cs typeface="Lexend Medium"/>
              <a:sym typeface="Lexend Medium"/>
            </a:endParaRPr>
          </a:p>
          <a:p>
            <a:pPr indent="-330200" lvl="0" marL="457200" rtl="0" algn="just">
              <a:lnSpc>
                <a:spcPct val="115000"/>
              </a:lnSpc>
              <a:spcBef>
                <a:spcPts val="0"/>
              </a:spcBef>
              <a:spcAft>
                <a:spcPts val="0"/>
              </a:spcAft>
              <a:buSzPts val="1600"/>
              <a:buFont typeface="Lexend Medium"/>
              <a:buChar char="●"/>
            </a:pPr>
            <a:r>
              <a:rPr lang="en" sz="1600">
                <a:latin typeface="Lexend Medium"/>
                <a:ea typeface="Lexend Medium"/>
                <a:cs typeface="Lexend Medium"/>
                <a:sym typeface="Lexend Medium"/>
              </a:rPr>
              <a:t>The dataset features provides data on literacy rates, primary and secondary school attendance rates, access to improved water and sanitation, household access to electricity, and household ownership of radio and television at the subnational level, specifically the first administrative district level.</a:t>
            </a:r>
            <a:endParaRPr sz="1600">
              <a:latin typeface="Lexend Medium"/>
              <a:ea typeface="Lexend Medium"/>
              <a:cs typeface="Lexend Medium"/>
              <a:sym typeface="Lexend Medium"/>
            </a:endParaRPr>
          </a:p>
          <a:p>
            <a:pPr indent="-330200" lvl="0" marL="457200" rtl="0" algn="just">
              <a:lnSpc>
                <a:spcPct val="115000"/>
              </a:lnSpc>
              <a:spcBef>
                <a:spcPts val="0"/>
              </a:spcBef>
              <a:spcAft>
                <a:spcPts val="0"/>
              </a:spcAft>
              <a:buSzPts val="1600"/>
              <a:buFont typeface="Lexend Medium"/>
              <a:buChar char="●"/>
            </a:pPr>
            <a:r>
              <a:rPr lang="en" sz="1600">
                <a:latin typeface="Lexend Medium"/>
                <a:ea typeface="Lexend Medium"/>
                <a:cs typeface="Lexend Medium"/>
                <a:sym typeface="Lexend Medium"/>
              </a:rPr>
              <a:t>The dataset contains values between the year 2003 to 2011 in regions within Africa.</a:t>
            </a:r>
            <a:endParaRPr sz="1600">
              <a:latin typeface="Lexend Medium"/>
              <a:ea typeface="Lexend Medium"/>
              <a:cs typeface="Lexend Medium"/>
              <a:sym typeface="Lexend Medium"/>
            </a:endParaRPr>
          </a:p>
        </p:txBody>
      </p:sp>
      <p:pic>
        <p:nvPicPr>
          <p:cNvPr id="94" name="Google Shape;94;p18"/>
          <p:cNvPicPr preferRelativeResize="0"/>
          <p:nvPr/>
        </p:nvPicPr>
        <p:blipFill>
          <a:blip r:embed="rId3">
            <a:alphaModFix/>
          </a:blip>
          <a:stretch>
            <a:fillRect/>
          </a:stretch>
        </p:blipFill>
        <p:spPr>
          <a:xfrm>
            <a:off x="6592300" y="429650"/>
            <a:ext cx="2097124" cy="339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876150"/>
            <a:ext cx="8520600" cy="4179900"/>
          </a:xfrm>
          <a:prstGeom prst="rect">
            <a:avLst/>
          </a:prstGeom>
        </p:spPr>
        <p:txBody>
          <a:bodyPr anchorCtr="0" anchor="t" bIns="91425" lIns="91425" spcFirstLastPara="1" rIns="91425" wrap="square" tIns="91425">
            <a:noAutofit/>
          </a:bodyPr>
          <a:lstStyle/>
          <a:p>
            <a:pPr indent="0" lvl="0" marL="0" rtl="0" algn="just">
              <a:lnSpc>
                <a:spcPct val="115000"/>
              </a:lnSpc>
              <a:spcBef>
                <a:spcPts val="1500"/>
              </a:spcBef>
              <a:spcAft>
                <a:spcPts val="0"/>
              </a:spcAft>
              <a:buNone/>
            </a:pPr>
            <a:r>
              <a:rPr b="1" lang="en" sz="1600">
                <a:latin typeface="Lexend"/>
                <a:ea typeface="Lexend"/>
                <a:cs typeface="Lexend"/>
                <a:sym typeface="Lexend"/>
              </a:rPr>
              <a:t>Dataset Description</a:t>
            </a:r>
            <a:endParaRPr b="1" sz="1600">
              <a:latin typeface="Lexend"/>
              <a:ea typeface="Lexend"/>
              <a:cs typeface="Lexend"/>
              <a:sym typeface="Lexend"/>
            </a:endParaRPr>
          </a:p>
          <a:p>
            <a:pPr indent="-330200" lvl="0" marL="457200" rtl="0" algn="just">
              <a:lnSpc>
                <a:spcPct val="115000"/>
              </a:lnSpc>
              <a:spcBef>
                <a:spcPts val="1500"/>
              </a:spcBef>
              <a:spcAft>
                <a:spcPts val="0"/>
              </a:spcAft>
              <a:buSzPts val="1600"/>
              <a:buFont typeface="Lexend Medium"/>
              <a:buChar char="●"/>
            </a:pPr>
            <a:r>
              <a:rPr lang="en" sz="1600">
                <a:latin typeface="Lexend Medium"/>
                <a:ea typeface="Lexend Medium"/>
                <a:cs typeface="Lexend Medium"/>
                <a:sym typeface="Lexend Medium"/>
              </a:rPr>
              <a:t>Below is a flowcharts diagram explain how the data wrangling, processing and exploration is done.</a:t>
            </a:r>
            <a:endParaRPr sz="1600">
              <a:latin typeface="Lexend Medium"/>
              <a:ea typeface="Lexend Medium"/>
              <a:cs typeface="Lexend Medium"/>
              <a:sym typeface="Lexend Medium"/>
            </a:endParaRPr>
          </a:p>
        </p:txBody>
      </p:sp>
      <p:pic>
        <p:nvPicPr>
          <p:cNvPr id="100" name="Google Shape;100;p19"/>
          <p:cNvPicPr preferRelativeResize="0"/>
          <p:nvPr/>
        </p:nvPicPr>
        <p:blipFill>
          <a:blip r:embed="rId3">
            <a:alphaModFix/>
          </a:blip>
          <a:stretch>
            <a:fillRect/>
          </a:stretch>
        </p:blipFill>
        <p:spPr>
          <a:xfrm>
            <a:off x="6592300" y="429650"/>
            <a:ext cx="2097124" cy="339350"/>
          </a:xfrm>
          <a:prstGeom prst="rect">
            <a:avLst/>
          </a:prstGeom>
          <a:noFill/>
          <a:ln>
            <a:noFill/>
          </a:ln>
        </p:spPr>
      </p:pic>
      <p:pic>
        <p:nvPicPr>
          <p:cNvPr id="101" name="Google Shape;101;p19"/>
          <p:cNvPicPr preferRelativeResize="0"/>
          <p:nvPr/>
        </p:nvPicPr>
        <p:blipFill rotWithShape="1">
          <a:blip r:embed="rId4">
            <a:alphaModFix/>
          </a:blip>
          <a:srcRect b="2309" l="5660" r="4637" t="2252"/>
          <a:stretch/>
        </p:blipFill>
        <p:spPr>
          <a:xfrm>
            <a:off x="860075" y="2057725"/>
            <a:ext cx="3310300" cy="2882800"/>
          </a:xfrm>
          <a:prstGeom prst="rect">
            <a:avLst/>
          </a:prstGeom>
          <a:noFill/>
          <a:ln>
            <a:noFill/>
          </a:ln>
        </p:spPr>
      </p:pic>
      <p:sp>
        <p:nvSpPr>
          <p:cNvPr id="102" name="Google Shape;102;p19"/>
          <p:cNvSpPr txBox="1"/>
          <p:nvPr/>
        </p:nvSpPr>
        <p:spPr>
          <a:xfrm>
            <a:off x="4236000" y="2178300"/>
            <a:ext cx="4557600" cy="2882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exend"/>
              <a:buChar char="●"/>
            </a:pPr>
            <a:r>
              <a:rPr b="1" lang="en">
                <a:solidFill>
                  <a:schemeClr val="dk1"/>
                </a:solidFill>
                <a:latin typeface="Lexend"/>
                <a:ea typeface="Lexend"/>
                <a:cs typeface="Lexend"/>
                <a:sym typeface="Lexend"/>
              </a:rPr>
              <a:t>Identification: </a:t>
            </a:r>
            <a:r>
              <a:rPr lang="en">
                <a:solidFill>
                  <a:schemeClr val="dk1"/>
                </a:solidFill>
                <a:latin typeface="Lexend"/>
                <a:ea typeface="Lexend"/>
                <a:cs typeface="Lexend"/>
                <a:sym typeface="Lexend"/>
              </a:rPr>
              <a:t>Getting our data </a:t>
            </a:r>
            <a:endParaRPr>
              <a:solidFill>
                <a:schemeClr val="dk1"/>
              </a:solidFill>
              <a:latin typeface="Lexend"/>
              <a:ea typeface="Lexend"/>
              <a:cs typeface="Lexend"/>
              <a:sym typeface="Lexend"/>
            </a:endParaRPr>
          </a:p>
          <a:p>
            <a:pPr indent="-317500" lvl="0" marL="457200" rtl="0" algn="l">
              <a:spcBef>
                <a:spcPts val="0"/>
              </a:spcBef>
              <a:spcAft>
                <a:spcPts val="0"/>
              </a:spcAft>
              <a:buClr>
                <a:schemeClr val="dk1"/>
              </a:buClr>
              <a:buSzPts val="1400"/>
              <a:buFont typeface="Lexend"/>
              <a:buChar char="●"/>
            </a:pPr>
            <a:r>
              <a:rPr b="1" lang="en">
                <a:solidFill>
                  <a:schemeClr val="dk1"/>
                </a:solidFill>
                <a:latin typeface="Lexend"/>
                <a:ea typeface="Lexend"/>
                <a:cs typeface="Lexend"/>
                <a:sym typeface="Lexend"/>
              </a:rPr>
              <a:t>Cleansing: </a:t>
            </a:r>
            <a:r>
              <a:rPr lang="en">
                <a:solidFill>
                  <a:schemeClr val="dk1"/>
                </a:solidFill>
                <a:latin typeface="Lexend"/>
                <a:ea typeface="Lexend"/>
                <a:cs typeface="Lexend"/>
                <a:sym typeface="Lexend"/>
              </a:rPr>
              <a:t>Identifying data quality issues like null values and getting rid of them.</a:t>
            </a:r>
            <a:endParaRPr>
              <a:solidFill>
                <a:schemeClr val="dk1"/>
              </a:solidFill>
              <a:latin typeface="Lexend"/>
              <a:ea typeface="Lexend"/>
              <a:cs typeface="Lexend"/>
              <a:sym typeface="Lexend"/>
            </a:endParaRPr>
          </a:p>
          <a:p>
            <a:pPr indent="-317500" lvl="0" marL="457200" rtl="0" algn="l">
              <a:spcBef>
                <a:spcPts val="0"/>
              </a:spcBef>
              <a:spcAft>
                <a:spcPts val="0"/>
              </a:spcAft>
              <a:buClr>
                <a:schemeClr val="dk1"/>
              </a:buClr>
              <a:buSzPts val="1400"/>
              <a:buFont typeface="Lexend"/>
              <a:buChar char="●"/>
            </a:pPr>
            <a:r>
              <a:rPr b="1" lang="en">
                <a:solidFill>
                  <a:schemeClr val="dk1"/>
                </a:solidFill>
                <a:latin typeface="Lexend"/>
                <a:ea typeface="Lexend"/>
                <a:cs typeface="Lexend"/>
                <a:sym typeface="Lexend"/>
              </a:rPr>
              <a:t>Transformation: </a:t>
            </a:r>
            <a:r>
              <a:rPr lang="en">
                <a:solidFill>
                  <a:schemeClr val="dk1"/>
                </a:solidFill>
                <a:latin typeface="Lexend"/>
                <a:ea typeface="Lexend"/>
                <a:cs typeface="Lexend"/>
                <a:sym typeface="Lexend"/>
              </a:rPr>
              <a:t>Making a new copy of our dataset into a usable format.</a:t>
            </a:r>
            <a:endParaRPr>
              <a:solidFill>
                <a:schemeClr val="dk1"/>
              </a:solidFill>
              <a:latin typeface="Lexend"/>
              <a:ea typeface="Lexend"/>
              <a:cs typeface="Lexend"/>
              <a:sym typeface="Lexend"/>
            </a:endParaRPr>
          </a:p>
          <a:p>
            <a:pPr indent="-317500" lvl="0" marL="457200" rtl="0" algn="l">
              <a:spcBef>
                <a:spcPts val="0"/>
              </a:spcBef>
              <a:spcAft>
                <a:spcPts val="0"/>
              </a:spcAft>
              <a:buClr>
                <a:schemeClr val="dk1"/>
              </a:buClr>
              <a:buSzPts val="1400"/>
              <a:buFont typeface="Lexend"/>
              <a:buChar char="●"/>
            </a:pPr>
            <a:r>
              <a:rPr b="1" lang="en">
                <a:solidFill>
                  <a:schemeClr val="dk1"/>
                </a:solidFill>
                <a:latin typeface="Lexend"/>
                <a:ea typeface="Lexend"/>
                <a:cs typeface="Lexend"/>
                <a:sym typeface="Lexend"/>
              </a:rPr>
              <a:t>Integration: </a:t>
            </a:r>
            <a:r>
              <a:rPr lang="en">
                <a:solidFill>
                  <a:schemeClr val="dk1"/>
                </a:solidFill>
                <a:latin typeface="Lexend"/>
                <a:ea typeface="Lexend"/>
                <a:cs typeface="Lexend"/>
                <a:sym typeface="Lexend"/>
              </a:rPr>
              <a:t>Combining the dataset into a unified schema.</a:t>
            </a:r>
            <a:endParaRPr>
              <a:solidFill>
                <a:schemeClr val="dk1"/>
              </a:solidFill>
              <a:latin typeface="Lexend"/>
              <a:ea typeface="Lexend"/>
              <a:cs typeface="Lexend"/>
              <a:sym typeface="Lexend"/>
            </a:endParaRPr>
          </a:p>
          <a:p>
            <a:pPr indent="-317500" lvl="0" marL="457200" rtl="0" algn="l">
              <a:spcBef>
                <a:spcPts val="0"/>
              </a:spcBef>
              <a:spcAft>
                <a:spcPts val="0"/>
              </a:spcAft>
              <a:buClr>
                <a:schemeClr val="dk1"/>
              </a:buClr>
              <a:buSzPts val="1400"/>
              <a:buFont typeface="Lexend"/>
              <a:buChar char="●"/>
            </a:pPr>
            <a:r>
              <a:rPr b="1" lang="en">
                <a:solidFill>
                  <a:schemeClr val="dk1"/>
                </a:solidFill>
                <a:latin typeface="Lexend"/>
                <a:ea typeface="Lexend"/>
                <a:cs typeface="Lexend"/>
                <a:sym typeface="Lexend"/>
              </a:rPr>
              <a:t>Loading: </a:t>
            </a:r>
            <a:r>
              <a:rPr lang="en">
                <a:solidFill>
                  <a:schemeClr val="dk1"/>
                </a:solidFill>
                <a:latin typeface="Lexend"/>
                <a:ea typeface="Lexend"/>
                <a:cs typeface="Lexend"/>
                <a:sym typeface="Lexend"/>
              </a:rPr>
              <a:t>Moving the cleaned unified data into algorithms for model building.</a:t>
            </a:r>
            <a:endParaRPr>
              <a:solidFill>
                <a:schemeClr val="dk1"/>
              </a:solidFill>
              <a:latin typeface="Lexend"/>
              <a:ea typeface="Lexend"/>
              <a:cs typeface="Lexend"/>
              <a:sym typeface="Lexend"/>
            </a:endParaRPr>
          </a:p>
          <a:p>
            <a:pPr indent="0" lvl="0" marL="0" rtl="0" algn="l">
              <a:spcBef>
                <a:spcPts val="0"/>
              </a:spcBef>
              <a:spcAft>
                <a:spcPts val="0"/>
              </a:spcAft>
              <a:buNone/>
            </a:pPr>
            <a:r>
              <a:t/>
            </a:r>
            <a:endParaRPr>
              <a:solidFill>
                <a:schemeClr val="dk1"/>
              </a:solidFill>
              <a:latin typeface="Lexend"/>
              <a:ea typeface="Lexend"/>
              <a:cs typeface="Lexend"/>
              <a:sym typeface="Lexend"/>
            </a:endParaRPr>
          </a:p>
          <a:p>
            <a:pPr indent="0" lvl="0" marL="0" rtl="0" algn="l">
              <a:spcBef>
                <a:spcPts val="0"/>
              </a:spcBef>
              <a:spcAft>
                <a:spcPts val="0"/>
              </a:spcAft>
              <a:buNone/>
            </a:pPr>
            <a:r>
              <a:rPr lang="en">
                <a:solidFill>
                  <a:schemeClr val="dk1"/>
                </a:solidFill>
                <a:latin typeface="Lexend"/>
                <a:ea typeface="Lexend"/>
                <a:cs typeface="Lexend"/>
                <a:sym typeface="Lexend"/>
              </a:rPr>
              <a:t>NOTE: Codes addressing all of this can be found in the respectve cells of the colab file </a:t>
            </a:r>
            <a:endParaRPr>
              <a:solidFill>
                <a:schemeClr val="dk1"/>
              </a:solidFill>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982800"/>
            <a:ext cx="8520600" cy="393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Lexend"/>
                <a:ea typeface="Lexend"/>
                <a:cs typeface="Lexend"/>
                <a:sym typeface="Lexend"/>
              </a:rPr>
              <a:t>Modeling</a:t>
            </a:r>
            <a:endParaRPr b="1" sz="1800">
              <a:latin typeface="Lexend"/>
              <a:ea typeface="Lexend"/>
              <a:cs typeface="Lexend"/>
              <a:sym typeface="Lexend"/>
            </a:endParaRPr>
          </a:p>
          <a:p>
            <a:pPr indent="0" lvl="0" marL="0" rtl="0" algn="l">
              <a:spcBef>
                <a:spcPts val="0"/>
              </a:spcBef>
              <a:spcAft>
                <a:spcPts val="0"/>
              </a:spcAft>
              <a:buNone/>
            </a:pPr>
            <a:r>
              <a:t/>
            </a:r>
            <a:endParaRPr b="1" sz="1800">
              <a:latin typeface="Lexend"/>
              <a:ea typeface="Lexend"/>
              <a:cs typeface="Lexend"/>
              <a:sym typeface="Lexend"/>
            </a:endParaRPr>
          </a:p>
          <a:p>
            <a:pPr indent="-342900" lvl="0" marL="457200" rtl="0" algn="l">
              <a:spcBef>
                <a:spcPts val="0"/>
              </a:spcBef>
              <a:spcAft>
                <a:spcPts val="0"/>
              </a:spcAft>
              <a:buSzPts val="1800"/>
              <a:buFont typeface="Lexend Medium"/>
              <a:buChar char="●"/>
            </a:pPr>
            <a:r>
              <a:rPr lang="en" sz="1800">
                <a:latin typeface="Lexend Medium"/>
                <a:ea typeface="Lexend Medium"/>
                <a:cs typeface="Lexend Medium"/>
                <a:sym typeface="Lexend Medium"/>
              </a:rPr>
              <a:t>Machine Learning Models: We utilized ML models like</a:t>
            </a:r>
            <a:endParaRPr sz="1800">
              <a:latin typeface="Lexend Medium"/>
              <a:ea typeface="Lexend Medium"/>
              <a:cs typeface="Lexend Medium"/>
              <a:sym typeface="Lexend Medium"/>
            </a:endParaRPr>
          </a:p>
          <a:p>
            <a:pPr indent="-342900" lvl="1" marL="914400" rtl="0" algn="l">
              <a:spcBef>
                <a:spcPts val="0"/>
              </a:spcBef>
              <a:spcAft>
                <a:spcPts val="0"/>
              </a:spcAft>
              <a:buSzPts val="1800"/>
              <a:buFont typeface="Lexend Medium"/>
              <a:buChar char="○"/>
            </a:pPr>
            <a:r>
              <a:rPr lang="en" sz="1800">
                <a:latin typeface="Lexend Medium"/>
                <a:ea typeface="Lexend Medium"/>
                <a:cs typeface="Lexend Medium"/>
                <a:sym typeface="Lexend Medium"/>
              </a:rPr>
              <a:t>Support Vector Regression</a:t>
            </a:r>
            <a:endParaRPr sz="1800">
              <a:latin typeface="Lexend Medium"/>
              <a:ea typeface="Lexend Medium"/>
              <a:cs typeface="Lexend Medium"/>
              <a:sym typeface="Lexend Medium"/>
            </a:endParaRPr>
          </a:p>
          <a:p>
            <a:pPr indent="-342900" lvl="1" marL="914400" rtl="0" algn="l">
              <a:spcBef>
                <a:spcPts val="0"/>
              </a:spcBef>
              <a:spcAft>
                <a:spcPts val="0"/>
              </a:spcAft>
              <a:buSzPts val="1800"/>
              <a:buFont typeface="Lexend Medium"/>
              <a:buChar char="○"/>
            </a:pPr>
            <a:r>
              <a:rPr lang="en" sz="1800">
                <a:latin typeface="Lexend Medium"/>
                <a:ea typeface="Lexend Medium"/>
                <a:cs typeface="Lexend Medium"/>
                <a:sym typeface="Lexend Medium"/>
              </a:rPr>
              <a:t>K-Nearest Neighbors Regression</a:t>
            </a:r>
            <a:endParaRPr sz="1800">
              <a:latin typeface="Lexend Medium"/>
              <a:ea typeface="Lexend Medium"/>
              <a:cs typeface="Lexend Medium"/>
              <a:sym typeface="Lexend Medium"/>
            </a:endParaRPr>
          </a:p>
          <a:p>
            <a:pPr indent="-342900" lvl="1" marL="914400" rtl="0" algn="l">
              <a:spcBef>
                <a:spcPts val="0"/>
              </a:spcBef>
              <a:spcAft>
                <a:spcPts val="0"/>
              </a:spcAft>
              <a:buSzPts val="1800"/>
              <a:buFont typeface="Lexend Medium"/>
              <a:buChar char="○"/>
            </a:pPr>
            <a:r>
              <a:rPr lang="en" sz="1800">
                <a:latin typeface="Lexend Medium"/>
                <a:ea typeface="Lexend Medium"/>
                <a:cs typeface="Lexend Medium"/>
                <a:sym typeface="Lexend Medium"/>
              </a:rPr>
              <a:t>XGBoost Regression.</a:t>
            </a:r>
            <a:endParaRPr sz="1800">
              <a:latin typeface="Lexend Medium"/>
              <a:ea typeface="Lexend Medium"/>
              <a:cs typeface="Lexend Medium"/>
              <a:sym typeface="Lexend Medium"/>
            </a:endParaRPr>
          </a:p>
          <a:p>
            <a:pPr indent="0" lvl="0" marL="914400" rtl="0" algn="l">
              <a:spcBef>
                <a:spcPts val="0"/>
              </a:spcBef>
              <a:spcAft>
                <a:spcPts val="0"/>
              </a:spcAft>
              <a:buNone/>
            </a:pPr>
            <a:r>
              <a:t/>
            </a:r>
            <a:endParaRPr sz="1800">
              <a:latin typeface="Lexend Medium"/>
              <a:ea typeface="Lexend Medium"/>
              <a:cs typeface="Lexend Medium"/>
              <a:sym typeface="Lexend Medium"/>
            </a:endParaRPr>
          </a:p>
          <a:p>
            <a:pPr indent="-342900" lvl="0" marL="457200" rtl="0" algn="l">
              <a:spcBef>
                <a:spcPts val="0"/>
              </a:spcBef>
              <a:spcAft>
                <a:spcPts val="0"/>
              </a:spcAft>
              <a:buSzPts val="1800"/>
              <a:buFont typeface="Lexend Medium"/>
              <a:buChar char="●"/>
            </a:pPr>
            <a:r>
              <a:rPr lang="en" sz="1800">
                <a:latin typeface="Lexend Medium"/>
                <a:ea typeface="Lexend Medium"/>
                <a:cs typeface="Lexend Medium"/>
                <a:sym typeface="Lexend Medium"/>
              </a:rPr>
              <a:t>Evaluation Metrics: Model performance was evaluated using evaluation metrics like</a:t>
            </a:r>
            <a:endParaRPr sz="1800">
              <a:latin typeface="Lexend Medium"/>
              <a:ea typeface="Lexend Medium"/>
              <a:cs typeface="Lexend Medium"/>
              <a:sym typeface="Lexend Medium"/>
            </a:endParaRPr>
          </a:p>
          <a:p>
            <a:pPr indent="-342900" lvl="1" marL="914400" rtl="0" algn="l">
              <a:spcBef>
                <a:spcPts val="0"/>
              </a:spcBef>
              <a:spcAft>
                <a:spcPts val="0"/>
              </a:spcAft>
              <a:buSzPts val="1800"/>
              <a:buFont typeface="Lexend Medium"/>
              <a:buChar char="○"/>
            </a:pPr>
            <a:r>
              <a:rPr lang="en" sz="1800">
                <a:latin typeface="Lexend Medium"/>
                <a:ea typeface="Lexend Medium"/>
                <a:cs typeface="Lexend Medium"/>
                <a:sym typeface="Lexend Medium"/>
              </a:rPr>
              <a:t>Mean Squared Error (MSE)</a:t>
            </a:r>
            <a:endParaRPr sz="1800">
              <a:latin typeface="Lexend Medium"/>
              <a:ea typeface="Lexend Medium"/>
              <a:cs typeface="Lexend Medium"/>
              <a:sym typeface="Lexend Medium"/>
            </a:endParaRPr>
          </a:p>
          <a:p>
            <a:pPr indent="-342900" lvl="1" marL="914400" rtl="0" algn="l">
              <a:spcBef>
                <a:spcPts val="0"/>
              </a:spcBef>
              <a:spcAft>
                <a:spcPts val="0"/>
              </a:spcAft>
              <a:buSzPts val="1800"/>
              <a:buFont typeface="Lexend Medium"/>
              <a:buChar char="○"/>
            </a:pPr>
            <a:r>
              <a:rPr lang="en" sz="1800">
                <a:latin typeface="Lexend Medium"/>
                <a:ea typeface="Lexend Medium"/>
                <a:cs typeface="Lexend Medium"/>
                <a:sym typeface="Lexend Medium"/>
              </a:rPr>
              <a:t>Mean Absolute Error (MAE)</a:t>
            </a:r>
            <a:endParaRPr sz="1800">
              <a:latin typeface="Lexend Medium"/>
              <a:ea typeface="Lexend Medium"/>
              <a:cs typeface="Lexend Medium"/>
              <a:sym typeface="Lexend Medium"/>
            </a:endParaRPr>
          </a:p>
          <a:p>
            <a:pPr indent="-342900" lvl="1" marL="914400" rtl="0" algn="l">
              <a:spcBef>
                <a:spcPts val="0"/>
              </a:spcBef>
              <a:spcAft>
                <a:spcPts val="0"/>
              </a:spcAft>
              <a:buSzPts val="1800"/>
              <a:buFont typeface="Lexend Medium"/>
              <a:buChar char="○"/>
            </a:pPr>
            <a:r>
              <a:rPr lang="en" sz="1800">
                <a:latin typeface="Lexend Medium"/>
                <a:ea typeface="Lexend Medium"/>
                <a:cs typeface="Lexend Medium"/>
                <a:sym typeface="Lexend Medium"/>
              </a:rPr>
              <a:t>R-squared (R2_Score)</a:t>
            </a:r>
            <a:endParaRPr sz="1800">
              <a:latin typeface="Lexend Medium"/>
              <a:ea typeface="Lexend Medium"/>
              <a:cs typeface="Lexend Medium"/>
              <a:sym typeface="Lexend Medium"/>
            </a:endParaRPr>
          </a:p>
        </p:txBody>
      </p:sp>
      <p:pic>
        <p:nvPicPr>
          <p:cNvPr id="108" name="Google Shape;108;p20"/>
          <p:cNvPicPr preferRelativeResize="0"/>
          <p:nvPr/>
        </p:nvPicPr>
        <p:blipFill>
          <a:blip r:embed="rId3">
            <a:alphaModFix/>
          </a:blip>
          <a:stretch>
            <a:fillRect/>
          </a:stretch>
        </p:blipFill>
        <p:spPr>
          <a:xfrm>
            <a:off x="6592300" y="505850"/>
            <a:ext cx="2097124" cy="33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982800"/>
            <a:ext cx="8520600" cy="393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Lexend"/>
                <a:ea typeface="Lexend"/>
                <a:cs typeface="Lexend"/>
                <a:sym typeface="Lexend"/>
              </a:rPr>
              <a:t>Conclusion</a:t>
            </a:r>
            <a:endParaRPr b="1" sz="1800">
              <a:latin typeface="Lexend"/>
              <a:ea typeface="Lexend"/>
              <a:cs typeface="Lexend"/>
              <a:sym typeface="Lexend"/>
            </a:endParaRPr>
          </a:p>
          <a:p>
            <a:pPr indent="0" lvl="0" marL="0" rtl="0" algn="l">
              <a:spcBef>
                <a:spcPts val="0"/>
              </a:spcBef>
              <a:spcAft>
                <a:spcPts val="0"/>
              </a:spcAft>
              <a:buNone/>
            </a:pPr>
            <a:r>
              <a:t/>
            </a:r>
            <a:endParaRPr b="1" sz="1800">
              <a:latin typeface="Lexend"/>
              <a:ea typeface="Lexend"/>
              <a:cs typeface="Lexend"/>
              <a:sym typeface="Lexend"/>
            </a:endParaRPr>
          </a:p>
          <a:p>
            <a:pPr indent="-342900" lvl="0" marL="457200" rtl="0" algn="l">
              <a:spcBef>
                <a:spcPts val="0"/>
              </a:spcBef>
              <a:spcAft>
                <a:spcPts val="0"/>
              </a:spcAft>
              <a:buSzPts val="1800"/>
              <a:buFont typeface="Lexend Medium"/>
              <a:buChar char="●"/>
            </a:pPr>
            <a:r>
              <a:rPr lang="en" sz="1800">
                <a:latin typeface="Lexend Medium"/>
                <a:ea typeface="Lexend Medium"/>
                <a:cs typeface="Lexend Medium"/>
                <a:sym typeface="Lexend Medium"/>
              </a:rPr>
              <a:t>Key Findings: </a:t>
            </a:r>
            <a:endParaRPr sz="1800">
              <a:latin typeface="Lexend Medium"/>
              <a:ea typeface="Lexend Medium"/>
              <a:cs typeface="Lexend Medium"/>
              <a:sym typeface="Lexend Medium"/>
            </a:endParaRPr>
          </a:p>
          <a:p>
            <a:pPr indent="0" lvl="0" marL="457200" rtl="0" algn="l">
              <a:spcBef>
                <a:spcPts val="0"/>
              </a:spcBef>
              <a:spcAft>
                <a:spcPts val="0"/>
              </a:spcAft>
              <a:buNone/>
            </a:pPr>
            <a:r>
              <a:rPr lang="en" sz="1800">
                <a:latin typeface="Lexend Medium"/>
                <a:ea typeface="Lexend Medium"/>
                <a:cs typeface="Lexend Medium"/>
                <a:sym typeface="Lexend Medium"/>
              </a:rPr>
              <a:t>XGBoost Regression is recommended for attendance rate prediction in educational institutions.</a:t>
            </a:r>
            <a:endParaRPr sz="1800">
              <a:latin typeface="Lexend Medium"/>
              <a:ea typeface="Lexend Medium"/>
              <a:cs typeface="Lexend Medium"/>
              <a:sym typeface="Lexend Medium"/>
            </a:endParaRPr>
          </a:p>
          <a:p>
            <a:pPr indent="0" lvl="0" marL="457200" rtl="0" algn="l">
              <a:spcBef>
                <a:spcPts val="0"/>
              </a:spcBef>
              <a:spcAft>
                <a:spcPts val="0"/>
              </a:spcAft>
              <a:buNone/>
            </a:pPr>
            <a:r>
              <a:t/>
            </a:r>
            <a:endParaRPr sz="1800">
              <a:latin typeface="Lexend Medium"/>
              <a:ea typeface="Lexend Medium"/>
              <a:cs typeface="Lexend Medium"/>
              <a:sym typeface="Lexend Medium"/>
            </a:endParaRPr>
          </a:p>
          <a:p>
            <a:pPr indent="-342900" lvl="0" marL="457200" rtl="0" algn="l">
              <a:spcBef>
                <a:spcPts val="0"/>
              </a:spcBef>
              <a:spcAft>
                <a:spcPts val="0"/>
              </a:spcAft>
              <a:buSzPts val="1800"/>
              <a:buFont typeface="Lexend Medium"/>
              <a:buChar char="●"/>
            </a:pPr>
            <a:r>
              <a:rPr lang="en" sz="1800">
                <a:latin typeface="Lexend Medium"/>
                <a:ea typeface="Lexend Medium"/>
                <a:cs typeface="Lexend Medium"/>
                <a:sym typeface="Lexend Medium"/>
              </a:rPr>
              <a:t>Conclusions: </a:t>
            </a:r>
            <a:endParaRPr sz="1800">
              <a:latin typeface="Lexend Medium"/>
              <a:ea typeface="Lexend Medium"/>
              <a:cs typeface="Lexend Medium"/>
              <a:sym typeface="Lexend Medium"/>
            </a:endParaRPr>
          </a:p>
          <a:p>
            <a:pPr indent="0" lvl="0" marL="457200" rtl="0" algn="l">
              <a:spcBef>
                <a:spcPts val="0"/>
              </a:spcBef>
              <a:spcAft>
                <a:spcPts val="0"/>
              </a:spcAft>
              <a:buNone/>
            </a:pPr>
            <a:r>
              <a:rPr lang="en" sz="1800">
                <a:latin typeface="Lexend Medium"/>
                <a:ea typeface="Lexend Medium"/>
                <a:cs typeface="Lexend Medium"/>
                <a:sym typeface="Lexend Medium"/>
              </a:rPr>
              <a:t>The project successfully predict attendance rate with good accuracy.</a:t>
            </a:r>
            <a:endParaRPr sz="1800">
              <a:latin typeface="Lexend"/>
              <a:ea typeface="Lexend"/>
              <a:cs typeface="Lexend"/>
              <a:sym typeface="Lexend"/>
            </a:endParaRPr>
          </a:p>
        </p:txBody>
      </p:sp>
      <p:pic>
        <p:nvPicPr>
          <p:cNvPr id="114" name="Google Shape;114;p21"/>
          <p:cNvPicPr preferRelativeResize="0"/>
          <p:nvPr/>
        </p:nvPicPr>
        <p:blipFill>
          <a:blip r:embed="rId3">
            <a:alphaModFix/>
          </a:blip>
          <a:stretch>
            <a:fillRect/>
          </a:stretch>
        </p:blipFill>
        <p:spPr>
          <a:xfrm>
            <a:off x="6592300" y="505850"/>
            <a:ext cx="2097124" cy="339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