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0.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6"/>
  </p:notesMasterIdLst>
  <p:handoutMasterIdLst>
    <p:handoutMasterId r:id="rId57"/>
  </p:handoutMasterIdLst>
  <p:sldIdLst>
    <p:sldId id="256" r:id="rId2"/>
    <p:sldId id="257" r:id="rId3"/>
    <p:sldId id="259" r:id="rId4"/>
    <p:sldId id="260" r:id="rId5"/>
    <p:sldId id="293" r:id="rId6"/>
    <p:sldId id="258" r:id="rId7"/>
    <p:sldId id="261" r:id="rId8"/>
    <p:sldId id="263" r:id="rId9"/>
    <p:sldId id="294" r:id="rId10"/>
    <p:sldId id="264" r:id="rId11"/>
    <p:sldId id="295" r:id="rId12"/>
    <p:sldId id="296" r:id="rId13"/>
    <p:sldId id="266" r:id="rId14"/>
    <p:sldId id="297" r:id="rId15"/>
    <p:sldId id="298" r:id="rId16"/>
    <p:sldId id="267" r:id="rId17"/>
    <p:sldId id="299" r:id="rId18"/>
    <p:sldId id="300" r:id="rId19"/>
    <p:sldId id="269" r:id="rId20"/>
    <p:sldId id="268" r:id="rId21"/>
    <p:sldId id="272" r:id="rId22"/>
    <p:sldId id="271" r:id="rId23"/>
    <p:sldId id="273" r:id="rId24"/>
    <p:sldId id="276" r:id="rId25"/>
    <p:sldId id="274" r:id="rId26"/>
    <p:sldId id="277" r:id="rId27"/>
    <p:sldId id="278" r:id="rId28"/>
    <p:sldId id="279" r:id="rId29"/>
    <p:sldId id="280" r:id="rId30"/>
    <p:sldId id="281" r:id="rId31"/>
    <p:sldId id="308" r:id="rId32"/>
    <p:sldId id="301" r:id="rId33"/>
    <p:sldId id="309" r:id="rId34"/>
    <p:sldId id="282" r:id="rId35"/>
    <p:sldId id="310" r:id="rId36"/>
    <p:sldId id="283" r:id="rId37"/>
    <p:sldId id="284" r:id="rId38"/>
    <p:sldId id="285" r:id="rId39"/>
    <p:sldId id="311" r:id="rId40"/>
    <p:sldId id="286" r:id="rId41"/>
    <p:sldId id="312" r:id="rId42"/>
    <p:sldId id="287" r:id="rId43"/>
    <p:sldId id="288" r:id="rId44"/>
    <p:sldId id="289" r:id="rId45"/>
    <p:sldId id="290" r:id="rId46"/>
    <p:sldId id="292" r:id="rId47"/>
    <p:sldId id="291" r:id="rId48"/>
    <p:sldId id="262" r:id="rId49"/>
    <p:sldId id="302" r:id="rId50"/>
    <p:sldId id="303" r:id="rId51"/>
    <p:sldId id="304" r:id="rId52"/>
    <p:sldId id="307" r:id="rId53"/>
    <p:sldId id="306" r:id="rId54"/>
    <p:sldId id="305"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9C19"/>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6" d="100"/>
          <a:sy n="106" d="100"/>
        </p:scale>
        <p:origin x="6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1F21CC-30C8-7CC9-ED5B-952542DB69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1F20DF4-5390-AD97-4BC3-9F57D9A2F8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84F9374-6527-430C-AA00-3B7F53A48F01}" type="datetimeFigureOut">
              <a:rPr lang="en-US" smtClean="0"/>
              <a:t>2/18/2025</a:t>
            </a:fld>
            <a:endParaRPr lang="en-US"/>
          </a:p>
        </p:txBody>
      </p:sp>
      <p:sp>
        <p:nvSpPr>
          <p:cNvPr id="4" name="Footer Placeholder 3">
            <a:extLst>
              <a:ext uri="{FF2B5EF4-FFF2-40B4-BE49-F238E27FC236}">
                <a16:creationId xmlns:a16="http://schemas.microsoft.com/office/drawing/2014/main" id="{5C90A781-2B70-76E0-A133-FCABD76C821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5" name="Slide Number Placeholder 4">
            <a:extLst>
              <a:ext uri="{FF2B5EF4-FFF2-40B4-BE49-F238E27FC236}">
                <a16:creationId xmlns:a16="http://schemas.microsoft.com/office/drawing/2014/main" id="{8C794D9F-FFE3-1FC2-EDAF-6C1B9BA508E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8756EA-1D12-4A98-8F78-0D43D90983BA}" type="slidenum">
              <a:rPr lang="en-US" smtClean="0"/>
              <a:t>‹#›</a:t>
            </a:fld>
            <a:endParaRPr lang="en-US"/>
          </a:p>
        </p:txBody>
      </p:sp>
    </p:spTree>
    <p:extLst>
      <p:ext uri="{BB962C8B-B14F-4D97-AF65-F5344CB8AC3E}">
        <p14:creationId xmlns:p14="http://schemas.microsoft.com/office/powerpoint/2010/main" val="11585985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6351C7-1987-4021-92DB-7AF892643408}" type="datetimeFigureOut">
              <a:rPr lang="en-US" smtClean="0"/>
              <a:t>2/18/2025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1</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D36D-DD6B-4CEA-A826-BC0B7B45C259}" type="slidenum">
              <a:rPr lang="en-US" smtClean="0"/>
              <a:t>‹#›</a:t>
            </a:fld>
            <a:endParaRPr lang="en-US"/>
          </a:p>
        </p:txBody>
      </p:sp>
    </p:spTree>
    <p:extLst>
      <p:ext uri="{BB962C8B-B14F-4D97-AF65-F5344CB8AC3E}">
        <p14:creationId xmlns:p14="http://schemas.microsoft.com/office/powerpoint/2010/main" val="222519239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13C1C9F-54A5-4B73-8EA5-3E8FE23EE92B}" type="datetime1">
              <a:rPr lang="en-US" smtClean="0"/>
              <a:t>2/18/2025</a:t>
            </a:fld>
            <a:endParaRPr lang="en-US"/>
          </a:p>
        </p:txBody>
      </p:sp>
      <p:sp>
        <p:nvSpPr>
          <p:cNvPr id="5" name="Footer Placeholder 4"/>
          <p:cNvSpPr>
            <a:spLocks noGrp="1"/>
          </p:cNvSpPr>
          <p:nvPr>
            <p:ph type="ftr" sz="quarter" idx="11"/>
          </p:nvPr>
        </p:nvSpPr>
        <p:spPr/>
        <p:txBody>
          <a:bodyPr/>
          <a:lstStyle/>
          <a:p>
            <a:r>
              <a:rPr lang="en-US"/>
              <a:t>DSN  LEKKI-AJAH</a:t>
            </a:r>
          </a:p>
        </p:txBody>
      </p:sp>
      <p:sp>
        <p:nvSpPr>
          <p:cNvPr id="6" name="Slide Number Placeholder 5"/>
          <p:cNvSpPr>
            <a:spLocks noGrp="1"/>
          </p:cNvSpPr>
          <p:nvPr>
            <p:ph type="sldNum" sz="quarter" idx="12"/>
          </p:nvPr>
        </p:nvSpPr>
        <p:spPr/>
        <p:txBody>
          <a:bodyPr/>
          <a:lstStyle/>
          <a:p>
            <a:fld id="{7F537688-BEAE-4904-826F-1C1E0645A5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3064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FA3F99-378F-47C5-8065-D8CEB0C58D1B}" type="datetime1">
              <a:rPr lang="en-US" smtClean="0"/>
              <a:t>2/18/2025</a:t>
            </a:fld>
            <a:endParaRPr lang="en-US"/>
          </a:p>
        </p:txBody>
      </p:sp>
      <p:sp>
        <p:nvSpPr>
          <p:cNvPr id="5" name="Footer Placeholder 4"/>
          <p:cNvSpPr>
            <a:spLocks noGrp="1"/>
          </p:cNvSpPr>
          <p:nvPr>
            <p:ph type="ftr" sz="quarter" idx="11"/>
          </p:nvPr>
        </p:nvSpPr>
        <p:spPr/>
        <p:txBody>
          <a:bodyPr/>
          <a:lstStyle/>
          <a:p>
            <a:r>
              <a:rPr lang="en-US"/>
              <a:t>DSN  LEKKI-AJAH</a:t>
            </a:r>
          </a:p>
        </p:txBody>
      </p:sp>
      <p:sp>
        <p:nvSpPr>
          <p:cNvPr id="6" name="Slide Number Placeholder 5"/>
          <p:cNvSpPr>
            <a:spLocks noGrp="1"/>
          </p:cNvSpPr>
          <p:nvPr>
            <p:ph type="sldNum" sz="quarter" idx="12"/>
          </p:nvPr>
        </p:nvSpPr>
        <p:spPr/>
        <p:txBody>
          <a:bodyPr/>
          <a:lstStyle/>
          <a:p>
            <a:fld id="{7F537688-BEAE-4904-826F-1C1E0645A5D0}" type="slidenum">
              <a:rPr lang="en-US" smtClean="0"/>
              <a:t>‹#›</a:t>
            </a:fld>
            <a:endParaRPr lang="en-US"/>
          </a:p>
        </p:txBody>
      </p:sp>
    </p:spTree>
    <p:extLst>
      <p:ext uri="{BB962C8B-B14F-4D97-AF65-F5344CB8AC3E}">
        <p14:creationId xmlns:p14="http://schemas.microsoft.com/office/powerpoint/2010/main" val="1828697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BB7E6A-1512-44CE-8ACD-8E05ED33693A}" type="datetime1">
              <a:rPr lang="en-US" smtClean="0"/>
              <a:t>2/18/2025</a:t>
            </a:fld>
            <a:endParaRPr lang="en-US"/>
          </a:p>
        </p:txBody>
      </p:sp>
      <p:sp>
        <p:nvSpPr>
          <p:cNvPr id="5" name="Footer Placeholder 4"/>
          <p:cNvSpPr>
            <a:spLocks noGrp="1"/>
          </p:cNvSpPr>
          <p:nvPr>
            <p:ph type="ftr" sz="quarter" idx="11"/>
          </p:nvPr>
        </p:nvSpPr>
        <p:spPr/>
        <p:txBody>
          <a:bodyPr/>
          <a:lstStyle/>
          <a:p>
            <a:r>
              <a:rPr lang="en-US"/>
              <a:t>DSN  LEKKI-AJAH</a:t>
            </a:r>
          </a:p>
        </p:txBody>
      </p:sp>
      <p:sp>
        <p:nvSpPr>
          <p:cNvPr id="6" name="Slide Number Placeholder 5"/>
          <p:cNvSpPr>
            <a:spLocks noGrp="1"/>
          </p:cNvSpPr>
          <p:nvPr>
            <p:ph type="sldNum" sz="quarter" idx="12"/>
          </p:nvPr>
        </p:nvSpPr>
        <p:spPr/>
        <p:txBody>
          <a:bodyPr/>
          <a:lstStyle/>
          <a:p>
            <a:fld id="{7F537688-BEAE-4904-826F-1C1E0645A5D0}" type="slidenum">
              <a:rPr lang="en-US" smtClean="0"/>
              <a:t>‹#›</a:t>
            </a:fld>
            <a:endParaRPr lang="en-US"/>
          </a:p>
        </p:txBody>
      </p:sp>
    </p:spTree>
    <p:extLst>
      <p:ext uri="{BB962C8B-B14F-4D97-AF65-F5344CB8AC3E}">
        <p14:creationId xmlns:p14="http://schemas.microsoft.com/office/powerpoint/2010/main" val="2445850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EBB3AF-B905-4E80-8FAC-DA43E154B5C5}" type="datetime1">
              <a:rPr lang="en-US" smtClean="0"/>
              <a:t>2/18/2025</a:t>
            </a:fld>
            <a:endParaRPr lang="en-US"/>
          </a:p>
        </p:txBody>
      </p:sp>
      <p:sp>
        <p:nvSpPr>
          <p:cNvPr id="5" name="Footer Placeholder 4"/>
          <p:cNvSpPr>
            <a:spLocks noGrp="1"/>
          </p:cNvSpPr>
          <p:nvPr>
            <p:ph type="ftr" sz="quarter" idx="11"/>
          </p:nvPr>
        </p:nvSpPr>
        <p:spPr/>
        <p:txBody>
          <a:bodyPr/>
          <a:lstStyle/>
          <a:p>
            <a:r>
              <a:rPr lang="en-US"/>
              <a:t>DSN  LEKKI-AJAH</a:t>
            </a:r>
          </a:p>
        </p:txBody>
      </p:sp>
      <p:sp>
        <p:nvSpPr>
          <p:cNvPr id="6" name="Slide Number Placeholder 5"/>
          <p:cNvSpPr>
            <a:spLocks noGrp="1"/>
          </p:cNvSpPr>
          <p:nvPr>
            <p:ph type="sldNum" sz="quarter" idx="12"/>
          </p:nvPr>
        </p:nvSpPr>
        <p:spPr/>
        <p:txBody>
          <a:bodyPr/>
          <a:lstStyle/>
          <a:p>
            <a:fld id="{7F537688-BEAE-4904-826F-1C1E0645A5D0}" type="slidenum">
              <a:rPr lang="en-US" smtClean="0"/>
              <a:t>‹#›</a:t>
            </a:fld>
            <a:endParaRPr lang="en-US"/>
          </a:p>
        </p:txBody>
      </p:sp>
    </p:spTree>
    <p:extLst>
      <p:ext uri="{BB962C8B-B14F-4D97-AF65-F5344CB8AC3E}">
        <p14:creationId xmlns:p14="http://schemas.microsoft.com/office/powerpoint/2010/main" val="2404788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5AEE85-A0F4-4335-927C-1B5F95BDA66F}" type="datetime1">
              <a:rPr lang="en-US" smtClean="0"/>
              <a:t>2/18/2025</a:t>
            </a:fld>
            <a:endParaRPr lang="en-US"/>
          </a:p>
        </p:txBody>
      </p:sp>
      <p:sp>
        <p:nvSpPr>
          <p:cNvPr id="5" name="Footer Placeholder 4"/>
          <p:cNvSpPr>
            <a:spLocks noGrp="1"/>
          </p:cNvSpPr>
          <p:nvPr>
            <p:ph type="ftr" sz="quarter" idx="11"/>
          </p:nvPr>
        </p:nvSpPr>
        <p:spPr/>
        <p:txBody>
          <a:bodyPr/>
          <a:lstStyle/>
          <a:p>
            <a:r>
              <a:rPr lang="en-US"/>
              <a:t>DSN  LEKKI-AJAH</a:t>
            </a:r>
          </a:p>
        </p:txBody>
      </p:sp>
      <p:sp>
        <p:nvSpPr>
          <p:cNvPr id="6" name="Slide Number Placeholder 5"/>
          <p:cNvSpPr>
            <a:spLocks noGrp="1"/>
          </p:cNvSpPr>
          <p:nvPr>
            <p:ph type="sldNum" sz="quarter" idx="12"/>
          </p:nvPr>
        </p:nvSpPr>
        <p:spPr/>
        <p:txBody>
          <a:bodyPr/>
          <a:lstStyle/>
          <a:p>
            <a:fld id="{7F537688-BEAE-4904-826F-1C1E0645A5D0}"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3915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4135A1-D5E1-4E54-9191-14C494B99148}" type="datetime1">
              <a:rPr lang="en-US" smtClean="0"/>
              <a:t>2/18/2025</a:t>
            </a:fld>
            <a:endParaRPr lang="en-US"/>
          </a:p>
        </p:txBody>
      </p:sp>
      <p:sp>
        <p:nvSpPr>
          <p:cNvPr id="6" name="Footer Placeholder 5"/>
          <p:cNvSpPr>
            <a:spLocks noGrp="1"/>
          </p:cNvSpPr>
          <p:nvPr>
            <p:ph type="ftr" sz="quarter" idx="11"/>
          </p:nvPr>
        </p:nvSpPr>
        <p:spPr/>
        <p:txBody>
          <a:bodyPr/>
          <a:lstStyle/>
          <a:p>
            <a:r>
              <a:rPr lang="en-US"/>
              <a:t>DSN  LEKKI-AJAH</a:t>
            </a:r>
          </a:p>
        </p:txBody>
      </p:sp>
      <p:sp>
        <p:nvSpPr>
          <p:cNvPr id="7" name="Slide Number Placeholder 6"/>
          <p:cNvSpPr>
            <a:spLocks noGrp="1"/>
          </p:cNvSpPr>
          <p:nvPr>
            <p:ph type="sldNum" sz="quarter" idx="12"/>
          </p:nvPr>
        </p:nvSpPr>
        <p:spPr/>
        <p:txBody>
          <a:bodyPr/>
          <a:lstStyle/>
          <a:p>
            <a:fld id="{7F537688-BEAE-4904-826F-1C1E0645A5D0}" type="slidenum">
              <a:rPr lang="en-US" smtClean="0"/>
              <a:t>‹#›</a:t>
            </a:fld>
            <a:endParaRPr lang="en-US"/>
          </a:p>
        </p:txBody>
      </p:sp>
    </p:spTree>
    <p:extLst>
      <p:ext uri="{BB962C8B-B14F-4D97-AF65-F5344CB8AC3E}">
        <p14:creationId xmlns:p14="http://schemas.microsoft.com/office/powerpoint/2010/main" val="1487787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81DEA9F-77FA-4154-9D4F-136F5B3ADE69}" type="datetime1">
              <a:rPr lang="en-US" smtClean="0"/>
              <a:t>2/18/2025</a:t>
            </a:fld>
            <a:endParaRPr lang="en-US"/>
          </a:p>
        </p:txBody>
      </p:sp>
      <p:sp>
        <p:nvSpPr>
          <p:cNvPr id="8" name="Footer Placeholder 7"/>
          <p:cNvSpPr>
            <a:spLocks noGrp="1"/>
          </p:cNvSpPr>
          <p:nvPr>
            <p:ph type="ftr" sz="quarter" idx="11"/>
          </p:nvPr>
        </p:nvSpPr>
        <p:spPr/>
        <p:txBody>
          <a:bodyPr/>
          <a:lstStyle/>
          <a:p>
            <a:r>
              <a:rPr lang="en-US"/>
              <a:t>DSN  LEKKI-AJAH</a:t>
            </a:r>
          </a:p>
        </p:txBody>
      </p:sp>
      <p:sp>
        <p:nvSpPr>
          <p:cNvPr id="9" name="Slide Number Placeholder 8"/>
          <p:cNvSpPr>
            <a:spLocks noGrp="1"/>
          </p:cNvSpPr>
          <p:nvPr>
            <p:ph type="sldNum" sz="quarter" idx="12"/>
          </p:nvPr>
        </p:nvSpPr>
        <p:spPr/>
        <p:txBody>
          <a:bodyPr/>
          <a:lstStyle/>
          <a:p>
            <a:fld id="{7F537688-BEAE-4904-826F-1C1E0645A5D0}" type="slidenum">
              <a:rPr lang="en-US" smtClean="0"/>
              <a:t>‹#›</a:t>
            </a:fld>
            <a:endParaRPr lang="en-US"/>
          </a:p>
        </p:txBody>
      </p:sp>
    </p:spTree>
    <p:extLst>
      <p:ext uri="{BB962C8B-B14F-4D97-AF65-F5344CB8AC3E}">
        <p14:creationId xmlns:p14="http://schemas.microsoft.com/office/powerpoint/2010/main" val="2169015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697B04-3B52-4288-A81A-022F2A243CBA}" type="datetime1">
              <a:rPr lang="en-US" smtClean="0"/>
              <a:t>2/18/2025</a:t>
            </a:fld>
            <a:endParaRPr lang="en-US"/>
          </a:p>
        </p:txBody>
      </p:sp>
      <p:sp>
        <p:nvSpPr>
          <p:cNvPr id="4" name="Footer Placeholder 3"/>
          <p:cNvSpPr>
            <a:spLocks noGrp="1"/>
          </p:cNvSpPr>
          <p:nvPr>
            <p:ph type="ftr" sz="quarter" idx="11"/>
          </p:nvPr>
        </p:nvSpPr>
        <p:spPr/>
        <p:txBody>
          <a:bodyPr/>
          <a:lstStyle/>
          <a:p>
            <a:r>
              <a:rPr lang="en-US"/>
              <a:t>DSN  LEKKI-AJAH</a:t>
            </a:r>
          </a:p>
        </p:txBody>
      </p:sp>
      <p:sp>
        <p:nvSpPr>
          <p:cNvPr id="5" name="Slide Number Placeholder 4"/>
          <p:cNvSpPr>
            <a:spLocks noGrp="1"/>
          </p:cNvSpPr>
          <p:nvPr>
            <p:ph type="sldNum" sz="quarter" idx="12"/>
          </p:nvPr>
        </p:nvSpPr>
        <p:spPr/>
        <p:txBody>
          <a:bodyPr/>
          <a:lstStyle/>
          <a:p>
            <a:fld id="{7F537688-BEAE-4904-826F-1C1E0645A5D0}" type="slidenum">
              <a:rPr lang="en-US" smtClean="0"/>
              <a:t>‹#›</a:t>
            </a:fld>
            <a:endParaRPr lang="en-US"/>
          </a:p>
        </p:txBody>
      </p:sp>
    </p:spTree>
    <p:extLst>
      <p:ext uri="{BB962C8B-B14F-4D97-AF65-F5344CB8AC3E}">
        <p14:creationId xmlns:p14="http://schemas.microsoft.com/office/powerpoint/2010/main" val="3148494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2951672-C2AB-408F-A02A-AAF362D25B2B}" type="datetime1">
              <a:rPr lang="en-US" smtClean="0"/>
              <a:t>2/18/2025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DSN  LEKKI-AJAH</a:t>
            </a:r>
          </a:p>
        </p:txBody>
      </p:sp>
      <p:sp>
        <p:nvSpPr>
          <p:cNvPr id="9" name="Slide Number Placeholder 8"/>
          <p:cNvSpPr>
            <a:spLocks noGrp="1"/>
          </p:cNvSpPr>
          <p:nvPr>
            <p:ph type="sldNum" sz="quarter" idx="12"/>
          </p:nvPr>
        </p:nvSpPr>
        <p:spPr/>
        <p:txBody>
          <a:bodyPr/>
          <a:lstStyle/>
          <a:p>
            <a:fld id="{7F537688-BEAE-4904-826F-1C1E0645A5D0}" type="slidenum">
              <a:rPr lang="en-US" smtClean="0"/>
              <a:t>‹#›</a:t>
            </a:fld>
            <a:endParaRPr lang="en-US"/>
          </a:p>
        </p:txBody>
      </p:sp>
    </p:spTree>
    <p:extLst>
      <p:ext uri="{BB962C8B-B14F-4D97-AF65-F5344CB8AC3E}">
        <p14:creationId xmlns:p14="http://schemas.microsoft.com/office/powerpoint/2010/main" val="1507045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20D714A-840E-4EB5-82E4-E5F2A3382499}" type="datetime1">
              <a:rPr lang="en-US" smtClean="0"/>
              <a:t>2/18/2025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DSN  LEKKI-AJAH</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F537688-BEAE-4904-826F-1C1E0645A5D0}" type="slidenum">
              <a:rPr lang="en-US" smtClean="0"/>
              <a:t>‹#›</a:t>
            </a:fld>
            <a:endParaRPr lang="en-US"/>
          </a:p>
        </p:txBody>
      </p:sp>
    </p:spTree>
    <p:extLst>
      <p:ext uri="{BB962C8B-B14F-4D97-AF65-F5344CB8AC3E}">
        <p14:creationId xmlns:p14="http://schemas.microsoft.com/office/powerpoint/2010/main" val="3856346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7B167-14BE-47E1-8821-44E3EC792F83}" type="datetime1">
              <a:rPr lang="en-US" smtClean="0"/>
              <a:t>2/18/2025</a:t>
            </a:fld>
            <a:endParaRPr lang="en-US"/>
          </a:p>
        </p:txBody>
      </p:sp>
      <p:sp>
        <p:nvSpPr>
          <p:cNvPr id="6" name="Footer Placeholder 5"/>
          <p:cNvSpPr>
            <a:spLocks noGrp="1"/>
          </p:cNvSpPr>
          <p:nvPr>
            <p:ph type="ftr" sz="quarter" idx="11"/>
          </p:nvPr>
        </p:nvSpPr>
        <p:spPr/>
        <p:txBody>
          <a:bodyPr/>
          <a:lstStyle/>
          <a:p>
            <a:r>
              <a:rPr lang="en-US"/>
              <a:t>DSN  LEKKI-AJAH</a:t>
            </a:r>
          </a:p>
        </p:txBody>
      </p:sp>
      <p:sp>
        <p:nvSpPr>
          <p:cNvPr id="7" name="Slide Number Placeholder 6"/>
          <p:cNvSpPr>
            <a:spLocks noGrp="1"/>
          </p:cNvSpPr>
          <p:nvPr>
            <p:ph type="sldNum" sz="quarter" idx="12"/>
          </p:nvPr>
        </p:nvSpPr>
        <p:spPr/>
        <p:txBody>
          <a:bodyPr/>
          <a:lstStyle/>
          <a:p>
            <a:fld id="{7F537688-BEAE-4904-826F-1C1E0645A5D0}" type="slidenum">
              <a:rPr lang="en-US" smtClean="0"/>
              <a:t>‹#›</a:t>
            </a:fld>
            <a:endParaRPr lang="en-US"/>
          </a:p>
        </p:txBody>
      </p:sp>
    </p:spTree>
    <p:extLst>
      <p:ext uri="{BB962C8B-B14F-4D97-AF65-F5344CB8AC3E}">
        <p14:creationId xmlns:p14="http://schemas.microsoft.com/office/powerpoint/2010/main" val="644196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94A408-AA69-457E-A25B-98951F2F1135}" type="datetime1">
              <a:rPr lang="en-US" smtClean="0"/>
              <a:t>2/18/2025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DSN  LEKKI-AJAH</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F537688-BEAE-4904-826F-1C1E0645A5D0}"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2759"/>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AC6B0-9D1A-A157-233F-12294B028C65}"/>
              </a:ext>
            </a:extLst>
          </p:cNvPr>
          <p:cNvSpPr>
            <a:spLocks noGrp="1"/>
          </p:cNvSpPr>
          <p:nvPr>
            <p:ph type="ctrTitle"/>
          </p:nvPr>
        </p:nvSpPr>
        <p:spPr>
          <a:xfrm>
            <a:off x="1097280" y="768477"/>
            <a:ext cx="10058400" cy="3566160"/>
          </a:xfrm>
          <a:noFill/>
        </p:spPr>
        <p:txBody>
          <a:bodyPr>
            <a:normAutofit/>
          </a:bodyPr>
          <a:lstStyle/>
          <a:p>
            <a:r>
              <a:rPr lang="en-US" sz="6600" b="1" dirty="0">
                <a:solidFill>
                  <a:schemeClr val="bg1"/>
                </a:solidFill>
                <a:latin typeface="Century Gothic" panose="020B0502020202020204" pitchFamily="34" charset="0"/>
              </a:rPr>
              <a:t>NATURAL LANGUAGE PROCESSING (NLP)</a:t>
            </a:r>
          </a:p>
        </p:txBody>
      </p:sp>
      <p:sp>
        <p:nvSpPr>
          <p:cNvPr id="3" name="Subtitle 2">
            <a:extLst>
              <a:ext uri="{FF2B5EF4-FFF2-40B4-BE49-F238E27FC236}">
                <a16:creationId xmlns:a16="http://schemas.microsoft.com/office/drawing/2014/main" id="{C3F0BF1C-AF73-7687-E898-DA9B4429AEC9}"/>
              </a:ext>
            </a:extLst>
          </p:cNvPr>
          <p:cNvSpPr>
            <a:spLocks noGrp="1"/>
          </p:cNvSpPr>
          <p:nvPr>
            <p:ph type="subTitle" idx="1"/>
          </p:nvPr>
        </p:nvSpPr>
        <p:spPr>
          <a:ln>
            <a:noFill/>
          </a:ln>
        </p:spPr>
        <p:txBody>
          <a:bodyPr>
            <a:normAutofit fontScale="85000" lnSpcReduction="20000"/>
          </a:bodyPr>
          <a:lstStyle/>
          <a:p>
            <a:r>
              <a:rPr lang="en-US" dirty="0">
                <a:solidFill>
                  <a:srgbClr val="E48312"/>
                </a:solidFill>
                <a:latin typeface="Century Gothic" panose="020B0502020202020204" pitchFamily="34" charset="0"/>
                <a:cs typeface="Monospac821 Hebrew BT" panose="020B0609020202020204" pitchFamily="49" charset="-79"/>
              </a:rPr>
              <a:t>DSN LEKKI-AJAH </a:t>
            </a:r>
          </a:p>
          <a:p>
            <a:r>
              <a:rPr lang="en-US" dirty="0">
                <a:solidFill>
                  <a:srgbClr val="E48312"/>
                </a:solidFill>
                <a:latin typeface="Century Gothic" panose="020B0502020202020204" pitchFamily="34" charset="0"/>
                <a:cs typeface="Monospac821 Hebrew BT" panose="020B0609020202020204" pitchFamily="49" charset="-79"/>
              </a:rPr>
              <a:t>BY ABEREJO HABEEBLAH O.</a:t>
            </a:r>
          </a:p>
          <a:p>
            <a:r>
              <a:rPr lang="en-US" dirty="0">
                <a:solidFill>
                  <a:srgbClr val="E48312"/>
                </a:solidFill>
                <a:latin typeface="Century Gothic" panose="020B0502020202020204" pitchFamily="34" charset="0"/>
                <a:cs typeface="Monospac821 Hebrew BT" panose="020B0609020202020204" pitchFamily="49" charset="-79"/>
              </a:rPr>
              <a:t>X: @haberejo</a:t>
            </a:r>
          </a:p>
        </p:txBody>
      </p:sp>
      <p:sp>
        <p:nvSpPr>
          <p:cNvPr id="6" name="TextBox 5">
            <a:extLst>
              <a:ext uri="{FF2B5EF4-FFF2-40B4-BE49-F238E27FC236}">
                <a16:creationId xmlns:a16="http://schemas.microsoft.com/office/drawing/2014/main" id="{C12D6E20-2BA8-1CF9-0FA7-3BEC2D0072C4}"/>
              </a:ext>
            </a:extLst>
          </p:cNvPr>
          <p:cNvSpPr txBox="1"/>
          <p:nvPr/>
        </p:nvSpPr>
        <p:spPr>
          <a:xfrm rot="21239452">
            <a:off x="10431780" y="5276739"/>
            <a:ext cx="1447800" cy="643766"/>
          </a:xfrm>
          <a:prstGeom prst="rect">
            <a:avLst/>
          </a:prstGeom>
          <a:noFill/>
        </p:spPr>
        <p:txBody>
          <a:bodyPr wrap="square">
            <a:spAutoFit/>
          </a:bodyPr>
          <a:lstStyle/>
          <a:p>
            <a:pPr>
              <a:lnSpc>
                <a:spcPts val="4305"/>
              </a:lnSpc>
            </a:pPr>
            <a:r>
              <a:rPr lang="en-US" sz="3200" b="1" spc="65" dirty="0">
                <a:solidFill>
                  <a:srgbClr val="FFFFFF"/>
                </a:solidFill>
                <a:latin typeface="Bradley Hand ITC" panose="03070402050302030203" pitchFamily="66" charset="0"/>
                <a:cs typeface="Arial"/>
              </a:rPr>
              <a:t>Day 1</a:t>
            </a:r>
            <a:endParaRPr lang="en-US" sz="3200" b="1" dirty="0">
              <a:latin typeface="Bradley Hand ITC" panose="03070402050302030203" pitchFamily="66" charset="0"/>
              <a:cs typeface="Arial"/>
            </a:endParaRPr>
          </a:p>
        </p:txBody>
      </p:sp>
      <p:sp>
        <p:nvSpPr>
          <p:cNvPr id="8" name="Footer Placeholder 7">
            <a:extLst>
              <a:ext uri="{FF2B5EF4-FFF2-40B4-BE49-F238E27FC236}">
                <a16:creationId xmlns:a16="http://schemas.microsoft.com/office/drawing/2014/main" id="{5DCF7346-78C7-046A-7944-7825EEC652D7}"/>
              </a:ext>
            </a:extLst>
          </p:cNvPr>
          <p:cNvSpPr>
            <a:spLocks noGrp="1"/>
          </p:cNvSpPr>
          <p:nvPr>
            <p:ph type="ftr" sz="quarter" idx="11"/>
          </p:nvPr>
        </p:nvSpPr>
        <p:spPr/>
        <p:txBody>
          <a:bodyPr/>
          <a:lstStyle/>
          <a:p>
            <a:r>
              <a:rPr lang="en-US" sz="2000" dirty="0"/>
              <a:t>DSN  LEKKI-AJAH</a:t>
            </a:r>
          </a:p>
        </p:txBody>
      </p:sp>
      <p:sp>
        <p:nvSpPr>
          <p:cNvPr id="9" name="Slide Number Placeholder 8">
            <a:extLst>
              <a:ext uri="{FF2B5EF4-FFF2-40B4-BE49-F238E27FC236}">
                <a16:creationId xmlns:a16="http://schemas.microsoft.com/office/drawing/2014/main" id="{C7561A5C-24B5-393F-825E-2C5D55B44243}"/>
              </a:ext>
            </a:extLst>
          </p:cNvPr>
          <p:cNvSpPr>
            <a:spLocks noGrp="1"/>
          </p:cNvSpPr>
          <p:nvPr>
            <p:ph type="sldNum" sz="quarter" idx="12"/>
          </p:nvPr>
        </p:nvSpPr>
        <p:spPr/>
        <p:txBody>
          <a:bodyPr/>
          <a:lstStyle/>
          <a:p>
            <a:fld id="{7F537688-BEAE-4904-826F-1C1E0645A5D0}" type="slidenum">
              <a:rPr lang="en-US" sz="1800" smtClean="0"/>
              <a:t>1</a:t>
            </a:fld>
            <a:endParaRPr lang="en-US" sz="1800" dirty="0"/>
          </a:p>
        </p:txBody>
      </p:sp>
    </p:spTree>
    <p:extLst>
      <p:ext uri="{BB962C8B-B14F-4D97-AF65-F5344CB8AC3E}">
        <p14:creationId xmlns:p14="http://schemas.microsoft.com/office/powerpoint/2010/main" val="21605230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4C98E8A-625C-7123-BB27-FC07480FED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07215-5885-B999-F3E0-97AC1785FD97}"/>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 is Machine Learning (ML)</a:t>
            </a:r>
          </a:p>
        </p:txBody>
      </p:sp>
      <p:sp>
        <p:nvSpPr>
          <p:cNvPr id="3" name="Content Placeholder 2">
            <a:extLst>
              <a:ext uri="{FF2B5EF4-FFF2-40B4-BE49-F238E27FC236}">
                <a16:creationId xmlns:a16="http://schemas.microsoft.com/office/drawing/2014/main" id="{4A5A3755-F866-F3F2-5580-37797C15C248}"/>
              </a:ext>
            </a:extLst>
          </p:cNvPr>
          <p:cNvSpPr>
            <a:spLocks noGrp="1"/>
          </p:cNvSpPr>
          <p:nvPr>
            <p:ph idx="1"/>
          </p:nvPr>
        </p:nvSpPr>
        <p:spPr>
          <a:xfrm>
            <a:off x="1097280" y="1845734"/>
            <a:ext cx="7411710" cy="3504022"/>
          </a:xfrm>
        </p:spPr>
        <p:txBody>
          <a:bodyPr>
            <a:normAutofit/>
          </a:bodyPr>
          <a:lstStyle/>
          <a:p>
            <a:pPr>
              <a:lnSpc>
                <a:spcPct val="150000"/>
              </a:lnSpc>
            </a:pPr>
            <a:r>
              <a:rPr lang="en-US" sz="2800" dirty="0">
                <a:solidFill>
                  <a:schemeClr val="bg1"/>
                </a:solidFill>
                <a:latin typeface="Century Gothic" panose="020B0502020202020204" pitchFamily="34" charset="0"/>
              </a:rPr>
              <a:t>Machine learning is turning things (data) into numbers and finding patterns in those numbers.</a:t>
            </a:r>
          </a:p>
        </p:txBody>
      </p:sp>
      <p:sp>
        <p:nvSpPr>
          <p:cNvPr id="5" name="Footer Placeholder 4">
            <a:extLst>
              <a:ext uri="{FF2B5EF4-FFF2-40B4-BE49-F238E27FC236}">
                <a16:creationId xmlns:a16="http://schemas.microsoft.com/office/drawing/2014/main" id="{22BB6C99-97A8-D632-B5CB-0CA4DD5D3B8C}"/>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1DA8D458-BAC4-5B0E-620D-A4BC30B95073}"/>
              </a:ext>
            </a:extLst>
          </p:cNvPr>
          <p:cNvSpPr>
            <a:spLocks noGrp="1"/>
          </p:cNvSpPr>
          <p:nvPr>
            <p:ph type="sldNum" sz="quarter" idx="12"/>
          </p:nvPr>
        </p:nvSpPr>
        <p:spPr/>
        <p:txBody>
          <a:bodyPr/>
          <a:lstStyle/>
          <a:p>
            <a:fld id="{7F537688-BEAE-4904-826F-1C1E0645A5D0}" type="slidenum">
              <a:rPr lang="en-US" sz="2000" smtClean="0"/>
              <a:t>10</a:t>
            </a:fld>
            <a:endParaRPr lang="en-US" sz="2000" dirty="0"/>
          </a:p>
        </p:txBody>
      </p:sp>
      <p:pic>
        <p:nvPicPr>
          <p:cNvPr id="1026" name="Picture 2" descr="Machine learning png images | PNGWing">
            <a:extLst>
              <a:ext uri="{FF2B5EF4-FFF2-40B4-BE49-F238E27FC236}">
                <a16:creationId xmlns:a16="http://schemas.microsoft.com/office/drawing/2014/main" id="{5B82EFCE-E240-E768-C209-298892F829F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8619506" y="1845734"/>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722EFC4-0C2F-C0AB-BC25-EEB472B18DE4}"/>
              </a:ext>
            </a:extLst>
          </p:cNvPr>
          <p:cNvSpPr txBox="1"/>
          <p:nvPr/>
        </p:nvSpPr>
        <p:spPr>
          <a:xfrm rot="21429679">
            <a:off x="8641662" y="5224470"/>
            <a:ext cx="3325891" cy="977191"/>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Got It???</a:t>
            </a:r>
          </a:p>
          <a:p>
            <a:pPr>
              <a:lnSpc>
                <a:spcPct val="150000"/>
              </a:lnSpc>
            </a:pPr>
            <a:r>
              <a:rPr lang="en-US" sz="2000" b="1" spc="65" dirty="0">
                <a:solidFill>
                  <a:srgbClr val="FFFFFF"/>
                </a:solidFill>
                <a:latin typeface="Bradley Hand ITC" panose="03070402050302030203" pitchFamily="66" charset="0"/>
                <a:cs typeface="Arial"/>
              </a:rPr>
              <a:t>Let’s </a:t>
            </a:r>
            <a:r>
              <a:rPr lang="en-US" sz="2000" b="1" spc="65" dirty="0" err="1">
                <a:solidFill>
                  <a:srgbClr val="FFFFFF"/>
                </a:solidFill>
                <a:latin typeface="Bradley Hand ITC" panose="03070402050302030203" pitchFamily="66" charset="0"/>
                <a:cs typeface="Arial"/>
              </a:rPr>
              <a:t>Goooooo</a:t>
            </a:r>
            <a:r>
              <a:rPr lang="en-US" sz="2000" b="1" spc="65" dirty="0">
                <a:solidFill>
                  <a:srgbClr val="FFFFFF"/>
                </a:solidFill>
                <a:latin typeface="Bradley Hand ITC" panose="03070402050302030203" pitchFamily="66" charset="0"/>
                <a:cs typeface="Arial"/>
              </a:rPr>
              <a:t>!!!</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4017915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16288C2-6FAC-7114-3A9E-7EC86B1D5D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DAE65C-73D9-A9BA-47C3-D15449EE4A30}"/>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 is Machine Learning (ML)</a:t>
            </a:r>
          </a:p>
        </p:txBody>
      </p:sp>
      <p:sp>
        <p:nvSpPr>
          <p:cNvPr id="3" name="Content Placeholder 2">
            <a:extLst>
              <a:ext uri="{FF2B5EF4-FFF2-40B4-BE49-F238E27FC236}">
                <a16:creationId xmlns:a16="http://schemas.microsoft.com/office/drawing/2014/main" id="{EC013DF7-F848-BC10-8C92-8EC7709723FB}"/>
              </a:ext>
            </a:extLst>
          </p:cNvPr>
          <p:cNvSpPr>
            <a:spLocks noGrp="1"/>
          </p:cNvSpPr>
          <p:nvPr>
            <p:ph idx="1"/>
          </p:nvPr>
        </p:nvSpPr>
        <p:spPr>
          <a:xfrm>
            <a:off x="1097280" y="1845734"/>
            <a:ext cx="7411710" cy="3504022"/>
          </a:xfrm>
        </p:spPr>
        <p:txBody>
          <a:bodyPr>
            <a:normAutofit/>
          </a:bodyPr>
          <a:lstStyle/>
          <a:p>
            <a:pPr>
              <a:lnSpc>
                <a:spcPct val="150000"/>
              </a:lnSpc>
            </a:pPr>
            <a:r>
              <a:rPr lang="en-US" sz="2800" dirty="0">
                <a:solidFill>
                  <a:schemeClr val="bg1"/>
                </a:solidFill>
                <a:latin typeface="Century Gothic" panose="020B0502020202020204" pitchFamily="34" charset="0"/>
              </a:rPr>
              <a:t>Think of it as teaching a computer how to recognize patterns without explicitly programming it. </a:t>
            </a:r>
          </a:p>
          <a:p>
            <a:pPr>
              <a:lnSpc>
                <a:spcPct val="150000"/>
              </a:lnSpc>
            </a:pPr>
            <a:r>
              <a:rPr lang="en-US" sz="2800" dirty="0">
                <a:solidFill>
                  <a:schemeClr val="bg1"/>
                </a:solidFill>
                <a:latin typeface="Century Gothic" panose="020B0502020202020204" pitchFamily="34" charset="0"/>
              </a:rPr>
              <a:t>It uses some complex algorithms to find patterns.</a:t>
            </a:r>
          </a:p>
        </p:txBody>
      </p:sp>
      <p:sp>
        <p:nvSpPr>
          <p:cNvPr id="5" name="Footer Placeholder 4">
            <a:extLst>
              <a:ext uri="{FF2B5EF4-FFF2-40B4-BE49-F238E27FC236}">
                <a16:creationId xmlns:a16="http://schemas.microsoft.com/office/drawing/2014/main" id="{ABA491A8-FAA3-A7A6-4465-0094E0D811D3}"/>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A44EE265-5146-607F-A859-0992B21587F2}"/>
              </a:ext>
            </a:extLst>
          </p:cNvPr>
          <p:cNvSpPr>
            <a:spLocks noGrp="1"/>
          </p:cNvSpPr>
          <p:nvPr>
            <p:ph type="sldNum" sz="quarter" idx="12"/>
          </p:nvPr>
        </p:nvSpPr>
        <p:spPr/>
        <p:txBody>
          <a:bodyPr/>
          <a:lstStyle/>
          <a:p>
            <a:fld id="{7F537688-BEAE-4904-826F-1C1E0645A5D0}" type="slidenum">
              <a:rPr lang="en-US" sz="2000" smtClean="0"/>
              <a:t>11</a:t>
            </a:fld>
            <a:endParaRPr lang="en-US" sz="2000" dirty="0"/>
          </a:p>
        </p:txBody>
      </p:sp>
      <p:pic>
        <p:nvPicPr>
          <p:cNvPr id="1026" name="Picture 2" descr="Machine learning png images | PNGWing">
            <a:extLst>
              <a:ext uri="{FF2B5EF4-FFF2-40B4-BE49-F238E27FC236}">
                <a16:creationId xmlns:a16="http://schemas.microsoft.com/office/drawing/2014/main" id="{1B636029-A4E6-CCED-1199-F69E2B152AD6}"/>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8619506" y="1845734"/>
            <a:ext cx="3429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EF18246-54C4-FF01-9D20-D8588D4531A3}"/>
              </a:ext>
            </a:extLst>
          </p:cNvPr>
          <p:cNvSpPr txBox="1"/>
          <p:nvPr/>
        </p:nvSpPr>
        <p:spPr>
          <a:xfrm rot="21429679">
            <a:off x="8641662" y="5224470"/>
            <a:ext cx="3325891" cy="977191"/>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Got It???</a:t>
            </a:r>
          </a:p>
          <a:p>
            <a:pPr>
              <a:lnSpc>
                <a:spcPct val="150000"/>
              </a:lnSpc>
            </a:pPr>
            <a:r>
              <a:rPr lang="en-US" sz="2000" b="1" spc="65" dirty="0">
                <a:solidFill>
                  <a:srgbClr val="FFFFFF"/>
                </a:solidFill>
                <a:latin typeface="Bradley Hand ITC" panose="03070402050302030203" pitchFamily="66" charset="0"/>
                <a:cs typeface="Arial"/>
              </a:rPr>
              <a:t>Let’s </a:t>
            </a:r>
            <a:r>
              <a:rPr lang="en-US" sz="2000" b="1" spc="65" dirty="0" err="1">
                <a:solidFill>
                  <a:srgbClr val="FFFFFF"/>
                </a:solidFill>
                <a:latin typeface="Bradley Hand ITC" panose="03070402050302030203" pitchFamily="66" charset="0"/>
                <a:cs typeface="Arial"/>
              </a:rPr>
              <a:t>Goooooo</a:t>
            </a:r>
            <a:r>
              <a:rPr lang="en-US" sz="2000" b="1" spc="65" dirty="0">
                <a:solidFill>
                  <a:srgbClr val="FFFFFF"/>
                </a:solidFill>
                <a:latin typeface="Bradley Hand ITC" panose="03070402050302030203" pitchFamily="66" charset="0"/>
                <a:cs typeface="Arial"/>
              </a:rPr>
              <a:t>!!!</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390026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12858B8-DD9F-C47F-1683-F6B00D2090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DD7E4D-DA6C-6A82-C315-A6F2290820CF}"/>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 is Machine Learning (ML)</a:t>
            </a:r>
          </a:p>
        </p:txBody>
      </p:sp>
      <p:sp>
        <p:nvSpPr>
          <p:cNvPr id="3" name="Content Placeholder 2">
            <a:extLst>
              <a:ext uri="{FF2B5EF4-FFF2-40B4-BE49-F238E27FC236}">
                <a16:creationId xmlns:a16="http://schemas.microsoft.com/office/drawing/2014/main" id="{C20917EF-3FD8-B8CA-C2BA-5BE8DEC224E3}"/>
              </a:ext>
            </a:extLst>
          </p:cNvPr>
          <p:cNvSpPr>
            <a:spLocks noGrp="1"/>
          </p:cNvSpPr>
          <p:nvPr>
            <p:ph idx="1"/>
          </p:nvPr>
        </p:nvSpPr>
        <p:spPr>
          <a:xfrm>
            <a:off x="1097280" y="1845733"/>
            <a:ext cx="7411710" cy="4138607"/>
          </a:xfrm>
        </p:spPr>
        <p:txBody>
          <a:bodyPr>
            <a:normAutofit fontScale="85000" lnSpcReduction="20000"/>
          </a:bodyPr>
          <a:lstStyle/>
          <a:p>
            <a:pPr>
              <a:lnSpc>
                <a:spcPct val="170000"/>
              </a:lnSpc>
            </a:pPr>
            <a:r>
              <a:rPr lang="en-US" sz="2800" b="1" spc="65" dirty="0">
                <a:solidFill>
                  <a:srgbClr val="FFFFFF"/>
                </a:solidFill>
                <a:latin typeface="Bradley Hand ITC" panose="03070402050302030203" pitchFamily="66" charset="0"/>
                <a:cs typeface="Arial"/>
              </a:rPr>
              <a:t>Find pattern? How?</a:t>
            </a:r>
          </a:p>
          <a:p>
            <a:pPr>
              <a:lnSpc>
                <a:spcPct val="170000"/>
              </a:lnSpc>
            </a:pPr>
            <a:r>
              <a:rPr lang="en-US" sz="2800" b="1" spc="65" dirty="0">
                <a:solidFill>
                  <a:srgbClr val="FFFFFF"/>
                </a:solidFill>
                <a:latin typeface="Bradley Hand ITC" panose="03070402050302030203" pitchFamily="66" charset="0"/>
                <a:cs typeface="Arial"/>
              </a:rPr>
              <a:t>Imagine teaching a child to identify fruits. You show them a banana, an apple, and an orange, telling them the names. After seeing many examples, they can recognize a new banana without needing you to tell them. That’s what ML does—it learns from past examples and generalizes.</a:t>
            </a:r>
            <a:endParaRPr lang="en-US" sz="2800" b="1" dirty="0">
              <a:latin typeface="Bradley Hand ITC" panose="03070402050302030203" pitchFamily="66" charset="0"/>
              <a:cs typeface="Arial"/>
            </a:endParaRPr>
          </a:p>
          <a:p>
            <a:pPr>
              <a:lnSpc>
                <a:spcPct val="170000"/>
              </a:lnSpc>
            </a:pPr>
            <a:endParaRPr lang="en-US" sz="2800" dirty="0">
              <a:solidFill>
                <a:schemeClr val="bg1"/>
              </a:solidFill>
              <a:latin typeface="Century Gothic" panose="020B0502020202020204" pitchFamily="34" charset="0"/>
            </a:endParaRPr>
          </a:p>
        </p:txBody>
      </p:sp>
      <p:sp>
        <p:nvSpPr>
          <p:cNvPr id="5" name="Footer Placeholder 4">
            <a:extLst>
              <a:ext uri="{FF2B5EF4-FFF2-40B4-BE49-F238E27FC236}">
                <a16:creationId xmlns:a16="http://schemas.microsoft.com/office/drawing/2014/main" id="{48743C0D-D0C6-9917-F981-7E6B5026A339}"/>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B7E7C56D-39B9-5AAB-86FF-083D21F101F6}"/>
              </a:ext>
            </a:extLst>
          </p:cNvPr>
          <p:cNvSpPr>
            <a:spLocks noGrp="1"/>
          </p:cNvSpPr>
          <p:nvPr>
            <p:ph type="sldNum" sz="quarter" idx="12"/>
          </p:nvPr>
        </p:nvSpPr>
        <p:spPr/>
        <p:txBody>
          <a:bodyPr/>
          <a:lstStyle/>
          <a:p>
            <a:fld id="{7F537688-BEAE-4904-826F-1C1E0645A5D0}" type="slidenum">
              <a:rPr lang="en-US" sz="2000" smtClean="0"/>
              <a:t>12</a:t>
            </a:fld>
            <a:endParaRPr lang="en-US" sz="2000" dirty="0"/>
          </a:p>
        </p:txBody>
      </p:sp>
      <p:sp>
        <p:nvSpPr>
          <p:cNvPr id="7" name="TextBox 6">
            <a:extLst>
              <a:ext uri="{FF2B5EF4-FFF2-40B4-BE49-F238E27FC236}">
                <a16:creationId xmlns:a16="http://schemas.microsoft.com/office/drawing/2014/main" id="{D980783D-F957-5F3C-06E6-E6CB99F7D0DE}"/>
              </a:ext>
            </a:extLst>
          </p:cNvPr>
          <p:cNvSpPr txBox="1"/>
          <p:nvPr/>
        </p:nvSpPr>
        <p:spPr>
          <a:xfrm rot="21429679">
            <a:off x="8641662" y="5224470"/>
            <a:ext cx="3325891" cy="977191"/>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Got It???</a:t>
            </a:r>
          </a:p>
          <a:p>
            <a:pPr>
              <a:lnSpc>
                <a:spcPct val="150000"/>
              </a:lnSpc>
            </a:pPr>
            <a:r>
              <a:rPr lang="en-US" sz="2000" b="1" spc="65" dirty="0">
                <a:solidFill>
                  <a:srgbClr val="FFFFFF"/>
                </a:solidFill>
                <a:latin typeface="Bradley Hand ITC" panose="03070402050302030203" pitchFamily="66" charset="0"/>
                <a:cs typeface="Arial"/>
              </a:rPr>
              <a:t>Let’s </a:t>
            </a:r>
            <a:r>
              <a:rPr lang="en-US" sz="2000" b="1" spc="65" dirty="0" err="1">
                <a:solidFill>
                  <a:srgbClr val="FFFFFF"/>
                </a:solidFill>
                <a:latin typeface="Bradley Hand ITC" panose="03070402050302030203" pitchFamily="66" charset="0"/>
                <a:cs typeface="Arial"/>
              </a:rPr>
              <a:t>Goooooo</a:t>
            </a:r>
            <a:r>
              <a:rPr lang="en-US" sz="2000" b="1" spc="65" dirty="0">
                <a:solidFill>
                  <a:srgbClr val="FFFFFF"/>
                </a:solidFill>
                <a:latin typeface="Bradley Hand ITC" panose="03070402050302030203" pitchFamily="66" charset="0"/>
                <a:cs typeface="Arial"/>
              </a:rPr>
              <a:t>!!!</a:t>
            </a:r>
            <a:endParaRPr lang="en-US" sz="2000" b="1" dirty="0">
              <a:latin typeface="Bradley Hand ITC" panose="03070402050302030203" pitchFamily="66" charset="0"/>
              <a:cs typeface="Arial"/>
            </a:endParaRPr>
          </a:p>
        </p:txBody>
      </p:sp>
      <p:pic>
        <p:nvPicPr>
          <p:cNvPr id="1026" name="Picture 2" descr="Machine learning png images | PNGWing">
            <a:extLst>
              <a:ext uri="{FF2B5EF4-FFF2-40B4-BE49-F238E27FC236}">
                <a16:creationId xmlns:a16="http://schemas.microsoft.com/office/drawing/2014/main" id="{B61A7A69-DB3F-FEC6-5303-2942D2A895E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artisticPencilGrayscale/>
                    </a14:imgEffect>
                  </a14:imgLayer>
                </a14:imgProps>
              </a:ext>
              <a:ext uri="{28A0092B-C50C-407E-A947-70E740481C1C}">
                <a14:useLocalDpi xmlns:a14="http://schemas.microsoft.com/office/drawing/2010/main" val="0"/>
              </a:ext>
            </a:extLst>
          </a:blip>
          <a:srcRect/>
          <a:stretch>
            <a:fillRect/>
          </a:stretch>
        </p:blipFill>
        <p:spPr bwMode="auto">
          <a:xfrm>
            <a:off x="8619506" y="1845734"/>
            <a:ext cx="3429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789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972C976-EDC5-F382-08D3-B73C7701A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073EE9-A298-1DCA-687C-8746084E2B22}"/>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 is Deep Learning (DL)</a:t>
            </a:r>
          </a:p>
        </p:txBody>
      </p:sp>
      <p:sp>
        <p:nvSpPr>
          <p:cNvPr id="3" name="Content Placeholder 2">
            <a:extLst>
              <a:ext uri="{FF2B5EF4-FFF2-40B4-BE49-F238E27FC236}">
                <a16:creationId xmlns:a16="http://schemas.microsoft.com/office/drawing/2014/main" id="{4417B42E-F88D-305F-FA78-B4A5D749DB55}"/>
              </a:ext>
            </a:extLst>
          </p:cNvPr>
          <p:cNvSpPr>
            <a:spLocks noGrp="1"/>
          </p:cNvSpPr>
          <p:nvPr>
            <p:ph idx="1"/>
          </p:nvPr>
        </p:nvSpPr>
        <p:spPr>
          <a:xfrm>
            <a:off x="1097280" y="1845734"/>
            <a:ext cx="10058400" cy="2996232"/>
          </a:xfrm>
        </p:spPr>
        <p:txBody>
          <a:bodyPr>
            <a:normAutofit/>
          </a:bodyPr>
          <a:lstStyle/>
          <a:p>
            <a:pPr>
              <a:lnSpc>
                <a:spcPct val="150000"/>
              </a:lnSpc>
            </a:pPr>
            <a:r>
              <a:rPr lang="en-US" sz="2800" dirty="0">
                <a:solidFill>
                  <a:schemeClr val="bg1"/>
                </a:solidFill>
                <a:latin typeface="Century Gothic" panose="020B0502020202020204" pitchFamily="34" charset="0"/>
              </a:rPr>
              <a:t>A deeper version of ML. It works like our brain with many layers of learning. </a:t>
            </a:r>
          </a:p>
          <a:p>
            <a:pPr>
              <a:lnSpc>
                <a:spcPct val="150000"/>
              </a:lnSpc>
            </a:pPr>
            <a:r>
              <a:rPr lang="en-US" sz="2800" dirty="0">
                <a:solidFill>
                  <a:schemeClr val="bg1"/>
                </a:solidFill>
                <a:latin typeface="Century Gothic" panose="020B0502020202020204" pitchFamily="34" charset="0"/>
              </a:rPr>
              <a:t>Instead of just learning basic rules, it finds complex patterns automatically by using lots of examples.</a:t>
            </a:r>
          </a:p>
        </p:txBody>
      </p:sp>
      <p:sp>
        <p:nvSpPr>
          <p:cNvPr id="5" name="Footer Placeholder 4">
            <a:extLst>
              <a:ext uri="{FF2B5EF4-FFF2-40B4-BE49-F238E27FC236}">
                <a16:creationId xmlns:a16="http://schemas.microsoft.com/office/drawing/2014/main" id="{7F5A4DA2-3293-DCD8-F01C-6223AFFA3263}"/>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C9514E2B-0D30-75E5-F0B8-002B4579BF2A}"/>
              </a:ext>
            </a:extLst>
          </p:cNvPr>
          <p:cNvSpPr>
            <a:spLocks noGrp="1"/>
          </p:cNvSpPr>
          <p:nvPr>
            <p:ph type="sldNum" sz="quarter" idx="12"/>
          </p:nvPr>
        </p:nvSpPr>
        <p:spPr/>
        <p:txBody>
          <a:bodyPr/>
          <a:lstStyle/>
          <a:p>
            <a:fld id="{7F537688-BEAE-4904-826F-1C1E0645A5D0}" type="slidenum">
              <a:rPr lang="en-US" sz="2000" smtClean="0"/>
              <a:t>13</a:t>
            </a:fld>
            <a:endParaRPr lang="en-US" sz="2000" dirty="0"/>
          </a:p>
        </p:txBody>
      </p:sp>
      <p:sp>
        <p:nvSpPr>
          <p:cNvPr id="4" name="TextBox 3">
            <a:extLst>
              <a:ext uri="{FF2B5EF4-FFF2-40B4-BE49-F238E27FC236}">
                <a16:creationId xmlns:a16="http://schemas.microsoft.com/office/drawing/2014/main" id="{7C4BBDA0-4EE2-01AD-9A4A-0381F3FB6C84}"/>
              </a:ext>
            </a:extLst>
          </p:cNvPr>
          <p:cNvSpPr txBox="1"/>
          <p:nvPr/>
        </p:nvSpPr>
        <p:spPr>
          <a:xfrm rot="21429679">
            <a:off x="8641662" y="5224470"/>
            <a:ext cx="3325891" cy="977191"/>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Got It???</a:t>
            </a:r>
          </a:p>
          <a:p>
            <a:pPr>
              <a:lnSpc>
                <a:spcPct val="150000"/>
              </a:lnSpc>
            </a:pPr>
            <a:r>
              <a:rPr lang="en-US" sz="2000" b="1" spc="65" dirty="0">
                <a:solidFill>
                  <a:srgbClr val="FFFFFF"/>
                </a:solidFill>
                <a:latin typeface="Bradley Hand ITC" panose="03070402050302030203" pitchFamily="66" charset="0"/>
                <a:cs typeface="Arial"/>
              </a:rPr>
              <a:t>Let’s </a:t>
            </a:r>
            <a:r>
              <a:rPr lang="en-US" sz="2000" b="1" spc="65" dirty="0" err="1">
                <a:solidFill>
                  <a:srgbClr val="FFFFFF"/>
                </a:solidFill>
                <a:latin typeface="Bradley Hand ITC" panose="03070402050302030203" pitchFamily="66" charset="0"/>
                <a:cs typeface="Arial"/>
              </a:rPr>
              <a:t>Goooooo</a:t>
            </a:r>
            <a:r>
              <a:rPr lang="en-US" sz="2000" b="1" spc="65" dirty="0">
                <a:solidFill>
                  <a:srgbClr val="FFFFFF"/>
                </a:solidFill>
                <a:latin typeface="Bradley Hand ITC" panose="03070402050302030203" pitchFamily="66" charset="0"/>
                <a:cs typeface="Arial"/>
              </a:rPr>
              <a:t>!!!</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115283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0AF38E6-E7FD-4FBE-425B-468ECCD87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A58409-7500-036F-66B3-7A561C948CFB}"/>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 is Deep Learning (DL)</a:t>
            </a:r>
          </a:p>
        </p:txBody>
      </p:sp>
      <p:sp>
        <p:nvSpPr>
          <p:cNvPr id="3" name="Content Placeholder 2">
            <a:extLst>
              <a:ext uri="{FF2B5EF4-FFF2-40B4-BE49-F238E27FC236}">
                <a16:creationId xmlns:a16="http://schemas.microsoft.com/office/drawing/2014/main" id="{028389CC-3802-F630-DEA0-A16E8E73E52C}"/>
              </a:ext>
            </a:extLst>
          </p:cNvPr>
          <p:cNvSpPr>
            <a:spLocks noGrp="1"/>
          </p:cNvSpPr>
          <p:nvPr>
            <p:ph idx="1"/>
          </p:nvPr>
        </p:nvSpPr>
        <p:spPr>
          <a:xfrm>
            <a:off x="1097280" y="1845734"/>
            <a:ext cx="10058400" cy="2996232"/>
          </a:xfrm>
        </p:spPr>
        <p:txBody>
          <a:bodyPr>
            <a:normAutofit/>
          </a:bodyPr>
          <a:lstStyle/>
          <a:p>
            <a:pPr>
              <a:lnSpc>
                <a:spcPct val="150000"/>
              </a:lnSpc>
            </a:pPr>
            <a:r>
              <a:rPr lang="en-US" sz="2800" dirty="0">
                <a:solidFill>
                  <a:schemeClr val="bg1"/>
                </a:solidFill>
                <a:latin typeface="Century Gothic" panose="020B0502020202020204" pitchFamily="34" charset="0"/>
              </a:rPr>
              <a:t>It uses multi-layered neural networks (</a:t>
            </a:r>
            <a:r>
              <a:rPr lang="en-US" sz="2800" dirty="0" err="1">
                <a:solidFill>
                  <a:schemeClr val="bg1"/>
                </a:solidFill>
                <a:latin typeface="Century Gothic" panose="020B0502020202020204" pitchFamily="34" charset="0"/>
              </a:rPr>
              <a:t>i.e</a:t>
            </a:r>
            <a:r>
              <a:rPr lang="en-US" sz="2800" dirty="0">
                <a:solidFill>
                  <a:schemeClr val="bg1"/>
                </a:solidFill>
                <a:latin typeface="Century Gothic" panose="020B0502020202020204" pitchFamily="34" charset="0"/>
              </a:rPr>
              <a:t> Deep Neural Networks) to automatically extract features from data. </a:t>
            </a:r>
          </a:p>
          <a:p>
            <a:pPr>
              <a:lnSpc>
                <a:spcPct val="150000"/>
              </a:lnSpc>
            </a:pPr>
            <a:r>
              <a:rPr lang="en-US" sz="2800" dirty="0">
                <a:solidFill>
                  <a:schemeClr val="bg1"/>
                </a:solidFill>
                <a:latin typeface="Century Gothic" panose="020B0502020202020204" pitchFamily="34" charset="0"/>
              </a:rPr>
              <a:t>It is especially effective for tasks like image recognition, speech processing, and NLP.</a:t>
            </a:r>
          </a:p>
        </p:txBody>
      </p:sp>
      <p:sp>
        <p:nvSpPr>
          <p:cNvPr id="5" name="Footer Placeholder 4">
            <a:extLst>
              <a:ext uri="{FF2B5EF4-FFF2-40B4-BE49-F238E27FC236}">
                <a16:creationId xmlns:a16="http://schemas.microsoft.com/office/drawing/2014/main" id="{415BA3F8-878A-5FCB-18A8-7EF3FFF325D2}"/>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F9266D69-CFD0-7A53-9DB4-99162FCFA46B}"/>
              </a:ext>
            </a:extLst>
          </p:cNvPr>
          <p:cNvSpPr>
            <a:spLocks noGrp="1"/>
          </p:cNvSpPr>
          <p:nvPr>
            <p:ph type="sldNum" sz="quarter" idx="12"/>
          </p:nvPr>
        </p:nvSpPr>
        <p:spPr/>
        <p:txBody>
          <a:bodyPr/>
          <a:lstStyle/>
          <a:p>
            <a:fld id="{7F537688-BEAE-4904-826F-1C1E0645A5D0}" type="slidenum">
              <a:rPr lang="en-US" sz="2000" smtClean="0"/>
              <a:t>14</a:t>
            </a:fld>
            <a:endParaRPr lang="en-US" sz="2000" dirty="0"/>
          </a:p>
        </p:txBody>
      </p:sp>
      <p:sp>
        <p:nvSpPr>
          <p:cNvPr id="4" name="TextBox 3">
            <a:extLst>
              <a:ext uri="{FF2B5EF4-FFF2-40B4-BE49-F238E27FC236}">
                <a16:creationId xmlns:a16="http://schemas.microsoft.com/office/drawing/2014/main" id="{07F96626-ECAD-E014-4A16-7E7054BE7F2E}"/>
              </a:ext>
            </a:extLst>
          </p:cNvPr>
          <p:cNvSpPr txBox="1"/>
          <p:nvPr/>
        </p:nvSpPr>
        <p:spPr>
          <a:xfrm rot="21429679">
            <a:off x="8641662" y="5224470"/>
            <a:ext cx="3325891" cy="977191"/>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Got It???</a:t>
            </a:r>
          </a:p>
          <a:p>
            <a:pPr>
              <a:lnSpc>
                <a:spcPct val="150000"/>
              </a:lnSpc>
            </a:pPr>
            <a:r>
              <a:rPr lang="en-US" sz="2000" b="1" spc="65" dirty="0">
                <a:solidFill>
                  <a:srgbClr val="FFFFFF"/>
                </a:solidFill>
                <a:latin typeface="Bradley Hand ITC" panose="03070402050302030203" pitchFamily="66" charset="0"/>
                <a:cs typeface="Arial"/>
              </a:rPr>
              <a:t>Let’s </a:t>
            </a:r>
            <a:r>
              <a:rPr lang="en-US" sz="2000" b="1" spc="65" dirty="0" err="1">
                <a:solidFill>
                  <a:srgbClr val="FFFFFF"/>
                </a:solidFill>
                <a:latin typeface="Bradley Hand ITC" panose="03070402050302030203" pitchFamily="66" charset="0"/>
                <a:cs typeface="Arial"/>
              </a:rPr>
              <a:t>Goooooo</a:t>
            </a:r>
            <a:r>
              <a:rPr lang="en-US" sz="2000" b="1" spc="65" dirty="0">
                <a:solidFill>
                  <a:srgbClr val="FFFFFF"/>
                </a:solidFill>
                <a:latin typeface="Bradley Hand ITC" panose="03070402050302030203" pitchFamily="66" charset="0"/>
                <a:cs typeface="Arial"/>
              </a:rPr>
              <a:t>!!!</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1660317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E5B8E87-936A-59AA-DB6C-88E370B202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9BCD95-7E74-C8FE-308A-75FC155E65EC}"/>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 is Deep Learning (DL)</a:t>
            </a:r>
          </a:p>
        </p:txBody>
      </p:sp>
      <p:sp>
        <p:nvSpPr>
          <p:cNvPr id="3" name="Content Placeholder 2">
            <a:extLst>
              <a:ext uri="{FF2B5EF4-FFF2-40B4-BE49-F238E27FC236}">
                <a16:creationId xmlns:a16="http://schemas.microsoft.com/office/drawing/2014/main" id="{8B6344A1-9665-4DFF-A539-6071F4BA90F0}"/>
              </a:ext>
            </a:extLst>
          </p:cNvPr>
          <p:cNvSpPr>
            <a:spLocks noGrp="1"/>
          </p:cNvSpPr>
          <p:nvPr>
            <p:ph idx="1"/>
          </p:nvPr>
        </p:nvSpPr>
        <p:spPr>
          <a:xfrm>
            <a:off x="1097280" y="1845733"/>
            <a:ext cx="10058400" cy="4310623"/>
          </a:xfrm>
        </p:spPr>
        <p:txBody>
          <a:bodyPr>
            <a:normAutofit/>
          </a:bodyPr>
          <a:lstStyle/>
          <a:p>
            <a:pPr>
              <a:lnSpc>
                <a:spcPct val="150000"/>
              </a:lnSpc>
            </a:pPr>
            <a:r>
              <a:rPr lang="en-US" sz="2400" b="1" spc="65" dirty="0">
                <a:solidFill>
                  <a:srgbClr val="FFFFFF"/>
                </a:solidFill>
                <a:latin typeface="Bradley Hand ITC" panose="03070402050302030203" pitchFamily="66" charset="0"/>
                <a:cs typeface="Arial"/>
              </a:rPr>
              <a:t>Neural networks?  How?</a:t>
            </a:r>
          </a:p>
          <a:p>
            <a:pPr>
              <a:lnSpc>
                <a:spcPct val="150000"/>
              </a:lnSpc>
            </a:pPr>
            <a:br>
              <a:rPr lang="en-US" sz="2400" b="1" spc="65" dirty="0">
                <a:solidFill>
                  <a:srgbClr val="FFFFFF"/>
                </a:solidFill>
                <a:latin typeface="Bradley Hand ITC" panose="03070402050302030203" pitchFamily="66" charset="0"/>
                <a:cs typeface="Arial"/>
              </a:rPr>
            </a:br>
            <a:r>
              <a:rPr lang="en-US" sz="2400" b="1" spc="65" dirty="0">
                <a:solidFill>
                  <a:srgbClr val="FFFFFF"/>
                </a:solidFill>
                <a:latin typeface="Bradley Hand ITC" panose="03070402050302030203" pitchFamily="66" charset="0"/>
                <a:cs typeface="Arial"/>
              </a:rPr>
              <a:t>Imagine teaching a robot to recognize handwriting. Traditional ML would require manually programming rules for different letters. But Deep Learning would just look at thousands of handwritten examples and figure out the differences itself—like how humans learn handwriting by seeing and practicing.</a:t>
            </a:r>
            <a:endParaRPr lang="en-US" sz="2400" b="1" dirty="0">
              <a:latin typeface="Bradley Hand ITC" panose="03070402050302030203" pitchFamily="66" charset="0"/>
              <a:cs typeface="Arial"/>
            </a:endParaRPr>
          </a:p>
        </p:txBody>
      </p:sp>
      <p:sp>
        <p:nvSpPr>
          <p:cNvPr id="5" name="Footer Placeholder 4">
            <a:extLst>
              <a:ext uri="{FF2B5EF4-FFF2-40B4-BE49-F238E27FC236}">
                <a16:creationId xmlns:a16="http://schemas.microsoft.com/office/drawing/2014/main" id="{878C7D5F-BFE9-D3E6-7D1F-60A6EB0C2D48}"/>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21DE7F7B-4B22-7606-D1F8-88233EB38BA3}"/>
              </a:ext>
            </a:extLst>
          </p:cNvPr>
          <p:cNvSpPr>
            <a:spLocks noGrp="1"/>
          </p:cNvSpPr>
          <p:nvPr>
            <p:ph type="sldNum" sz="quarter" idx="12"/>
          </p:nvPr>
        </p:nvSpPr>
        <p:spPr/>
        <p:txBody>
          <a:bodyPr/>
          <a:lstStyle/>
          <a:p>
            <a:fld id="{7F537688-BEAE-4904-826F-1C1E0645A5D0}" type="slidenum">
              <a:rPr lang="en-US" sz="2000" smtClean="0"/>
              <a:t>15</a:t>
            </a:fld>
            <a:endParaRPr lang="en-US" sz="2000" dirty="0"/>
          </a:p>
        </p:txBody>
      </p:sp>
      <p:sp>
        <p:nvSpPr>
          <p:cNvPr id="4" name="TextBox 3">
            <a:extLst>
              <a:ext uri="{FF2B5EF4-FFF2-40B4-BE49-F238E27FC236}">
                <a16:creationId xmlns:a16="http://schemas.microsoft.com/office/drawing/2014/main" id="{E61AA2DA-D878-3C4C-9CCD-E7C89B8286F8}"/>
              </a:ext>
            </a:extLst>
          </p:cNvPr>
          <p:cNvSpPr txBox="1"/>
          <p:nvPr/>
        </p:nvSpPr>
        <p:spPr>
          <a:xfrm rot="21429679">
            <a:off x="8641662" y="5224470"/>
            <a:ext cx="3325891" cy="977191"/>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Got It???</a:t>
            </a:r>
          </a:p>
          <a:p>
            <a:pPr>
              <a:lnSpc>
                <a:spcPct val="150000"/>
              </a:lnSpc>
            </a:pPr>
            <a:r>
              <a:rPr lang="en-US" sz="2000" b="1" spc="65" dirty="0">
                <a:solidFill>
                  <a:srgbClr val="FFFFFF"/>
                </a:solidFill>
                <a:latin typeface="Bradley Hand ITC" panose="03070402050302030203" pitchFamily="66" charset="0"/>
                <a:cs typeface="Arial"/>
              </a:rPr>
              <a:t>Let’s </a:t>
            </a:r>
            <a:r>
              <a:rPr lang="en-US" sz="2000" b="1" spc="65" dirty="0" err="1">
                <a:solidFill>
                  <a:srgbClr val="FFFFFF"/>
                </a:solidFill>
                <a:latin typeface="Bradley Hand ITC" panose="03070402050302030203" pitchFamily="66" charset="0"/>
                <a:cs typeface="Arial"/>
              </a:rPr>
              <a:t>Goooooo</a:t>
            </a:r>
            <a:r>
              <a:rPr lang="en-US" sz="2000" b="1" spc="65" dirty="0">
                <a:solidFill>
                  <a:srgbClr val="FFFFFF"/>
                </a:solidFill>
                <a:latin typeface="Bradley Hand ITC" panose="03070402050302030203" pitchFamily="66" charset="0"/>
                <a:cs typeface="Arial"/>
              </a:rPr>
              <a:t>!!!</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40500063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BAA633C-861D-7D92-80EE-C108EDC1A7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85122-139F-F012-CAA1-B908327F2655}"/>
              </a:ext>
            </a:extLst>
          </p:cNvPr>
          <p:cNvSpPr>
            <a:spLocks noGrp="1"/>
          </p:cNvSpPr>
          <p:nvPr>
            <p:ph type="title"/>
          </p:nvPr>
        </p:nvSpPr>
        <p:spPr/>
        <p:txBody>
          <a:bodyPr/>
          <a:lstStyle/>
          <a:p>
            <a:r>
              <a:rPr lang="en-US" dirty="0">
                <a:solidFill>
                  <a:srgbClr val="DD9C19"/>
                </a:solidFill>
                <a:latin typeface="Century Gothic" panose="020B0502020202020204" pitchFamily="34" charset="0"/>
              </a:rPr>
              <a:t>AI vs ML vs Deep Learning (DL)</a:t>
            </a:r>
          </a:p>
        </p:txBody>
      </p:sp>
      <p:sp>
        <p:nvSpPr>
          <p:cNvPr id="3" name="Content Placeholder 2">
            <a:extLst>
              <a:ext uri="{FF2B5EF4-FFF2-40B4-BE49-F238E27FC236}">
                <a16:creationId xmlns:a16="http://schemas.microsoft.com/office/drawing/2014/main" id="{F19DFCB2-1C25-3C75-A625-7A09284E0066}"/>
              </a:ext>
            </a:extLst>
          </p:cNvPr>
          <p:cNvSpPr>
            <a:spLocks noGrp="1"/>
          </p:cNvSpPr>
          <p:nvPr>
            <p:ph idx="1"/>
          </p:nvPr>
        </p:nvSpPr>
        <p:spPr>
          <a:xfrm>
            <a:off x="1097280" y="1845734"/>
            <a:ext cx="6253779" cy="4023360"/>
          </a:xfrm>
        </p:spPr>
        <p:txBody>
          <a:bodyPr>
            <a:normAutofit fontScale="92500"/>
          </a:bodyPr>
          <a:lstStyle/>
          <a:p>
            <a:pPr>
              <a:lnSpc>
                <a:spcPct val="150000"/>
              </a:lnSpc>
            </a:pPr>
            <a:r>
              <a:rPr lang="en-US" sz="2800" dirty="0">
                <a:solidFill>
                  <a:schemeClr val="bg1"/>
                </a:solidFill>
                <a:latin typeface="Century Gothic" panose="020B0502020202020204" pitchFamily="34" charset="0"/>
              </a:rPr>
              <a:t>AI is like a </a:t>
            </a:r>
            <a:r>
              <a:rPr lang="en-US" sz="2800" b="1" dirty="0">
                <a:solidFill>
                  <a:schemeClr val="bg1"/>
                </a:solidFill>
                <a:latin typeface="Century Gothic" panose="020B0502020202020204" pitchFamily="34" charset="0"/>
              </a:rPr>
              <a:t>robotic assistant </a:t>
            </a:r>
            <a:r>
              <a:rPr lang="en-US" sz="2800" dirty="0">
                <a:solidFill>
                  <a:schemeClr val="bg1"/>
                </a:solidFill>
                <a:latin typeface="Century Gothic" panose="020B0502020202020204" pitchFamily="34" charset="0"/>
              </a:rPr>
              <a:t>that can follow instructions, </a:t>
            </a:r>
          </a:p>
          <a:p>
            <a:pPr>
              <a:lnSpc>
                <a:spcPct val="150000"/>
              </a:lnSpc>
            </a:pPr>
            <a:r>
              <a:rPr lang="en-US" sz="2800" dirty="0">
                <a:solidFill>
                  <a:schemeClr val="bg1"/>
                </a:solidFill>
                <a:latin typeface="Century Gothic" panose="020B0502020202020204" pitchFamily="34" charset="0"/>
              </a:rPr>
              <a:t>ML is when it learns from experience,</a:t>
            </a:r>
          </a:p>
          <a:p>
            <a:pPr>
              <a:lnSpc>
                <a:spcPct val="150000"/>
              </a:lnSpc>
            </a:pPr>
            <a:r>
              <a:rPr lang="en-US" sz="2800" dirty="0">
                <a:solidFill>
                  <a:schemeClr val="bg1"/>
                </a:solidFill>
                <a:latin typeface="Century Gothic" panose="020B0502020202020204" pitchFamily="34" charset="0"/>
              </a:rPr>
              <a:t>DL is when it learns so deeply that it can recognize faces, voices, and even create art! 🎨🤖</a:t>
            </a:r>
          </a:p>
        </p:txBody>
      </p:sp>
      <p:sp>
        <p:nvSpPr>
          <p:cNvPr id="5" name="Footer Placeholder 4">
            <a:extLst>
              <a:ext uri="{FF2B5EF4-FFF2-40B4-BE49-F238E27FC236}">
                <a16:creationId xmlns:a16="http://schemas.microsoft.com/office/drawing/2014/main" id="{47CF313E-70AE-D666-EADC-373B8ED3FE67}"/>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90CAC717-A62F-6430-C4F4-E21A7AE98081}"/>
              </a:ext>
            </a:extLst>
          </p:cNvPr>
          <p:cNvSpPr>
            <a:spLocks noGrp="1"/>
          </p:cNvSpPr>
          <p:nvPr>
            <p:ph type="sldNum" sz="quarter" idx="12"/>
          </p:nvPr>
        </p:nvSpPr>
        <p:spPr/>
        <p:txBody>
          <a:bodyPr/>
          <a:lstStyle/>
          <a:p>
            <a:fld id="{7F537688-BEAE-4904-826F-1C1E0645A5D0}" type="slidenum">
              <a:rPr lang="en-US" sz="2000" smtClean="0"/>
              <a:t>16</a:t>
            </a:fld>
            <a:endParaRPr lang="en-US" sz="2000" dirty="0"/>
          </a:p>
        </p:txBody>
      </p:sp>
      <p:grpSp>
        <p:nvGrpSpPr>
          <p:cNvPr id="9" name="Group 8">
            <a:extLst>
              <a:ext uri="{FF2B5EF4-FFF2-40B4-BE49-F238E27FC236}">
                <a16:creationId xmlns:a16="http://schemas.microsoft.com/office/drawing/2014/main" id="{32AE6E3D-9F52-2EC4-871D-1C4D2017BC7C}"/>
              </a:ext>
            </a:extLst>
          </p:cNvPr>
          <p:cNvGrpSpPr/>
          <p:nvPr/>
        </p:nvGrpSpPr>
        <p:grpSpPr>
          <a:xfrm>
            <a:off x="7664888" y="2065425"/>
            <a:ext cx="3674434" cy="3583978"/>
            <a:chOff x="4692990" y="2017037"/>
            <a:chExt cx="4473588" cy="4298079"/>
          </a:xfrm>
        </p:grpSpPr>
        <p:pic>
          <p:nvPicPr>
            <p:cNvPr id="4" name="object 2">
              <a:extLst>
                <a:ext uri="{FF2B5EF4-FFF2-40B4-BE49-F238E27FC236}">
                  <a16:creationId xmlns:a16="http://schemas.microsoft.com/office/drawing/2014/main" id="{738C9C94-2EA8-3EA3-3067-DB8076BAA7CF}"/>
                </a:ext>
              </a:extLst>
            </p:cNvPr>
            <p:cNvPicPr/>
            <p:nvPr/>
          </p:nvPicPr>
          <p:blipFill>
            <a:blip r:embed="rId2" cstate="print"/>
            <a:stretch>
              <a:fillRect/>
            </a:stretch>
          </p:blipFill>
          <p:spPr>
            <a:xfrm>
              <a:off x="4692990" y="2017037"/>
              <a:ext cx="4473588" cy="4298079"/>
            </a:xfrm>
            <a:prstGeom prst="rect">
              <a:avLst/>
            </a:prstGeom>
          </p:spPr>
        </p:pic>
        <p:sp>
          <p:nvSpPr>
            <p:cNvPr id="11" name="TextBox 10">
              <a:extLst>
                <a:ext uri="{FF2B5EF4-FFF2-40B4-BE49-F238E27FC236}">
                  <a16:creationId xmlns:a16="http://schemas.microsoft.com/office/drawing/2014/main" id="{1A28C670-8991-FBE4-93C7-1A82228DF0C1}"/>
                </a:ext>
              </a:extLst>
            </p:cNvPr>
            <p:cNvSpPr txBox="1"/>
            <p:nvPr/>
          </p:nvSpPr>
          <p:spPr>
            <a:xfrm>
              <a:off x="5487077" y="2492984"/>
              <a:ext cx="2837772" cy="369101"/>
            </a:xfrm>
            <a:prstGeom prst="rect">
              <a:avLst/>
            </a:prstGeom>
            <a:noFill/>
          </p:spPr>
          <p:txBody>
            <a:bodyPr wrap="square">
              <a:spAutoFit/>
            </a:bodyPr>
            <a:lstStyle/>
            <a:p>
              <a:r>
                <a:rPr lang="en-US" sz="1400" b="1" spc="65" dirty="0">
                  <a:solidFill>
                    <a:srgbClr val="FFFFFF"/>
                  </a:solidFill>
                  <a:latin typeface="Bradley Hand ITC" panose="03070402050302030203" pitchFamily="66" charset="0"/>
                  <a:cs typeface="Arial"/>
                </a:rPr>
                <a:t>Artificial Intelligence</a:t>
              </a:r>
              <a:endParaRPr lang="en-US" sz="1400" b="1" dirty="0">
                <a:latin typeface="Bradley Hand ITC" panose="03070402050302030203" pitchFamily="66" charset="0"/>
                <a:cs typeface="Arial"/>
              </a:endParaRPr>
            </a:p>
          </p:txBody>
        </p:sp>
        <p:sp>
          <p:nvSpPr>
            <p:cNvPr id="12" name="TextBox 11">
              <a:extLst>
                <a:ext uri="{FF2B5EF4-FFF2-40B4-BE49-F238E27FC236}">
                  <a16:creationId xmlns:a16="http://schemas.microsoft.com/office/drawing/2014/main" id="{BEDA87FE-6F6A-BB2C-B257-FC0AF455283E}"/>
                </a:ext>
              </a:extLst>
            </p:cNvPr>
            <p:cNvSpPr txBox="1"/>
            <p:nvPr/>
          </p:nvSpPr>
          <p:spPr>
            <a:xfrm>
              <a:off x="5928850" y="3483785"/>
              <a:ext cx="2837772" cy="406010"/>
            </a:xfrm>
            <a:prstGeom prst="rect">
              <a:avLst/>
            </a:prstGeom>
            <a:noFill/>
          </p:spPr>
          <p:txBody>
            <a:bodyPr wrap="square">
              <a:spAutoFit/>
            </a:bodyPr>
            <a:lstStyle/>
            <a:p>
              <a:r>
                <a:rPr lang="en-US" sz="1600" b="1" spc="65" dirty="0">
                  <a:solidFill>
                    <a:srgbClr val="FFFFFF"/>
                  </a:solidFill>
                  <a:latin typeface="Bradley Hand ITC" panose="03070402050302030203" pitchFamily="66" charset="0"/>
                  <a:cs typeface="Arial"/>
                </a:rPr>
                <a:t>Machine Learning</a:t>
              </a:r>
              <a:endParaRPr lang="en-US" sz="1600" b="1" dirty="0">
                <a:latin typeface="Bradley Hand ITC" panose="03070402050302030203" pitchFamily="66" charset="0"/>
                <a:cs typeface="Arial"/>
              </a:endParaRPr>
            </a:p>
          </p:txBody>
        </p:sp>
        <p:sp>
          <p:nvSpPr>
            <p:cNvPr id="13" name="TextBox 12">
              <a:extLst>
                <a:ext uri="{FF2B5EF4-FFF2-40B4-BE49-F238E27FC236}">
                  <a16:creationId xmlns:a16="http://schemas.microsoft.com/office/drawing/2014/main" id="{EDC658F4-6C65-6168-31D5-D572D43F66F8}"/>
                </a:ext>
              </a:extLst>
            </p:cNvPr>
            <p:cNvSpPr txBox="1"/>
            <p:nvPr/>
          </p:nvSpPr>
          <p:spPr>
            <a:xfrm>
              <a:off x="7148207" y="4522551"/>
              <a:ext cx="1657656" cy="701290"/>
            </a:xfrm>
            <a:prstGeom prst="rect">
              <a:avLst/>
            </a:prstGeom>
            <a:noFill/>
          </p:spPr>
          <p:txBody>
            <a:bodyPr wrap="square">
              <a:spAutoFit/>
            </a:bodyPr>
            <a:lstStyle/>
            <a:p>
              <a:r>
                <a:rPr lang="en-US" sz="1600" b="1" spc="65" dirty="0">
                  <a:solidFill>
                    <a:srgbClr val="FFFFFF"/>
                  </a:solidFill>
                  <a:latin typeface="Bradley Hand ITC" panose="03070402050302030203" pitchFamily="66" charset="0"/>
                  <a:cs typeface="Arial"/>
                </a:rPr>
                <a:t>Deep</a:t>
              </a:r>
            </a:p>
            <a:p>
              <a:r>
                <a:rPr lang="en-US" sz="1600" b="1" spc="65" dirty="0">
                  <a:solidFill>
                    <a:srgbClr val="FFFFFF"/>
                  </a:solidFill>
                  <a:latin typeface="Bradley Hand ITC" panose="03070402050302030203" pitchFamily="66" charset="0"/>
                  <a:cs typeface="Arial"/>
                </a:rPr>
                <a:t>Learning</a:t>
              </a:r>
              <a:endParaRPr lang="en-US" sz="1600" b="1" dirty="0">
                <a:latin typeface="Bradley Hand ITC" panose="03070402050302030203" pitchFamily="66" charset="0"/>
                <a:cs typeface="Arial"/>
              </a:endParaRPr>
            </a:p>
          </p:txBody>
        </p:sp>
      </p:grpSp>
      <p:sp>
        <p:nvSpPr>
          <p:cNvPr id="8" name="TextBox 7">
            <a:extLst>
              <a:ext uri="{FF2B5EF4-FFF2-40B4-BE49-F238E27FC236}">
                <a16:creationId xmlns:a16="http://schemas.microsoft.com/office/drawing/2014/main" id="{914D5E23-0B8C-042C-4932-1976CB81A9CC}"/>
              </a:ext>
            </a:extLst>
          </p:cNvPr>
          <p:cNvSpPr txBox="1"/>
          <p:nvPr/>
        </p:nvSpPr>
        <p:spPr>
          <a:xfrm rot="21429679">
            <a:off x="8182448" y="5611331"/>
            <a:ext cx="3325891" cy="515526"/>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Where do we group NLP??</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2747714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4258860-AA56-5C10-9AB8-6B14ADC28E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A08842-D18A-6BBD-17E5-C2CC140CEDF0}"/>
              </a:ext>
            </a:extLst>
          </p:cNvPr>
          <p:cNvSpPr>
            <a:spLocks noGrp="1"/>
          </p:cNvSpPr>
          <p:nvPr>
            <p:ph type="title"/>
          </p:nvPr>
        </p:nvSpPr>
        <p:spPr/>
        <p:txBody>
          <a:bodyPr/>
          <a:lstStyle/>
          <a:p>
            <a:r>
              <a:rPr lang="en-US" dirty="0">
                <a:solidFill>
                  <a:srgbClr val="DD9C19"/>
                </a:solidFill>
                <a:latin typeface="Century Gothic" panose="020B0502020202020204" pitchFamily="34" charset="0"/>
              </a:rPr>
              <a:t>AI vs ML vs Deep Learning (DL)</a:t>
            </a:r>
          </a:p>
        </p:txBody>
      </p:sp>
      <p:sp>
        <p:nvSpPr>
          <p:cNvPr id="5" name="Footer Placeholder 4">
            <a:extLst>
              <a:ext uri="{FF2B5EF4-FFF2-40B4-BE49-F238E27FC236}">
                <a16:creationId xmlns:a16="http://schemas.microsoft.com/office/drawing/2014/main" id="{6540C34F-A3E1-6FE7-61D3-1B1989B73985}"/>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15C530FF-8584-0D62-7FB4-2A1CD2F32EAA}"/>
              </a:ext>
            </a:extLst>
          </p:cNvPr>
          <p:cNvSpPr>
            <a:spLocks noGrp="1"/>
          </p:cNvSpPr>
          <p:nvPr>
            <p:ph type="sldNum" sz="quarter" idx="12"/>
          </p:nvPr>
        </p:nvSpPr>
        <p:spPr/>
        <p:txBody>
          <a:bodyPr/>
          <a:lstStyle/>
          <a:p>
            <a:fld id="{7F537688-BEAE-4904-826F-1C1E0645A5D0}" type="slidenum">
              <a:rPr lang="en-US" sz="2000" smtClean="0"/>
              <a:t>17</a:t>
            </a:fld>
            <a:endParaRPr lang="en-US" sz="2000" dirty="0"/>
          </a:p>
        </p:txBody>
      </p:sp>
      <p:grpSp>
        <p:nvGrpSpPr>
          <p:cNvPr id="9" name="Group 8">
            <a:extLst>
              <a:ext uri="{FF2B5EF4-FFF2-40B4-BE49-F238E27FC236}">
                <a16:creationId xmlns:a16="http://schemas.microsoft.com/office/drawing/2014/main" id="{211ADFFB-88C3-DD44-94D6-71B911EC2E86}"/>
              </a:ext>
            </a:extLst>
          </p:cNvPr>
          <p:cNvGrpSpPr/>
          <p:nvPr/>
        </p:nvGrpSpPr>
        <p:grpSpPr>
          <a:xfrm>
            <a:off x="1449391" y="1857083"/>
            <a:ext cx="4473588" cy="4298079"/>
            <a:chOff x="4692990" y="2017037"/>
            <a:chExt cx="4473588" cy="4298079"/>
          </a:xfrm>
        </p:grpSpPr>
        <p:pic>
          <p:nvPicPr>
            <p:cNvPr id="4" name="object 2">
              <a:extLst>
                <a:ext uri="{FF2B5EF4-FFF2-40B4-BE49-F238E27FC236}">
                  <a16:creationId xmlns:a16="http://schemas.microsoft.com/office/drawing/2014/main" id="{D3370CEF-B48A-438F-9719-068A035E1C5D}"/>
                </a:ext>
              </a:extLst>
            </p:cNvPr>
            <p:cNvPicPr/>
            <p:nvPr/>
          </p:nvPicPr>
          <p:blipFill>
            <a:blip r:embed="rId2" cstate="print"/>
            <a:stretch>
              <a:fillRect/>
            </a:stretch>
          </p:blipFill>
          <p:spPr>
            <a:xfrm>
              <a:off x="4692990" y="2017037"/>
              <a:ext cx="4473588" cy="4298079"/>
            </a:xfrm>
            <a:prstGeom prst="rect">
              <a:avLst/>
            </a:prstGeom>
          </p:spPr>
        </p:pic>
        <p:sp>
          <p:nvSpPr>
            <p:cNvPr id="11" name="TextBox 10">
              <a:extLst>
                <a:ext uri="{FF2B5EF4-FFF2-40B4-BE49-F238E27FC236}">
                  <a16:creationId xmlns:a16="http://schemas.microsoft.com/office/drawing/2014/main" id="{06E5161C-B7E5-B1E5-28DC-4CD12BE80EAA}"/>
                </a:ext>
              </a:extLst>
            </p:cNvPr>
            <p:cNvSpPr txBox="1"/>
            <p:nvPr/>
          </p:nvSpPr>
          <p:spPr>
            <a:xfrm>
              <a:off x="5487078" y="2492984"/>
              <a:ext cx="2837772" cy="400110"/>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Artificial Intelligence</a:t>
              </a:r>
              <a:endParaRPr lang="en-US" sz="2000" b="1" dirty="0">
                <a:latin typeface="Bradley Hand ITC" panose="03070402050302030203" pitchFamily="66" charset="0"/>
                <a:cs typeface="Arial"/>
              </a:endParaRPr>
            </a:p>
          </p:txBody>
        </p:sp>
        <p:sp>
          <p:nvSpPr>
            <p:cNvPr id="12" name="TextBox 11">
              <a:extLst>
                <a:ext uri="{FF2B5EF4-FFF2-40B4-BE49-F238E27FC236}">
                  <a16:creationId xmlns:a16="http://schemas.microsoft.com/office/drawing/2014/main" id="{012168E1-C9BF-6CFF-B9E6-16713132574C}"/>
                </a:ext>
              </a:extLst>
            </p:cNvPr>
            <p:cNvSpPr txBox="1"/>
            <p:nvPr/>
          </p:nvSpPr>
          <p:spPr>
            <a:xfrm>
              <a:off x="5928850" y="3483785"/>
              <a:ext cx="2837772" cy="400110"/>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Machine Learning</a:t>
              </a:r>
              <a:endParaRPr lang="en-US" sz="2000" b="1" dirty="0">
                <a:latin typeface="Bradley Hand ITC" panose="03070402050302030203" pitchFamily="66" charset="0"/>
                <a:cs typeface="Arial"/>
              </a:endParaRPr>
            </a:p>
          </p:txBody>
        </p:sp>
        <p:sp>
          <p:nvSpPr>
            <p:cNvPr id="13" name="TextBox 12">
              <a:extLst>
                <a:ext uri="{FF2B5EF4-FFF2-40B4-BE49-F238E27FC236}">
                  <a16:creationId xmlns:a16="http://schemas.microsoft.com/office/drawing/2014/main" id="{136595E8-9E92-078A-FBBA-1C6541F86040}"/>
                </a:ext>
              </a:extLst>
            </p:cNvPr>
            <p:cNvSpPr txBox="1"/>
            <p:nvPr/>
          </p:nvSpPr>
          <p:spPr>
            <a:xfrm>
              <a:off x="7148207" y="4522551"/>
              <a:ext cx="1657656" cy="707886"/>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Deep</a:t>
              </a:r>
            </a:p>
            <a:p>
              <a:r>
                <a:rPr lang="en-US" sz="2000" b="1" spc="65" dirty="0">
                  <a:solidFill>
                    <a:srgbClr val="FFFFFF"/>
                  </a:solidFill>
                  <a:latin typeface="Bradley Hand ITC" panose="03070402050302030203" pitchFamily="66" charset="0"/>
                  <a:cs typeface="Arial"/>
                </a:rPr>
                <a:t>Learning</a:t>
              </a:r>
              <a:endParaRPr lang="en-US" sz="2000" b="1" dirty="0">
                <a:latin typeface="Bradley Hand ITC" panose="03070402050302030203" pitchFamily="66" charset="0"/>
                <a:cs typeface="Arial"/>
              </a:endParaRPr>
            </a:p>
          </p:txBody>
        </p:sp>
      </p:grpSp>
      <p:sp>
        <p:nvSpPr>
          <p:cNvPr id="19" name="TextBox 18">
            <a:extLst>
              <a:ext uri="{FF2B5EF4-FFF2-40B4-BE49-F238E27FC236}">
                <a16:creationId xmlns:a16="http://schemas.microsoft.com/office/drawing/2014/main" id="{BA946C5A-1263-AD06-C635-164BA2A19CF8}"/>
              </a:ext>
            </a:extLst>
          </p:cNvPr>
          <p:cNvSpPr txBox="1"/>
          <p:nvPr/>
        </p:nvSpPr>
        <p:spPr>
          <a:xfrm rot="21429679">
            <a:off x="8182448" y="5611331"/>
            <a:ext cx="3325891" cy="515526"/>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NLP is a sub of NLP..</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3402226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47C4A96-89DF-BDC0-C360-01A983E179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71BD8E-5FB6-FB83-A7AD-FDBEAF6EA93C}"/>
              </a:ext>
            </a:extLst>
          </p:cNvPr>
          <p:cNvSpPr>
            <a:spLocks noGrp="1"/>
          </p:cNvSpPr>
          <p:nvPr>
            <p:ph type="title"/>
          </p:nvPr>
        </p:nvSpPr>
        <p:spPr/>
        <p:txBody>
          <a:bodyPr/>
          <a:lstStyle/>
          <a:p>
            <a:r>
              <a:rPr lang="en-US" dirty="0">
                <a:solidFill>
                  <a:srgbClr val="DD9C19"/>
                </a:solidFill>
                <a:latin typeface="Century Gothic" panose="020B0502020202020204" pitchFamily="34" charset="0"/>
              </a:rPr>
              <a:t>AI vs ML vs Deep Learning (DL)</a:t>
            </a:r>
          </a:p>
        </p:txBody>
      </p:sp>
      <p:sp>
        <p:nvSpPr>
          <p:cNvPr id="3" name="Content Placeholder 2">
            <a:extLst>
              <a:ext uri="{FF2B5EF4-FFF2-40B4-BE49-F238E27FC236}">
                <a16:creationId xmlns:a16="http://schemas.microsoft.com/office/drawing/2014/main" id="{FFFEC9B1-2183-D25C-5513-0CF2FA8FB9F3}"/>
              </a:ext>
            </a:extLst>
          </p:cNvPr>
          <p:cNvSpPr>
            <a:spLocks noGrp="1"/>
          </p:cNvSpPr>
          <p:nvPr>
            <p:ph idx="1"/>
          </p:nvPr>
        </p:nvSpPr>
        <p:spPr>
          <a:xfrm>
            <a:off x="1097280" y="1845734"/>
            <a:ext cx="6253779" cy="4023360"/>
          </a:xfrm>
        </p:spPr>
        <p:txBody>
          <a:bodyPr>
            <a:normAutofit fontScale="92500"/>
          </a:bodyPr>
          <a:lstStyle/>
          <a:p>
            <a:pPr>
              <a:lnSpc>
                <a:spcPct val="150000"/>
              </a:lnSpc>
            </a:pPr>
            <a:r>
              <a:rPr lang="en-US" sz="2800" b="1" spc="65" dirty="0">
                <a:solidFill>
                  <a:srgbClr val="FFFFFF"/>
                </a:solidFill>
                <a:latin typeface="Bradley Hand ITC" panose="03070402050302030203" pitchFamily="66" charset="0"/>
                <a:cs typeface="Arial"/>
              </a:rPr>
              <a:t>Let’s relate with this:</a:t>
            </a:r>
          </a:p>
          <a:p>
            <a:pPr>
              <a:lnSpc>
                <a:spcPct val="150000"/>
              </a:lnSpc>
            </a:pPr>
            <a:r>
              <a:rPr lang="en-US" sz="2800" b="1" spc="65" dirty="0">
                <a:solidFill>
                  <a:srgbClr val="FFFFFF"/>
                </a:solidFill>
                <a:latin typeface="Bradley Hand ITC" panose="03070402050302030203" pitchFamily="66" charset="0"/>
                <a:cs typeface="Arial"/>
              </a:rPr>
              <a:t>AI is like a kitchen assistant following recipes, ML is like a cook who tweaks dishes based on feedback, and DL is like a top chef who invents new recipes just by understanding flavors! 🍳🤖🔥</a:t>
            </a:r>
          </a:p>
        </p:txBody>
      </p:sp>
      <p:sp>
        <p:nvSpPr>
          <p:cNvPr id="5" name="Footer Placeholder 4">
            <a:extLst>
              <a:ext uri="{FF2B5EF4-FFF2-40B4-BE49-F238E27FC236}">
                <a16:creationId xmlns:a16="http://schemas.microsoft.com/office/drawing/2014/main" id="{FF4580D9-D60A-5F9B-A96B-FEA4725196B1}"/>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BCB096B0-4E99-D649-3DCA-3D287B0BC13B}"/>
              </a:ext>
            </a:extLst>
          </p:cNvPr>
          <p:cNvSpPr>
            <a:spLocks noGrp="1"/>
          </p:cNvSpPr>
          <p:nvPr>
            <p:ph type="sldNum" sz="quarter" idx="12"/>
          </p:nvPr>
        </p:nvSpPr>
        <p:spPr/>
        <p:txBody>
          <a:bodyPr/>
          <a:lstStyle/>
          <a:p>
            <a:fld id="{7F537688-BEAE-4904-826F-1C1E0645A5D0}" type="slidenum">
              <a:rPr lang="en-US" sz="2000" smtClean="0"/>
              <a:t>18</a:t>
            </a:fld>
            <a:endParaRPr lang="en-US" sz="2000" dirty="0"/>
          </a:p>
        </p:txBody>
      </p:sp>
      <p:grpSp>
        <p:nvGrpSpPr>
          <p:cNvPr id="8" name="Group 7">
            <a:extLst>
              <a:ext uri="{FF2B5EF4-FFF2-40B4-BE49-F238E27FC236}">
                <a16:creationId xmlns:a16="http://schemas.microsoft.com/office/drawing/2014/main" id="{35E7A58F-9830-6A57-0916-FFA4A380F859}"/>
              </a:ext>
            </a:extLst>
          </p:cNvPr>
          <p:cNvGrpSpPr/>
          <p:nvPr/>
        </p:nvGrpSpPr>
        <p:grpSpPr>
          <a:xfrm>
            <a:off x="7664888" y="2065425"/>
            <a:ext cx="3674434" cy="3583978"/>
            <a:chOff x="4692990" y="2017037"/>
            <a:chExt cx="4473588" cy="4298079"/>
          </a:xfrm>
        </p:grpSpPr>
        <p:pic>
          <p:nvPicPr>
            <p:cNvPr id="10" name="object 2">
              <a:extLst>
                <a:ext uri="{FF2B5EF4-FFF2-40B4-BE49-F238E27FC236}">
                  <a16:creationId xmlns:a16="http://schemas.microsoft.com/office/drawing/2014/main" id="{4B23A75F-9064-975B-FC02-7B28F52E7A78}"/>
                </a:ext>
              </a:extLst>
            </p:cNvPr>
            <p:cNvPicPr/>
            <p:nvPr/>
          </p:nvPicPr>
          <p:blipFill>
            <a:blip r:embed="rId2" cstate="print"/>
            <a:stretch>
              <a:fillRect/>
            </a:stretch>
          </p:blipFill>
          <p:spPr>
            <a:xfrm>
              <a:off x="4692990" y="2017037"/>
              <a:ext cx="4473588" cy="4298079"/>
            </a:xfrm>
            <a:prstGeom prst="rect">
              <a:avLst/>
            </a:prstGeom>
          </p:spPr>
        </p:pic>
        <p:sp>
          <p:nvSpPr>
            <p:cNvPr id="14" name="TextBox 13">
              <a:extLst>
                <a:ext uri="{FF2B5EF4-FFF2-40B4-BE49-F238E27FC236}">
                  <a16:creationId xmlns:a16="http://schemas.microsoft.com/office/drawing/2014/main" id="{B1D284CF-44C5-15D4-66A3-CB34E2DFD554}"/>
                </a:ext>
              </a:extLst>
            </p:cNvPr>
            <p:cNvSpPr txBox="1"/>
            <p:nvPr/>
          </p:nvSpPr>
          <p:spPr>
            <a:xfrm>
              <a:off x="5487077" y="2492984"/>
              <a:ext cx="2837772" cy="369101"/>
            </a:xfrm>
            <a:prstGeom prst="rect">
              <a:avLst/>
            </a:prstGeom>
            <a:noFill/>
          </p:spPr>
          <p:txBody>
            <a:bodyPr wrap="square">
              <a:spAutoFit/>
            </a:bodyPr>
            <a:lstStyle/>
            <a:p>
              <a:r>
                <a:rPr lang="en-US" sz="1400" b="1" spc="65" dirty="0">
                  <a:solidFill>
                    <a:srgbClr val="FFFFFF"/>
                  </a:solidFill>
                  <a:latin typeface="Bradley Hand ITC" panose="03070402050302030203" pitchFamily="66" charset="0"/>
                  <a:cs typeface="Arial"/>
                </a:rPr>
                <a:t>Artificial Intelligence</a:t>
              </a:r>
              <a:endParaRPr lang="en-US" sz="1400" b="1" dirty="0">
                <a:latin typeface="Bradley Hand ITC" panose="03070402050302030203" pitchFamily="66" charset="0"/>
                <a:cs typeface="Arial"/>
              </a:endParaRPr>
            </a:p>
          </p:txBody>
        </p:sp>
        <p:sp>
          <p:nvSpPr>
            <p:cNvPr id="15" name="TextBox 14">
              <a:extLst>
                <a:ext uri="{FF2B5EF4-FFF2-40B4-BE49-F238E27FC236}">
                  <a16:creationId xmlns:a16="http://schemas.microsoft.com/office/drawing/2014/main" id="{BCAC448E-149A-4554-25A1-CB86944BC395}"/>
                </a:ext>
              </a:extLst>
            </p:cNvPr>
            <p:cNvSpPr txBox="1"/>
            <p:nvPr/>
          </p:nvSpPr>
          <p:spPr>
            <a:xfrm>
              <a:off x="5928850" y="3483785"/>
              <a:ext cx="2837772" cy="406010"/>
            </a:xfrm>
            <a:prstGeom prst="rect">
              <a:avLst/>
            </a:prstGeom>
            <a:noFill/>
          </p:spPr>
          <p:txBody>
            <a:bodyPr wrap="square">
              <a:spAutoFit/>
            </a:bodyPr>
            <a:lstStyle/>
            <a:p>
              <a:r>
                <a:rPr lang="en-US" sz="1600" b="1" spc="65" dirty="0">
                  <a:solidFill>
                    <a:srgbClr val="FFFFFF"/>
                  </a:solidFill>
                  <a:latin typeface="Bradley Hand ITC" panose="03070402050302030203" pitchFamily="66" charset="0"/>
                  <a:cs typeface="Arial"/>
                </a:rPr>
                <a:t>Machine Learning</a:t>
              </a:r>
              <a:endParaRPr lang="en-US" sz="1600" b="1" dirty="0">
                <a:latin typeface="Bradley Hand ITC" panose="03070402050302030203" pitchFamily="66" charset="0"/>
                <a:cs typeface="Arial"/>
              </a:endParaRPr>
            </a:p>
          </p:txBody>
        </p:sp>
        <p:sp>
          <p:nvSpPr>
            <p:cNvPr id="16" name="TextBox 15">
              <a:extLst>
                <a:ext uri="{FF2B5EF4-FFF2-40B4-BE49-F238E27FC236}">
                  <a16:creationId xmlns:a16="http://schemas.microsoft.com/office/drawing/2014/main" id="{7B03152C-1A00-DED7-8932-D9FAF0F2BF7A}"/>
                </a:ext>
              </a:extLst>
            </p:cNvPr>
            <p:cNvSpPr txBox="1"/>
            <p:nvPr/>
          </p:nvSpPr>
          <p:spPr>
            <a:xfrm>
              <a:off x="7148207" y="4522551"/>
              <a:ext cx="1657656" cy="701290"/>
            </a:xfrm>
            <a:prstGeom prst="rect">
              <a:avLst/>
            </a:prstGeom>
            <a:noFill/>
          </p:spPr>
          <p:txBody>
            <a:bodyPr wrap="square">
              <a:spAutoFit/>
            </a:bodyPr>
            <a:lstStyle/>
            <a:p>
              <a:r>
                <a:rPr lang="en-US" sz="1600" b="1" spc="65" dirty="0">
                  <a:solidFill>
                    <a:srgbClr val="FFFFFF"/>
                  </a:solidFill>
                  <a:latin typeface="Bradley Hand ITC" panose="03070402050302030203" pitchFamily="66" charset="0"/>
                  <a:cs typeface="Arial"/>
                </a:rPr>
                <a:t>Deep</a:t>
              </a:r>
            </a:p>
            <a:p>
              <a:r>
                <a:rPr lang="en-US" sz="1600" b="1" spc="65" dirty="0">
                  <a:solidFill>
                    <a:srgbClr val="FFFFFF"/>
                  </a:solidFill>
                  <a:latin typeface="Bradley Hand ITC" panose="03070402050302030203" pitchFamily="66" charset="0"/>
                  <a:cs typeface="Arial"/>
                </a:rPr>
                <a:t>Learning</a:t>
              </a:r>
              <a:endParaRPr lang="en-US" sz="1600" b="1" dirty="0">
                <a:latin typeface="Bradley Hand ITC" panose="03070402050302030203" pitchFamily="66" charset="0"/>
                <a:cs typeface="Arial"/>
              </a:endParaRPr>
            </a:p>
          </p:txBody>
        </p:sp>
      </p:grpSp>
      <p:sp>
        <p:nvSpPr>
          <p:cNvPr id="17" name="TextBox 16">
            <a:extLst>
              <a:ext uri="{FF2B5EF4-FFF2-40B4-BE49-F238E27FC236}">
                <a16:creationId xmlns:a16="http://schemas.microsoft.com/office/drawing/2014/main" id="{D3BAFBEF-DFEE-6784-29C6-5F690D0DE3CB}"/>
              </a:ext>
            </a:extLst>
          </p:cNvPr>
          <p:cNvSpPr txBox="1"/>
          <p:nvPr/>
        </p:nvSpPr>
        <p:spPr>
          <a:xfrm rot="21429679">
            <a:off x="7373215" y="5328554"/>
            <a:ext cx="3325891" cy="977191"/>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Got It???</a:t>
            </a:r>
          </a:p>
          <a:p>
            <a:pPr>
              <a:lnSpc>
                <a:spcPct val="150000"/>
              </a:lnSpc>
            </a:pPr>
            <a:r>
              <a:rPr lang="en-US" sz="2000" b="1" spc="65" dirty="0">
                <a:solidFill>
                  <a:srgbClr val="FFFFFF"/>
                </a:solidFill>
                <a:latin typeface="Bradley Hand ITC" panose="03070402050302030203" pitchFamily="66" charset="0"/>
                <a:cs typeface="Arial"/>
              </a:rPr>
              <a:t>Let’s </a:t>
            </a:r>
            <a:r>
              <a:rPr lang="en-US" sz="2000" b="1" spc="65" dirty="0" err="1">
                <a:solidFill>
                  <a:srgbClr val="FFFFFF"/>
                </a:solidFill>
                <a:latin typeface="Bradley Hand ITC" panose="03070402050302030203" pitchFamily="66" charset="0"/>
                <a:cs typeface="Arial"/>
              </a:rPr>
              <a:t>Goooooo</a:t>
            </a:r>
            <a:r>
              <a:rPr lang="en-US" sz="2000" b="1" spc="65" dirty="0">
                <a:solidFill>
                  <a:srgbClr val="FFFFFF"/>
                </a:solidFill>
                <a:latin typeface="Bradley Hand ITC" panose="03070402050302030203" pitchFamily="66" charset="0"/>
                <a:cs typeface="Arial"/>
              </a:rPr>
              <a:t>!!!</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2097380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B6EAD5E-8FB5-3748-15A8-5493D16BF3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E8DCC0-8AA6-FD82-37EF-F62AFB0C7A98}"/>
              </a:ext>
            </a:extLst>
          </p:cNvPr>
          <p:cNvSpPr>
            <a:spLocks noGrp="1"/>
          </p:cNvSpPr>
          <p:nvPr>
            <p:ph type="title"/>
          </p:nvPr>
        </p:nvSpPr>
        <p:spPr/>
        <p:txBody>
          <a:bodyPr/>
          <a:lstStyle/>
          <a:p>
            <a:r>
              <a:rPr lang="en-US" dirty="0">
                <a:solidFill>
                  <a:srgbClr val="DD9C19"/>
                </a:solidFill>
                <a:latin typeface="Century Gothic" panose="020B0502020202020204" pitchFamily="34" charset="0"/>
              </a:rPr>
              <a:t>ML vs DL</a:t>
            </a:r>
          </a:p>
        </p:txBody>
      </p:sp>
      <p:sp>
        <p:nvSpPr>
          <p:cNvPr id="3" name="Content Placeholder 2">
            <a:extLst>
              <a:ext uri="{FF2B5EF4-FFF2-40B4-BE49-F238E27FC236}">
                <a16:creationId xmlns:a16="http://schemas.microsoft.com/office/drawing/2014/main" id="{AAF984A3-E2F6-9E81-8B28-55F00919AFC4}"/>
              </a:ext>
            </a:extLst>
          </p:cNvPr>
          <p:cNvSpPr>
            <a:spLocks noGrp="1"/>
          </p:cNvSpPr>
          <p:nvPr>
            <p:ph idx="1"/>
          </p:nvPr>
        </p:nvSpPr>
        <p:spPr>
          <a:xfrm>
            <a:off x="1097280" y="1845734"/>
            <a:ext cx="6253779" cy="4023360"/>
          </a:xfrm>
        </p:spPr>
        <p:txBody>
          <a:bodyPr/>
          <a:lstStyle/>
          <a:p>
            <a:pPr>
              <a:lnSpc>
                <a:spcPct val="100000"/>
              </a:lnSpc>
            </a:pPr>
            <a:r>
              <a:rPr lang="en-US" dirty="0">
                <a:solidFill>
                  <a:schemeClr val="bg1"/>
                </a:solidFill>
                <a:latin typeface="Century Gothic" panose="020B0502020202020204" pitchFamily="34" charset="0"/>
              </a:rPr>
              <a:t>..</a:t>
            </a:r>
          </a:p>
        </p:txBody>
      </p:sp>
      <p:sp>
        <p:nvSpPr>
          <p:cNvPr id="5" name="Footer Placeholder 4">
            <a:extLst>
              <a:ext uri="{FF2B5EF4-FFF2-40B4-BE49-F238E27FC236}">
                <a16:creationId xmlns:a16="http://schemas.microsoft.com/office/drawing/2014/main" id="{051C0950-9A66-91F7-663C-4B8824003D2E}"/>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0D90E333-33B1-609A-ED83-2607F7770B19}"/>
              </a:ext>
            </a:extLst>
          </p:cNvPr>
          <p:cNvSpPr>
            <a:spLocks noGrp="1"/>
          </p:cNvSpPr>
          <p:nvPr>
            <p:ph type="sldNum" sz="quarter" idx="12"/>
          </p:nvPr>
        </p:nvSpPr>
        <p:spPr/>
        <p:txBody>
          <a:bodyPr/>
          <a:lstStyle/>
          <a:p>
            <a:fld id="{7F537688-BEAE-4904-826F-1C1E0645A5D0}" type="slidenum">
              <a:rPr lang="en-US" sz="2000" smtClean="0"/>
              <a:t>19</a:t>
            </a:fld>
            <a:endParaRPr lang="en-US" sz="2000" dirty="0"/>
          </a:p>
        </p:txBody>
      </p:sp>
      <p:sp>
        <p:nvSpPr>
          <p:cNvPr id="8" name="object 2">
            <a:extLst>
              <a:ext uri="{FF2B5EF4-FFF2-40B4-BE49-F238E27FC236}">
                <a16:creationId xmlns:a16="http://schemas.microsoft.com/office/drawing/2014/main" id="{2BACFBA1-86D2-BBCC-87B1-5ADBC236342D}"/>
              </a:ext>
            </a:extLst>
          </p:cNvPr>
          <p:cNvSpPr/>
          <p:nvPr/>
        </p:nvSpPr>
        <p:spPr>
          <a:xfrm>
            <a:off x="5160546" y="1845734"/>
            <a:ext cx="5061683" cy="4174869"/>
          </a:xfrm>
          <a:custGeom>
            <a:avLst/>
            <a:gdLst/>
            <a:ahLst/>
            <a:cxnLst/>
            <a:rect l="l" t="t" r="r" b="b"/>
            <a:pathLst>
              <a:path w="10800715" h="8908415">
                <a:moveTo>
                  <a:pt x="1813382" y="0"/>
                </a:moveTo>
                <a:lnTo>
                  <a:pt x="1348237" y="3291"/>
                </a:lnTo>
                <a:lnTo>
                  <a:pt x="1238094" y="6995"/>
                </a:lnTo>
                <a:lnTo>
                  <a:pt x="1186469" y="9595"/>
                </a:lnTo>
                <a:lnTo>
                  <a:pt x="1137052" y="12772"/>
                </a:lnTo>
                <a:lnTo>
                  <a:pt x="1089772" y="16581"/>
                </a:lnTo>
                <a:lnTo>
                  <a:pt x="1044561" y="21082"/>
                </a:lnTo>
                <a:lnTo>
                  <a:pt x="1001349" y="26331"/>
                </a:lnTo>
                <a:lnTo>
                  <a:pt x="960068" y="32386"/>
                </a:lnTo>
                <a:lnTo>
                  <a:pt x="920649" y="39304"/>
                </a:lnTo>
                <a:lnTo>
                  <a:pt x="883023" y="47144"/>
                </a:lnTo>
                <a:lnTo>
                  <a:pt x="812873" y="65818"/>
                </a:lnTo>
                <a:lnTo>
                  <a:pt x="703534" y="106587"/>
                </a:lnTo>
                <a:lnTo>
                  <a:pt x="659027" y="126210"/>
                </a:lnTo>
                <a:lnTo>
                  <a:pt x="615595" y="147685"/>
                </a:lnTo>
                <a:lnTo>
                  <a:pt x="573285" y="170966"/>
                </a:lnTo>
                <a:lnTo>
                  <a:pt x="532148" y="196001"/>
                </a:lnTo>
                <a:lnTo>
                  <a:pt x="492230" y="222745"/>
                </a:lnTo>
                <a:lnTo>
                  <a:pt x="453582" y="251146"/>
                </a:lnTo>
                <a:lnTo>
                  <a:pt x="416252" y="281158"/>
                </a:lnTo>
                <a:lnTo>
                  <a:pt x="380288" y="312730"/>
                </a:lnTo>
                <a:lnTo>
                  <a:pt x="345739" y="345816"/>
                </a:lnTo>
                <a:lnTo>
                  <a:pt x="312654" y="380364"/>
                </a:lnTo>
                <a:lnTo>
                  <a:pt x="281081" y="416328"/>
                </a:lnTo>
                <a:lnTo>
                  <a:pt x="251070" y="453659"/>
                </a:lnTo>
                <a:lnTo>
                  <a:pt x="222668" y="492307"/>
                </a:lnTo>
                <a:lnTo>
                  <a:pt x="195925" y="532224"/>
                </a:lnTo>
                <a:lnTo>
                  <a:pt x="170889" y="573362"/>
                </a:lnTo>
                <a:lnTo>
                  <a:pt x="147609" y="615671"/>
                </a:lnTo>
                <a:lnTo>
                  <a:pt x="126134" y="659104"/>
                </a:lnTo>
                <a:lnTo>
                  <a:pt x="106512" y="703611"/>
                </a:lnTo>
                <a:lnTo>
                  <a:pt x="76691" y="780288"/>
                </a:lnTo>
                <a:lnTo>
                  <a:pt x="55887" y="847197"/>
                </a:lnTo>
                <a:lnTo>
                  <a:pt x="39228" y="920726"/>
                </a:lnTo>
                <a:lnTo>
                  <a:pt x="32309" y="960145"/>
                </a:lnTo>
                <a:lnTo>
                  <a:pt x="26254" y="1001426"/>
                </a:lnTo>
                <a:lnTo>
                  <a:pt x="21005" y="1044638"/>
                </a:lnTo>
                <a:lnTo>
                  <a:pt x="16505" y="1089849"/>
                </a:lnTo>
                <a:lnTo>
                  <a:pt x="12695" y="1137129"/>
                </a:lnTo>
                <a:lnTo>
                  <a:pt x="9519" y="1186547"/>
                </a:lnTo>
                <a:lnTo>
                  <a:pt x="6918" y="1238171"/>
                </a:lnTo>
                <a:lnTo>
                  <a:pt x="4836" y="1292070"/>
                </a:lnTo>
                <a:lnTo>
                  <a:pt x="3214" y="1348314"/>
                </a:lnTo>
                <a:lnTo>
                  <a:pt x="1995" y="1406972"/>
                </a:lnTo>
                <a:lnTo>
                  <a:pt x="1122" y="1468112"/>
                </a:lnTo>
                <a:lnTo>
                  <a:pt x="537" y="1531803"/>
                </a:lnTo>
                <a:lnTo>
                  <a:pt x="182" y="1598115"/>
                </a:lnTo>
                <a:lnTo>
                  <a:pt x="0" y="1667115"/>
                </a:lnTo>
                <a:lnTo>
                  <a:pt x="0" y="7241234"/>
                </a:lnTo>
                <a:lnTo>
                  <a:pt x="182" y="7310235"/>
                </a:lnTo>
                <a:lnTo>
                  <a:pt x="537" y="7376547"/>
                </a:lnTo>
                <a:lnTo>
                  <a:pt x="1122" y="7440238"/>
                </a:lnTo>
                <a:lnTo>
                  <a:pt x="1995" y="7501378"/>
                </a:lnTo>
                <a:lnTo>
                  <a:pt x="3214" y="7560036"/>
                </a:lnTo>
                <a:lnTo>
                  <a:pt x="4836" y="7616280"/>
                </a:lnTo>
                <a:lnTo>
                  <a:pt x="6918" y="7670179"/>
                </a:lnTo>
                <a:lnTo>
                  <a:pt x="9519" y="7721804"/>
                </a:lnTo>
                <a:lnTo>
                  <a:pt x="12695" y="7771221"/>
                </a:lnTo>
                <a:lnTo>
                  <a:pt x="16505" y="7818501"/>
                </a:lnTo>
                <a:lnTo>
                  <a:pt x="21005" y="7863713"/>
                </a:lnTo>
                <a:lnTo>
                  <a:pt x="26254" y="7906924"/>
                </a:lnTo>
                <a:lnTo>
                  <a:pt x="32309" y="7948205"/>
                </a:lnTo>
                <a:lnTo>
                  <a:pt x="39228" y="7987625"/>
                </a:lnTo>
                <a:lnTo>
                  <a:pt x="47068" y="8025251"/>
                </a:lnTo>
                <a:lnTo>
                  <a:pt x="65742" y="8095401"/>
                </a:lnTo>
                <a:lnTo>
                  <a:pt x="106512" y="8204740"/>
                </a:lnTo>
                <a:lnTo>
                  <a:pt x="126134" y="8249247"/>
                </a:lnTo>
                <a:lnTo>
                  <a:pt x="147609" y="8292679"/>
                </a:lnTo>
                <a:lnTo>
                  <a:pt x="170889" y="8334988"/>
                </a:lnTo>
                <a:lnTo>
                  <a:pt x="195925" y="8376126"/>
                </a:lnTo>
                <a:lnTo>
                  <a:pt x="222668" y="8416043"/>
                </a:lnTo>
                <a:lnTo>
                  <a:pt x="251070" y="8454692"/>
                </a:lnTo>
                <a:lnTo>
                  <a:pt x="281081" y="8492022"/>
                </a:lnTo>
                <a:lnTo>
                  <a:pt x="312654" y="8527986"/>
                </a:lnTo>
                <a:lnTo>
                  <a:pt x="345739" y="8562535"/>
                </a:lnTo>
                <a:lnTo>
                  <a:pt x="380288" y="8595620"/>
                </a:lnTo>
                <a:lnTo>
                  <a:pt x="416252" y="8627193"/>
                </a:lnTo>
                <a:lnTo>
                  <a:pt x="453582" y="8657204"/>
                </a:lnTo>
                <a:lnTo>
                  <a:pt x="492230" y="8685606"/>
                </a:lnTo>
                <a:lnTo>
                  <a:pt x="532148" y="8712349"/>
                </a:lnTo>
                <a:lnTo>
                  <a:pt x="573285" y="8737385"/>
                </a:lnTo>
                <a:lnTo>
                  <a:pt x="615595" y="8760665"/>
                </a:lnTo>
                <a:lnTo>
                  <a:pt x="659027" y="8782140"/>
                </a:lnTo>
                <a:lnTo>
                  <a:pt x="703534" y="8801763"/>
                </a:lnTo>
                <a:lnTo>
                  <a:pt x="780211" y="8831583"/>
                </a:lnTo>
                <a:lnTo>
                  <a:pt x="847120" y="8852387"/>
                </a:lnTo>
                <a:lnTo>
                  <a:pt x="920649" y="8869046"/>
                </a:lnTo>
                <a:lnTo>
                  <a:pt x="960068" y="8875964"/>
                </a:lnTo>
                <a:lnTo>
                  <a:pt x="1001349" y="8882020"/>
                </a:lnTo>
                <a:lnTo>
                  <a:pt x="1044561" y="8887268"/>
                </a:lnTo>
                <a:lnTo>
                  <a:pt x="1089772" y="8891769"/>
                </a:lnTo>
                <a:lnTo>
                  <a:pt x="1137052" y="8895579"/>
                </a:lnTo>
                <a:lnTo>
                  <a:pt x="1186469" y="8898755"/>
                </a:lnTo>
                <a:lnTo>
                  <a:pt x="1238094" y="8901355"/>
                </a:lnTo>
                <a:lnTo>
                  <a:pt x="1291993" y="8903438"/>
                </a:lnTo>
                <a:lnTo>
                  <a:pt x="1406894" y="8906278"/>
                </a:lnTo>
                <a:lnTo>
                  <a:pt x="1738796" y="8908341"/>
                </a:lnTo>
                <a:lnTo>
                  <a:pt x="9061666" y="8908341"/>
                </a:lnTo>
                <a:lnTo>
                  <a:pt x="9133425" y="8908274"/>
                </a:lnTo>
                <a:lnTo>
                  <a:pt x="9202427" y="8908092"/>
                </a:lnTo>
                <a:lnTo>
                  <a:pt x="9393571" y="8906278"/>
                </a:lnTo>
                <a:lnTo>
                  <a:pt x="9508473" y="8903438"/>
                </a:lnTo>
                <a:lnTo>
                  <a:pt x="9562373" y="8901355"/>
                </a:lnTo>
                <a:lnTo>
                  <a:pt x="9613998" y="8898755"/>
                </a:lnTo>
                <a:lnTo>
                  <a:pt x="9663416" y="8895579"/>
                </a:lnTo>
                <a:lnTo>
                  <a:pt x="9710696" y="8891769"/>
                </a:lnTo>
                <a:lnTo>
                  <a:pt x="9755908" y="8887268"/>
                </a:lnTo>
                <a:lnTo>
                  <a:pt x="9799120" y="8882020"/>
                </a:lnTo>
                <a:lnTo>
                  <a:pt x="9840401" y="8875964"/>
                </a:lnTo>
                <a:lnTo>
                  <a:pt x="9879820" y="8869046"/>
                </a:lnTo>
                <a:lnTo>
                  <a:pt x="9917447" y="8861206"/>
                </a:lnTo>
                <a:lnTo>
                  <a:pt x="9987597" y="8842532"/>
                </a:lnTo>
                <a:lnTo>
                  <a:pt x="10096935" y="8801763"/>
                </a:lnTo>
                <a:lnTo>
                  <a:pt x="10141442" y="8782140"/>
                </a:lnTo>
                <a:lnTo>
                  <a:pt x="10184874" y="8760665"/>
                </a:lnTo>
                <a:lnTo>
                  <a:pt x="10227183" y="8737385"/>
                </a:lnTo>
                <a:lnTo>
                  <a:pt x="10268320" y="8712349"/>
                </a:lnTo>
                <a:lnTo>
                  <a:pt x="10308237" y="8685606"/>
                </a:lnTo>
                <a:lnTo>
                  <a:pt x="10346885" y="8657204"/>
                </a:lnTo>
                <a:lnTo>
                  <a:pt x="10384215" y="8627193"/>
                </a:lnTo>
                <a:lnTo>
                  <a:pt x="10420179" y="8595620"/>
                </a:lnTo>
                <a:lnTo>
                  <a:pt x="10454727" y="8562535"/>
                </a:lnTo>
                <a:lnTo>
                  <a:pt x="10487812" y="8527986"/>
                </a:lnTo>
                <a:lnTo>
                  <a:pt x="10519384" y="8492022"/>
                </a:lnTo>
                <a:lnTo>
                  <a:pt x="10549396" y="8454692"/>
                </a:lnTo>
                <a:lnTo>
                  <a:pt x="10577797" y="8416043"/>
                </a:lnTo>
                <a:lnTo>
                  <a:pt x="10604540" y="8376126"/>
                </a:lnTo>
                <a:lnTo>
                  <a:pt x="10629576" y="8334988"/>
                </a:lnTo>
                <a:lnTo>
                  <a:pt x="10652856" y="8292679"/>
                </a:lnTo>
                <a:lnTo>
                  <a:pt x="10674332" y="8249247"/>
                </a:lnTo>
                <a:lnTo>
                  <a:pt x="10693955" y="8204740"/>
                </a:lnTo>
                <a:lnTo>
                  <a:pt x="10723776" y="8128063"/>
                </a:lnTo>
                <a:lnTo>
                  <a:pt x="10744580" y="8061153"/>
                </a:lnTo>
                <a:lnTo>
                  <a:pt x="10761238" y="7987625"/>
                </a:lnTo>
                <a:lnTo>
                  <a:pt x="10768157" y="7948205"/>
                </a:lnTo>
                <a:lnTo>
                  <a:pt x="10774212" y="7906924"/>
                </a:lnTo>
                <a:lnTo>
                  <a:pt x="10779461" y="7863713"/>
                </a:lnTo>
                <a:lnTo>
                  <a:pt x="10783961" y="7818501"/>
                </a:lnTo>
                <a:lnTo>
                  <a:pt x="10787771" y="7771221"/>
                </a:lnTo>
                <a:lnTo>
                  <a:pt x="10790947" y="7721804"/>
                </a:lnTo>
                <a:lnTo>
                  <a:pt x="10793547" y="7670179"/>
                </a:lnTo>
                <a:lnTo>
                  <a:pt x="10795630" y="7616280"/>
                </a:lnTo>
                <a:lnTo>
                  <a:pt x="10797251" y="7560036"/>
                </a:lnTo>
                <a:lnTo>
                  <a:pt x="10798470" y="7501378"/>
                </a:lnTo>
                <a:lnTo>
                  <a:pt x="10799343" y="7440238"/>
                </a:lnTo>
                <a:lnTo>
                  <a:pt x="10799928" y="7376547"/>
                </a:lnTo>
                <a:lnTo>
                  <a:pt x="10800283" y="7310235"/>
                </a:lnTo>
                <a:lnTo>
                  <a:pt x="10800466" y="7241234"/>
                </a:lnTo>
                <a:lnTo>
                  <a:pt x="10800466" y="1667115"/>
                </a:lnTo>
                <a:lnTo>
                  <a:pt x="10800283" y="1598115"/>
                </a:lnTo>
                <a:lnTo>
                  <a:pt x="10799928" y="1531803"/>
                </a:lnTo>
                <a:lnTo>
                  <a:pt x="10799343" y="1468112"/>
                </a:lnTo>
                <a:lnTo>
                  <a:pt x="10798470" y="1406972"/>
                </a:lnTo>
                <a:lnTo>
                  <a:pt x="10797251" y="1348314"/>
                </a:lnTo>
                <a:lnTo>
                  <a:pt x="10795630" y="1292070"/>
                </a:lnTo>
                <a:lnTo>
                  <a:pt x="10793547" y="1238171"/>
                </a:lnTo>
                <a:lnTo>
                  <a:pt x="10790947" y="1186547"/>
                </a:lnTo>
                <a:lnTo>
                  <a:pt x="10787771" y="1137129"/>
                </a:lnTo>
                <a:lnTo>
                  <a:pt x="10783961" y="1089849"/>
                </a:lnTo>
                <a:lnTo>
                  <a:pt x="10779461" y="1044638"/>
                </a:lnTo>
                <a:lnTo>
                  <a:pt x="10774212" y="1001426"/>
                </a:lnTo>
                <a:lnTo>
                  <a:pt x="10768157" y="960145"/>
                </a:lnTo>
                <a:lnTo>
                  <a:pt x="10761238" y="920726"/>
                </a:lnTo>
                <a:lnTo>
                  <a:pt x="10753399" y="883099"/>
                </a:lnTo>
                <a:lnTo>
                  <a:pt x="10734725" y="812949"/>
                </a:lnTo>
                <a:lnTo>
                  <a:pt x="10693955" y="703611"/>
                </a:lnTo>
                <a:lnTo>
                  <a:pt x="10674332" y="659104"/>
                </a:lnTo>
                <a:lnTo>
                  <a:pt x="10652856" y="615671"/>
                </a:lnTo>
                <a:lnTo>
                  <a:pt x="10629576" y="573362"/>
                </a:lnTo>
                <a:lnTo>
                  <a:pt x="10604540" y="532224"/>
                </a:lnTo>
                <a:lnTo>
                  <a:pt x="10577797" y="492307"/>
                </a:lnTo>
                <a:lnTo>
                  <a:pt x="10549396" y="453659"/>
                </a:lnTo>
                <a:lnTo>
                  <a:pt x="10519384" y="416328"/>
                </a:lnTo>
                <a:lnTo>
                  <a:pt x="10487812" y="380364"/>
                </a:lnTo>
                <a:lnTo>
                  <a:pt x="10454727" y="345816"/>
                </a:lnTo>
                <a:lnTo>
                  <a:pt x="10420179" y="312730"/>
                </a:lnTo>
                <a:lnTo>
                  <a:pt x="10384215" y="281158"/>
                </a:lnTo>
                <a:lnTo>
                  <a:pt x="10346885" y="251146"/>
                </a:lnTo>
                <a:lnTo>
                  <a:pt x="10308237" y="222745"/>
                </a:lnTo>
                <a:lnTo>
                  <a:pt x="10268320" y="196001"/>
                </a:lnTo>
                <a:lnTo>
                  <a:pt x="10227183" y="170966"/>
                </a:lnTo>
                <a:lnTo>
                  <a:pt x="10184874" y="147685"/>
                </a:lnTo>
                <a:lnTo>
                  <a:pt x="10141442" y="126210"/>
                </a:lnTo>
                <a:lnTo>
                  <a:pt x="10096935" y="106587"/>
                </a:lnTo>
                <a:lnTo>
                  <a:pt x="10020259" y="76767"/>
                </a:lnTo>
                <a:lnTo>
                  <a:pt x="9953349" y="55963"/>
                </a:lnTo>
                <a:lnTo>
                  <a:pt x="9879820" y="39304"/>
                </a:lnTo>
                <a:lnTo>
                  <a:pt x="9840401" y="32386"/>
                </a:lnTo>
                <a:lnTo>
                  <a:pt x="9799120" y="26331"/>
                </a:lnTo>
                <a:lnTo>
                  <a:pt x="9755908" y="21082"/>
                </a:lnTo>
                <a:lnTo>
                  <a:pt x="9710696" y="16581"/>
                </a:lnTo>
                <a:lnTo>
                  <a:pt x="9663416" y="12772"/>
                </a:lnTo>
                <a:lnTo>
                  <a:pt x="9613998" y="9595"/>
                </a:lnTo>
                <a:lnTo>
                  <a:pt x="9562373" y="6995"/>
                </a:lnTo>
                <a:lnTo>
                  <a:pt x="9452229" y="3291"/>
                </a:lnTo>
                <a:lnTo>
                  <a:pt x="9393571" y="2072"/>
                </a:lnTo>
                <a:lnTo>
                  <a:pt x="9332430" y="1199"/>
                </a:lnTo>
                <a:lnTo>
                  <a:pt x="9268739" y="614"/>
                </a:lnTo>
                <a:lnTo>
                  <a:pt x="9202427" y="259"/>
                </a:lnTo>
                <a:lnTo>
                  <a:pt x="9133425" y="76"/>
                </a:lnTo>
                <a:lnTo>
                  <a:pt x="9061666" y="9"/>
                </a:lnTo>
                <a:lnTo>
                  <a:pt x="1813382" y="0"/>
                </a:lnTo>
                <a:close/>
              </a:path>
            </a:pathLst>
          </a:custGeom>
          <a:solidFill>
            <a:schemeClr val="accent2"/>
          </a:solidFill>
        </p:spPr>
        <p:txBody>
          <a:bodyPr wrap="square" lIns="0" tIns="0" rIns="0" bIns="0" rtlCol="0"/>
          <a:lstStyle/>
          <a:p>
            <a:endParaRPr/>
          </a:p>
        </p:txBody>
      </p:sp>
      <p:sp>
        <p:nvSpPr>
          <p:cNvPr id="10" name="object 3">
            <a:extLst>
              <a:ext uri="{FF2B5EF4-FFF2-40B4-BE49-F238E27FC236}">
                <a16:creationId xmlns:a16="http://schemas.microsoft.com/office/drawing/2014/main" id="{6031A373-A174-CD54-DDF3-1142E68597CB}"/>
              </a:ext>
            </a:extLst>
          </p:cNvPr>
          <p:cNvSpPr txBox="1"/>
          <p:nvPr/>
        </p:nvSpPr>
        <p:spPr>
          <a:xfrm>
            <a:off x="6865794" y="5678814"/>
            <a:ext cx="1655187" cy="166071"/>
          </a:xfrm>
          <a:prstGeom prst="rect">
            <a:avLst/>
          </a:prstGeom>
        </p:spPr>
        <p:txBody>
          <a:bodyPr vert="horz" wrap="square" lIns="0" tIns="12065" rIns="0" bIns="0" rtlCol="0">
            <a:spAutoFit/>
          </a:bodyPr>
          <a:lstStyle/>
          <a:p>
            <a:pPr marL="12700">
              <a:lnSpc>
                <a:spcPct val="100000"/>
              </a:lnSpc>
              <a:spcBef>
                <a:spcPts val="95"/>
              </a:spcBef>
            </a:pPr>
            <a:r>
              <a:rPr lang="en-US" sz="1000" spc="95" dirty="0" err="1">
                <a:solidFill>
                  <a:srgbClr val="FFFFFF"/>
                </a:solidFill>
                <a:latin typeface="Arial Unicode MS"/>
                <a:cs typeface="Arial Unicode MS"/>
              </a:rPr>
              <a:t>Unstructed</a:t>
            </a:r>
            <a:r>
              <a:rPr lang="en-US" sz="1000" spc="95" dirty="0">
                <a:solidFill>
                  <a:srgbClr val="FFFFFF"/>
                </a:solidFill>
                <a:latin typeface="Arial Unicode MS"/>
                <a:cs typeface="Arial Unicode MS"/>
              </a:rPr>
              <a:t> Data</a:t>
            </a:r>
            <a:endParaRPr sz="1000" dirty="0">
              <a:latin typeface="Arial Unicode MS"/>
              <a:cs typeface="Arial Unicode MS"/>
            </a:endParaRPr>
          </a:p>
        </p:txBody>
      </p:sp>
      <p:sp>
        <p:nvSpPr>
          <p:cNvPr id="14" name="object 4">
            <a:extLst>
              <a:ext uri="{FF2B5EF4-FFF2-40B4-BE49-F238E27FC236}">
                <a16:creationId xmlns:a16="http://schemas.microsoft.com/office/drawing/2014/main" id="{20C51EA0-8D69-9549-EB84-A7856A81EC2D}"/>
              </a:ext>
            </a:extLst>
          </p:cNvPr>
          <p:cNvSpPr txBox="1"/>
          <p:nvPr/>
        </p:nvSpPr>
        <p:spPr>
          <a:xfrm>
            <a:off x="5284504" y="3280838"/>
            <a:ext cx="153888" cy="1304925"/>
          </a:xfrm>
          <a:prstGeom prst="rect">
            <a:avLst/>
          </a:prstGeom>
        </p:spPr>
        <p:txBody>
          <a:bodyPr vert="vert270" wrap="square" lIns="0" tIns="15875" rIns="0" bIns="0" rtlCol="0">
            <a:spAutoFit/>
          </a:bodyPr>
          <a:lstStyle/>
          <a:p>
            <a:pPr marL="12700">
              <a:lnSpc>
                <a:spcPct val="100000"/>
              </a:lnSpc>
              <a:spcBef>
                <a:spcPts val="125"/>
              </a:spcBef>
            </a:pPr>
            <a:r>
              <a:rPr lang="en-US" sz="1000" spc="65" dirty="0">
                <a:solidFill>
                  <a:srgbClr val="FFFFFF"/>
                </a:solidFill>
                <a:latin typeface="Arial Unicode MS"/>
                <a:cs typeface="Arial Unicode MS"/>
              </a:rPr>
              <a:t>Deep </a:t>
            </a:r>
            <a:r>
              <a:rPr lang="en-US" sz="1000" spc="65" dirty="0" err="1">
                <a:solidFill>
                  <a:srgbClr val="FFFFFF"/>
                </a:solidFill>
                <a:latin typeface="Arial Unicode MS"/>
                <a:cs typeface="Arial Unicode MS"/>
              </a:rPr>
              <a:t>Leanring</a:t>
            </a:r>
            <a:endParaRPr sz="1000" dirty="0">
              <a:latin typeface="Arial Unicode MS"/>
              <a:cs typeface="Arial Unicode MS"/>
            </a:endParaRPr>
          </a:p>
        </p:txBody>
      </p:sp>
      <p:sp>
        <p:nvSpPr>
          <p:cNvPr id="16" name="object 6">
            <a:extLst>
              <a:ext uri="{FF2B5EF4-FFF2-40B4-BE49-F238E27FC236}">
                <a16:creationId xmlns:a16="http://schemas.microsoft.com/office/drawing/2014/main" id="{E4D08C4D-2820-2580-05DA-E20202BFF5CB}"/>
              </a:ext>
            </a:extLst>
          </p:cNvPr>
          <p:cNvSpPr/>
          <p:nvPr/>
        </p:nvSpPr>
        <p:spPr>
          <a:xfrm>
            <a:off x="1097280" y="1845734"/>
            <a:ext cx="3706465" cy="4174869"/>
          </a:xfrm>
          <a:custGeom>
            <a:avLst/>
            <a:gdLst/>
            <a:ahLst/>
            <a:cxnLst/>
            <a:rect l="l" t="t" r="r" b="b"/>
            <a:pathLst>
              <a:path w="7908925" h="8908415">
                <a:moveTo>
                  <a:pt x="1813384" y="0"/>
                </a:moveTo>
                <a:lnTo>
                  <a:pt x="1348238" y="3291"/>
                </a:lnTo>
                <a:lnTo>
                  <a:pt x="1238094" y="6995"/>
                </a:lnTo>
                <a:lnTo>
                  <a:pt x="1186470" y="9595"/>
                </a:lnTo>
                <a:lnTo>
                  <a:pt x="1137052" y="12772"/>
                </a:lnTo>
                <a:lnTo>
                  <a:pt x="1089772" y="16581"/>
                </a:lnTo>
                <a:lnTo>
                  <a:pt x="1044561" y="21082"/>
                </a:lnTo>
                <a:lnTo>
                  <a:pt x="1001349" y="26331"/>
                </a:lnTo>
                <a:lnTo>
                  <a:pt x="960068" y="32386"/>
                </a:lnTo>
                <a:lnTo>
                  <a:pt x="920649" y="39304"/>
                </a:lnTo>
                <a:lnTo>
                  <a:pt x="883023" y="47144"/>
                </a:lnTo>
                <a:lnTo>
                  <a:pt x="812873" y="65818"/>
                </a:lnTo>
                <a:lnTo>
                  <a:pt x="703534" y="106587"/>
                </a:lnTo>
                <a:lnTo>
                  <a:pt x="659027" y="126210"/>
                </a:lnTo>
                <a:lnTo>
                  <a:pt x="615594" y="147685"/>
                </a:lnTo>
                <a:lnTo>
                  <a:pt x="573285" y="170966"/>
                </a:lnTo>
                <a:lnTo>
                  <a:pt x="532147" y="196001"/>
                </a:lnTo>
                <a:lnTo>
                  <a:pt x="492230" y="222745"/>
                </a:lnTo>
                <a:lnTo>
                  <a:pt x="453582" y="251146"/>
                </a:lnTo>
                <a:lnTo>
                  <a:pt x="416251" y="281158"/>
                </a:lnTo>
                <a:lnTo>
                  <a:pt x="380287" y="312730"/>
                </a:lnTo>
                <a:lnTo>
                  <a:pt x="345739" y="345816"/>
                </a:lnTo>
                <a:lnTo>
                  <a:pt x="312653" y="380364"/>
                </a:lnTo>
                <a:lnTo>
                  <a:pt x="281081" y="416328"/>
                </a:lnTo>
                <a:lnTo>
                  <a:pt x="251069" y="453659"/>
                </a:lnTo>
                <a:lnTo>
                  <a:pt x="222668" y="492307"/>
                </a:lnTo>
                <a:lnTo>
                  <a:pt x="195925" y="532224"/>
                </a:lnTo>
                <a:lnTo>
                  <a:pt x="170889" y="573362"/>
                </a:lnTo>
                <a:lnTo>
                  <a:pt x="147609" y="615671"/>
                </a:lnTo>
                <a:lnTo>
                  <a:pt x="126133" y="659104"/>
                </a:lnTo>
                <a:lnTo>
                  <a:pt x="106511" y="703611"/>
                </a:lnTo>
                <a:lnTo>
                  <a:pt x="76690" y="780288"/>
                </a:lnTo>
                <a:lnTo>
                  <a:pt x="55886" y="847197"/>
                </a:lnTo>
                <a:lnTo>
                  <a:pt x="39228" y="920726"/>
                </a:lnTo>
                <a:lnTo>
                  <a:pt x="32309" y="960145"/>
                </a:lnTo>
                <a:lnTo>
                  <a:pt x="26254" y="1001426"/>
                </a:lnTo>
                <a:lnTo>
                  <a:pt x="21005" y="1044638"/>
                </a:lnTo>
                <a:lnTo>
                  <a:pt x="16504" y="1089849"/>
                </a:lnTo>
                <a:lnTo>
                  <a:pt x="12695" y="1137129"/>
                </a:lnTo>
                <a:lnTo>
                  <a:pt x="9519" y="1186547"/>
                </a:lnTo>
                <a:lnTo>
                  <a:pt x="6918" y="1238171"/>
                </a:lnTo>
                <a:lnTo>
                  <a:pt x="4836" y="1292070"/>
                </a:lnTo>
                <a:lnTo>
                  <a:pt x="3214" y="1348314"/>
                </a:lnTo>
                <a:lnTo>
                  <a:pt x="1995" y="1406972"/>
                </a:lnTo>
                <a:lnTo>
                  <a:pt x="1122" y="1468112"/>
                </a:lnTo>
                <a:lnTo>
                  <a:pt x="537" y="1531803"/>
                </a:lnTo>
                <a:lnTo>
                  <a:pt x="182" y="1598115"/>
                </a:lnTo>
                <a:lnTo>
                  <a:pt x="0" y="1667115"/>
                </a:lnTo>
                <a:lnTo>
                  <a:pt x="0" y="7241234"/>
                </a:lnTo>
                <a:lnTo>
                  <a:pt x="182" y="7310235"/>
                </a:lnTo>
                <a:lnTo>
                  <a:pt x="537" y="7376547"/>
                </a:lnTo>
                <a:lnTo>
                  <a:pt x="1122" y="7440238"/>
                </a:lnTo>
                <a:lnTo>
                  <a:pt x="1995" y="7501378"/>
                </a:lnTo>
                <a:lnTo>
                  <a:pt x="3214" y="7560036"/>
                </a:lnTo>
                <a:lnTo>
                  <a:pt x="4836" y="7616280"/>
                </a:lnTo>
                <a:lnTo>
                  <a:pt x="6918" y="7670179"/>
                </a:lnTo>
                <a:lnTo>
                  <a:pt x="9519" y="7721804"/>
                </a:lnTo>
                <a:lnTo>
                  <a:pt x="12695" y="7771221"/>
                </a:lnTo>
                <a:lnTo>
                  <a:pt x="16504" y="7818501"/>
                </a:lnTo>
                <a:lnTo>
                  <a:pt x="21005" y="7863713"/>
                </a:lnTo>
                <a:lnTo>
                  <a:pt x="26254" y="7906924"/>
                </a:lnTo>
                <a:lnTo>
                  <a:pt x="32309" y="7948205"/>
                </a:lnTo>
                <a:lnTo>
                  <a:pt x="39228" y="7987625"/>
                </a:lnTo>
                <a:lnTo>
                  <a:pt x="47067" y="8025251"/>
                </a:lnTo>
                <a:lnTo>
                  <a:pt x="65741" y="8095401"/>
                </a:lnTo>
                <a:lnTo>
                  <a:pt x="106511" y="8204740"/>
                </a:lnTo>
                <a:lnTo>
                  <a:pt x="126133" y="8249247"/>
                </a:lnTo>
                <a:lnTo>
                  <a:pt x="147609" y="8292679"/>
                </a:lnTo>
                <a:lnTo>
                  <a:pt x="170889" y="8334988"/>
                </a:lnTo>
                <a:lnTo>
                  <a:pt x="195925" y="8376126"/>
                </a:lnTo>
                <a:lnTo>
                  <a:pt x="222668" y="8416043"/>
                </a:lnTo>
                <a:lnTo>
                  <a:pt x="251069" y="8454692"/>
                </a:lnTo>
                <a:lnTo>
                  <a:pt x="281081" y="8492022"/>
                </a:lnTo>
                <a:lnTo>
                  <a:pt x="312653" y="8527986"/>
                </a:lnTo>
                <a:lnTo>
                  <a:pt x="345739" y="8562535"/>
                </a:lnTo>
                <a:lnTo>
                  <a:pt x="380287" y="8595620"/>
                </a:lnTo>
                <a:lnTo>
                  <a:pt x="416251" y="8627193"/>
                </a:lnTo>
                <a:lnTo>
                  <a:pt x="453582" y="8657204"/>
                </a:lnTo>
                <a:lnTo>
                  <a:pt x="492230" y="8685606"/>
                </a:lnTo>
                <a:lnTo>
                  <a:pt x="532147" y="8712349"/>
                </a:lnTo>
                <a:lnTo>
                  <a:pt x="573285" y="8737385"/>
                </a:lnTo>
                <a:lnTo>
                  <a:pt x="615594" y="8760665"/>
                </a:lnTo>
                <a:lnTo>
                  <a:pt x="659027" y="8782140"/>
                </a:lnTo>
                <a:lnTo>
                  <a:pt x="703534" y="8801763"/>
                </a:lnTo>
                <a:lnTo>
                  <a:pt x="780211" y="8831583"/>
                </a:lnTo>
                <a:lnTo>
                  <a:pt x="847120" y="8852387"/>
                </a:lnTo>
                <a:lnTo>
                  <a:pt x="920649" y="8869046"/>
                </a:lnTo>
                <a:lnTo>
                  <a:pt x="960068" y="8875964"/>
                </a:lnTo>
                <a:lnTo>
                  <a:pt x="1001349" y="8882020"/>
                </a:lnTo>
                <a:lnTo>
                  <a:pt x="1044561" y="8887268"/>
                </a:lnTo>
                <a:lnTo>
                  <a:pt x="1089772" y="8891769"/>
                </a:lnTo>
                <a:lnTo>
                  <a:pt x="1137052" y="8895579"/>
                </a:lnTo>
                <a:lnTo>
                  <a:pt x="1186470" y="8898755"/>
                </a:lnTo>
                <a:lnTo>
                  <a:pt x="1238094" y="8901355"/>
                </a:lnTo>
                <a:lnTo>
                  <a:pt x="1291994" y="8903438"/>
                </a:lnTo>
                <a:lnTo>
                  <a:pt x="1406895" y="8906278"/>
                </a:lnTo>
                <a:lnTo>
                  <a:pt x="1738798" y="8908341"/>
                </a:lnTo>
                <a:lnTo>
                  <a:pt x="6169740" y="8908341"/>
                </a:lnTo>
                <a:lnTo>
                  <a:pt x="6241499" y="8908274"/>
                </a:lnTo>
                <a:lnTo>
                  <a:pt x="6310500" y="8908092"/>
                </a:lnTo>
                <a:lnTo>
                  <a:pt x="6501643" y="8906278"/>
                </a:lnTo>
                <a:lnTo>
                  <a:pt x="6616545" y="8903438"/>
                </a:lnTo>
                <a:lnTo>
                  <a:pt x="6670445" y="8901355"/>
                </a:lnTo>
                <a:lnTo>
                  <a:pt x="6722069" y="8898755"/>
                </a:lnTo>
                <a:lnTo>
                  <a:pt x="6771486" y="8895579"/>
                </a:lnTo>
                <a:lnTo>
                  <a:pt x="6818766" y="8891769"/>
                </a:lnTo>
                <a:lnTo>
                  <a:pt x="6863978" y="8887268"/>
                </a:lnTo>
                <a:lnTo>
                  <a:pt x="6907190" y="8882020"/>
                </a:lnTo>
                <a:lnTo>
                  <a:pt x="6948470" y="8875964"/>
                </a:lnTo>
                <a:lnTo>
                  <a:pt x="6987890" y="8869046"/>
                </a:lnTo>
                <a:lnTo>
                  <a:pt x="7025516" y="8861206"/>
                </a:lnTo>
                <a:lnTo>
                  <a:pt x="7095666" y="8842532"/>
                </a:lnTo>
                <a:lnTo>
                  <a:pt x="7205005" y="8801763"/>
                </a:lnTo>
                <a:lnTo>
                  <a:pt x="7249512" y="8782140"/>
                </a:lnTo>
                <a:lnTo>
                  <a:pt x="7292944" y="8760665"/>
                </a:lnTo>
                <a:lnTo>
                  <a:pt x="7335253" y="8737385"/>
                </a:lnTo>
                <a:lnTo>
                  <a:pt x="7376391" y="8712349"/>
                </a:lnTo>
                <a:lnTo>
                  <a:pt x="7416308" y="8685606"/>
                </a:lnTo>
                <a:lnTo>
                  <a:pt x="7454957" y="8657204"/>
                </a:lnTo>
                <a:lnTo>
                  <a:pt x="7492287" y="8627193"/>
                </a:lnTo>
                <a:lnTo>
                  <a:pt x="7528251" y="8595620"/>
                </a:lnTo>
                <a:lnTo>
                  <a:pt x="7562800" y="8562535"/>
                </a:lnTo>
                <a:lnTo>
                  <a:pt x="7595885" y="8527986"/>
                </a:lnTo>
                <a:lnTo>
                  <a:pt x="7627457" y="8492022"/>
                </a:lnTo>
                <a:lnTo>
                  <a:pt x="7657469" y="8454692"/>
                </a:lnTo>
                <a:lnTo>
                  <a:pt x="7685870" y="8416043"/>
                </a:lnTo>
                <a:lnTo>
                  <a:pt x="7712614" y="8376126"/>
                </a:lnTo>
                <a:lnTo>
                  <a:pt x="7737649" y="8334988"/>
                </a:lnTo>
                <a:lnTo>
                  <a:pt x="7760929" y="8292679"/>
                </a:lnTo>
                <a:lnTo>
                  <a:pt x="7782405" y="8249247"/>
                </a:lnTo>
                <a:lnTo>
                  <a:pt x="7802027" y="8204740"/>
                </a:lnTo>
                <a:lnTo>
                  <a:pt x="7831848" y="8128063"/>
                </a:lnTo>
                <a:lnTo>
                  <a:pt x="7852652" y="8061153"/>
                </a:lnTo>
                <a:lnTo>
                  <a:pt x="7869311" y="7987625"/>
                </a:lnTo>
                <a:lnTo>
                  <a:pt x="7876229" y="7948205"/>
                </a:lnTo>
                <a:lnTo>
                  <a:pt x="7882285" y="7906924"/>
                </a:lnTo>
                <a:lnTo>
                  <a:pt x="7887534" y="7863713"/>
                </a:lnTo>
                <a:lnTo>
                  <a:pt x="7892034" y="7818501"/>
                </a:lnTo>
                <a:lnTo>
                  <a:pt x="7895844" y="7771221"/>
                </a:lnTo>
                <a:lnTo>
                  <a:pt x="7899020" y="7721804"/>
                </a:lnTo>
                <a:lnTo>
                  <a:pt x="7901620" y="7670179"/>
                </a:lnTo>
                <a:lnTo>
                  <a:pt x="7903703" y="7616280"/>
                </a:lnTo>
                <a:lnTo>
                  <a:pt x="7905325" y="7560036"/>
                </a:lnTo>
                <a:lnTo>
                  <a:pt x="7906543" y="7501378"/>
                </a:lnTo>
                <a:lnTo>
                  <a:pt x="7907416" y="7440238"/>
                </a:lnTo>
                <a:lnTo>
                  <a:pt x="7908002" y="7376547"/>
                </a:lnTo>
                <a:lnTo>
                  <a:pt x="7908357" y="7310235"/>
                </a:lnTo>
                <a:lnTo>
                  <a:pt x="7908539" y="7241234"/>
                </a:lnTo>
                <a:lnTo>
                  <a:pt x="7908539" y="1667115"/>
                </a:lnTo>
                <a:lnTo>
                  <a:pt x="7908357" y="1598115"/>
                </a:lnTo>
                <a:lnTo>
                  <a:pt x="7908002" y="1531803"/>
                </a:lnTo>
                <a:lnTo>
                  <a:pt x="7907416" y="1468112"/>
                </a:lnTo>
                <a:lnTo>
                  <a:pt x="7906543" y="1406972"/>
                </a:lnTo>
                <a:lnTo>
                  <a:pt x="7905325" y="1348314"/>
                </a:lnTo>
                <a:lnTo>
                  <a:pt x="7903703" y="1292070"/>
                </a:lnTo>
                <a:lnTo>
                  <a:pt x="7901620" y="1238171"/>
                </a:lnTo>
                <a:lnTo>
                  <a:pt x="7899020" y="1186547"/>
                </a:lnTo>
                <a:lnTo>
                  <a:pt x="7895844" y="1137129"/>
                </a:lnTo>
                <a:lnTo>
                  <a:pt x="7892034" y="1089849"/>
                </a:lnTo>
                <a:lnTo>
                  <a:pt x="7887534" y="1044638"/>
                </a:lnTo>
                <a:lnTo>
                  <a:pt x="7882285" y="1001426"/>
                </a:lnTo>
                <a:lnTo>
                  <a:pt x="7876229" y="960145"/>
                </a:lnTo>
                <a:lnTo>
                  <a:pt x="7869311" y="920726"/>
                </a:lnTo>
                <a:lnTo>
                  <a:pt x="7861471" y="883099"/>
                </a:lnTo>
                <a:lnTo>
                  <a:pt x="7842797" y="812949"/>
                </a:lnTo>
                <a:lnTo>
                  <a:pt x="7802027" y="703611"/>
                </a:lnTo>
                <a:lnTo>
                  <a:pt x="7782405" y="659104"/>
                </a:lnTo>
                <a:lnTo>
                  <a:pt x="7760929" y="615671"/>
                </a:lnTo>
                <a:lnTo>
                  <a:pt x="7737649" y="573362"/>
                </a:lnTo>
                <a:lnTo>
                  <a:pt x="7712614" y="532224"/>
                </a:lnTo>
                <a:lnTo>
                  <a:pt x="7685870" y="492307"/>
                </a:lnTo>
                <a:lnTo>
                  <a:pt x="7657469" y="453659"/>
                </a:lnTo>
                <a:lnTo>
                  <a:pt x="7627457" y="416328"/>
                </a:lnTo>
                <a:lnTo>
                  <a:pt x="7595885" y="380364"/>
                </a:lnTo>
                <a:lnTo>
                  <a:pt x="7562800" y="345816"/>
                </a:lnTo>
                <a:lnTo>
                  <a:pt x="7528251" y="312730"/>
                </a:lnTo>
                <a:lnTo>
                  <a:pt x="7492287" y="281158"/>
                </a:lnTo>
                <a:lnTo>
                  <a:pt x="7454957" y="251146"/>
                </a:lnTo>
                <a:lnTo>
                  <a:pt x="7416308" y="222745"/>
                </a:lnTo>
                <a:lnTo>
                  <a:pt x="7376391" y="196001"/>
                </a:lnTo>
                <a:lnTo>
                  <a:pt x="7335253" y="170966"/>
                </a:lnTo>
                <a:lnTo>
                  <a:pt x="7292944" y="147685"/>
                </a:lnTo>
                <a:lnTo>
                  <a:pt x="7249512" y="126210"/>
                </a:lnTo>
                <a:lnTo>
                  <a:pt x="7205005" y="106587"/>
                </a:lnTo>
                <a:lnTo>
                  <a:pt x="7128328" y="76767"/>
                </a:lnTo>
                <a:lnTo>
                  <a:pt x="7061418" y="55963"/>
                </a:lnTo>
                <a:lnTo>
                  <a:pt x="6987890" y="39304"/>
                </a:lnTo>
                <a:lnTo>
                  <a:pt x="6948470" y="32386"/>
                </a:lnTo>
                <a:lnTo>
                  <a:pt x="6907190" y="26331"/>
                </a:lnTo>
                <a:lnTo>
                  <a:pt x="6863978" y="21082"/>
                </a:lnTo>
                <a:lnTo>
                  <a:pt x="6818766" y="16581"/>
                </a:lnTo>
                <a:lnTo>
                  <a:pt x="6771486" y="12772"/>
                </a:lnTo>
                <a:lnTo>
                  <a:pt x="6722069" y="9595"/>
                </a:lnTo>
                <a:lnTo>
                  <a:pt x="6670445" y="6995"/>
                </a:lnTo>
                <a:lnTo>
                  <a:pt x="6616545" y="4913"/>
                </a:lnTo>
                <a:lnTo>
                  <a:pt x="6560301" y="3291"/>
                </a:lnTo>
                <a:lnTo>
                  <a:pt x="6501643" y="2072"/>
                </a:lnTo>
                <a:lnTo>
                  <a:pt x="6440503" y="1199"/>
                </a:lnTo>
                <a:lnTo>
                  <a:pt x="6376812" y="614"/>
                </a:lnTo>
                <a:lnTo>
                  <a:pt x="6310500" y="259"/>
                </a:lnTo>
                <a:lnTo>
                  <a:pt x="6241499" y="76"/>
                </a:lnTo>
                <a:lnTo>
                  <a:pt x="6169740" y="9"/>
                </a:lnTo>
                <a:lnTo>
                  <a:pt x="1813384" y="0"/>
                </a:lnTo>
                <a:close/>
              </a:path>
            </a:pathLst>
          </a:custGeom>
          <a:solidFill>
            <a:srgbClr val="C00000"/>
          </a:solidFill>
        </p:spPr>
        <p:txBody>
          <a:bodyPr wrap="square" lIns="0" tIns="0" rIns="0" bIns="0" rtlCol="0"/>
          <a:lstStyle/>
          <a:p>
            <a:endParaRPr/>
          </a:p>
        </p:txBody>
      </p:sp>
      <p:sp>
        <p:nvSpPr>
          <p:cNvPr id="17" name="object 7">
            <a:extLst>
              <a:ext uri="{FF2B5EF4-FFF2-40B4-BE49-F238E27FC236}">
                <a16:creationId xmlns:a16="http://schemas.microsoft.com/office/drawing/2014/main" id="{3F7F5446-33EE-06A4-3500-47D6893F5110}"/>
              </a:ext>
            </a:extLst>
          </p:cNvPr>
          <p:cNvSpPr txBox="1"/>
          <p:nvPr/>
        </p:nvSpPr>
        <p:spPr>
          <a:xfrm>
            <a:off x="2240300" y="5678814"/>
            <a:ext cx="1424258" cy="166071"/>
          </a:xfrm>
          <a:prstGeom prst="rect">
            <a:avLst/>
          </a:prstGeom>
        </p:spPr>
        <p:txBody>
          <a:bodyPr vert="horz" wrap="square" lIns="0" tIns="12065" rIns="0" bIns="0" rtlCol="0">
            <a:spAutoFit/>
          </a:bodyPr>
          <a:lstStyle/>
          <a:p>
            <a:pPr marL="12700">
              <a:lnSpc>
                <a:spcPct val="100000"/>
              </a:lnSpc>
              <a:spcBef>
                <a:spcPts val="95"/>
              </a:spcBef>
            </a:pPr>
            <a:r>
              <a:rPr sz="1000" spc="95" dirty="0">
                <a:solidFill>
                  <a:srgbClr val="FFFFFF"/>
                </a:solidFill>
                <a:latin typeface="Arial Unicode MS"/>
                <a:cs typeface="Arial Unicode MS"/>
              </a:rPr>
              <a:t>Structured</a:t>
            </a:r>
            <a:r>
              <a:rPr lang="en-US" sz="1000" spc="95" dirty="0">
                <a:solidFill>
                  <a:srgbClr val="FFFFFF"/>
                </a:solidFill>
                <a:latin typeface="Arial Unicode MS"/>
                <a:cs typeface="Arial Unicode MS"/>
              </a:rPr>
              <a:t> </a:t>
            </a:r>
            <a:r>
              <a:rPr sz="1000" spc="-345" dirty="0">
                <a:solidFill>
                  <a:srgbClr val="FFFFFF"/>
                </a:solidFill>
                <a:latin typeface="Arial Unicode MS"/>
                <a:cs typeface="Arial Unicode MS"/>
              </a:rPr>
              <a:t> </a:t>
            </a:r>
            <a:r>
              <a:rPr sz="1000" spc="80" dirty="0">
                <a:solidFill>
                  <a:srgbClr val="FFFFFF"/>
                </a:solidFill>
                <a:latin typeface="Arial Unicode MS"/>
                <a:cs typeface="Arial Unicode MS"/>
              </a:rPr>
              <a:t>data</a:t>
            </a:r>
            <a:endParaRPr sz="1000" dirty="0">
              <a:latin typeface="Arial Unicode MS"/>
              <a:cs typeface="Arial Unicode MS"/>
            </a:endParaRPr>
          </a:p>
        </p:txBody>
      </p:sp>
      <p:pic>
        <p:nvPicPr>
          <p:cNvPr id="19" name="object 9">
            <a:extLst>
              <a:ext uri="{FF2B5EF4-FFF2-40B4-BE49-F238E27FC236}">
                <a16:creationId xmlns:a16="http://schemas.microsoft.com/office/drawing/2014/main" id="{1BE8C721-45CE-B502-A698-0B11A5FAAE62}"/>
              </a:ext>
            </a:extLst>
          </p:cNvPr>
          <p:cNvPicPr/>
          <p:nvPr/>
        </p:nvPicPr>
        <p:blipFill>
          <a:blip r:embed="rId2" cstate="print"/>
          <a:stretch>
            <a:fillRect/>
          </a:stretch>
        </p:blipFill>
        <p:spPr>
          <a:xfrm>
            <a:off x="1973025" y="3542394"/>
            <a:ext cx="1954793" cy="1954793"/>
          </a:xfrm>
          <a:prstGeom prst="rect">
            <a:avLst/>
          </a:prstGeom>
        </p:spPr>
      </p:pic>
      <p:pic>
        <p:nvPicPr>
          <p:cNvPr id="20" name="object 10">
            <a:extLst>
              <a:ext uri="{FF2B5EF4-FFF2-40B4-BE49-F238E27FC236}">
                <a16:creationId xmlns:a16="http://schemas.microsoft.com/office/drawing/2014/main" id="{5B1F7CD6-CF83-19BA-1B42-A7DA3DED07FA}"/>
              </a:ext>
            </a:extLst>
          </p:cNvPr>
          <p:cNvPicPr/>
          <p:nvPr/>
        </p:nvPicPr>
        <p:blipFill>
          <a:blip r:embed="rId3" cstate="print"/>
          <a:stretch>
            <a:fillRect/>
          </a:stretch>
        </p:blipFill>
        <p:spPr>
          <a:xfrm>
            <a:off x="1522321" y="1986144"/>
            <a:ext cx="2954344" cy="2028919"/>
          </a:xfrm>
          <a:prstGeom prst="rect">
            <a:avLst/>
          </a:prstGeom>
        </p:spPr>
      </p:pic>
      <p:grpSp>
        <p:nvGrpSpPr>
          <p:cNvPr id="21" name="object 11">
            <a:extLst>
              <a:ext uri="{FF2B5EF4-FFF2-40B4-BE49-F238E27FC236}">
                <a16:creationId xmlns:a16="http://schemas.microsoft.com/office/drawing/2014/main" id="{17F80EF3-E052-BE4B-54AD-630A37376F29}"/>
              </a:ext>
            </a:extLst>
          </p:cNvPr>
          <p:cNvGrpSpPr/>
          <p:nvPr/>
        </p:nvGrpSpPr>
        <p:grpSpPr>
          <a:xfrm>
            <a:off x="5671750" y="2012921"/>
            <a:ext cx="4396275" cy="3607330"/>
            <a:chOff x="10117175" y="2471865"/>
            <a:chExt cx="9380854" cy="7697389"/>
          </a:xfrm>
        </p:grpSpPr>
        <p:pic>
          <p:nvPicPr>
            <p:cNvPr id="22" name="object 12">
              <a:extLst>
                <a:ext uri="{FF2B5EF4-FFF2-40B4-BE49-F238E27FC236}">
                  <a16:creationId xmlns:a16="http://schemas.microsoft.com/office/drawing/2014/main" id="{DA46FD99-DFCA-1336-0502-7C0D7C87E7BA}"/>
                </a:ext>
              </a:extLst>
            </p:cNvPr>
            <p:cNvPicPr/>
            <p:nvPr/>
          </p:nvPicPr>
          <p:blipFill>
            <a:blip r:embed="rId4" cstate="print"/>
            <a:stretch>
              <a:fillRect/>
            </a:stretch>
          </p:blipFill>
          <p:spPr>
            <a:xfrm>
              <a:off x="14168772" y="2471865"/>
              <a:ext cx="2332063" cy="2332063"/>
            </a:xfrm>
            <a:prstGeom prst="rect">
              <a:avLst/>
            </a:prstGeom>
          </p:spPr>
        </p:pic>
        <p:pic>
          <p:nvPicPr>
            <p:cNvPr id="23" name="object 13">
              <a:extLst>
                <a:ext uri="{FF2B5EF4-FFF2-40B4-BE49-F238E27FC236}">
                  <a16:creationId xmlns:a16="http://schemas.microsoft.com/office/drawing/2014/main" id="{455D5F0E-6194-8DEC-4326-25AE2FC997BF}"/>
                </a:ext>
              </a:extLst>
            </p:cNvPr>
            <p:cNvPicPr/>
            <p:nvPr/>
          </p:nvPicPr>
          <p:blipFill>
            <a:blip r:embed="rId5" cstate="print"/>
            <a:stretch>
              <a:fillRect/>
            </a:stretch>
          </p:blipFill>
          <p:spPr>
            <a:xfrm>
              <a:off x="16629629" y="2603426"/>
              <a:ext cx="2068940" cy="2068940"/>
            </a:xfrm>
            <a:prstGeom prst="rect">
              <a:avLst/>
            </a:prstGeom>
          </p:spPr>
        </p:pic>
        <p:pic>
          <p:nvPicPr>
            <p:cNvPr id="24" name="object 14">
              <a:extLst>
                <a:ext uri="{FF2B5EF4-FFF2-40B4-BE49-F238E27FC236}">
                  <a16:creationId xmlns:a16="http://schemas.microsoft.com/office/drawing/2014/main" id="{C5A92A23-BED4-3651-D3A0-5D1BE25BB6DA}"/>
                </a:ext>
              </a:extLst>
            </p:cNvPr>
            <p:cNvPicPr/>
            <p:nvPr/>
          </p:nvPicPr>
          <p:blipFill>
            <a:blip r:embed="rId6" cstate="print"/>
            <a:stretch>
              <a:fillRect/>
            </a:stretch>
          </p:blipFill>
          <p:spPr>
            <a:xfrm>
              <a:off x="18133772" y="3550161"/>
              <a:ext cx="1364257" cy="1364257"/>
            </a:xfrm>
            <a:prstGeom prst="rect">
              <a:avLst/>
            </a:prstGeom>
          </p:spPr>
        </p:pic>
        <p:pic>
          <p:nvPicPr>
            <p:cNvPr id="25" name="object 15">
              <a:extLst>
                <a:ext uri="{FF2B5EF4-FFF2-40B4-BE49-F238E27FC236}">
                  <a16:creationId xmlns:a16="http://schemas.microsoft.com/office/drawing/2014/main" id="{09897065-13DF-F400-36E9-8FEDCF4FCD29}"/>
                </a:ext>
              </a:extLst>
            </p:cNvPr>
            <p:cNvPicPr/>
            <p:nvPr/>
          </p:nvPicPr>
          <p:blipFill>
            <a:blip r:embed="rId7" cstate="print"/>
            <a:stretch>
              <a:fillRect/>
            </a:stretch>
          </p:blipFill>
          <p:spPr>
            <a:xfrm>
              <a:off x="16437488" y="4073419"/>
              <a:ext cx="1364257" cy="1364257"/>
            </a:xfrm>
            <a:prstGeom prst="rect">
              <a:avLst/>
            </a:prstGeom>
          </p:spPr>
        </p:pic>
        <p:pic>
          <p:nvPicPr>
            <p:cNvPr id="26" name="object 16">
              <a:extLst>
                <a:ext uri="{FF2B5EF4-FFF2-40B4-BE49-F238E27FC236}">
                  <a16:creationId xmlns:a16="http://schemas.microsoft.com/office/drawing/2014/main" id="{FDEAEB64-04A5-8DAF-92B4-75B00DF34DC3}"/>
                </a:ext>
              </a:extLst>
            </p:cNvPr>
            <p:cNvPicPr/>
            <p:nvPr/>
          </p:nvPicPr>
          <p:blipFill>
            <a:blip r:embed="rId8" cstate="print"/>
            <a:stretch>
              <a:fillRect/>
            </a:stretch>
          </p:blipFill>
          <p:spPr>
            <a:xfrm>
              <a:off x="10384321" y="2821005"/>
              <a:ext cx="3428074" cy="2822571"/>
            </a:xfrm>
            <a:prstGeom prst="rect">
              <a:avLst/>
            </a:prstGeom>
          </p:spPr>
        </p:pic>
        <p:pic>
          <p:nvPicPr>
            <p:cNvPr id="27" name="object 17">
              <a:extLst>
                <a:ext uri="{FF2B5EF4-FFF2-40B4-BE49-F238E27FC236}">
                  <a16:creationId xmlns:a16="http://schemas.microsoft.com/office/drawing/2014/main" id="{4C622893-3C19-AFF6-C838-160AC0B756C8}"/>
                </a:ext>
              </a:extLst>
            </p:cNvPr>
            <p:cNvPicPr/>
            <p:nvPr/>
          </p:nvPicPr>
          <p:blipFill>
            <a:blip r:embed="rId9" cstate="print"/>
            <a:stretch>
              <a:fillRect/>
            </a:stretch>
          </p:blipFill>
          <p:spPr>
            <a:xfrm>
              <a:off x="16012894" y="5952612"/>
              <a:ext cx="3428074" cy="3428074"/>
            </a:xfrm>
            <a:prstGeom prst="rect">
              <a:avLst/>
            </a:prstGeom>
          </p:spPr>
        </p:pic>
        <p:pic>
          <p:nvPicPr>
            <p:cNvPr id="28" name="object 18">
              <a:extLst>
                <a:ext uri="{FF2B5EF4-FFF2-40B4-BE49-F238E27FC236}">
                  <a16:creationId xmlns:a16="http://schemas.microsoft.com/office/drawing/2014/main" id="{3E12B813-FE04-6E97-7723-826EB1D14631}"/>
                </a:ext>
              </a:extLst>
            </p:cNvPr>
            <p:cNvPicPr/>
            <p:nvPr/>
          </p:nvPicPr>
          <p:blipFill>
            <a:blip r:embed="rId10" cstate="print"/>
            <a:stretch>
              <a:fillRect/>
            </a:stretch>
          </p:blipFill>
          <p:spPr>
            <a:xfrm>
              <a:off x="10117175" y="5839907"/>
              <a:ext cx="6256902" cy="4329347"/>
            </a:xfrm>
            <a:prstGeom prst="rect">
              <a:avLst/>
            </a:prstGeom>
          </p:spPr>
        </p:pic>
      </p:grpSp>
      <p:sp>
        <p:nvSpPr>
          <p:cNvPr id="29" name="object 19">
            <a:extLst>
              <a:ext uri="{FF2B5EF4-FFF2-40B4-BE49-F238E27FC236}">
                <a16:creationId xmlns:a16="http://schemas.microsoft.com/office/drawing/2014/main" id="{38E6D144-17DD-4D8B-9ECE-C86EB0127A29}"/>
              </a:ext>
            </a:extLst>
          </p:cNvPr>
          <p:cNvSpPr txBox="1"/>
          <p:nvPr/>
        </p:nvSpPr>
        <p:spPr>
          <a:xfrm>
            <a:off x="1225876" y="3149033"/>
            <a:ext cx="161583" cy="1568291"/>
          </a:xfrm>
          <a:prstGeom prst="rect">
            <a:avLst/>
          </a:prstGeom>
        </p:spPr>
        <p:txBody>
          <a:bodyPr vert="vert270" wrap="square" lIns="0" tIns="15875" rIns="0" bIns="0" rtlCol="0">
            <a:spAutoFit/>
          </a:bodyPr>
          <a:lstStyle/>
          <a:p>
            <a:pPr marL="12700">
              <a:lnSpc>
                <a:spcPct val="100000"/>
              </a:lnSpc>
              <a:spcBef>
                <a:spcPts val="125"/>
              </a:spcBef>
            </a:pPr>
            <a:r>
              <a:rPr sz="1050" dirty="0">
                <a:solidFill>
                  <a:srgbClr val="FFFFFF"/>
                </a:solidFill>
                <a:latin typeface="Arial Unicode MS"/>
                <a:cs typeface="Arial Unicode MS"/>
              </a:rPr>
              <a:t>Machine</a:t>
            </a:r>
            <a:r>
              <a:rPr lang="en-US" sz="1050" dirty="0">
                <a:solidFill>
                  <a:srgbClr val="FFFFFF"/>
                </a:solidFill>
                <a:latin typeface="Arial Unicode MS"/>
                <a:cs typeface="Arial Unicode MS"/>
              </a:rPr>
              <a:t> </a:t>
            </a:r>
            <a:r>
              <a:rPr sz="1050" spc="-275" dirty="0">
                <a:solidFill>
                  <a:srgbClr val="FFFFFF"/>
                </a:solidFill>
                <a:latin typeface="Arial Unicode MS"/>
                <a:cs typeface="Arial Unicode MS"/>
              </a:rPr>
              <a:t> </a:t>
            </a:r>
            <a:r>
              <a:rPr sz="1050" spc="-10" dirty="0">
                <a:solidFill>
                  <a:srgbClr val="FFFFFF"/>
                </a:solidFill>
                <a:latin typeface="Arial Unicode MS"/>
                <a:cs typeface="Arial Unicode MS"/>
              </a:rPr>
              <a:t>Learning</a:t>
            </a:r>
            <a:endParaRPr sz="1050" dirty="0">
              <a:latin typeface="Arial Unicode MS"/>
              <a:cs typeface="Arial Unicode MS"/>
            </a:endParaRPr>
          </a:p>
        </p:txBody>
      </p:sp>
    </p:spTree>
    <p:extLst>
      <p:ext uri="{BB962C8B-B14F-4D97-AF65-F5344CB8AC3E}">
        <p14:creationId xmlns:p14="http://schemas.microsoft.com/office/powerpoint/2010/main" val="2411405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6B36-003B-EF1A-8173-C7677AE82D72}"/>
              </a:ext>
            </a:extLst>
          </p:cNvPr>
          <p:cNvSpPr>
            <a:spLocks noGrp="1"/>
          </p:cNvSpPr>
          <p:nvPr>
            <p:ph type="title"/>
          </p:nvPr>
        </p:nvSpPr>
        <p:spPr/>
        <p:txBody>
          <a:bodyPr/>
          <a:lstStyle/>
          <a:p>
            <a:r>
              <a:rPr lang="en-US" dirty="0">
                <a:solidFill>
                  <a:srgbClr val="DD9C19"/>
                </a:solidFill>
                <a:latin typeface="Century Gothic" panose="020B0502020202020204" pitchFamily="34" charset="0"/>
              </a:rPr>
              <a:t>Why are we here</a:t>
            </a:r>
          </a:p>
        </p:txBody>
      </p:sp>
      <p:sp>
        <p:nvSpPr>
          <p:cNvPr id="3" name="Content Placeholder 2">
            <a:extLst>
              <a:ext uri="{FF2B5EF4-FFF2-40B4-BE49-F238E27FC236}">
                <a16:creationId xmlns:a16="http://schemas.microsoft.com/office/drawing/2014/main" id="{9C774FCE-22EF-1886-F31C-6C265F3A4720}"/>
              </a:ext>
            </a:extLst>
          </p:cNvPr>
          <p:cNvSpPr>
            <a:spLocks noGrp="1"/>
          </p:cNvSpPr>
          <p:nvPr>
            <p:ph idx="1"/>
          </p:nvPr>
        </p:nvSpPr>
        <p:spPr/>
        <p:txBody>
          <a:bodyPr>
            <a:normAutofit/>
          </a:bodyPr>
          <a:lstStyle/>
          <a:p>
            <a:pPr>
              <a:lnSpc>
                <a:spcPct val="150000"/>
              </a:lnSpc>
            </a:pPr>
            <a:r>
              <a:rPr lang="en-US" sz="2800" dirty="0">
                <a:solidFill>
                  <a:schemeClr val="bg1"/>
                </a:solidFill>
                <a:latin typeface="Century Gothic" panose="020B0502020202020204" pitchFamily="34" charset="0"/>
              </a:rPr>
              <a:t>To equip learners with skills on how Artificial Intelligence Models are built, learn Machine Learning, Deep Learning and focus on Natural Language Processing (NLP).</a:t>
            </a:r>
          </a:p>
        </p:txBody>
      </p:sp>
      <p:sp>
        <p:nvSpPr>
          <p:cNvPr id="5" name="TextBox 4">
            <a:extLst>
              <a:ext uri="{FF2B5EF4-FFF2-40B4-BE49-F238E27FC236}">
                <a16:creationId xmlns:a16="http://schemas.microsoft.com/office/drawing/2014/main" id="{C45186CC-4B60-FBD0-A626-34205D7B7FB3}"/>
              </a:ext>
            </a:extLst>
          </p:cNvPr>
          <p:cNvSpPr txBox="1"/>
          <p:nvPr/>
        </p:nvSpPr>
        <p:spPr>
          <a:xfrm rot="21321536">
            <a:off x="5000852" y="4032526"/>
            <a:ext cx="6096000" cy="1701107"/>
          </a:xfrm>
          <a:prstGeom prst="rect">
            <a:avLst/>
          </a:prstGeom>
          <a:noFill/>
        </p:spPr>
        <p:txBody>
          <a:bodyPr wrap="square">
            <a:spAutoFit/>
          </a:bodyPr>
          <a:lstStyle/>
          <a:p>
            <a:pPr>
              <a:lnSpc>
                <a:spcPts val="4305"/>
              </a:lnSpc>
            </a:pPr>
            <a:r>
              <a:rPr lang="en-US" sz="2400" b="1" spc="65" dirty="0">
                <a:solidFill>
                  <a:srgbClr val="FFFFFF"/>
                </a:solidFill>
                <a:latin typeface="Bradley Hand ITC" panose="03070402050302030203" pitchFamily="66" charset="0"/>
                <a:cs typeface="Arial"/>
              </a:rPr>
              <a:t>We should build some project too right?</a:t>
            </a:r>
          </a:p>
          <a:p>
            <a:pPr>
              <a:lnSpc>
                <a:spcPts val="4305"/>
              </a:lnSpc>
            </a:pPr>
            <a:r>
              <a:rPr lang="en-US" sz="2400" b="1" spc="65" dirty="0">
                <a:solidFill>
                  <a:srgbClr val="FFFFFF"/>
                </a:solidFill>
                <a:latin typeface="Bradley Hand ITC" panose="03070402050302030203" pitchFamily="66" charset="0"/>
                <a:cs typeface="Arial"/>
              </a:rPr>
              <a:t>Yes!!</a:t>
            </a:r>
          </a:p>
          <a:p>
            <a:pPr>
              <a:lnSpc>
                <a:spcPts val="4305"/>
              </a:lnSpc>
            </a:pPr>
            <a:r>
              <a:rPr lang="en-US" sz="2400" b="1" spc="65" dirty="0">
                <a:solidFill>
                  <a:srgbClr val="FFFFFF"/>
                </a:solidFill>
                <a:latin typeface="Bradley Hand ITC" panose="03070402050302030203" pitchFamily="66" charset="0"/>
                <a:cs typeface="Arial"/>
              </a:rPr>
              <a:t>If you are in with me</a:t>
            </a:r>
            <a:endParaRPr lang="en-US" sz="2400" b="1" dirty="0">
              <a:latin typeface="Bradley Hand ITC" panose="03070402050302030203" pitchFamily="66" charset="0"/>
              <a:cs typeface="Arial"/>
            </a:endParaRPr>
          </a:p>
        </p:txBody>
      </p:sp>
      <p:sp>
        <p:nvSpPr>
          <p:cNvPr id="7" name="Footer Placeholder 6">
            <a:extLst>
              <a:ext uri="{FF2B5EF4-FFF2-40B4-BE49-F238E27FC236}">
                <a16:creationId xmlns:a16="http://schemas.microsoft.com/office/drawing/2014/main" id="{232ECFAE-1862-29BF-003B-BD13D498DE27}"/>
              </a:ext>
            </a:extLst>
          </p:cNvPr>
          <p:cNvSpPr>
            <a:spLocks noGrp="1"/>
          </p:cNvSpPr>
          <p:nvPr>
            <p:ph type="ftr" sz="quarter" idx="11"/>
          </p:nvPr>
        </p:nvSpPr>
        <p:spPr/>
        <p:txBody>
          <a:bodyPr/>
          <a:lstStyle/>
          <a:p>
            <a:r>
              <a:rPr lang="en-US" sz="2000" dirty="0"/>
              <a:t>DSN  LEKKI-AJAH</a:t>
            </a:r>
          </a:p>
        </p:txBody>
      </p:sp>
      <p:sp>
        <p:nvSpPr>
          <p:cNvPr id="8" name="Slide Number Placeholder 7">
            <a:extLst>
              <a:ext uri="{FF2B5EF4-FFF2-40B4-BE49-F238E27FC236}">
                <a16:creationId xmlns:a16="http://schemas.microsoft.com/office/drawing/2014/main" id="{EC521EBE-A8C5-9A36-EFCE-7ED1399E279E}"/>
              </a:ext>
            </a:extLst>
          </p:cNvPr>
          <p:cNvSpPr>
            <a:spLocks noGrp="1"/>
          </p:cNvSpPr>
          <p:nvPr>
            <p:ph type="sldNum" sz="quarter" idx="12"/>
          </p:nvPr>
        </p:nvSpPr>
        <p:spPr/>
        <p:txBody>
          <a:bodyPr/>
          <a:lstStyle/>
          <a:p>
            <a:fld id="{7F537688-BEAE-4904-826F-1C1E0645A5D0}" type="slidenum">
              <a:rPr lang="en-US" sz="2000" smtClean="0"/>
              <a:t>2</a:t>
            </a:fld>
            <a:endParaRPr lang="en-US" sz="2000" dirty="0"/>
          </a:p>
        </p:txBody>
      </p:sp>
    </p:spTree>
    <p:extLst>
      <p:ext uri="{BB962C8B-B14F-4D97-AF65-F5344CB8AC3E}">
        <p14:creationId xmlns:p14="http://schemas.microsoft.com/office/powerpoint/2010/main" val="245145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BC38047-2B99-ACF2-BAF8-21E664F9A0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84E5F6-0AC1-162B-1FAE-E16CB6A1679B}"/>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 is Natural Language Processing (NLP)</a:t>
            </a:r>
          </a:p>
        </p:txBody>
      </p:sp>
      <p:sp>
        <p:nvSpPr>
          <p:cNvPr id="3" name="Content Placeholder 2">
            <a:extLst>
              <a:ext uri="{FF2B5EF4-FFF2-40B4-BE49-F238E27FC236}">
                <a16:creationId xmlns:a16="http://schemas.microsoft.com/office/drawing/2014/main" id="{DCE1582A-9310-4B8E-CF7D-392F8090C505}"/>
              </a:ext>
            </a:extLst>
          </p:cNvPr>
          <p:cNvSpPr>
            <a:spLocks noGrp="1"/>
          </p:cNvSpPr>
          <p:nvPr>
            <p:ph idx="1"/>
          </p:nvPr>
        </p:nvSpPr>
        <p:spPr>
          <a:xfrm>
            <a:off x="1097280" y="1845734"/>
            <a:ext cx="7411709" cy="4023360"/>
          </a:xfrm>
        </p:spPr>
        <p:txBody>
          <a:bodyPr>
            <a:normAutofit/>
          </a:bodyPr>
          <a:lstStyle/>
          <a:p>
            <a:pPr marL="0" indent="0">
              <a:lnSpc>
                <a:spcPct val="100000"/>
              </a:lnSpc>
              <a:buNone/>
            </a:pPr>
            <a:r>
              <a:rPr lang="en-US" dirty="0">
                <a:solidFill>
                  <a:schemeClr val="bg1"/>
                </a:solidFill>
                <a:latin typeface="Century Gothic" panose="020B0502020202020204" pitchFamily="34" charset="0"/>
              </a:rPr>
              <a:t>NLP helps computers understand and talk like humans. </a:t>
            </a:r>
          </a:p>
          <a:p>
            <a:pPr marL="0" indent="0">
              <a:lnSpc>
                <a:spcPct val="100000"/>
              </a:lnSpc>
              <a:buNone/>
            </a:pPr>
            <a:r>
              <a:rPr lang="en-US" dirty="0">
                <a:solidFill>
                  <a:schemeClr val="bg1"/>
                </a:solidFill>
                <a:latin typeface="Century Gothic" panose="020B0502020202020204" pitchFamily="34" charset="0"/>
              </a:rPr>
              <a:t>It enables computers to read, interpret, and generate human-like text. </a:t>
            </a:r>
          </a:p>
          <a:p>
            <a:pPr marL="0" indent="0">
              <a:lnSpc>
                <a:spcPct val="100000"/>
              </a:lnSpc>
              <a:buNone/>
            </a:pPr>
            <a:r>
              <a:rPr lang="en-US" dirty="0">
                <a:solidFill>
                  <a:schemeClr val="bg1"/>
                </a:solidFill>
                <a:latin typeface="Century Gothic" panose="020B0502020202020204" pitchFamily="34" charset="0"/>
              </a:rPr>
              <a:t>It allows your phone to predict your next word, understand voice commands, and translate languages.</a:t>
            </a:r>
          </a:p>
          <a:p>
            <a:pPr marL="0" indent="0">
              <a:lnSpc>
                <a:spcPct val="100000"/>
              </a:lnSpc>
              <a:buNone/>
            </a:pPr>
            <a:r>
              <a:rPr lang="en-US" dirty="0">
                <a:solidFill>
                  <a:schemeClr val="bg1"/>
                </a:solidFill>
                <a:latin typeface="Century Gothic" panose="020B0502020202020204" pitchFamily="34" charset="0"/>
              </a:rPr>
              <a:t>NLP combines ML and Deep Learning to process and understand human language. </a:t>
            </a:r>
          </a:p>
          <a:p>
            <a:pPr marL="0" indent="0">
              <a:lnSpc>
                <a:spcPct val="100000"/>
              </a:lnSpc>
              <a:buNone/>
            </a:pPr>
            <a:r>
              <a:rPr lang="en-US" dirty="0">
                <a:solidFill>
                  <a:schemeClr val="bg1"/>
                </a:solidFill>
                <a:latin typeface="Century Gothic" panose="020B0502020202020204" pitchFamily="34" charset="0"/>
              </a:rPr>
              <a:t>Includes tasks like stemming, tokenization, NER, sentiment analysis.</a:t>
            </a:r>
          </a:p>
        </p:txBody>
      </p:sp>
      <p:sp>
        <p:nvSpPr>
          <p:cNvPr id="5" name="Footer Placeholder 4">
            <a:extLst>
              <a:ext uri="{FF2B5EF4-FFF2-40B4-BE49-F238E27FC236}">
                <a16:creationId xmlns:a16="http://schemas.microsoft.com/office/drawing/2014/main" id="{BD491167-EAA1-84E9-CDDA-415E436FFFAE}"/>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692B455E-FE3F-A1A9-4796-B05E7E42E958}"/>
              </a:ext>
            </a:extLst>
          </p:cNvPr>
          <p:cNvSpPr>
            <a:spLocks noGrp="1"/>
          </p:cNvSpPr>
          <p:nvPr>
            <p:ph type="sldNum" sz="quarter" idx="12"/>
          </p:nvPr>
        </p:nvSpPr>
        <p:spPr/>
        <p:txBody>
          <a:bodyPr/>
          <a:lstStyle/>
          <a:p>
            <a:fld id="{7F537688-BEAE-4904-826F-1C1E0645A5D0}" type="slidenum">
              <a:rPr lang="en-US" sz="2000" smtClean="0"/>
              <a:t>20</a:t>
            </a:fld>
            <a:endParaRPr lang="en-US" sz="2000" dirty="0"/>
          </a:p>
        </p:txBody>
      </p:sp>
      <p:sp>
        <p:nvSpPr>
          <p:cNvPr id="7" name="TextBox 6">
            <a:extLst>
              <a:ext uri="{FF2B5EF4-FFF2-40B4-BE49-F238E27FC236}">
                <a16:creationId xmlns:a16="http://schemas.microsoft.com/office/drawing/2014/main" id="{372091BA-AE84-5C9B-E986-55BF909ED850}"/>
              </a:ext>
            </a:extLst>
          </p:cNvPr>
          <p:cNvSpPr txBox="1"/>
          <p:nvPr/>
        </p:nvSpPr>
        <p:spPr>
          <a:xfrm>
            <a:off x="818409" y="5379526"/>
            <a:ext cx="10616142" cy="1015663"/>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Here is a scenario; Imagine chatting with a smart assistant (like ChatGPT or Siri). You say, “What’s the weather today?”, and it understands your words, fetches present weather data, and responds. That’s NLP in action.</a:t>
            </a:r>
          </a:p>
        </p:txBody>
      </p:sp>
      <p:pic>
        <p:nvPicPr>
          <p:cNvPr id="3074" name="Picture 2" descr="5,600+ Robotic Black Man Stock Photos, Pictures &amp; Royalty-Free Images -  iStock">
            <a:extLst>
              <a:ext uri="{FF2B5EF4-FFF2-40B4-BE49-F238E27FC236}">
                <a16:creationId xmlns:a16="http://schemas.microsoft.com/office/drawing/2014/main" id="{1A5D19CE-AF79-52B4-7B7D-64E33D4F57C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l="15490" r="6694"/>
          <a:stretch/>
        </p:blipFill>
        <p:spPr bwMode="auto">
          <a:xfrm>
            <a:off x="8508989" y="1737333"/>
            <a:ext cx="3365302" cy="300465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1EBAB4-1246-BAF4-C2CC-DAEC6AE37862}"/>
              </a:ext>
            </a:extLst>
          </p:cNvPr>
          <p:cNvSpPr txBox="1"/>
          <p:nvPr/>
        </p:nvSpPr>
        <p:spPr>
          <a:xfrm rot="21424517">
            <a:off x="8072466" y="4952927"/>
            <a:ext cx="4030471" cy="400110"/>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NER – named entity recognition</a:t>
            </a:r>
          </a:p>
        </p:txBody>
      </p:sp>
    </p:spTree>
    <p:extLst>
      <p:ext uri="{BB962C8B-B14F-4D97-AF65-F5344CB8AC3E}">
        <p14:creationId xmlns:p14="http://schemas.microsoft.com/office/powerpoint/2010/main" val="1133961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06505D5-14C0-79DC-4C78-5980AFE998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070417-087E-28E1-60DD-B1F3C490D204}"/>
              </a:ext>
            </a:extLst>
          </p:cNvPr>
          <p:cNvSpPr>
            <a:spLocks noGrp="1"/>
          </p:cNvSpPr>
          <p:nvPr>
            <p:ph type="title"/>
          </p:nvPr>
        </p:nvSpPr>
        <p:spPr>
          <a:xfrm>
            <a:off x="1097280" y="286603"/>
            <a:ext cx="8803178" cy="1450757"/>
          </a:xfrm>
        </p:spPr>
        <p:txBody>
          <a:bodyPr/>
          <a:lstStyle/>
          <a:p>
            <a:r>
              <a:rPr lang="en-US" dirty="0">
                <a:solidFill>
                  <a:srgbClr val="DD9C19"/>
                </a:solidFill>
                <a:latin typeface="Century Gothic" panose="020B0502020202020204" pitchFamily="34" charset="0"/>
              </a:rPr>
              <a:t>Natural Language Processing (NLP) in Industry</a:t>
            </a:r>
          </a:p>
        </p:txBody>
      </p:sp>
      <p:sp>
        <p:nvSpPr>
          <p:cNvPr id="3" name="Content Placeholder 2">
            <a:extLst>
              <a:ext uri="{FF2B5EF4-FFF2-40B4-BE49-F238E27FC236}">
                <a16:creationId xmlns:a16="http://schemas.microsoft.com/office/drawing/2014/main" id="{A1EEBD56-ED46-7C65-7688-37C794FB574D}"/>
              </a:ext>
            </a:extLst>
          </p:cNvPr>
          <p:cNvSpPr>
            <a:spLocks noGrp="1"/>
          </p:cNvSpPr>
          <p:nvPr>
            <p:ph idx="1"/>
          </p:nvPr>
        </p:nvSpPr>
        <p:spPr>
          <a:xfrm>
            <a:off x="1097280" y="1845734"/>
            <a:ext cx="10276311" cy="4023360"/>
          </a:xfrm>
        </p:spPr>
        <p:txBody>
          <a:bodyPr>
            <a:normAutofit fontScale="92500" lnSpcReduction="10000"/>
          </a:bodyPr>
          <a:lstStyle/>
          <a:p>
            <a:pPr>
              <a:lnSpc>
                <a:spcPct val="100000"/>
              </a:lnSpc>
            </a:pPr>
            <a:r>
              <a:rPr lang="en-US" b="1" dirty="0">
                <a:solidFill>
                  <a:schemeClr val="bg1"/>
                </a:solidFill>
                <a:latin typeface="Century Gothic" panose="020B0502020202020204" pitchFamily="34" charset="0"/>
              </a:rPr>
              <a:t>Voice Assistants 🎙️: </a:t>
            </a:r>
            <a:r>
              <a:rPr lang="en-US" dirty="0">
                <a:solidFill>
                  <a:schemeClr val="bg1"/>
                </a:solidFill>
                <a:latin typeface="Century Gothic" panose="020B0502020202020204" pitchFamily="34" charset="0"/>
              </a:rPr>
              <a:t>Siri, Alexa, and Google Assistant understand and respond to your voice commands.</a:t>
            </a:r>
          </a:p>
          <a:p>
            <a:pPr>
              <a:lnSpc>
                <a:spcPct val="100000"/>
              </a:lnSpc>
            </a:pPr>
            <a:r>
              <a:rPr lang="en-US" b="1" dirty="0">
                <a:solidFill>
                  <a:schemeClr val="bg1"/>
                </a:solidFill>
                <a:latin typeface="Century Gothic" panose="020B0502020202020204" pitchFamily="34" charset="0"/>
              </a:rPr>
              <a:t>Chatbots 💬: </a:t>
            </a:r>
            <a:r>
              <a:rPr lang="en-US" dirty="0">
                <a:solidFill>
                  <a:schemeClr val="bg1"/>
                </a:solidFill>
                <a:latin typeface="Century Gothic" panose="020B0502020202020204" pitchFamily="34" charset="0"/>
              </a:rPr>
              <a:t>Websites use NLP-powered bots to answer your questions instantly.</a:t>
            </a:r>
          </a:p>
          <a:p>
            <a:pPr>
              <a:lnSpc>
                <a:spcPct val="100000"/>
              </a:lnSpc>
            </a:pPr>
            <a:r>
              <a:rPr lang="en-US" b="1" dirty="0">
                <a:solidFill>
                  <a:schemeClr val="bg1"/>
                </a:solidFill>
                <a:latin typeface="Century Gothic" panose="020B0502020202020204" pitchFamily="34" charset="0"/>
              </a:rPr>
              <a:t>Autocorrect &amp; Predictive Text 📱: </a:t>
            </a:r>
            <a:r>
              <a:rPr lang="en-US" dirty="0">
                <a:solidFill>
                  <a:schemeClr val="bg1"/>
                </a:solidFill>
                <a:latin typeface="Century Gothic" panose="020B0502020202020204" pitchFamily="34" charset="0"/>
              </a:rPr>
              <a:t>Your phone suggests next words while typing to speed things up, Also can correct spellings when you typed wrongly.</a:t>
            </a:r>
          </a:p>
          <a:p>
            <a:pPr>
              <a:lnSpc>
                <a:spcPct val="100000"/>
              </a:lnSpc>
            </a:pPr>
            <a:r>
              <a:rPr lang="en-US" b="1" dirty="0">
                <a:solidFill>
                  <a:schemeClr val="bg1"/>
                </a:solidFill>
                <a:latin typeface="Century Gothic" panose="020B0502020202020204" pitchFamily="34" charset="0"/>
              </a:rPr>
              <a:t>Search Engines 🔍: </a:t>
            </a:r>
            <a:r>
              <a:rPr lang="en-US" dirty="0">
                <a:solidFill>
                  <a:schemeClr val="bg1"/>
                </a:solidFill>
                <a:latin typeface="Century Gothic" panose="020B0502020202020204" pitchFamily="34" charset="0"/>
              </a:rPr>
              <a:t>To understands what you mean, even if you type a messy query.</a:t>
            </a:r>
          </a:p>
          <a:p>
            <a:pPr>
              <a:lnSpc>
                <a:spcPct val="100000"/>
              </a:lnSpc>
            </a:pPr>
            <a:r>
              <a:rPr lang="en-US" b="1" dirty="0">
                <a:solidFill>
                  <a:schemeClr val="bg1"/>
                </a:solidFill>
                <a:latin typeface="Century Gothic" panose="020B0502020202020204" pitchFamily="34" charset="0"/>
              </a:rPr>
              <a:t>Translation Apps 🌍: </a:t>
            </a:r>
            <a:r>
              <a:rPr lang="en-US" dirty="0">
                <a:solidFill>
                  <a:schemeClr val="bg1"/>
                </a:solidFill>
                <a:latin typeface="Century Gothic" panose="020B0502020202020204" pitchFamily="34" charset="0"/>
              </a:rPr>
              <a:t>Google Translate helps you understand different languages.</a:t>
            </a:r>
          </a:p>
          <a:p>
            <a:pPr>
              <a:lnSpc>
                <a:spcPct val="100000"/>
              </a:lnSpc>
            </a:pPr>
            <a:r>
              <a:rPr lang="en-US" b="1" dirty="0">
                <a:solidFill>
                  <a:schemeClr val="bg1"/>
                </a:solidFill>
                <a:latin typeface="Century Gothic" panose="020B0502020202020204" pitchFamily="34" charset="0"/>
              </a:rPr>
              <a:t>Spam Filters 📧:</a:t>
            </a:r>
            <a:r>
              <a:rPr lang="en-US" dirty="0">
                <a:solidFill>
                  <a:schemeClr val="bg1"/>
                </a:solidFill>
                <a:latin typeface="Century Gothic" panose="020B0502020202020204" pitchFamily="34" charset="0"/>
              </a:rPr>
              <a:t> Your email sorting out spam messages automatically.</a:t>
            </a:r>
          </a:p>
          <a:p>
            <a:pPr>
              <a:lnSpc>
                <a:spcPct val="100000"/>
              </a:lnSpc>
            </a:pPr>
            <a:r>
              <a:rPr lang="en-US" b="1" dirty="0">
                <a:solidFill>
                  <a:schemeClr val="bg1"/>
                </a:solidFill>
                <a:latin typeface="Century Gothic" panose="020B0502020202020204" pitchFamily="34" charset="0"/>
              </a:rPr>
              <a:t>Sentiment Analysis 😃😡: </a:t>
            </a:r>
            <a:r>
              <a:rPr lang="en-US" dirty="0">
                <a:solidFill>
                  <a:schemeClr val="bg1"/>
                </a:solidFill>
                <a:latin typeface="Century Gothic" panose="020B0502020202020204" pitchFamily="34" charset="0"/>
              </a:rPr>
              <a:t>Companies analyze tweets and reviews to see what people feel about their brand.</a:t>
            </a:r>
          </a:p>
        </p:txBody>
      </p:sp>
      <p:sp>
        <p:nvSpPr>
          <p:cNvPr id="5" name="Footer Placeholder 4">
            <a:extLst>
              <a:ext uri="{FF2B5EF4-FFF2-40B4-BE49-F238E27FC236}">
                <a16:creationId xmlns:a16="http://schemas.microsoft.com/office/drawing/2014/main" id="{62FB5830-7DD2-0773-75CE-D5246AF97A6B}"/>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9CDE12D1-EFAE-1B20-B17F-098F75B97966}"/>
              </a:ext>
            </a:extLst>
          </p:cNvPr>
          <p:cNvSpPr>
            <a:spLocks noGrp="1"/>
          </p:cNvSpPr>
          <p:nvPr>
            <p:ph type="sldNum" sz="quarter" idx="12"/>
          </p:nvPr>
        </p:nvSpPr>
        <p:spPr/>
        <p:txBody>
          <a:bodyPr/>
          <a:lstStyle/>
          <a:p>
            <a:fld id="{7F537688-BEAE-4904-826F-1C1E0645A5D0}" type="slidenum">
              <a:rPr lang="en-US" sz="2000" smtClean="0"/>
              <a:t>21</a:t>
            </a:fld>
            <a:endParaRPr lang="en-US" sz="2000" dirty="0"/>
          </a:p>
        </p:txBody>
      </p:sp>
      <p:sp>
        <p:nvSpPr>
          <p:cNvPr id="7" name="TextBox 6">
            <a:extLst>
              <a:ext uri="{FF2B5EF4-FFF2-40B4-BE49-F238E27FC236}">
                <a16:creationId xmlns:a16="http://schemas.microsoft.com/office/drawing/2014/main" id="{297DE6F2-B903-6204-8E5B-EE16658FA41D}"/>
              </a:ext>
            </a:extLst>
          </p:cNvPr>
          <p:cNvSpPr txBox="1"/>
          <p:nvPr/>
        </p:nvSpPr>
        <p:spPr>
          <a:xfrm>
            <a:off x="1872048" y="5777412"/>
            <a:ext cx="10616142" cy="400110"/>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All this industry examples uses NLP in operation. Can I get from you??</a:t>
            </a:r>
          </a:p>
        </p:txBody>
      </p:sp>
      <p:pic>
        <p:nvPicPr>
          <p:cNvPr id="3074" name="Picture 2" descr="5,600+ Robotic Black Man Stock Photos, Pictures &amp; Royalty-Free Images -  iStock">
            <a:extLst>
              <a:ext uri="{FF2B5EF4-FFF2-40B4-BE49-F238E27FC236}">
                <a16:creationId xmlns:a16="http://schemas.microsoft.com/office/drawing/2014/main" id="{1E8120B6-3A7C-169B-1091-85058FBF1DE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l="15490" r="6694"/>
          <a:stretch/>
        </p:blipFill>
        <p:spPr bwMode="auto">
          <a:xfrm>
            <a:off x="9900458" y="204327"/>
            <a:ext cx="1717043" cy="153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130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4641B0A-28C0-DF9F-11BC-D1E94CDF50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EAC9E-CF89-55CA-344C-7CD248DC53BF}"/>
              </a:ext>
            </a:extLst>
          </p:cNvPr>
          <p:cNvSpPr>
            <a:spLocks noGrp="1"/>
          </p:cNvSpPr>
          <p:nvPr>
            <p:ph type="title"/>
          </p:nvPr>
        </p:nvSpPr>
        <p:spPr>
          <a:xfrm>
            <a:off x="1097280" y="286603"/>
            <a:ext cx="8803178" cy="1450757"/>
          </a:xfrm>
        </p:spPr>
        <p:txBody>
          <a:bodyPr/>
          <a:lstStyle/>
          <a:p>
            <a:r>
              <a:rPr lang="en-US" dirty="0">
                <a:solidFill>
                  <a:srgbClr val="DD9C19"/>
                </a:solidFill>
                <a:latin typeface="Century Gothic" panose="020B0502020202020204" pitchFamily="34" charset="0"/>
              </a:rPr>
              <a:t>Brief History of Natural Language Processing (NLP)</a:t>
            </a:r>
          </a:p>
        </p:txBody>
      </p:sp>
      <p:sp>
        <p:nvSpPr>
          <p:cNvPr id="3" name="Content Placeholder 2">
            <a:extLst>
              <a:ext uri="{FF2B5EF4-FFF2-40B4-BE49-F238E27FC236}">
                <a16:creationId xmlns:a16="http://schemas.microsoft.com/office/drawing/2014/main" id="{51204D4D-C0CB-A4BD-E9A5-0AC7104A43EA}"/>
              </a:ext>
            </a:extLst>
          </p:cNvPr>
          <p:cNvSpPr>
            <a:spLocks noGrp="1"/>
          </p:cNvSpPr>
          <p:nvPr>
            <p:ph idx="1"/>
          </p:nvPr>
        </p:nvSpPr>
        <p:spPr>
          <a:xfrm>
            <a:off x="1097280" y="1845734"/>
            <a:ext cx="10276311" cy="4023360"/>
          </a:xfrm>
        </p:spPr>
        <p:txBody>
          <a:bodyPr>
            <a:normAutofit fontScale="92500"/>
          </a:bodyPr>
          <a:lstStyle/>
          <a:p>
            <a:pPr>
              <a:lnSpc>
                <a:spcPct val="100000"/>
              </a:lnSpc>
            </a:pPr>
            <a:r>
              <a:rPr lang="en-US" b="1" dirty="0">
                <a:solidFill>
                  <a:schemeClr val="bg1"/>
                </a:solidFill>
                <a:latin typeface="Century Gothic" panose="020B0502020202020204" pitchFamily="34" charset="0"/>
              </a:rPr>
              <a:t>2011: </a:t>
            </a:r>
            <a:r>
              <a:rPr lang="en-US" dirty="0">
                <a:solidFill>
                  <a:schemeClr val="bg1"/>
                </a:solidFill>
                <a:latin typeface="Century Gothic" panose="020B0502020202020204" pitchFamily="34" charset="0"/>
              </a:rPr>
              <a:t>George Dahl and Microsoft Research trained a deep neural network to recognize words from speech recordings—a major deep learning breakthrough in NLP.</a:t>
            </a:r>
          </a:p>
          <a:p>
            <a:pPr>
              <a:lnSpc>
                <a:spcPct val="100000"/>
              </a:lnSpc>
            </a:pPr>
            <a:r>
              <a:rPr lang="en-US" b="1" dirty="0">
                <a:solidFill>
                  <a:schemeClr val="bg1"/>
                </a:solidFill>
                <a:latin typeface="Century Gothic" panose="020B0502020202020204" pitchFamily="34" charset="0"/>
              </a:rPr>
              <a:t>2012: </a:t>
            </a:r>
            <a:r>
              <a:rPr lang="en-US" dirty="0" err="1">
                <a:solidFill>
                  <a:schemeClr val="bg1"/>
                </a:solidFill>
                <a:latin typeface="Century Gothic" panose="020B0502020202020204" pitchFamily="34" charset="0"/>
              </a:rPr>
              <a:t>AlexNet</a:t>
            </a:r>
            <a:r>
              <a:rPr lang="en-US" dirty="0">
                <a:solidFill>
                  <a:schemeClr val="bg1"/>
                </a:solidFill>
                <a:latin typeface="Century Gothic" panose="020B0502020202020204" pitchFamily="34" charset="0"/>
              </a:rPr>
              <a:t> revolutionized deep learning in image recognition, leading to increased interest in machine vision.</a:t>
            </a:r>
          </a:p>
          <a:p>
            <a:pPr>
              <a:lnSpc>
                <a:spcPct val="100000"/>
              </a:lnSpc>
            </a:pPr>
            <a:r>
              <a:rPr lang="en-US" b="1" dirty="0">
                <a:solidFill>
                  <a:schemeClr val="bg1"/>
                </a:solidFill>
                <a:latin typeface="Century Gothic" panose="020B0502020202020204" pitchFamily="34" charset="0"/>
              </a:rPr>
              <a:t>2015: </a:t>
            </a:r>
            <a:r>
              <a:rPr lang="en-US" dirty="0">
                <a:solidFill>
                  <a:schemeClr val="bg1"/>
                </a:solidFill>
                <a:latin typeface="Century Gothic" panose="020B0502020202020204" pitchFamily="34" charset="0"/>
              </a:rPr>
              <a:t>Deep learning models started competing in NLP tasks like machine translation, matching traditional ML accuracy with less effort and lower computational cost.</a:t>
            </a:r>
          </a:p>
          <a:p>
            <a:pPr>
              <a:lnSpc>
                <a:spcPct val="100000"/>
              </a:lnSpc>
            </a:pPr>
            <a:r>
              <a:rPr lang="en-US" b="1" dirty="0">
                <a:solidFill>
                  <a:schemeClr val="bg1"/>
                </a:solidFill>
                <a:latin typeface="Century Gothic" panose="020B0502020202020204" pitchFamily="34" charset="0"/>
              </a:rPr>
              <a:t>2016-2017: </a:t>
            </a:r>
            <a:r>
              <a:rPr lang="en-US" dirty="0">
                <a:solidFill>
                  <a:schemeClr val="bg1"/>
                </a:solidFill>
                <a:latin typeface="Century Gothic" panose="020B0502020202020204" pitchFamily="34" charset="0"/>
              </a:rPr>
              <a:t>Deep learning models in NLP became more efficient and began outperforming traditional ML approaches in accuracy.</a:t>
            </a:r>
          </a:p>
          <a:p>
            <a:pPr>
              <a:lnSpc>
                <a:spcPct val="100000"/>
              </a:lnSpc>
            </a:pPr>
            <a:r>
              <a:rPr lang="en-US" b="1" dirty="0">
                <a:solidFill>
                  <a:schemeClr val="bg1"/>
                </a:solidFill>
                <a:latin typeface="Century Gothic" panose="020B0502020202020204" pitchFamily="34" charset="0"/>
              </a:rPr>
              <a:t>Impact: </a:t>
            </a:r>
            <a:r>
              <a:rPr lang="en-US" dirty="0">
                <a:solidFill>
                  <a:schemeClr val="bg1"/>
                </a:solidFill>
                <a:latin typeface="Century Gothic" panose="020B0502020202020204" pitchFamily="34" charset="0"/>
              </a:rPr>
              <a:t>Enabled real-time translation on mobile devices without requiring an internet connection, making NLP more accessible and practical.</a:t>
            </a:r>
          </a:p>
        </p:txBody>
      </p:sp>
      <p:sp>
        <p:nvSpPr>
          <p:cNvPr id="5" name="Footer Placeholder 4">
            <a:extLst>
              <a:ext uri="{FF2B5EF4-FFF2-40B4-BE49-F238E27FC236}">
                <a16:creationId xmlns:a16="http://schemas.microsoft.com/office/drawing/2014/main" id="{C52D4147-41A6-59DB-6C8F-8F6B4D5E7985}"/>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E193D972-A64F-6329-2C50-83D81DF6A657}"/>
              </a:ext>
            </a:extLst>
          </p:cNvPr>
          <p:cNvSpPr>
            <a:spLocks noGrp="1"/>
          </p:cNvSpPr>
          <p:nvPr>
            <p:ph type="sldNum" sz="quarter" idx="12"/>
          </p:nvPr>
        </p:nvSpPr>
        <p:spPr/>
        <p:txBody>
          <a:bodyPr/>
          <a:lstStyle/>
          <a:p>
            <a:fld id="{7F537688-BEAE-4904-826F-1C1E0645A5D0}" type="slidenum">
              <a:rPr lang="en-US" sz="2000" smtClean="0"/>
              <a:t>22</a:t>
            </a:fld>
            <a:endParaRPr lang="en-US" sz="2000" dirty="0"/>
          </a:p>
        </p:txBody>
      </p:sp>
      <p:sp>
        <p:nvSpPr>
          <p:cNvPr id="7" name="TextBox 6">
            <a:extLst>
              <a:ext uri="{FF2B5EF4-FFF2-40B4-BE49-F238E27FC236}">
                <a16:creationId xmlns:a16="http://schemas.microsoft.com/office/drawing/2014/main" id="{1AD315A7-3CA4-9F48-A8A6-90B7E1E84D6C}"/>
              </a:ext>
            </a:extLst>
          </p:cNvPr>
          <p:cNvSpPr txBox="1"/>
          <p:nvPr/>
        </p:nvSpPr>
        <p:spPr>
          <a:xfrm>
            <a:off x="2234187" y="5964384"/>
            <a:ext cx="10616142" cy="400110"/>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All this industry examples uses NLP in operation.</a:t>
            </a:r>
          </a:p>
        </p:txBody>
      </p:sp>
      <p:pic>
        <p:nvPicPr>
          <p:cNvPr id="3074" name="Picture 2" descr="5,600+ Robotic Black Man Stock Photos, Pictures &amp; Royalty-Free Images -  iStock">
            <a:extLst>
              <a:ext uri="{FF2B5EF4-FFF2-40B4-BE49-F238E27FC236}">
                <a16:creationId xmlns:a16="http://schemas.microsoft.com/office/drawing/2014/main" id="{67B7CFC8-3CC3-1E1B-C972-3759C179B52F}"/>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PlasticWrap/>
                    </a14:imgEffect>
                  </a14:imgLayer>
                </a14:imgProps>
              </a:ext>
              <a:ext uri="{28A0092B-C50C-407E-A947-70E740481C1C}">
                <a14:useLocalDpi xmlns:a14="http://schemas.microsoft.com/office/drawing/2010/main" val="0"/>
              </a:ext>
            </a:extLst>
          </a:blip>
          <a:srcRect l="15490" r="6694"/>
          <a:stretch/>
        </p:blipFill>
        <p:spPr bwMode="auto">
          <a:xfrm>
            <a:off x="9900458" y="204327"/>
            <a:ext cx="1717043" cy="1533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03141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87A1FD7-1E0F-178D-3920-09BD761B28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5682B4-D354-3B7C-0AA4-BAA5919A8B0E}"/>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What’s Next </a:t>
            </a:r>
            <a:r>
              <a:rPr lang="en-US" b="1" dirty="0">
                <a:solidFill>
                  <a:schemeClr val="bg1"/>
                </a:solidFill>
                <a:latin typeface="Century Gothic" panose="020B0502020202020204" pitchFamily="34" charset="0"/>
              </a:rPr>
              <a:t>😃😃</a:t>
            </a:r>
            <a:endParaRPr lang="en-US" dirty="0">
              <a:solidFill>
                <a:srgbClr val="DD9C19"/>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09690B7B-8F38-C6FA-A26A-A5E4D4C5E78B}"/>
              </a:ext>
            </a:extLst>
          </p:cNvPr>
          <p:cNvSpPr>
            <a:spLocks noGrp="1"/>
          </p:cNvSpPr>
          <p:nvPr>
            <p:ph idx="1"/>
          </p:nvPr>
        </p:nvSpPr>
        <p:spPr/>
        <p:txBody>
          <a:bodyPr/>
          <a:lstStyle/>
          <a:p>
            <a:pPr>
              <a:lnSpc>
                <a:spcPct val="100000"/>
              </a:lnSpc>
            </a:pPr>
            <a:r>
              <a:rPr lang="en-US" dirty="0">
                <a:solidFill>
                  <a:schemeClr val="bg1"/>
                </a:solidFill>
                <a:latin typeface="Century Gothic" panose="020B0502020202020204" pitchFamily="34" charset="0"/>
              </a:rPr>
              <a:t>Maybe I don’t know also </a:t>
            </a:r>
          </a:p>
        </p:txBody>
      </p:sp>
      <p:sp>
        <p:nvSpPr>
          <p:cNvPr id="5" name="Footer Placeholder 4">
            <a:extLst>
              <a:ext uri="{FF2B5EF4-FFF2-40B4-BE49-F238E27FC236}">
                <a16:creationId xmlns:a16="http://schemas.microsoft.com/office/drawing/2014/main" id="{C6ACA852-0DD5-8541-03DF-41A78C7678EA}"/>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B2DA14AD-070E-0DF2-97FE-B9229D975C08}"/>
              </a:ext>
            </a:extLst>
          </p:cNvPr>
          <p:cNvSpPr>
            <a:spLocks noGrp="1"/>
          </p:cNvSpPr>
          <p:nvPr>
            <p:ph type="sldNum" sz="quarter" idx="12"/>
          </p:nvPr>
        </p:nvSpPr>
        <p:spPr/>
        <p:txBody>
          <a:bodyPr/>
          <a:lstStyle/>
          <a:p>
            <a:fld id="{7F537688-BEAE-4904-826F-1C1E0645A5D0}" type="slidenum">
              <a:rPr lang="en-US" sz="2000" smtClean="0"/>
              <a:t>23</a:t>
            </a:fld>
            <a:endParaRPr lang="en-US" sz="2000" dirty="0"/>
          </a:p>
        </p:txBody>
      </p:sp>
      <p:sp>
        <p:nvSpPr>
          <p:cNvPr id="7" name="TextBox 6">
            <a:extLst>
              <a:ext uri="{FF2B5EF4-FFF2-40B4-BE49-F238E27FC236}">
                <a16:creationId xmlns:a16="http://schemas.microsoft.com/office/drawing/2014/main" id="{796A0A59-7410-4768-E445-BB8AEBDF3D1F}"/>
              </a:ext>
            </a:extLst>
          </p:cNvPr>
          <p:cNvSpPr txBox="1"/>
          <p:nvPr/>
        </p:nvSpPr>
        <p:spPr>
          <a:xfrm rot="21421172">
            <a:off x="1157613" y="3316423"/>
            <a:ext cx="10171665" cy="2585323"/>
          </a:xfrm>
          <a:prstGeom prst="rect">
            <a:avLst/>
          </a:prstGeom>
          <a:noFill/>
        </p:spPr>
        <p:txBody>
          <a:bodyPr wrap="square">
            <a:spAutoFit/>
          </a:bodyPr>
          <a:lstStyle/>
          <a:p>
            <a:pPr algn="ctr"/>
            <a:r>
              <a:rPr lang="en-US" sz="5400" b="1" spc="65" dirty="0">
                <a:solidFill>
                  <a:srgbClr val="FFFFFF"/>
                </a:solidFill>
                <a:latin typeface="Bradley Hand ITC" panose="03070402050302030203" pitchFamily="66" charset="0"/>
                <a:cs typeface="Arial"/>
              </a:rPr>
              <a:t>After all of the theoretical explanation, can we begin some hands-on or we stop here today?</a:t>
            </a:r>
            <a:endParaRPr lang="en-US" sz="5400" b="1" dirty="0">
              <a:latin typeface="Bradley Hand ITC" panose="03070402050302030203" pitchFamily="66" charset="0"/>
              <a:cs typeface="Arial"/>
            </a:endParaRPr>
          </a:p>
        </p:txBody>
      </p:sp>
    </p:spTree>
    <p:extLst>
      <p:ext uri="{BB962C8B-B14F-4D97-AF65-F5344CB8AC3E}">
        <p14:creationId xmlns:p14="http://schemas.microsoft.com/office/powerpoint/2010/main" val="3069300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A70EE4F-AA04-DF6C-FA61-7A024010C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0378F-119E-5E8F-AA9C-1D220C452BA1}"/>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What’s Next </a:t>
            </a:r>
            <a:r>
              <a:rPr lang="en-US" b="1" dirty="0">
                <a:solidFill>
                  <a:schemeClr val="bg1"/>
                </a:solidFill>
                <a:latin typeface="Century Gothic" panose="020B0502020202020204" pitchFamily="34" charset="0"/>
              </a:rPr>
              <a:t>😃😃</a:t>
            </a:r>
            <a:endParaRPr lang="en-US" dirty="0">
              <a:solidFill>
                <a:srgbClr val="DD9C19"/>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5055BA96-8E47-8A6D-C364-4C52D66959AD}"/>
              </a:ext>
            </a:extLst>
          </p:cNvPr>
          <p:cNvSpPr>
            <a:spLocks noGrp="1"/>
          </p:cNvSpPr>
          <p:nvPr>
            <p:ph idx="1"/>
          </p:nvPr>
        </p:nvSpPr>
        <p:spPr/>
        <p:txBody>
          <a:bodyPr/>
          <a:lstStyle/>
          <a:p>
            <a:pPr>
              <a:lnSpc>
                <a:spcPct val="100000"/>
              </a:lnSpc>
            </a:pPr>
            <a:r>
              <a:rPr lang="en-US" dirty="0">
                <a:solidFill>
                  <a:schemeClr val="bg1"/>
                </a:solidFill>
                <a:latin typeface="Century Gothic" panose="020B0502020202020204" pitchFamily="34" charset="0"/>
              </a:rPr>
              <a:t>Maybe I don’t know also </a:t>
            </a:r>
          </a:p>
        </p:txBody>
      </p:sp>
      <p:sp>
        <p:nvSpPr>
          <p:cNvPr id="5" name="Footer Placeholder 4">
            <a:extLst>
              <a:ext uri="{FF2B5EF4-FFF2-40B4-BE49-F238E27FC236}">
                <a16:creationId xmlns:a16="http://schemas.microsoft.com/office/drawing/2014/main" id="{30B4A179-C43B-0DD4-91C2-BA72F228A1B5}"/>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993DF85E-AE81-CB7E-DDF5-5152FDF92FA3}"/>
              </a:ext>
            </a:extLst>
          </p:cNvPr>
          <p:cNvSpPr>
            <a:spLocks noGrp="1"/>
          </p:cNvSpPr>
          <p:nvPr>
            <p:ph type="sldNum" sz="quarter" idx="12"/>
          </p:nvPr>
        </p:nvSpPr>
        <p:spPr/>
        <p:txBody>
          <a:bodyPr/>
          <a:lstStyle/>
          <a:p>
            <a:fld id="{7F537688-BEAE-4904-826F-1C1E0645A5D0}" type="slidenum">
              <a:rPr lang="en-US" sz="2000" smtClean="0"/>
              <a:t>24</a:t>
            </a:fld>
            <a:endParaRPr lang="en-US" sz="2000" dirty="0"/>
          </a:p>
        </p:txBody>
      </p:sp>
      <p:sp>
        <p:nvSpPr>
          <p:cNvPr id="7" name="TextBox 6">
            <a:extLst>
              <a:ext uri="{FF2B5EF4-FFF2-40B4-BE49-F238E27FC236}">
                <a16:creationId xmlns:a16="http://schemas.microsoft.com/office/drawing/2014/main" id="{FD050F29-9CED-1E3D-4050-9592E5457C79}"/>
              </a:ext>
            </a:extLst>
          </p:cNvPr>
          <p:cNvSpPr txBox="1"/>
          <p:nvPr/>
        </p:nvSpPr>
        <p:spPr>
          <a:xfrm rot="21421172">
            <a:off x="1157613" y="2993258"/>
            <a:ext cx="10171665" cy="3231654"/>
          </a:xfrm>
          <a:prstGeom prst="rect">
            <a:avLst/>
          </a:prstGeom>
          <a:noFill/>
        </p:spPr>
        <p:txBody>
          <a:bodyPr wrap="square">
            <a:spAutoFit/>
          </a:bodyPr>
          <a:lstStyle/>
          <a:p>
            <a:pPr algn="ctr"/>
            <a:r>
              <a:rPr lang="en-US" sz="5400" b="1" spc="65" dirty="0">
                <a:solidFill>
                  <a:srgbClr val="FFFFFF"/>
                </a:solidFill>
                <a:latin typeface="Bradley Hand ITC" panose="03070402050302030203" pitchFamily="66" charset="0"/>
                <a:cs typeface="Arial"/>
              </a:rPr>
              <a:t>If Yes, </a:t>
            </a:r>
            <a:r>
              <a:rPr lang="en-US" sz="9600" b="1" dirty="0">
                <a:solidFill>
                  <a:schemeClr val="bg1"/>
                </a:solidFill>
                <a:latin typeface="Century Gothic" panose="020B0502020202020204" pitchFamily="34" charset="0"/>
              </a:rPr>
              <a:t>😃😃</a:t>
            </a:r>
            <a:endParaRPr lang="en-US" sz="5400" b="1" spc="65" dirty="0">
              <a:solidFill>
                <a:srgbClr val="FFFFFF"/>
              </a:solidFill>
              <a:latin typeface="Bradley Hand ITC" panose="03070402050302030203" pitchFamily="66" charset="0"/>
              <a:cs typeface="Arial"/>
            </a:endParaRPr>
          </a:p>
          <a:p>
            <a:pPr algn="ctr"/>
            <a:r>
              <a:rPr lang="en-US" sz="5400" b="1" spc="65" dirty="0">
                <a:solidFill>
                  <a:srgbClr val="FFFFFF"/>
                </a:solidFill>
                <a:latin typeface="Bradley Hand ITC" panose="03070402050302030203" pitchFamily="66" charset="0"/>
                <a:cs typeface="Arial"/>
              </a:rPr>
              <a:t>Let’s get our Machine setup for hands-on.</a:t>
            </a:r>
            <a:endParaRPr lang="en-US" sz="5400" b="1" dirty="0">
              <a:latin typeface="Bradley Hand ITC" panose="03070402050302030203" pitchFamily="66" charset="0"/>
              <a:cs typeface="Arial"/>
            </a:endParaRPr>
          </a:p>
        </p:txBody>
      </p:sp>
    </p:spTree>
    <p:extLst>
      <p:ext uri="{BB962C8B-B14F-4D97-AF65-F5344CB8AC3E}">
        <p14:creationId xmlns:p14="http://schemas.microsoft.com/office/powerpoint/2010/main" val="3882684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DB99460-6982-44AC-7D20-2DAEEEA13D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B778EF-E0B2-40DB-2922-362A583D5524}"/>
              </a:ext>
            </a:extLst>
          </p:cNvPr>
          <p:cNvSpPr>
            <a:spLocks noGrp="1"/>
          </p:cNvSpPr>
          <p:nvPr>
            <p:ph type="title"/>
          </p:nvPr>
        </p:nvSpPr>
        <p:spPr/>
        <p:txBody>
          <a:bodyPr/>
          <a:lstStyle/>
          <a:p>
            <a:r>
              <a:rPr lang="en-US" dirty="0">
                <a:solidFill>
                  <a:srgbClr val="DD9C19"/>
                </a:solidFill>
                <a:latin typeface="Century Gothic" panose="020B0502020202020204" pitchFamily="34" charset="0"/>
              </a:rPr>
              <a:t>Setting up our PC</a:t>
            </a:r>
          </a:p>
        </p:txBody>
      </p:sp>
      <p:sp>
        <p:nvSpPr>
          <p:cNvPr id="3" name="Content Placeholder 2">
            <a:extLst>
              <a:ext uri="{FF2B5EF4-FFF2-40B4-BE49-F238E27FC236}">
                <a16:creationId xmlns:a16="http://schemas.microsoft.com/office/drawing/2014/main" id="{CA55AFC8-1B8B-E190-941F-7DDE3D2B84ED}"/>
              </a:ext>
            </a:extLst>
          </p:cNvPr>
          <p:cNvSpPr>
            <a:spLocks noGrp="1"/>
          </p:cNvSpPr>
          <p:nvPr>
            <p:ph idx="1"/>
          </p:nvPr>
        </p:nvSpPr>
        <p:spPr>
          <a:xfrm>
            <a:off x="1097280" y="1845734"/>
            <a:ext cx="10058400" cy="2979763"/>
          </a:xfrm>
        </p:spPr>
        <p:txBody>
          <a:bodyPr>
            <a:normAutofit fontScale="92500" lnSpcReduction="20000"/>
          </a:bodyPr>
          <a:lstStyle/>
          <a:p>
            <a:pPr>
              <a:lnSpc>
                <a:spcPct val="100000"/>
              </a:lnSpc>
            </a:pPr>
            <a:r>
              <a:rPr lang="en-US" dirty="0">
                <a:solidFill>
                  <a:schemeClr val="bg1"/>
                </a:solidFill>
                <a:latin typeface="Century Gothic" panose="020B0502020202020204" pitchFamily="34" charset="0"/>
              </a:rPr>
              <a:t>We need install some tools if we are to work locally (</a:t>
            </a:r>
            <a:r>
              <a:rPr lang="en-US" dirty="0" err="1">
                <a:solidFill>
                  <a:schemeClr val="bg1"/>
                </a:solidFill>
                <a:latin typeface="Century Gothic" panose="020B0502020202020204" pitchFamily="34" charset="0"/>
              </a:rPr>
              <a:t>i.e</a:t>
            </a:r>
            <a:r>
              <a:rPr lang="en-US" dirty="0">
                <a:solidFill>
                  <a:schemeClr val="bg1"/>
                </a:solidFill>
                <a:latin typeface="Century Gothic" panose="020B0502020202020204" pitchFamily="34" charset="0"/>
              </a:rPr>
              <a:t> without internet)</a:t>
            </a:r>
          </a:p>
          <a:p>
            <a:pPr>
              <a:lnSpc>
                <a:spcPct val="100000"/>
              </a:lnSpc>
            </a:pPr>
            <a:r>
              <a:rPr lang="en-US" dirty="0">
                <a:solidFill>
                  <a:schemeClr val="bg1"/>
                </a:solidFill>
                <a:latin typeface="Century Gothic" panose="020B0502020202020204" pitchFamily="34" charset="0"/>
              </a:rPr>
              <a:t>Since we are online, we may not delve into this page in details</a:t>
            </a:r>
          </a:p>
          <a:p>
            <a:pPr>
              <a:lnSpc>
                <a:spcPct val="100000"/>
              </a:lnSpc>
            </a:pPr>
            <a:r>
              <a:rPr lang="en-US" dirty="0">
                <a:solidFill>
                  <a:schemeClr val="bg1"/>
                </a:solidFill>
                <a:latin typeface="Century Gothic" panose="020B0502020202020204" pitchFamily="34" charset="0"/>
              </a:rPr>
              <a:t>If you will be working locally, ensure to install the following</a:t>
            </a:r>
          </a:p>
          <a:p>
            <a:pPr marL="457200" indent="-457200">
              <a:lnSpc>
                <a:spcPct val="100000"/>
              </a:lnSpc>
              <a:buFont typeface="+mj-lt"/>
              <a:buAutoNum type="arabicPeriod"/>
            </a:pPr>
            <a:r>
              <a:rPr lang="en-US" dirty="0">
                <a:solidFill>
                  <a:schemeClr val="bg1"/>
                </a:solidFill>
                <a:latin typeface="Century Gothic" panose="020B0502020202020204" pitchFamily="34" charset="0"/>
              </a:rPr>
              <a:t>Python (ensure to add to path when installing)</a:t>
            </a:r>
          </a:p>
          <a:p>
            <a:pPr marL="457200" indent="-457200">
              <a:lnSpc>
                <a:spcPct val="100000"/>
              </a:lnSpc>
              <a:buFont typeface="+mj-lt"/>
              <a:buAutoNum type="arabicPeriod"/>
            </a:pPr>
            <a:r>
              <a:rPr lang="en-US" dirty="0" err="1">
                <a:solidFill>
                  <a:schemeClr val="bg1"/>
                </a:solidFill>
                <a:latin typeface="Century Gothic" panose="020B0502020202020204" pitchFamily="34" charset="0"/>
              </a:rPr>
              <a:t>Jupyter</a:t>
            </a:r>
            <a:r>
              <a:rPr lang="en-US" dirty="0">
                <a:solidFill>
                  <a:schemeClr val="bg1"/>
                </a:solidFill>
                <a:latin typeface="Century Gothic" panose="020B0502020202020204" pitchFamily="34" charset="0"/>
              </a:rPr>
              <a:t> Lab (I like to use command -  pip install </a:t>
            </a:r>
            <a:r>
              <a:rPr lang="en-US" dirty="0" err="1">
                <a:solidFill>
                  <a:schemeClr val="bg1"/>
                </a:solidFill>
                <a:latin typeface="Century Gothic" panose="020B0502020202020204" pitchFamily="34" charset="0"/>
              </a:rPr>
              <a:t>jupyterlab</a:t>
            </a:r>
            <a:r>
              <a:rPr lang="en-US" dirty="0">
                <a:solidFill>
                  <a:schemeClr val="bg1"/>
                </a:solidFill>
                <a:latin typeface="Century Gothic" panose="020B0502020202020204" pitchFamily="34" charset="0"/>
              </a:rPr>
              <a:t> – in my CMD/Terminal)</a:t>
            </a:r>
          </a:p>
          <a:p>
            <a:pPr marL="457200" indent="-457200">
              <a:lnSpc>
                <a:spcPct val="100000"/>
              </a:lnSpc>
              <a:buFont typeface="+mj-lt"/>
              <a:buAutoNum type="arabicPeriod"/>
            </a:pPr>
            <a:r>
              <a:rPr lang="en-US" dirty="0" err="1">
                <a:solidFill>
                  <a:schemeClr val="bg1"/>
                </a:solidFill>
                <a:latin typeface="Century Gothic" panose="020B0502020202020204" pitchFamily="34" charset="0"/>
              </a:rPr>
              <a:t>Tensorflow</a:t>
            </a:r>
            <a:r>
              <a:rPr lang="en-US" dirty="0">
                <a:solidFill>
                  <a:schemeClr val="bg1"/>
                </a:solidFill>
                <a:latin typeface="Century Gothic" panose="020B0502020202020204" pitchFamily="34" charset="0"/>
              </a:rPr>
              <a:t> (use the command -  pip install </a:t>
            </a:r>
            <a:r>
              <a:rPr lang="en-US" dirty="0" err="1">
                <a:solidFill>
                  <a:schemeClr val="bg1"/>
                </a:solidFill>
                <a:latin typeface="Century Gothic" panose="020B0502020202020204" pitchFamily="34" charset="0"/>
              </a:rPr>
              <a:t>tensorflow</a:t>
            </a:r>
            <a:r>
              <a:rPr lang="en-US" dirty="0">
                <a:solidFill>
                  <a:schemeClr val="bg1"/>
                </a:solidFill>
                <a:latin typeface="Century Gothic" panose="020B0502020202020204" pitchFamily="34" charset="0"/>
              </a:rPr>
              <a:t> – into your CMD/Terminal)</a:t>
            </a:r>
          </a:p>
          <a:p>
            <a:pPr>
              <a:lnSpc>
                <a:spcPct val="100000"/>
              </a:lnSpc>
            </a:pPr>
            <a:r>
              <a:rPr lang="en-US" dirty="0">
                <a:solidFill>
                  <a:schemeClr val="bg1"/>
                </a:solidFill>
                <a:latin typeface="Century Gothic" panose="020B0502020202020204" pitchFamily="34" charset="0"/>
              </a:rPr>
              <a:t>Some frameworks and libraries we will use as we move</a:t>
            </a:r>
          </a:p>
          <a:p>
            <a:pPr>
              <a:lnSpc>
                <a:spcPct val="100000"/>
              </a:lnSpc>
            </a:pPr>
            <a:endParaRPr lang="en-US" dirty="0">
              <a:solidFill>
                <a:schemeClr val="bg1"/>
              </a:solidFill>
              <a:latin typeface="Century Gothic" panose="020B0502020202020204" pitchFamily="34" charset="0"/>
            </a:endParaRPr>
          </a:p>
        </p:txBody>
      </p:sp>
      <p:sp>
        <p:nvSpPr>
          <p:cNvPr id="5" name="Footer Placeholder 4">
            <a:extLst>
              <a:ext uri="{FF2B5EF4-FFF2-40B4-BE49-F238E27FC236}">
                <a16:creationId xmlns:a16="http://schemas.microsoft.com/office/drawing/2014/main" id="{5346C682-4189-4EFD-B310-575A489C6418}"/>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88DEA4A7-B0F7-2682-CD53-3CA6552B2FF9}"/>
              </a:ext>
            </a:extLst>
          </p:cNvPr>
          <p:cNvSpPr>
            <a:spLocks noGrp="1"/>
          </p:cNvSpPr>
          <p:nvPr>
            <p:ph type="sldNum" sz="quarter" idx="12"/>
          </p:nvPr>
        </p:nvSpPr>
        <p:spPr/>
        <p:txBody>
          <a:bodyPr/>
          <a:lstStyle/>
          <a:p>
            <a:fld id="{7F537688-BEAE-4904-826F-1C1E0645A5D0}" type="slidenum">
              <a:rPr lang="en-US" sz="2000" smtClean="0"/>
              <a:t>25</a:t>
            </a:fld>
            <a:endParaRPr lang="en-US" sz="2000" dirty="0"/>
          </a:p>
        </p:txBody>
      </p:sp>
      <p:sp>
        <p:nvSpPr>
          <p:cNvPr id="7" name="TextBox 6">
            <a:extLst>
              <a:ext uri="{FF2B5EF4-FFF2-40B4-BE49-F238E27FC236}">
                <a16:creationId xmlns:a16="http://schemas.microsoft.com/office/drawing/2014/main" id="{FEC8EDFD-ADC8-6299-21CD-A208EB30A107}"/>
              </a:ext>
            </a:extLst>
          </p:cNvPr>
          <p:cNvSpPr txBox="1"/>
          <p:nvPr/>
        </p:nvSpPr>
        <p:spPr>
          <a:xfrm rot="21421172">
            <a:off x="956489" y="4716909"/>
            <a:ext cx="10171665" cy="1323439"/>
          </a:xfrm>
          <a:prstGeom prst="rect">
            <a:avLst/>
          </a:prstGeom>
          <a:noFill/>
        </p:spPr>
        <p:txBody>
          <a:bodyPr wrap="square">
            <a:spAutoFit/>
          </a:bodyPr>
          <a:lstStyle/>
          <a:p>
            <a:pPr algn="ctr"/>
            <a:r>
              <a:rPr lang="en-US" sz="4000" b="1" spc="65" dirty="0">
                <a:solidFill>
                  <a:srgbClr val="FFFFFF"/>
                </a:solidFill>
                <a:latin typeface="Bradley Hand ITC" panose="03070402050302030203" pitchFamily="66" charset="0"/>
                <a:cs typeface="Arial"/>
              </a:rPr>
              <a:t>If working online, </a:t>
            </a:r>
          </a:p>
          <a:p>
            <a:pPr algn="ctr"/>
            <a:r>
              <a:rPr lang="en-US" sz="4000" b="1" spc="65" dirty="0">
                <a:solidFill>
                  <a:srgbClr val="FFFFFF"/>
                </a:solidFill>
                <a:latin typeface="Bradley Hand ITC" panose="03070402050302030203" pitchFamily="66" charset="0"/>
                <a:cs typeface="Arial"/>
              </a:rPr>
              <a:t>Visit google </a:t>
            </a:r>
            <a:r>
              <a:rPr lang="en-US" sz="4000" b="1" spc="65" dirty="0" err="1">
                <a:solidFill>
                  <a:srgbClr val="FFFFFF"/>
                </a:solidFill>
                <a:latin typeface="Bradley Hand ITC" panose="03070402050302030203" pitchFamily="66" charset="0"/>
                <a:cs typeface="Arial"/>
              </a:rPr>
              <a:t>colab</a:t>
            </a:r>
            <a:r>
              <a:rPr lang="en-US" sz="4000" b="1" spc="65" dirty="0">
                <a:solidFill>
                  <a:srgbClr val="FFFFFF"/>
                </a:solidFill>
                <a:latin typeface="Bradley Hand ITC" panose="03070402050302030203" pitchFamily="66" charset="0"/>
                <a:cs typeface="Arial"/>
              </a:rPr>
              <a:t> and let’s start</a:t>
            </a:r>
            <a:endParaRPr lang="en-US" sz="4000" b="1" dirty="0">
              <a:latin typeface="Bradley Hand ITC" panose="03070402050302030203" pitchFamily="66" charset="0"/>
              <a:cs typeface="Arial"/>
            </a:endParaRPr>
          </a:p>
        </p:txBody>
      </p:sp>
    </p:spTree>
    <p:extLst>
      <p:ext uri="{BB962C8B-B14F-4D97-AF65-F5344CB8AC3E}">
        <p14:creationId xmlns:p14="http://schemas.microsoft.com/office/powerpoint/2010/main" val="611112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617B6D8-BFEB-C281-A0D8-D1EFD09186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7D49B1-24F2-7408-221C-00DD5101B3BF}"/>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What’s Next </a:t>
            </a:r>
            <a:r>
              <a:rPr lang="en-US" b="1" dirty="0">
                <a:solidFill>
                  <a:schemeClr val="bg1"/>
                </a:solidFill>
                <a:latin typeface="Century Gothic" panose="020B0502020202020204" pitchFamily="34" charset="0"/>
              </a:rPr>
              <a:t>😃😃</a:t>
            </a:r>
            <a:endParaRPr lang="en-US" dirty="0">
              <a:solidFill>
                <a:srgbClr val="DD9C19"/>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CC91924A-DE25-6263-594D-498922659B44}"/>
              </a:ext>
            </a:extLst>
          </p:cNvPr>
          <p:cNvSpPr>
            <a:spLocks noGrp="1"/>
          </p:cNvSpPr>
          <p:nvPr>
            <p:ph idx="1"/>
          </p:nvPr>
        </p:nvSpPr>
        <p:spPr/>
        <p:txBody>
          <a:bodyPr/>
          <a:lstStyle/>
          <a:p>
            <a:pPr>
              <a:lnSpc>
                <a:spcPct val="100000"/>
              </a:lnSpc>
            </a:pPr>
            <a:r>
              <a:rPr lang="en-US" dirty="0">
                <a:solidFill>
                  <a:schemeClr val="bg1"/>
                </a:solidFill>
                <a:latin typeface="Century Gothic" panose="020B0502020202020204" pitchFamily="34" charset="0"/>
              </a:rPr>
              <a:t>Maybe I don’t know also </a:t>
            </a:r>
          </a:p>
        </p:txBody>
      </p:sp>
      <p:sp>
        <p:nvSpPr>
          <p:cNvPr id="5" name="Footer Placeholder 4">
            <a:extLst>
              <a:ext uri="{FF2B5EF4-FFF2-40B4-BE49-F238E27FC236}">
                <a16:creationId xmlns:a16="http://schemas.microsoft.com/office/drawing/2014/main" id="{600050CA-1797-78BF-E0BC-D9E6848118EE}"/>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806F26F3-55C1-D28A-9A4B-95229DF9E43E}"/>
              </a:ext>
            </a:extLst>
          </p:cNvPr>
          <p:cNvSpPr>
            <a:spLocks noGrp="1"/>
          </p:cNvSpPr>
          <p:nvPr>
            <p:ph type="sldNum" sz="quarter" idx="12"/>
          </p:nvPr>
        </p:nvSpPr>
        <p:spPr/>
        <p:txBody>
          <a:bodyPr/>
          <a:lstStyle/>
          <a:p>
            <a:fld id="{7F537688-BEAE-4904-826F-1C1E0645A5D0}" type="slidenum">
              <a:rPr lang="en-US" sz="2000" smtClean="0"/>
              <a:t>26</a:t>
            </a:fld>
            <a:endParaRPr lang="en-US" sz="2000" dirty="0"/>
          </a:p>
        </p:txBody>
      </p:sp>
      <p:sp>
        <p:nvSpPr>
          <p:cNvPr id="7" name="TextBox 6">
            <a:extLst>
              <a:ext uri="{FF2B5EF4-FFF2-40B4-BE49-F238E27FC236}">
                <a16:creationId xmlns:a16="http://schemas.microsoft.com/office/drawing/2014/main" id="{6E082B78-2317-6CDE-407A-DFBA3A6ED946}"/>
              </a:ext>
            </a:extLst>
          </p:cNvPr>
          <p:cNvSpPr txBox="1"/>
          <p:nvPr/>
        </p:nvSpPr>
        <p:spPr>
          <a:xfrm rot="21421172">
            <a:off x="1157613" y="3408756"/>
            <a:ext cx="10171665" cy="2400657"/>
          </a:xfrm>
          <a:prstGeom prst="rect">
            <a:avLst/>
          </a:prstGeom>
          <a:noFill/>
        </p:spPr>
        <p:txBody>
          <a:bodyPr wrap="square">
            <a:spAutoFit/>
          </a:bodyPr>
          <a:lstStyle/>
          <a:p>
            <a:pPr algn="ctr"/>
            <a:r>
              <a:rPr lang="en-US" sz="5400" b="1" spc="65" dirty="0">
                <a:solidFill>
                  <a:srgbClr val="FFFFFF"/>
                </a:solidFill>
                <a:latin typeface="Bradley Hand ITC" panose="03070402050302030203" pitchFamily="66" charset="0"/>
                <a:cs typeface="Arial"/>
              </a:rPr>
              <a:t>After setup,</a:t>
            </a:r>
            <a:r>
              <a:rPr lang="en-US" sz="9600" b="1" dirty="0">
                <a:solidFill>
                  <a:schemeClr val="bg1"/>
                </a:solidFill>
                <a:latin typeface="Century Gothic" panose="020B0502020202020204" pitchFamily="34" charset="0"/>
              </a:rPr>
              <a:t>😃😃</a:t>
            </a:r>
            <a:endParaRPr lang="en-US" sz="5400" b="1" spc="65" dirty="0">
              <a:solidFill>
                <a:srgbClr val="FFFFFF"/>
              </a:solidFill>
              <a:latin typeface="Bradley Hand ITC" panose="03070402050302030203" pitchFamily="66" charset="0"/>
              <a:cs typeface="Arial"/>
            </a:endParaRPr>
          </a:p>
          <a:p>
            <a:pPr algn="ctr"/>
            <a:r>
              <a:rPr lang="en-US" sz="5400" b="1" spc="65" dirty="0">
                <a:solidFill>
                  <a:srgbClr val="FFFFFF"/>
                </a:solidFill>
                <a:latin typeface="Bradley Hand ITC" panose="03070402050302030203" pitchFamily="66" charset="0"/>
                <a:cs typeface="Arial"/>
              </a:rPr>
              <a:t>Let’s begin proper </a:t>
            </a:r>
            <a:r>
              <a:rPr lang="en-US" sz="5400" b="1" spc="65" dirty="0" err="1">
                <a:solidFill>
                  <a:srgbClr val="FFFFFF"/>
                </a:solidFill>
                <a:latin typeface="Bradley Hand ITC" panose="03070402050302030203" pitchFamily="66" charset="0"/>
                <a:cs typeface="Arial"/>
              </a:rPr>
              <a:t>proper</a:t>
            </a:r>
            <a:endParaRPr lang="en-US" sz="5400" b="1" dirty="0">
              <a:latin typeface="Bradley Hand ITC" panose="03070402050302030203" pitchFamily="66" charset="0"/>
              <a:cs typeface="Arial"/>
            </a:endParaRPr>
          </a:p>
        </p:txBody>
      </p:sp>
    </p:spTree>
    <p:extLst>
      <p:ext uri="{BB962C8B-B14F-4D97-AF65-F5344CB8AC3E}">
        <p14:creationId xmlns:p14="http://schemas.microsoft.com/office/powerpoint/2010/main" val="2885285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F1A2D3C-AF45-7C80-E1D7-165DD20B6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E2075D-3B69-0E66-2235-64BE874DA832}"/>
              </a:ext>
            </a:extLst>
          </p:cNvPr>
          <p:cNvSpPr>
            <a:spLocks noGrp="1"/>
          </p:cNvSpPr>
          <p:nvPr>
            <p:ph type="ctrTitle"/>
          </p:nvPr>
        </p:nvSpPr>
        <p:spPr>
          <a:xfrm>
            <a:off x="1097280" y="768477"/>
            <a:ext cx="10058400" cy="3566160"/>
          </a:xfrm>
          <a:noFill/>
        </p:spPr>
        <p:txBody>
          <a:bodyPr>
            <a:normAutofit/>
          </a:bodyPr>
          <a:lstStyle/>
          <a:p>
            <a:r>
              <a:rPr lang="en-US" sz="6600" b="1" dirty="0">
                <a:solidFill>
                  <a:schemeClr val="bg1"/>
                </a:solidFill>
                <a:latin typeface="Century Gothic" panose="020B0502020202020204" pitchFamily="34" charset="0"/>
              </a:rPr>
              <a:t>The END</a:t>
            </a:r>
          </a:p>
        </p:txBody>
      </p:sp>
      <p:sp>
        <p:nvSpPr>
          <p:cNvPr id="3" name="Subtitle 2">
            <a:extLst>
              <a:ext uri="{FF2B5EF4-FFF2-40B4-BE49-F238E27FC236}">
                <a16:creationId xmlns:a16="http://schemas.microsoft.com/office/drawing/2014/main" id="{6CBCBDE6-20F7-52FB-84B4-66204308A2C0}"/>
              </a:ext>
            </a:extLst>
          </p:cNvPr>
          <p:cNvSpPr>
            <a:spLocks noGrp="1"/>
          </p:cNvSpPr>
          <p:nvPr>
            <p:ph type="subTitle" idx="1"/>
          </p:nvPr>
        </p:nvSpPr>
        <p:spPr>
          <a:ln>
            <a:noFill/>
          </a:ln>
        </p:spPr>
        <p:txBody>
          <a:bodyPr>
            <a:normAutofit fontScale="85000" lnSpcReduction="20000"/>
          </a:bodyPr>
          <a:lstStyle/>
          <a:p>
            <a:r>
              <a:rPr lang="en-US" dirty="0">
                <a:solidFill>
                  <a:srgbClr val="E48312"/>
                </a:solidFill>
                <a:latin typeface="Century Gothic" panose="020B0502020202020204" pitchFamily="34" charset="0"/>
                <a:cs typeface="Monospac821 Hebrew BT" panose="020B0609020202020204" pitchFamily="49" charset="-79"/>
              </a:rPr>
              <a:t>DSN LEKKI-AJAH </a:t>
            </a:r>
          </a:p>
          <a:p>
            <a:r>
              <a:rPr lang="en-US" dirty="0">
                <a:solidFill>
                  <a:srgbClr val="E48312"/>
                </a:solidFill>
                <a:latin typeface="Century Gothic" panose="020B0502020202020204" pitchFamily="34" charset="0"/>
                <a:cs typeface="Monospac821 Hebrew BT" panose="020B0609020202020204" pitchFamily="49" charset="-79"/>
              </a:rPr>
              <a:t>BY ABEREJO HABEEBLAH O.</a:t>
            </a:r>
          </a:p>
          <a:p>
            <a:r>
              <a:rPr lang="en-US" dirty="0">
                <a:solidFill>
                  <a:srgbClr val="E48312"/>
                </a:solidFill>
                <a:latin typeface="Century Gothic" panose="020B0502020202020204" pitchFamily="34" charset="0"/>
                <a:cs typeface="Monospac821 Hebrew BT" panose="020B0609020202020204" pitchFamily="49" charset="-79"/>
              </a:rPr>
              <a:t>X: @haberejo</a:t>
            </a:r>
          </a:p>
        </p:txBody>
      </p:sp>
      <p:sp>
        <p:nvSpPr>
          <p:cNvPr id="6" name="TextBox 5">
            <a:extLst>
              <a:ext uri="{FF2B5EF4-FFF2-40B4-BE49-F238E27FC236}">
                <a16:creationId xmlns:a16="http://schemas.microsoft.com/office/drawing/2014/main" id="{551E5A84-20FF-A1A7-0545-33BE4E10B3C3}"/>
              </a:ext>
            </a:extLst>
          </p:cNvPr>
          <p:cNvSpPr txBox="1"/>
          <p:nvPr/>
        </p:nvSpPr>
        <p:spPr>
          <a:xfrm rot="21239452">
            <a:off x="10431780" y="5276739"/>
            <a:ext cx="1447800" cy="643766"/>
          </a:xfrm>
          <a:prstGeom prst="rect">
            <a:avLst/>
          </a:prstGeom>
          <a:noFill/>
        </p:spPr>
        <p:txBody>
          <a:bodyPr wrap="square">
            <a:spAutoFit/>
          </a:bodyPr>
          <a:lstStyle/>
          <a:p>
            <a:pPr>
              <a:lnSpc>
                <a:spcPts val="4305"/>
              </a:lnSpc>
            </a:pPr>
            <a:r>
              <a:rPr lang="en-US" sz="3200" b="1" spc="65" dirty="0">
                <a:solidFill>
                  <a:srgbClr val="FFFFFF"/>
                </a:solidFill>
                <a:latin typeface="Bradley Hand ITC" panose="03070402050302030203" pitchFamily="66" charset="0"/>
                <a:cs typeface="Arial"/>
              </a:rPr>
              <a:t>Day 1</a:t>
            </a:r>
            <a:endParaRPr lang="en-US" sz="3200" b="1" dirty="0">
              <a:latin typeface="Bradley Hand ITC" panose="03070402050302030203" pitchFamily="66" charset="0"/>
              <a:cs typeface="Arial"/>
            </a:endParaRPr>
          </a:p>
        </p:txBody>
      </p:sp>
      <p:sp>
        <p:nvSpPr>
          <p:cNvPr id="8" name="Footer Placeholder 7">
            <a:extLst>
              <a:ext uri="{FF2B5EF4-FFF2-40B4-BE49-F238E27FC236}">
                <a16:creationId xmlns:a16="http://schemas.microsoft.com/office/drawing/2014/main" id="{2B4C40C6-24ED-FB89-BD06-8B31E21A2FA0}"/>
              </a:ext>
            </a:extLst>
          </p:cNvPr>
          <p:cNvSpPr>
            <a:spLocks noGrp="1"/>
          </p:cNvSpPr>
          <p:nvPr>
            <p:ph type="ftr" sz="quarter" idx="11"/>
          </p:nvPr>
        </p:nvSpPr>
        <p:spPr/>
        <p:txBody>
          <a:bodyPr/>
          <a:lstStyle/>
          <a:p>
            <a:r>
              <a:rPr lang="en-US" sz="2000" dirty="0"/>
              <a:t>DSN  LEKKI-AJAH</a:t>
            </a:r>
          </a:p>
        </p:txBody>
      </p:sp>
      <p:sp>
        <p:nvSpPr>
          <p:cNvPr id="9" name="Slide Number Placeholder 8">
            <a:extLst>
              <a:ext uri="{FF2B5EF4-FFF2-40B4-BE49-F238E27FC236}">
                <a16:creationId xmlns:a16="http://schemas.microsoft.com/office/drawing/2014/main" id="{2153B329-92DB-1E3F-786E-5345A8649414}"/>
              </a:ext>
            </a:extLst>
          </p:cNvPr>
          <p:cNvSpPr>
            <a:spLocks noGrp="1"/>
          </p:cNvSpPr>
          <p:nvPr>
            <p:ph type="sldNum" sz="quarter" idx="12"/>
          </p:nvPr>
        </p:nvSpPr>
        <p:spPr/>
        <p:txBody>
          <a:bodyPr/>
          <a:lstStyle/>
          <a:p>
            <a:fld id="{7F537688-BEAE-4904-826F-1C1E0645A5D0}" type="slidenum">
              <a:rPr lang="en-US" sz="1800" smtClean="0"/>
              <a:t>27</a:t>
            </a:fld>
            <a:endParaRPr lang="en-US" sz="1800" dirty="0"/>
          </a:p>
        </p:txBody>
      </p:sp>
    </p:spTree>
    <p:extLst>
      <p:ext uri="{BB962C8B-B14F-4D97-AF65-F5344CB8AC3E}">
        <p14:creationId xmlns:p14="http://schemas.microsoft.com/office/powerpoint/2010/main" val="38434862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E5595AF-18A2-299E-98F9-B5C291C98B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42D254-FACD-38EE-F92B-F128DB2713C0}"/>
              </a:ext>
            </a:extLst>
          </p:cNvPr>
          <p:cNvSpPr>
            <a:spLocks noGrp="1"/>
          </p:cNvSpPr>
          <p:nvPr>
            <p:ph type="ctrTitle"/>
          </p:nvPr>
        </p:nvSpPr>
        <p:spPr>
          <a:xfrm>
            <a:off x="1097280" y="768477"/>
            <a:ext cx="10058400" cy="3566160"/>
          </a:xfrm>
          <a:noFill/>
        </p:spPr>
        <p:txBody>
          <a:bodyPr>
            <a:normAutofit/>
          </a:bodyPr>
          <a:lstStyle/>
          <a:p>
            <a:r>
              <a:rPr lang="en-US" sz="6600" b="1" dirty="0">
                <a:solidFill>
                  <a:schemeClr val="bg1"/>
                </a:solidFill>
                <a:latin typeface="Century Gothic" panose="020B0502020202020204" pitchFamily="34" charset="0"/>
              </a:rPr>
              <a:t>NATURAL LANGUAGE PROCESSING (NLP)</a:t>
            </a:r>
          </a:p>
        </p:txBody>
      </p:sp>
      <p:sp>
        <p:nvSpPr>
          <p:cNvPr id="3" name="Subtitle 2">
            <a:extLst>
              <a:ext uri="{FF2B5EF4-FFF2-40B4-BE49-F238E27FC236}">
                <a16:creationId xmlns:a16="http://schemas.microsoft.com/office/drawing/2014/main" id="{20C44F9F-2254-C9C3-A159-9B99A2F361DF}"/>
              </a:ext>
            </a:extLst>
          </p:cNvPr>
          <p:cNvSpPr>
            <a:spLocks noGrp="1"/>
          </p:cNvSpPr>
          <p:nvPr>
            <p:ph type="subTitle" idx="1"/>
          </p:nvPr>
        </p:nvSpPr>
        <p:spPr>
          <a:ln>
            <a:noFill/>
          </a:ln>
        </p:spPr>
        <p:txBody>
          <a:bodyPr>
            <a:normAutofit fontScale="85000" lnSpcReduction="20000"/>
          </a:bodyPr>
          <a:lstStyle/>
          <a:p>
            <a:r>
              <a:rPr lang="en-US" dirty="0">
                <a:solidFill>
                  <a:srgbClr val="E48312"/>
                </a:solidFill>
                <a:latin typeface="Century Gothic" panose="020B0502020202020204" pitchFamily="34" charset="0"/>
                <a:cs typeface="Monospac821 Hebrew BT" panose="020B0609020202020204" pitchFamily="49" charset="-79"/>
              </a:rPr>
              <a:t>DSN LEKKI-AJAH </a:t>
            </a:r>
          </a:p>
          <a:p>
            <a:r>
              <a:rPr lang="en-US" dirty="0">
                <a:solidFill>
                  <a:srgbClr val="E48312"/>
                </a:solidFill>
                <a:latin typeface="Century Gothic" panose="020B0502020202020204" pitchFamily="34" charset="0"/>
                <a:cs typeface="Monospac821 Hebrew BT" panose="020B0609020202020204" pitchFamily="49" charset="-79"/>
              </a:rPr>
              <a:t>BY ABEREJO HABEEBLAH O.</a:t>
            </a:r>
          </a:p>
          <a:p>
            <a:r>
              <a:rPr lang="en-US" dirty="0">
                <a:solidFill>
                  <a:srgbClr val="E48312"/>
                </a:solidFill>
                <a:latin typeface="Century Gothic" panose="020B0502020202020204" pitchFamily="34" charset="0"/>
                <a:cs typeface="Monospac821 Hebrew BT" panose="020B0609020202020204" pitchFamily="49" charset="-79"/>
              </a:rPr>
              <a:t>X: @haberejo</a:t>
            </a:r>
          </a:p>
        </p:txBody>
      </p:sp>
      <p:sp>
        <p:nvSpPr>
          <p:cNvPr id="6" name="TextBox 5">
            <a:extLst>
              <a:ext uri="{FF2B5EF4-FFF2-40B4-BE49-F238E27FC236}">
                <a16:creationId xmlns:a16="http://schemas.microsoft.com/office/drawing/2014/main" id="{D00B23D3-612D-295C-D264-111D107B0C2F}"/>
              </a:ext>
            </a:extLst>
          </p:cNvPr>
          <p:cNvSpPr txBox="1"/>
          <p:nvPr/>
        </p:nvSpPr>
        <p:spPr>
          <a:xfrm rot="21239452">
            <a:off x="10431780" y="5276739"/>
            <a:ext cx="1447800" cy="643766"/>
          </a:xfrm>
          <a:prstGeom prst="rect">
            <a:avLst/>
          </a:prstGeom>
          <a:noFill/>
        </p:spPr>
        <p:txBody>
          <a:bodyPr wrap="square">
            <a:spAutoFit/>
          </a:bodyPr>
          <a:lstStyle/>
          <a:p>
            <a:pPr>
              <a:lnSpc>
                <a:spcPts val="4305"/>
              </a:lnSpc>
            </a:pPr>
            <a:r>
              <a:rPr lang="en-US" sz="3200" b="1" spc="65" dirty="0">
                <a:solidFill>
                  <a:srgbClr val="FFFFFF"/>
                </a:solidFill>
                <a:latin typeface="Bradley Hand ITC" panose="03070402050302030203" pitchFamily="66" charset="0"/>
                <a:cs typeface="Arial"/>
              </a:rPr>
              <a:t>Day 2</a:t>
            </a:r>
            <a:endParaRPr lang="en-US" sz="3200" b="1" dirty="0">
              <a:latin typeface="Bradley Hand ITC" panose="03070402050302030203" pitchFamily="66" charset="0"/>
              <a:cs typeface="Arial"/>
            </a:endParaRPr>
          </a:p>
        </p:txBody>
      </p:sp>
      <p:sp>
        <p:nvSpPr>
          <p:cNvPr id="8" name="Footer Placeholder 7">
            <a:extLst>
              <a:ext uri="{FF2B5EF4-FFF2-40B4-BE49-F238E27FC236}">
                <a16:creationId xmlns:a16="http://schemas.microsoft.com/office/drawing/2014/main" id="{A13C008A-A61D-62C6-D233-C23D39AFB80D}"/>
              </a:ext>
            </a:extLst>
          </p:cNvPr>
          <p:cNvSpPr>
            <a:spLocks noGrp="1"/>
          </p:cNvSpPr>
          <p:nvPr>
            <p:ph type="ftr" sz="quarter" idx="11"/>
          </p:nvPr>
        </p:nvSpPr>
        <p:spPr/>
        <p:txBody>
          <a:bodyPr/>
          <a:lstStyle/>
          <a:p>
            <a:r>
              <a:rPr lang="en-US" sz="2000" dirty="0"/>
              <a:t>DSN  LEKKI-AJAH</a:t>
            </a:r>
          </a:p>
        </p:txBody>
      </p:sp>
      <p:sp>
        <p:nvSpPr>
          <p:cNvPr id="9" name="Slide Number Placeholder 8">
            <a:extLst>
              <a:ext uri="{FF2B5EF4-FFF2-40B4-BE49-F238E27FC236}">
                <a16:creationId xmlns:a16="http://schemas.microsoft.com/office/drawing/2014/main" id="{785BB8E9-F62B-1526-C3B5-B9225BF1E947}"/>
              </a:ext>
            </a:extLst>
          </p:cNvPr>
          <p:cNvSpPr>
            <a:spLocks noGrp="1"/>
          </p:cNvSpPr>
          <p:nvPr>
            <p:ph type="sldNum" sz="quarter" idx="12"/>
          </p:nvPr>
        </p:nvSpPr>
        <p:spPr/>
        <p:txBody>
          <a:bodyPr/>
          <a:lstStyle/>
          <a:p>
            <a:fld id="{7F537688-BEAE-4904-826F-1C1E0645A5D0}" type="slidenum">
              <a:rPr lang="en-US" sz="1800" smtClean="0"/>
              <a:t>28</a:t>
            </a:fld>
            <a:endParaRPr lang="en-US" sz="1800" dirty="0"/>
          </a:p>
        </p:txBody>
      </p:sp>
    </p:spTree>
    <p:extLst>
      <p:ext uri="{BB962C8B-B14F-4D97-AF65-F5344CB8AC3E}">
        <p14:creationId xmlns:p14="http://schemas.microsoft.com/office/powerpoint/2010/main" val="3304991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0E1E188-30AE-659B-36DB-599BC17456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687A3-19E4-4575-8B29-EF4CCB448238}"/>
              </a:ext>
            </a:extLst>
          </p:cNvPr>
          <p:cNvSpPr>
            <a:spLocks noGrp="1"/>
          </p:cNvSpPr>
          <p:nvPr>
            <p:ph type="title"/>
          </p:nvPr>
        </p:nvSpPr>
        <p:spPr/>
        <p:txBody>
          <a:bodyPr/>
          <a:lstStyle/>
          <a:p>
            <a:r>
              <a:rPr lang="en-US" dirty="0">
                <a:solidFill>
                  <a:srgbClr val="DD9C19"/>
                </a:solidFill>
                <a:latin typeface="Century Gothic" panose="020B0502020202020204" pitchFamily="34" charset="0"/>
              </a:rPr>
              <a:t>How computer sees language</a:t>
            </a:r>
          </a:p>
        </p:txBody>
      </p:sp>
      <p:sp>
        <p:nvSpPr>
          <p:cNvPr id="3" name="Content Placeholder 2">
            <a:extLst>
              <a:ext uri="{FF2B5EF4-FFF2-40B4-BE49-F238E27FC236}">
                <a16:creationId xmlns:a16="http://schemas.microsoft.com/office/drawing/2014/main" id="{50BEC50D-F056-4AFA-BA76-6C3455D7CE3D}"/>
              </a:ext>
            </a:extLst>
          </p:cNvPr>
          <p:cNvSpPr>
            <a:spLocks noGrp="1"/>
          </p:cNvSpPr>
          <p:nvPr>
            <p:ph idx="1"/>
          </p:nvPr>
        </p:nvSpPr>
        <p:spPr/>
        <p:txBody>
          <a:bodyPr>
            <a:normAutofit fontScale="85000" lnSpcReduction="10000"/>
          </a:bodyPr>
          <a:lstStyle/>
          <a:p>
            <a:pPr>
              <a:lnSpc>
                <a:spcPct val="150000"/>
              </a:lnSpc>
            </a:pPr>
            <a:r>
              <a:rPr lang="en-US" sz="2800" dirty="0">
                <a:solidFill>
                  <a:schemeClr val="bg1"/>
                </a:solidFill>
                <a:latin typeface="Century Gothic" panose="020B0502020202020204" pitchFamily="34" charset="0"/>
              </a:rPr>
              <a:t>Computers see text as a sequence of character, </a:t>
            </a:r>
          </a:p>
          <a:p>
            <a:pPr>
              <a:lnSpc>
                <a:spcPct val="150000"/>
              </a:lnSpc>
            </a:pPr>
            <a:r>
              <a:rPr lang="en-US" sz="2800" dirty="0">
                <a:solidFill>
                  <a:schemeClr val="bg1"/>
                </a:solidFill>
                <a:latin typeface="Century Gothic" panose="020B0502020202020204" pitchFamily="34" charset="0"/>
              </a:rPr>
              <a:t>Computers don’t understand words or meaning like humans do</a:t>
            </a:r>
          </a:p>
          <a:p>
            <a:pPr>
              <a:lnSpc>
                <a:spcPct val="150000"/>
              </a:lnSpc>
            </a:pPr>
            <a:r>
              <a:rPr lang="en-US" sz="2800" dirty="0">
                <a:solidFill>
                  <a:schemeClr val="bg1"/>
                </a:solidFill>
                <a:latin typeface="Century Gothic" panose="020B0502020202020204" pitchFamily="34" charset="0"/>
              </a:rPr>
              <a:t>They see all English words as binary language (i.e. 1s and 0s)</a:t>
            </a:r>
          </a:p>
          <a:p>
            <a:pPr>
              <a:lnSpc>
                <a:spcPct val="150000"/>
              </a:lnSpc>
            </a:pPr>
            <a:r>
              <a:rPr lang="en-US" sz="2800" dirty="0">
                <a:solidFill>
                  <a:schemeClr val="bg1"/>
                </a:solidFill>
                <a:latin typeface="Century Gothic" panose="020B0502020202020204" pitchFamily="34" charset="0"/>
              </a:rPr>
              <a:t>So, now, we need to help computer understand our language to what it can fully understand </a:t>
            </a:r>
          </a:p>
          <a:p>
            <a:pPr>
              <a:lnSpc>
                <a:spcPct val="150000"/>
              </a:lnSpc>
            </a:pPr>
            <a:r>
              <a:rPr lang="en-US" sz="2800" dirty="0">
                <a:solidFill>
                  <a:schemeClr val="bg1"/>
                </a:solidFill>
                <a:latin typeface="Century Gothic" panose="020B0502020202020204" pitchFamily="34" charset="0"/>
              </a:rPr>
              <a:t>What do we do to help computers understand the text? Let’s GO</a:t>
            </a:r>
          </a:p>
        </p:txBody>
      </p:sp>
      <p:sp>
        <p:nvSpPr>
          <p:cNvPr id="5" name="Footer Placeholder 4">
            <a:extLst>
              <a:ext uri="{FF2B5EF4-FFF2-40B4-BE49-F238E27FC236}">
                <a16:creationId xmlns:a16="http://schemas.microsoft.com/office/drawing/2014/main" id="{0AAB9E9C-A329-C291-4000-8887F0AD51A5}"/>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10CEFA28-7837-AFA4-1F0F-2EF9B3E754C4}"/>
              </a:ext>
            </a:extLst>
          </p:cNvPr>
          <p:cNvSpPr>
            <a:spLocks noGrp="1"/>
          </p:cNvSpPr>
          <p:nvPr>
            <p:ph type="sldNum" sz="quarter" idx="12"/>
          </p:nvPr>
        </p:nvSpPr>
        <p:spPr/>
        <p:txBody>
          <a:bodyPr/>
          <a:lstStyle/>
          <a:p>
            <a:fld id="{7F537688-BEAE-4904-826F-1C1E0645A5D0}" type="slidenum">
              <a:rPr lang="en-US" sz="2000" smtClean="0"/>
              <a:t>29</a:t>
            </a:fld>
            <a:endParaRPr lang="en-US" sz="2000" dirty="0"/>
          </a:p>
        </p:txBody>
      </p:sp>
      <p:sp>
        <p:nvSpPr>
          <p:cNvPr id="7" name="TextBox 6">
            <a:extLst>
              <a:ext uri="{FF2B5EF4-FFF2-40B4-BE49-F238E27FC236}">
                <a16:creationId xmlns:a16="http://schemas.microsoft.com/office/drawing/2014/main" id="{F2079D95-ADD0-DF2A-8DC9-A4CAB26E03E8}"/>
              </a:ext>
            </a:extLst>
          </p:cNvPr>
          <p:cNvSpPr txBox="1"/>
          <p:nvPr/>
        </p:nvSpPr>
        <p:spPr>
          <a:xfrm rot="21421172">
            <a:off x="8205443" y="5777412"/>
            <a:ext cx="3818758" cy="400110"/>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Binary Language == 1 and 0</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2604070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6ABBC8B-68F3-4758-2354-D77B3F11A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7E6A39-7968-2691-7F4B-EDC7BC6F9641}"/>
              </a:ext>
            </a:extLst>
          </p:cNvPr>
          <p:cNvSpPr>
            <a:spLocks noGrp="1"/>
          </p:cNvSpPr>
          <p:nvPr>
            <p:ph type="title"/>
          </p:nvPr>
        </p:nvSpPr>
        <p:spPr/>
        <p:txBody>
          <a:bodyPr/>
          <a:lstStyle/>
          <a:p>
            <a:r>
              <a:rPr lang="en-US" dirty="0">
                <a:solidFill>
                  <a:srgbClr val="DD9C19"/>
                </a:solidFill>
                <a:latin typeface="Century Gothic" panose="020B0502020202020204" pitchFamily="34" charset="0"/>
              </a:rPr>
              <a:t>Classes Structure</a:t>
            </a:r>
          </a:p>
        </p:txBody>
      </p:sp>
      <p:sp>
        <p:nvSpPr>
          <p:cNvPr id="3" name="Content Placeholder 2">
            <a:extLst>
              <a:ext uri="{FF2B5EF4-FFF2-40B4-BE49-F238E27FC236}">
                <a16:creationId xmlns:a16="http://schemas.microsoft.com/office/drawing/2014/main" id="{3C31A0BF-7084-1006-2F6B-81EC0DB5F37E}"/>
              </a:ext>
            </a:extLst>
          </p:cNvPr>
          <p:cNvSpPr>
            <a:spLocks noGrp="1"/>
          </p:cNvSpPr>
          <p:nvPr>
            <p:ph idx="1"/>
          </p:nvPr>
        </p:nvSpPr>
        <p:spPr/>
        <p:txBody>
          <a:bodyPr>
            <a:normAutofit/>
          </a:bodyPr>
          <a:lstStyle/>
          <a:p>
            <a:pPr>
              <a:lnSpc>
                <a:spcPct val="150000"/>
              </a:lnSpc>
            </a:pPr>
            <a:r>
              <a:rPr lang="en-US" sz="2800" dirty="0">
                <a:solidFill>
                  <a:schemeClr val="bg1"/>
                </a:solidFill>
                <a:latin typeface="Century Gothic" panose="020B0502020202020204" pitchFamily="34" charset="0"/>
              </a:rPr>
              <a:t>Twice weekly throughout the month of March.</a:t>
            </a:r>
          </a:p>
          <a:p>
            <a:pPr>
              <a:lnSpc>
                <a:spcPct val="150000"/>
              </a:lnSpc>
            </a:pPr>
            <a:r>
              <a:rPr lang="en-US" sz="2800" dirty="0">
                <a:solidFill>
                  <a:schemeClr val="bg1"/>
                </a:solidFill>
                <a:latin typeface="Century Gothic" panose="020B0502020202020204" pitchFamily="34" charset="0"/>
              </a:rPr>
              <a:t>8 classes in total.</a:t>
            </a:r>
          </a:p>
          <a:p>
            <a:pPr>
              <a:lnSpc>
                <a:spcPct val="150000"/>
              </a:lnSpc>
            </a:pPr>
            <a:r>
              <a:rPr lang="en-US" sz="2800" dirty="0">
                <a:solidFill>
                  <a:schemeClr val="bg1"/>
                </a:solidFill>
                <a:latin typeface="Century Gothic" panose="020B0502020202020204" pitchFamily="34" charset="0"/>
              </a:rPr>
              <a:t>Each class for about 1:45 minutes</a:t>
            </a:r>
          </a:p>
          <a:p>
            <a:pPr>
              <a:lnSpc>
                <a:spcPct val="150000"/>
              </a:lnSpc>
            </a:pPr>
            <a:endParaRPr lang="en-US" sz="2800" dirty="0">
              <a:solidFill>
                <a:schemeClr val="bg1"/>
              </a:solidFill>
              <a:latin typeface="Century Gothic" panose="020B0502020202020204" pitchFamily="34" charset="0"/>
            </a:endParaRPr>
          </a:p>
          <a:p>
            <a:pPr>
              <a:lnSpc>
                <a:spcPct val="150000"/>
              </a:lnSpc>
            </a:pPr>
            <a:endParaRPr lang="en-US" sz="2800" dirty="0">
              <a:solidFill>
                <a:schemeClr val="bg1"/>
              </a:solidFill>
              <a:latin typeface="Century Gothic" panose="020B0502020202020204" pitchFamily="34" charset="0"/>
            </a:endParaRPr>
          </a:p>
        </p:txBody>
      </p:sp>
      <p:sp>
        <p:nvSpPr>
          <p:cNvPr id="5" name="TextBox 4">
            <a:extLst>
              <a:ext uri="{FF2B5EF4-FFF2-40B4-BE49-F238E27FC236}">
                <a16:creationId xmlns:a16="http://schemas.microsoft.com/office/drawing/2014/main" id="{7AEAB37E-6005-62BB-20F1-13BCBE95D844}"/>
              </a:ext>
            </a:extLst>
          </p:cNvPr>
          <p:cNvSpPr txBox="1"/>
          <p:nvPr/>
        </p:nvSpPr>
        <p:spPr>
          <a:xfrm rot="21321536">
            <a:off x="5000852" y="4032527"/>
            <a:ext cx="6096000" cy="1701107"/>
          </a:xfrm>
          <a:prstGeom prst="rect">
            <a:avLst/>
          </a:prstGeom>
          <a:noFill/>
        </p:spPr>
        <p:txBody>
          <a:bodyPr wrap="square">
            <a:spAutoFit/>
          </a:bodyPr>
          <a:lstStyle/>
          <a:p>
            <a:pPr>
              <a:lnSpc>
                <a:spcPts val="4305"/>
              </a:lnSpc>
            </a:pPr>
            <a:r>
              <a:rPr lang="en-US" sz="2400" b="1" spc="65" dirty="0">
                <a:solidFill>
                  <a:srgbClr val="FFFFFF"/>
                </a:solidFill>
                <a:latin typeface="Bradley Hand ITC" panose="03070402050302030203" pitchFamily="66" charset="0"/>
                <a:cs typeface="Arial"/>
              </a:rPr>
              <a:t>Days are not so specific, my schedule can be OUCH, </a:t>
            </a:r>
          </a:p>
          <a:p>
            <a:pPr>
              <a:lnSpc>
                <a:spcPts val="4305"/>
              </a:lnSpc>
            </a:pPr>
            <a:r>
              <a:rPr lang="en-US" sz="2400" b="1" spc="65" dirty="0">
                <a:solidFill>
                  <a:srgbClr val="FFFFFF"/>
                </a:solidFill>
                <a:latin typeface="Bradley Hand ITC" panose="03070402050302030203" pitchFamily="66" charset="0"/>
                <a:cs typeface="Arial"/>
              </a:rPr>
              <a:t>Understand me </a:t>
            </a:r>
            <a:r>
              <a:rPr lang="en-US" sz="2400" b="1" spc="65" dirty="0" err="1">
                <a:solidFill>
                  <a:srgbClr val="FFFFFF"/>
                </a:solidFill>
                <a:latin typeface="Bradley Hand ITC" panose="03070402050302030203" pitchFamily="66" charset="0"/>
                <a:cs typeface="Arial"/>
              </a:rPr>
              <a:t>bikoooo</a:t>
            </a:r>
            <a:r>
              <a:rPr lang="en-US" sz="2400" b="1" spc="65" dirty="0">
                <a:solidFill>
                  <a:srgbClr val="FFFFFF"/>
                </a:solidFill>
                <a:latin typeface="Bradley Hand ITC" panose="03070402050302030203" pitchFamily="66" charset="0"/>
                <a:cs typeface="Arial"/>
              </a:rPr>
              <a:t> </a:t>
            </a:r>
            <a:endParaRPr lang="en-US" sz="2400" b="1" dirty="0">
              <a:latin typeface="Bradley Hand ITC" panose="03070402050302030203" pitchFamily="66" charset="0"/>
              <a:cs typeface="Arial"/>
            </a:endParaRPr>
          </a:p>
        </p:txBody>
      </p:sp>
      <p:sp>
        <p:nvSpPr>
          <p:cNvPr id="6" name="Footer Placeholder 5">
            <a:extLst>
              <a:ext uri="{FF2B5EF4-FFF2-40B4-BE49-F238E27FC236}">
                <a16:creationId xmlns:a16="http://schemas.microsoft.com/office/drawing/2014/main" id="{D573A7AF-75E4-0AD7-D941-05F1EB0B1325}"/>
              </a:ext>
            </a:extLst>
          </p:cNvPr>
          <p:cNvSpPr>
            <a:spLocks noGrp="1"/>
          </p:cNvSpPr>
          <p:nvPr>
            <p:ph type="ftr" sz="quarter" idx="11"/>
          </p:nvPr>
        </p:nvSpPr>
        <p:spPr/>
        <p:txBody>
          <a:bodyPr/>
          <a:lstStyle/>
          <a:p>
            <a:r>
              <a:rPr lang="en-US" sz="2000" dirty="0"/>
              <a:t>DSN  LEKKI-AJAH</a:t>
            </a:r>
          </a:p>
        </p:txBody>
      </p:sp>
      <p:sp>
        <p:nvSpPr>
          <p:cNvPr id="7" name="Slide Number Placeholder 6">
            <a:extLst>
              <a:ext uri="{FF2B5EF4-FFF2-40B4-BE49-F238E27FC236}">
                <a16:creationId xmlns:a16="http://schemas.microsoft.com/office/drawing/2014/main" id="{E4844BF2-5083-46DE-FA8F-8D5272D466E4}"/>
              </a:ext>
            </a:extLst>
          </p:cNvPr>
          <p:cNvSpPr>
            <a:spLocks noGrp="1"/>
          </p:cNvSpPr>
          <p:nvPr>
            <p:ph type="sldNum" sz="quarter" idx="12"/>
          </p:nvPr>
        </p:nvSpPr>
        <p:spPr/>
        <p:txBody>
          <a:bodyPr/>
          <a:lstStyle/>
          <a:p>
            <a:fld id="{7F537688-BEAE-4904-826F-1C1E0645A5D0}" type="slidenum">
              <a:rPr lang="en-US" sz="2000" smtClean="0"/>
              <a:t>3</a:t>
            </a:fld>
            <a:endParaRPr lang="en-US" sz="2000" dirty="0"/>
          </a:p>
        </p:txBody>
      </p:sp>
    </p:spTree>
    <p:extLst>
      <p:ext uri="{BB962C8B-B14F-4D97-AF65-F5344CB8AC3E}">
        <p14:creationId xmlns:p14="http://schemas.microsoft.com/office/powerpoint/2010/main" val="40661576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3F7F459-94A9-1B42-6087-33ADD2EFA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6E14AD-9598-2988-3CC6-57946818AB3F}"/>
              </a:ext>
            </a:extLst>
          </p:cNvPr>
          <p:cNvSpPr>
            <a:spLocks noGrp="1"/>
          </p:cNvSpPr>
          <p:nvPr>
            <p:ph type="title"/>
          </p:nvPr>
        </p:nvSpPr>
        <p:spPr/>
        <p:txBody>
          <a:bodyPr/>
          <a:lstStyle/>
          <a:p>
            <a:r>
              <a:rPr lang="en-US" dirty="0">
                <a:solidFill>
                  <a:srgbClr val="DD9C19"/>
                </a:solidFill>
                <a:latin typeface="Century Gothic" panose="020B0502020202020204" pitchFamily="34" charset="0"/>
              </a:rPr>
              <a:t>Understand Human Language</a:t>
            </a:r>
          </a:p>
        </p:txBody>
      </p:sp>
      <p:sp>
        <p:nvSpPr>
          <p:cNvPr id="3" name="Content Placeholder 2">
            <a:extLst>
              <a:ext uri="{FF2B5EF4-FFF2-40B4-BE49-F238E27FC236}">
                <a16:creationId xmlns:a16="http://schemas.microsoft.com/office/drawing/2014/main" id="{F63EE290-EDCC-1815-4ED1-86679CAA841B}"/>
              </a:ext>
            </a:extLst>
          </p:cNvPr>
          <p:cNvSpPr>
            <a:spLocks noGrp="1"/>
          </p:cNvSpPr>
          <p:nvPr>
            <p:ph idx="1"/>
          </p:nvPr>
        </p:nvSpPr>
        <p:spPr/>
        <p:txBody>
          <a:bodyPr>
            <a:normAutofit fontScale="92500" lnSpcReduction="20000"/>
          </a:bodyPr>
          <a:lstStyle/>
          <a:p>
            <a:pPr>
              <a:lnSpc>
                <a:spcPct val="150000"/>
              </a:lnSpc>
            </a:pPr>
            <a:r>
              <a:rPr lang="en-US" sz="2800" dirty="0">
                <a:solidFill>
                  <a:schemeClr val="bg1"/>
                </a:solidFill>
                <a:latin typeface="Century Gothic" panose="020B0502020202020204" pitchFamily="34" charset="0"/>
              </a:rPr>
              <a:t>There are arguably 3 steps to help computer understand human texts,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Text Preprocessing </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Tokenization</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Embedding</a:t>
            </a:r>
          </a:p>
          <a:p>
            <a:pPr>
              <a:lnSpc>
                <a:spcPct val="150000"/>
              </a:lnSpc>
            </a:pPr>
            <a:r>
              <a:rPr lang="en-US" sz="2800" dirty="0">
                <a:solidFill>
                  <a:schemeClr val="bg1"/>
                </a:solidFill>
                <a:latin typeface="Century Gothic" panose="020B0502020202020204" pitchFamily="34" charset="0"/>
              </a:rPr>
              <a:t>Now, Lets discuss each further!!</a:t>
            </a:r>
          </a:p>
        </p:txBody>
      </p:sp>
      <p:sp>
        <p:nvSpPr>
          <p:cNvPr id="5" name="Footer Placeholder 4">
            <a:extLst>
              <a:ext uri="{FF2B5EF4-FFF2-40B4-BE49-F238E27FC236}">
                <a16:creationId xmlns:a16="http://schemas.microsoft.com/office/drawing/2014/main" id="{D2EDE222-8E9B-3CF6-DC04-9E0E4BFAE5A0}"/>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CEEE2E14-F93C-EB60-69AC-2322FAAC147B}"/>
              </a:ext>
            </a:extLst>
          </p:cNvPr>
          <p:cNvSpPr>
            <a:spLocks noGrp="1"/>
          </p:cNvSpPr>
          <p:nvPr>
            <p:ph type="sldNum" sz="quarter" idx="12"/>
          </p:nvPr>
        </p:nvSpPr>
        <p:spPr/>
        <p:txBody>
          <a:bodyPr/>
          <a:lstStyle/>
          <a:p>
            <a:fld id="{7F537688-BEAE-4904-826F-1C1E0645A5D0}" type="slidenum">
              <a:rPr lang="en-US" sz="2000" smtClean="0"/>
              <a:t>30</a:t>
            </a:fld>
            <a:endParaRPr lang="en-US" sz="2000" dirty="0"/>
          </a:p>
        </p:txBody>
      </p:sp>
      <p:sp>
        <p:nvSpPr>
          <p:cNvPr id="7" name="TextBox 6">
            <a:extLst>
              <a:ext uri="{FF2B5EF4-FFF2-40B4-BE49-F238E27FC236}">
                <a16:creationId xmlns:a16="http://schemas.microsoft.com/office/drawing/2014/main" id="{496E2DA7-85DD-9CE2-DF8F-50855E3974C6}"/>
              </a:ext>
            </a:extLst>
          </p:cNvPr>
          <p:cNvSpPr txBox="1"/>
          <p:nvPr/>
        </p:nvSpPr>
        <p:spPr>
          <a:xfrm rot="21421172">
            <a:off x="8205443" y="5777412"/>
            <a:ext cx="3818758" cy="400110"/>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Binary Language == 1 and 0</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1582743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D86B273-7E4A-0A9E-D095-C3D1AD0948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60675F-1A06-C53F-D8B2-DFA624340723}"/>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3" name="Content Placeholder 2">
            <a:extLst>
              <a:ext uri="{FF2B5EF4-FFF2-40B4-BE49-F238E27FC236}">
                <a16:creationId xmlns:a16="http://schemas.microsoft.com/office/drawing/2014/main" id="{EAD65BEA-E880-2182-0573-381AF6151FB5}"/>
              </a:ext>
            </a:extLst>
          </p:cNvPr>
          <p:cNvSpPr>
            <a:spLocks noGrp="1"/>
          </p:cNvSpPr>
          <p:nvPr>
            <p:ph idx="1"/>
          </p:nvPr>
        </p:nvSpPr>
        <p:spPr>
          <a:xfrm>
            <a:off x="1097280" y="1845734"/>
            <a:ext cx="10058400" cy="3758361"/>
          </a:xfrm>
        </p:spPr>
        <p:txBody>
          <a:bodyPr>
            <a:normAutofit fontScale="92500"/>
          </a:bodyPr>
          <a:lstStyle/>
          <a:p>
            <a:pPr marL="0" indent="0">
              <a:lnSpc>
                <a:spcPct val="150000"/>
              </a:lnSpc>
              <a:buNone/>
            </a:pPr>
            <a:r>
              <a:rPr lang="en-US" sz="2800" dirty="0">
                <a:solidFill>
                  <a:schemeClr val="bg1"/>
                </a:solidFill>
                <a:latin typeface="Century Gothic" panose="020B0502020202020204" pitchFamily="34" charset="0"/>
              </a:rPr>
              <a:t>Why Preprocess Text?</a:t>
            </a:r>
          </a:p>
          <a:p>
            <a:pPr marL="0" indent="0">
              <a:lnSpc>
                <a:spcPct val="150000"/>
              </a:lnSpc>
              <a:buNone/>
            </a:pPr>
            <a:r>
              <a:rPr lang="en-US" sz="2800" dirty="0">
                <a:solidFill>
                  <a:schemeClr val="bg1"/>
                </a:solidFill>
                <a:latin typeface="Century Gothic" panose="020B0502020202020204" pitchFamily="34" charset="0"/>
              </a:rPr>
              <a:t>Imagine you have a room full of clothes, toys, and papers scattered everywhere. Finding what you need is hard, right?</a:t>
            </a:r>
          </a:p>
          <a:p>
            <a:pPr marL="0" indent="0">
              <a:lnSpc>
                <a:spcPct val="150000"/>
              </a:lnSpc>
              <a:buNone/>
            </a:pPr>
            <a:r>
              <a:rPr lang="en-US" sz="2800" b="1" dirty="0">
                <a:solidFill>
                  <a:schemeClr val="bg1"/>
                </a:solidFill>
                <a:latin typeface="Century Gothic" panose="020B0502020202020204" pitchFamily="34" charset="0"/>
              </a:rPr>
              <a:t>Raw text data is similar. </a:t>
            </a:r>
            <a:r>
              <a:rPr lang="en-US" sz="2800" dirty="0">
                <a:solidFill>
                  <a:schemeClr val="bg1"/>
                </a:solidFill>
                <a:latin typeface="Century Gothic" panose="020B0502020202020204" pitchFamily="34" charset="0"/>
              </a:rPr>
              <a:t>It's full of "</a:t>
            </a:r>
            <a:r>
              <a:rPr lang="en-US" sz="2800" b="1" dirty="0">
                <a:solidFill>
                  <a:schemeClr val="bg1"/>
                </a:solidFill>
                <a:latin typeface="Century Gothic" panose="020B0502020202020204" pitchFamily="34" charset="0"/>
              </a:rPr>
              <a:t>noise</a:t>
            </a:r>
            <a:r>
              <a:rPr lang="en-US" sz="2800" dirty="0">
                <a:solidFill>
                  <a:schemeClr val="bg1"/>
                </a:solidFill>
                <a:latin typeface="Century Gothic" panose="020B0502020202020204" pitchFamily="34" charset="0"/>
              </a:rPr>
              <a:t>" – things that make it difficult for computers to understand the meaning.</a:t>
            </a:r>
          </a:p>
        </p:txBody>
      </p:sp>
      <p:sp>
        <p:nvSpPr>
          <p:cNvPr id="5" name="Footer Placeholder 4">
            <a:extLst>
              <a:ext uri="{FF2B5EF4-FFF2-40B4-BE49-F238E27FC236}">
                <a16:creationId xmlns:a16="http://schemas.microsoft.com/office/drawing/2014/main" id="{1E4F7B86-A130-E8EB-4316-3EE2EFC4BE8A}"/>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8033C039-8050-2805-790C-1684719C126B}"/>
              </a:ext>
            </a:extLst>
          </p:cNvPr>
          <p:cNvSpPr>
            <a:spLocks noGrp="1"/>
          </p:cNvSpPr>
          <p:nvPr>
            <p:ph type="sldNum" sz="quarter" idx="12"/>
          </p:nvPr>
        </p:nvSpPr>
        <p:spPr/>
        <p:txBody>
          <a:bodyPr/>
          <a:lstStyle/>
          <a:p>
            <a:fld id="{7F537688-BEAE-4904-826F-1C1E0645A5D0}" type="slidenum">
              <a:rPr lang="en-US" sz="2000" smtClean="0"/>
              <a:t>31</a:t>
            </a:fld>
            <a:endParaRPr lang="en-US" sz="2000" dirty="0"/>
          </a:p>
        </p:txBody>
      </p:sp>
      <p:sp>
        <p:nvSpPr>
          <p:cNvPr id="8" name="TextBox 7">
            <a:extLst>
              <a:ext uri="{FF2B5EF4-FFF2-40B4-BE49-F238E27FC236}">
                <a16:creationId xmlns:a16="http://schemas.microsoft.com/office/drawing/2014/main" id="{1A8EF303-96F9-5B2B-F307-CF196ED5C39B}"/>
              </a:ext>
            </a:extLst>
          </p:cNvPr>
          <p:cNvSpPr txBox="1"/>
          <p:nvPr/>
        </p:nvSpPr>
        <p:spPr>
          <a:xfrm rot="21429679">
            <a:off x="8641662" y="5224470"/>
            <a:ext cx="3325891" cy="977191"/>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Got It???</a:t>
            </a:r>
          </a:p>
          <a:p>
            <a:pPr>
              <a:lnSpc>
                <a:spcPct val="150000"/>
              </a:lnSpc>
            </a:pPr>
            <a:r>
              <a:rPr lang="en-US" sz="2000" b="1" spc="65" dirty="0">
                <a:solidFill>
                  <a:srgbClr val="FFFFFF"/>
                </a:solidFill>
                <a:latin typeface="Bradley Hand ITC" panose="03070402050302030203" pitchFamily="66" charset="0"/>
                <a:cs typeface="Arial"/>
              </a:rPr>
              <a:t>Let’s </a:t>
            </a:r>
            <a:r>
              <a:rPr lang="en-US" sz="2000" b="1" spc="65" dirty="0" err="1">
                <a:solidFill>
                  <a:srgbClr val="FFFFFF"/>
                </a:solidFill>
                <a:latin typeface="Bradley Hand ITC" panose="03070402050302030203" pitchFamily="66" charset="0"/>
                <a:cs typeface="Arial"/>
              </a:rPr>
              <a:t>Goooooo</a:t>
            </a:r>
            <a:r>
              <a:rPr lang="en-US" sz="2000" b="1" spc="65" dirty="0">
                <a:solidFill>
                  <a:srgbClr val="FFFFFF"/>
                </a:solidFill>
                <a:latin typeface="Bradley Hand ITC" panose="03070402050302030203" pitchFamily="66" charset="0"/>
                <a:cs typeface="Arial"/>
              </a:rPr>
              <a:t>!!!</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235093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BEFE6B2-1216-153F-7E1F-161DB510B4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085EB4-6191-4522-F04C-47A619B4DC4D}"/>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3" name="Content Placeholder 2">
            <a:extLst>
              <a:ext uri="{FF2B5EF4-FFF2-40B4-BE49-F238E27FC236}">
                <a16:creationId xmlns:a16="http://schemas.microsoft.com/office/drawing/2014/main" id="{F1260EE0-9BBC-1553-D89D-B5E51013B8C4}"/>
              </a:ext>
            </a:extLst>
          </p:cNvPr>
          <p:cNvSpPr>
            <a:spLocks noGrp="1"/>
          </p:cNvSpPr>
          <p:nvPr>
            <p:ph idx="1"/>
          </p:nvPr>
        </p:nvSpPr>
        <p:spPr>
          <a:xfrm>
            <a:off x="1097280" y="1845734"/>
            <a:ext cx="10058400" cy="3758361"/>
          </a:xfrm>
        </p:spPr>
        <p:txBody>
          <a:bodyPr>
            <a:normAutofit/>
          </a:bodyPr>
          <a:lstStyle/>
          <a:p>
            <a:pPr marL="0" indent="0">
              <a:lnSpc>
                <a:spcPct val="150000"/>
              </a:lnSpc>
              <a:buNone/>
            </a:pPr>
            <a:r>
              <a:rPr lang="en-US" sz="2800" dirty="0">
                <a:solidFill>
                  <a:schemeClr val="bg1"/>
                </a:solidFill>
                <a:latin typeface="Century Gothic" panose="020B0502020202020204" pitchFamily="34" charset="0"/>
              </a:rPr>
              <a:t>At this stage, lets understand preprocessing of text, </a:t>
            </a:r>
          </a:p>
          <a:p>
            <a:pPr marL="0" indent="0">
              <a:lnSpc>
                <a:spcPct val="150000"/>
              </a:lnSpc>
              <a:buNone/>
            </a:pPr>
            <a:r>
              <a:rPr lang="en-US" sz="2800" dirty="0">
                <a:solidFill>
                  <a:schemeClr val="bg1"/>
                </a:solidFill>
                <a:latin typeface="Century Gothic" panose="020B0502020202020204" pitchFamily="34" charset="0"/>
              </a:rPr>
              <a:t>Proper Text preprocessing is important to make sure we are only feeding the right processed information into our algorithm and irrelevant text are gone. </a:t>
            </a:r>
          </a:p>
        </p:txBody>
      </p:sp>
      <p:sp>
        <p:nvSpPr>
          <p:cNvPr id="5" name="Footer Placeholder 4">
            <a:extLst>
              <a:ext uri="{FF2B5EF4-FFF2-40B4-BE49-F238E27FC236}">
                <a16:creationId xmlns:a16="http://schemas.microsoft.com/office/drawing/2014/main" id="{831AA26D-0875-7758-F10B-AEB8DD490491}"/>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2C4A2107-8EB7-93DC-E290-A57A2A0F9EF3}"/>
              </a:ext>
            </a:extLst>
          </p:cNvPr>
          <p:cNvSpPr>
            <a:spLocks noGrp="1"/>
          </p:cNvSpPr>
          <p:nvPr>
            <p:ph type="sldNum" sz="quarter" idx="12"/>
          </p:nvPr>
        </p:nvSpPr>
        <p:spPr/>
        <p:txBody>
          <a:bodyPr/>
          <a:lstStyle/>
          <a:p>
            <a:fld id="{7F537688-BEAE-4904-826F-1C1E0645A5D0}" type="slidenum">
              <a:rPr lang="en-US" sz="2000" smtClean="0"/>
              <a:t>32</a:t>
            </a:fld>
            <a:endParaRPr lang="en-US" sz="2000" dirty="0"/>
          </a:p>
        </p:txBody>
      </p:sp>
      <p:sp>
        <p:nvSpPr>
          <p:cNvPr id="4" name="Content Placeholder 2">
            <a:extLst>
              <a:ext uri="{FF2B5EF4-FFF2-40B4-BE49-F238E27FC236}">
                <a16:creationId xmlns:a16="http://schemas.microsoft.com/office/drawing/2014/main" id="{DF76C6F8-2114-949D-F000-745672CF826C}"/>
              </a:ext>
            </a:extLst>
          </p:cNvPr>
          <p:cNvSpPr txBox="1">
            <a:spLocks/>
          </p:cNvSpPr>
          <p:nvPr/>
        </p:nvSpPr>
        <p:spPr>
          <a:xfrm>
            <a:off x="1164013" y="5623193"/>
            <a:ext cx="5833384"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en-US" sz="2800" dirty="0" err="1">
                <a:solidFill>
                  <a:schemeClr val="bg1"/>
                </a:solidFill>
                <a:latin typeface="Century Gothic" panose="020B0502020202020204" pitchFamily="34" charset="0"/>
              </a:rPr>
              <a:t>e.g</a:t>
            </a:r>
            <a:r>
              <a:rPr lang="en-US" sz="2800" dirty="0">
                <a:solidFill>
                  <a:schemeClr val="bg1"/>
                </a:solidFill>
                <a:latin typeface="Century Gothic" panose="020B0502020202020204" pitchFamily="34" charset="0"/>
              </a:rPr>
              <a:t>: The Quick! </a:t>
            </a:r>
            <a:r>
              <a:rPr lang="en-US" sz="2800" dirty="0" err="1">
                <a:solidFill>
                  <a:schemeClr val="bg1"/>
                </a:solidFill>
                <a:latin typeface="Century Gothic" panose="020B0502020202020204" pitchFamily="34" charset="0"/>
              </a:rPr>
              <a:t>bRoWn</a:t>
            </a:r>
            <a:r>
              <a:rPr lang="en-US" sz="2800" dirty="0">
                <a:solidFill>
                  <a:schemeClr val="bg1"/>
                </a:solidFill>
                <a:latin typeface="Century Gothic" panose="020B0502020202020204" pitchFamily="34" charset="0"/>
              </a:rPr>
              <a:t> </a:t>
            </a:r>
            <a:r>
              <a:rPr lang="en-US" sz="2800" dirty="0" err="1">
                <a:solidFill>
                  <a:schemeClr val="bg1"/>
                </a:solidFill>
                <a:latin typeface="Century Gothic" panose="020B0502020202020204" pitchFamily="34" charset="0"/>
              </a:rPr>
              <a:t>foX</a:t>
            </a:r>
            <a:r>
              <a:rPr lang="en-US" sz="2800" dirty="0">
                <a:solidFill>
                  <a:schemeClr val="bg1"/>
                </a:solidFill>
                <a:latin typeface="Century Gothic" panose="020B0502020202020204" pitchFamily="34" charset="0"/>
              </a:rPr>
              <a:t> </a:t>
            </a:r>
            <a:r>
              <a:rPr lang="en-US" sz="2800" dirty="0" err="1">
                <a:solidFill>
                  <a:schemeClr val="bg1"/>
                </a:solidFill>
                <a:latin typeface="Century Gothic" panose="020B0502020202020204" pitchFamily="34" charset="0"/>
              </a:rPr>
              <a:t>juMPS</a:t>
            </a:r>
            <a:r>
              <a:rPr lang="en-US" sz="2800" dirty="0">
                <a:solidFill>
                  <a:schemeClr val="bg1"/>
                </a:solidFill>
                <a:latin typeface="Century Gothic" panose="020B0502020202020204" pitchFamily="34" charset="0"/>
              </a:rPr>
              <a:t>.</a:t>
            </a:r>
          </a:p>
        </p:txBody>
      </p:sp>
      <p:sp>
        <p:nvSpPr>
          <p:cNvPr id="11" name="TextBox 10">
            <a:extLst>
              <a:ext uri="{FF2B5EF4-FFF2-40B4-BE49-F238E27FC236}">
                <a16:creationId xmlns:a16="http://schemas.microsoft.com/office/drawing/2014/main" id="{028BE39B-6E5E-FDB6-A9C4-AC1AD8CE38D4}"/>
              </a:ext>
            </a:extLst>
          </p:cNvPr>
          <p:cNvSpPr txBox="1"/>
          <p:nvPr/>
        </p:nvSpPr>
        <p:spPr>
          <a:xfrm rot="21429679">
            <a:off x="8641662" y="5224470"/>
            <a:ext cx="3325891" cy="977191"/>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Got It???</a:t>
            </a:r>
          </a:p>
          <a:p>
            <a:pPr>
              <a:lnSpc>
                <a:spcPct val="150000"/>
              </a:lnSpc>
            </a:pPr>
            <a:r>
              <a:rPr lang="en-US" sz="2000" b="1" spc="65" dirty="0">
                <a:solidFill>
                  <a:srgbClr val="FFFFFF"/>
                </a:solidFill>
                <a:latin typeface="Bradley Hand ITC" panose="03070402050302030203" pitchFamily="66" charset="0"/>
                <a:cs typeface="Arial"/>
              </a:rPr>
              <a:t>Let’s </a:t>
            </a:r>
            <a:r>
              <a:rPr lang="en-US" sz="2000" b="1" spc="65" dirty="0" err="1">
                <a:solidFill>
                  <a:srgbClr val="FFFFFF"/>
                </a:solidFill>
                <a:latin typeface="Bradley Hand ITC" panose="03070402050302030203" pitchFamily="66" charset="0"/>
                <a:cs typeface="Arial"/>
              </a:rPr>
              <a:t>Goooooo</a:t>
            </a:r>
            <a:r>
              <a:rPr lang="en-US" sz="2000" b="1" spc="65" dirty="0">
                <a:solidFill>
                  <a:srgbClr val="FFFFFF"/>
                </a:solidFill>
                <a:latin typeface="Bradley Hand ITC" panose="03070402050302030203" pitchFamily="66" charset="0"/>
                <a:cs typeface="Arial"/>
              </a:rPr>
              <a:t>!!!</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41900851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17E4B89-6959-7E29-0E43-2346A370C9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1E238-7907-E526-F069-9F84D5A3F42F}"/>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3" name="Content Placeholder 2">
            <a:extLst>
              <a:ext uri="{FF2B5EF4-FFF2-40B4-BE49-F238E27FC236}">
                <a16:creationId xmlns:a16="http://schemas.microsoft.com/office/drawing/2014/main" id="{F01BCE0E-1FDE-9C3A-9471-07AE79FF4F66}"/>
              </a:ext>
            </a:extLst>
          </p:cNvPr>
          <p:cNvSpPr>
            <a:spLocks noGrp="1"/>
          </p:cNvSpPr>
          <p:nvPr>
            <p:ph idx="1"/>
          </p:nvPr>
        </p:nvSpPr>
        <p:spPr>
          <a:xfrm>
            <a:off x="1097280" y="1845734"/>
            <a:ext cx="10058400" cy="3758361"/>
          </a:xfrm>
        </p:spPr>
        <p:txBody>
          <a:bodyPr>
            <a:normAutofit/>
          </a:bodyPr>
          <a:lstStyle/>
          <a:p>
            <a:pPr marL="0" indent="0">
              <a:lnSpc>
                <a:spcPct val="150000"/>
              </a:lnSpc>
              <a:buNone/>
            </a:pPr>
            <a:r>
              <a:rPr lang="en-US" sz="2800" dirty="0">
                <a:solidFill>
                  <a:schemeClr val="bg1"/>
                </a:solidFill>
                <a:latin typeface="Century Gothic" panose="020B0502020202020204" pitchFamily="34" charset="0"/>
              </a:rPr>
              <a:t>Text preprocessing cleans and prepares text data for NLP tasks. It addresses issues like inconsistencies (uppercase/lowercase), irrelevant information (stop words), and variations in word forms (running vs. run). This makes it easier for NLP models to learn.</a:t>
            </a:r>
          </a:p>
        </p:txBody>
      </p:sp>
      <p:sp>
        <p:nvSpPr>
          <p:cNvPr id="5" name="Footer Placeholder 4">
            <a:extLst>
              <a:ext uri="{FF2B5EF4-FFF2-40B4-BE49-F238E27FC236}">
                <a16:creationId xmlns:a16="http://schemas.microsoft.com/office/drawing/2014/main" id="{DDA6EE27-3F51-883D-8F94-40DB7E55D7BE}"/>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4F9A1AAD-751A-7B67-4B53-345A2A6F8D15}"/>
              </a:ext>
            </a:extLst>
          </p:cNvPr>
          <p:cNvSpPr>
            <a:spLocks noGrp="1"/>
          </p:cNvSpPr>
          <p:nvPr>
            <p:ph type="sldNum" sz="quarter" idx="12"/>
          </p:nvPr>
        </p:nvSpPr>
        <p:spPr/>
        <p:txBody>
          <a:bodyPr/>
          <a:lstStyle/>
          <a:p>
            <a:fld id="{7F537688-BEAE-4904-826F-1C1E0645A5D0}" type="slidenum">
              <a:rPr lang="en-US" sz="2000" smtClean="0"/>
              <a:t>33</a:t>
            </a:fld>
            <a:endParaRPr lang="en-US" sz="2000" dirty="0"/>
          </a:p>
        </p:txBody>
      </p:sp>
      <p:sp>
        <p:nvSpPr>
          <p:cNvPr id="4" name="Content Placeholder 2">
            <a:extLst>
              <a:ext uri="{FF2B5EF4-FFF2-40B4-BE49-F238E27FC236}">
                <a16:creationId xmlns:a16="http://schemas.microsoft.com/office/drawing/2014/main" id="{46E0D569-68B9-D186-8799-98547F525357}"/>
              </a:ext>
            </a:extLst>
          </p:cNvPr>
          <p:cNvSpPr txBox="1">
            <a:spLocks/>
          </p:cNvSpPr>
          <p:nvPr/>
        </p:nvSpPr>
        <p:spPr>
          <a:xfrm>
            <a:off x="1164013" y="5623193"/>
            <a:ext cx="5833384"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en-US" sz="2800" dirty="0" err="1">
                <a:solidFill>
                  <a:schemeClr val="bg1"/>
                </a:solidFill>
                <a:latin typeface="Century Gothic" panose="020B0502020202020204" pitchFamily="34" charset="0"/>
              </a:rPr>
              <a:t>e.g</a:t>
            </a:r>
            <a:r>
              <a:rPr lang="en-US" sz="2800" dirty="0">
                <a:solidFill>
                  <a:schemeClr val="bg1"/>
                </a:solidFill>
                <a:latin typeface="Century Gothic" panose="020B0502020202020204" pitchFamily="34" charset="0"/>
              </a:rPr>
              <a:t>: The Quick! </a:t>
            </a:r>
            <a:r>
              <a:rPr lang="en-US" sz="2800" dirty="0" err="1">
                <a:solidFill>
                  <a:schemeClr val="bg1"/>
                </a:solidFill>
                <a:latin typeface="Century Gothic" panose="020B0502020202020204" pitchFamily="34" charset="0"/>
              </a:rPr>
              <a:t>bRoWn</a:t>
            </a:r>
            <a:r>
              <a:rPr lang="en-US" sz="2800" dirty="0">
                <a:solidFill>
                  <a:schemeClr val="bg1"/>
                </a:solidFill>
                <a:latin typeface="Century Gothic" panose="020B0502020202020204" pitchFamily="34" charset="0"/>
              </a:rPr>
              <a:t> </a:t>
            </a:r>
            <a:r>
              <a:rPr lang="en-US" sz="2800" dirty="0" err="1">
                <a:solidFill>
                  <a:schemeClr val="bg1"/>
                </a:solidFill>
                <a:latin typeface="Century Gothic" panose="020B0502020202020204" pitchFamily="34" charset="0"/>
              </a:rPr>
              <a:t>foX</a:t>
            </a:r>
            <a:r>
              <a:rPr lang="en-US" sz="2800" dirty="0">
                <a:solidFill>
                  <a:schemeClr val="bg1"/>
                </a:solidFill>
                <a:latin typeface="Century Gothic" panose="020B0502020202020204" pitchFamily="34" charset="0"/>
              </a:rPr>
              <a:t> </a:t>
            </a:r>
            <a:r>
              <a:rPr lang="en-US" sz="2800" dirty="0" err="1">
                <a:solidFill>
                  <a:schemeClr val="bg1"/>
                </a:solidFill>
                <a:latin typeface="Century Gothic" panose="020B0502020202020204" pitchFamily="34" charset="0"/>
              </a:rPr>
              <a:t>juMPS</a:t>
            </a:r>
            <a:r>
              <a:rPr lang="en-US" sz="2800" dirty="0">
                <a:solidFill>
                  <a:schemeClr val="bg1"/>
                </a:solidFill>
                <a:latin typeface="Century Gothic" panose="020B0502020202020204" pitchFamily="34" charset="0"/>
              </a:rPr>
              <a:t>.</a:t>
            </a:r>
          </a:p>
        </p:txBody>
      </p:sp>
      <p:sp>
        <p:nvSpPr>
          <p:cNvPr id="8" name="TextBox 7">
            <a:extLst>
              <a:ext uri="{FF2B5EF4-FFF2-40B4-BE49-F238E27FC236}">
                <a16:creationId xmlns:a16="http://schemas.microsoft.com/office/drawing/2014/main" id="{E91A6110-3FB7-CBA7-3561-B8377FEBCF3F}"/>
              </a:ext>
            </a:extLst>
          </p:cNvPr>
          <p:cNvSpPr txBox="1"/>
          <p:nvPr/>
        </p:nvSpPr>
        <p:spPr>
          <a:xfrm rot="21429679">
            <a:off x="8641662" y="5224470"/>
            <a:ext cx="3325891" cy="977191"/>
          </a:xfrm>
          <a:prstGeom prst="rect">
            <a:avLst/>
          </a:prstGeom>
          <a:noFill/>
        </p:spPr>
        <p:txBody>
          <a:bodyPr wrap="square">
            <a:spAutoFit/>
          </a:bodyPr>
          <a:lstStyle/>
          <a:p>
            <a:pPr>
              <a:lnSpc>
                <a:spcPct val="150000"/>
              </a:lnSpc>
            </a:pPr>
            <a:r>
              <a:rPr lang="en-US" sz="2000" b="1" spc="65" dirty="0">
                <a:solidFill>
                  <a:srgbClr val="FFFFFF"/>
                </a:solidFill>
                <a:latin typeface="Bradley Hand ITC" panose="03070402050302030203" pitchFamily="66" charset="0"/>
                <a:cs typeface="Arial"/>
              </a:rPr>
              <a:t>Got It???</a:t>
            </a:r>
          </a:p>
          <a:p>
            <a:pPr>
              <a:lnSpc>
                <a:spcPct val="150000"/>
              </a:lnSpc>
            </a:pPr>
            <a:r>
              <a:rPr lang="en-US" sz="2000" b="1" spc="65" dirty="0">
                <a:solidFill>
                  <a:srgbClr val="FFFFFF"/>
                </a:solidFill>
                <a:latin typeface="Bradley Hand ITC" panose="03070402050302030203" pitchFamily="66" charset="0"/>
                <a:cs typeface="Arial"/>
              </a:rPr>
              <a:t>Let’s </a:t>
            </a:r>
            <a:r>
              <a:rPr lang="en-US" sz="2000" b="1" spc="65" dirty="0" err="1">
                <a:solidFill>
                  <a:srgbClr val="FFFFFF"/>
                </a:solidFill>
                <a:latin typeface="Bradley Hand ITC" panose="03070402050302030203" pitchFamily="66" charset="0"/>
                <a:cs typeface="Arial"/>
              </a:rPr>
              <a:t>Goooooo</a:t>
            </a:r>
            <a:r>
              <a:rPr lang="en-US" sz="2000" b="1" spc="65" dirty="0">
                <a:solidFill>
                  <a:srgbClr val="FFFFFF"/>
                </a:solidFill>
                <a:latin typeface="Bradley Hand ITC" panose="03070402050302030203" pitchFamily="66" charset="0"/>
                <a:cs typeface="Arial"/>
              </a:rPr>
              <a:t>!!!</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1446198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E54F7C2-ED29-1D14-0EDD-682DD1893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97148F-9E52-D28D-37B3-4BDDCBC7CEBA}"/>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3" name="Content Placeholder 2">
            <a:extLst>
              <a:ext uri="{FF2B5EF4-FFF2-40B4-BE49-F238E27FC236}">
                <a16:creationId xmlns:a16="http://schemas.microsoft.com/office/drawing/2014/main" id="{B5EF9EFE-9DC8-0377-56DD-745B3B0BB790}"/>
              </a:ext>
            </a:extLst>
          </p:cNvPr>
          <p:cNvSpPr>
            <a:spLocks noGrp="1"/>
          </p:cNvSpPr>
          <p:nvPr>
            <p:ph idx="1"/>
          </p:nvPr>
        </p:nvSpPr>
        <p:spPr>
          <a:xfrm>
            <a:off x="1097280" y="1845734"/>
            <a:ext cx="10058400" cy="3758361"/>
          </a:xfrm>
        </p:spPr>
        <p:txBody>
          <a:bodyPr>
            <a:normAutofit lnSpcReduction="10000"/>
          </a:bodyPr>
          <a:lstStyle/>
          <a:p>
            <a:pPr marL="0" indent="0">
              <a:lnSpc>
                <a:spcPct val="150000"/>
              </a:lnSpc>
              <a:buNone/>
            </a:pPr>
            <a:r>
              <a:rPr lang="en-US" sz="2800" dirty="0">
                <a:solidFill>
                  <a:schemeClr val="bg1"/>
                </a:solidFill>
                <a:latin typeface="Century Gothic" panose="020B0502020202020204" pitchFamily="34" charset="0"/>
              </a:rPr>
              <a:t>We prepare text by:</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Lowercasing</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Removing Punctuation Marks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Removing </a:t>
            </a:r>
            <a:r>
              <a:rPr lang="en-US" sz="2800" dirty="0" err="1">
                <a:solidFill>
                  <a:schemeClr val="bg1"/>
                </a:solidFill>
                <a:latin typeface="Century Gothic" panose="020B0502020202020204" pitchFamily="34" charset="0"/>
              </a:rPr>
              <a:t>Stopwords</a:t>
            </a:r>
            <a:r>
              <a:rPr lang="en-US" sz="2800" dirty="0">
                <a:solidFill>
                  <a:schemeClr val="bg1"/>
                </a:solidFill>
                <a:latin typeface="Century Gothic" panose="020B0502020202020204" pitchFamily="34" charset="0"/>
              </a:rPr>
              <a:t> (</a:t>
            </a:r>
            <a:r>
              <a:rPr lang="en-US" sz="2800" dirty="0" err="1">
                <a:solidFill>
                  <a:schemeClr val="bg1"/>
                </a:solidFill>
                <a:latin typeface="Century Gothic" panose="020B0502020202020204" pitchFamily="34" charset="0"/>
              </a:rPr>
              <a:t>i.e</a:t>
            </a:r>
            <a:r>
              <a:rPr lang="en-US" sz="2800" dirty="0">
                <a:solidFill>
                  <a:schemeClr val="bg1"/>
                </a:solidFill>
                <a:latin typeface="Century Gothic" panose="020B0502020202020204" pitchFamily="34" charset="0"/>
              </a:rPr>
              <a:t> words like A, of, in, </a:t>
            </a:r>
            <a:r>
              <a:rPr lang="en-US" sz="2800" dirty="0" err="1">
                <a:solidFill>
                  <a:schemeClr val="bg1"/>
                </a:solidFill>
                <a:latin typeface="Century Gothic" panose="020B0502020202020204" pitchFamily="34" charset="0"/>
              </a:rPr>
              <a:t>etc</a:t>
            </a:r>
            <a:r>
              <a:rPr lang="en-US" sz="2800" dirty="0">
                <a:solidFill>
                  <a:schemeClr val="bg1"/>
                </a:solidFill>
                <a:latin typeface="Century Gothic" panose="020B0502020202020204" pitchFamily="34" charset="0"/>
              </a:rPr>
              <a:t>)</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Stemming / Lemmatization</a:t>
            </a:r>
          </a:p>
        </p:txBody>
      </p:sp>
      <p:sp>
        <p:nvSpPr>
          <p:cNvPr id="5" name="Footer Placeholder 4">
            <a:extLst>
              <a:ext uri="{FF2B5EF4-FFF2-40B4-BE49-F238E27FC236}">
                <a16:creationId xmlns:a16="http://schemas.microsoft.com/office/drawing/2014/main" id="{D9CD2C71-B4E5-9539-2DA1-C972E0A8B6D8}"/>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3A9CAE3D-0F51-EE62-40CD-BDDD93B55532}"/>
              </a:ext>
            </a:extLst>
          </p:cNvPr>
          <p:cNvSpPr>
            <a:spLocks noGrp="1"/>
          </p:cNvSpPr>
          <p:nvPr>
            <p:ph type="sldNum" sz="quarter" idx="12"/>
          </p:nvPr>
        </p:nvSpPr>
        <p:spPr/>
        <p:txBody>
          <a:bodyPr/>
          <a:lstStyle/>
          <a:p>
            <a:fld id="{7F537688-BEAE-4904-826F-1C1E0645A5D0}" type="slidenum">
              <a:rPr lang="en-US" sz="2000" smtClean="0"/>
              <a:t>34</a:t>
            </a:fld>
            <a:endParaRPr lang="en-US" sz="2000" dirty="0"/>
          </a:p>
        </p:txBody>
      </p:sp>
      <p:sp>
        <p:nvSpPr>
          <p:cNvPr id="7" name="TextBox 6">
            <a:extLst>
              <a:ext uri="{FF2B5EF4-FFF2-40B4-BE49-F238E27FC236}">
                <a16:creationId xmlns:a16="http://schemas.microsoft.com/office/drawing/2014/main" id="{DDF1BB92-876F-B495-E951-6CF54F875AB8}"/>
              </a:ext>
            </a:extLst>
          </p:cNvPr>
          <p:cNvSpPr txBox="1"/>
          <p:nvPr/>
        </p:nvSpPr>
        <p:spPr>
          <a:xfrm rot="21421172">
            <a:off x="8241657" y="4634224"/>
            <a:ext cx="3818758" cy="1631216"/>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NB: </a:t>
            </a:r>
          </a:p>
          <a:p>
            <a:pPr algn="ctr"/>
            <a:r>
              <a:rPr lang="en-US" sz="2000" b="1" spc="65" dirty="0">
                <a:solidFill>
                  <a:srgbClr val="FFFFFF"/>
                </a:solidFill>
                <a:latin typeface="Bradley Hand ITC" panose="03070402050302030203" pitchFamily="66" charset="0"/>
                <a:cs typeface="Arial"/>
              </a:rPr>
              <a:t>There is no specific way to prepare text, it is much dependent on what type of NLP project we are building!</a:t>
            </a:r>
            <a:endParaRPr lang="en-US" sz="2000"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533E83C5-7E1E-0497-2F55-FDF71E9EE4DE}"/>
              </a:ext>
            </a:extLst>
          </p:cNvPr>
          <p:cNvSpPr txBox="1">
            <a:spLocks/>
          </p:cNvSpPr>
          <p:nvPr/>
        </p:nvSpPr>
        <p:spPr>
          <a:xfrm>
            <a:off x="1097280" y="5753903"/>
            <a:ext cx="5833384"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en-US" sz="2800" dirty="0" err="1">
                <a:solidFill>
                  <a:schemeClr val="bg1"/>
                </a:solidFill>
                <a:latin typeface="Century Gothic" panose="020B0502020202020204" pitchFamily="34" charset="0"/>
              </a:rPr>
              <a:t>e.g</a:t>
            </a:r>
            <a:r>
              <a:rPr lang="en-US" sz="2800" dirty="0">
                <a:solidFill>
                  <a:schemeClr val="bg1"/>
                </a:solidFill>
                <a:latin typeface="Century Gothic" panose="020B0502020202020204" pitchFamily="34" charset="0"/>
              </a:rPr>
              <a:t>: The Quick! </a:t>
            </a:r>
            <a:r>
              <a:rPr lang="en-US" sz="2800" dirty="0" err="1">
                <a:solidFill>
                  <a:schemeClr val="bg1"/>
                </a:solidFill>
                <a:latin typeface="Century Gothic" panose="020B0502020202020204" pitchFamily="34" charset="0"/>
              </a:rPr>
              <a:t>bRoWn</a:t>
            </a:r>
            <a:r>
              <a:rPr lang="en-US" sz="2800" dirty="0">
                <a:solidFill>
                  <a:schemeClr val="bg1"/>
                </a:solidFill>
                <a:latin typeface="Century Gothic" panose="020B0502020202020204" pitchFamily="34" charset="0"/>
              </a:rPr>
              <a:t> </a:t>
            </a:r>
            <a:r>
              <a:rPr lang="en-US" sz="2800" dirty="0" err="1">
                <a:solidFill>
                  <a:schemeClr val="bg1"/>
                </a:solidFill>
                <a:latin typeface="Century Gothic" panose="020B0502020202020204" pitchFamily="34" charset="0"/>
              </a:rPr>
              <a:t>foX</a:t>
            </a:r>
            <a:r>
              <a:rPr lang="en-US" sz="2800" dirty="0">
                <a:solidFill>
                  <a:schemeClr val="bg1"/>
                </a:solidFill>
                <a:latin typeface="Century Gothic" panose="020B0502020202020204" pitchFamily="34" charset="0"/>
              </a:rPr>
              <a:t> </a:t>
            </a:r>
            <a:r>
              <a:rPr lang="en-US" sz="2800" dirty="0" err="1">
                <a:solidFill>
                  <a:schemeClr val="bg1"/>
                </a:solidFill>
                <a:latin typeface="Century Gothic" panose="020B0502020202020204" pitchFamily="34" charset="0"/>
              </a:rPr>
              <a:t>juMPS</a:t>
            </a:r>
            <a:r>
              <a:rPr lang="en-US" sz="2800" dirty="0">
                <a:solidFill>
                  <a:schemeClr val="bg1"/>
                </a:solidFill>
                <a:latin typeface="Century Gothic" panose="020B0502020202020204" pitchFamily="34" charset="0"/>
              </a:rPr>
              <a:t>.</a:t>
            </a:r>
          </a:p>
        </p:txBody>
      </p:sp>
    </p:spTree>
    <p:extLst>
      <p:ext uri="{BB962C8B-B14F-4D97-AF65-F5344CB8AC3E}">
        <p14:creationId xmlns:p14="http://schemas.microsoft.com/office/powerpoint/2010/main" val="31271634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3848C2D-36E9-0EF9-EDBD-288250EA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2C49AA-3FBA-B163-D50D-8ECB86123735}"/>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3" name="Content Placeholder 2">
            <a:extLst>
              <a:ext uri="{FF2B5EF4-FFF2-40B4-BE49-F238E27FC236}">
                <a16:creationId xmlns:a16="http://schemas.microsoft.com/office/drawing/2014/main" id="{63E68705-9CDE-4724-5551-454DC7515E3D}"/>
              </a:ext>
            </a:extLst>
          </p:cNvPr>
          <p:cNvSpPr>
            <a:spLocks noGrp="1"/>
          </p:cNvSpPr>
          <p:nvPr>
            <p:ph idx="1"/>
          </p:nvPr>
        </p:nvSpPr>
        <p:spPr>
          <a:xfrm>
            <a:off x="1097280" y="1845734"/>
            <a:ext cx="10058400" cy="2963028"/>
          </a:xfrm>
        </p:spPr>
        <p:txBody>
          <a:bodyPr>
            <a:normAutofit lnSpcReduction="10000"/>
          </a:bodyPr>
          <a:lstStyle/>
          <a:p>
            <a:pPr marL="0" indent="0">
              <a:lnSpc>
                <a:spcPct val="100000"/>
              </a:lnSpc>
              <a:buFont typeface="Calibri" panose="020F0502020204030204" pitchFamily="34" charset="0"/>
              <a:buNone/>
            </a:pPr>
            <a:r>
              <a:rPr lang="en-US" sz="2400" b="1" dirty="0">
                <a:solidFill>
                  <a:schemeClr val="bg1"/>
                </a:solidFill>
                <a:latin typeface="Century Gothic" panose="020B0502020202020204" pitchFamily="34" charset="0"/>
              </a:rPr>
              <a:t>1. Lowercasing: </a:t>
            </a:r>
            <a:r>
              <a:rPr lang="en-US" sz="2400" dirty="0">
                <a:solidFill>
                  <a:schemeClr val="bg1"/>
                </a:solidFill>
                <a:latin typeface="Century Gothic" panose="020B0502020202020204" pitchFamily="34" charset="0"/>
              </a:rPr>
              <a:t>To humans, A capitalized word at the beginning of a sentence (e.g., She) has the same meaning as when it’s used later in a sentence (she).</a:t>
            </a:r>
          </a:p>
          <a:p>
            <a:pPr marL="0" indent="0">
              <a:lnSpc>
                <a:spcPct val="100000"/>
              </a:lnSpc>
              <a:buFont typeface="Calibri" panose="020F0502020204030204" pitchFamily="34" charset="0"/>
              <a:buNone/>
            </a:pPr>
            <a:r>
              <a:rPr lang="en-US" sz="2400" dirty="0">
                <a:solidFill>
                  <a:schemeClr val="bg1"/>
                </a:solidFill>
                <a:latin typeface="Century Gothic" panose="020B0502020202020204" pitchFamily="34" charset="0"/>
              </a:rPr>
              <a:t>By converting all characters in a corpus to lowercase, we disregard any use of capitalization.</a:t>
            </a:r>
          </a:p>
          <a:p>
            <a:pPr marL="0" indent="0">
              <a:lnSpc>
                <a:spcPct val="100000"/>
              </a:lnSpc>
              <a:buFont typeface="Calibri" panose="020F0502020204030204" pitchFamily="34" charset="0"/>
              <a:buNone/>
            </a:pPr>
            <a:r>
              <a:rPr lang="en-US" sz="2400" dirty="0">
                <a:solidFill>
                  <a:schemeClr val="bg1"/>
                </a:solidFill>
                <a:latin typeface="Century Gothic" panose="020B0502020202020204" pitchFamily="34" charset="0"/>
              </a:rPr>
              <a:t>Computers treat "The" and "the" as different words. Lowercasing makes everything consistent.</a:t>
            </a:r>
          </a:p>
        </p:txBody>
      </p:sp>
      <p:sp>
        <p:nvSpPr>
          <p:cNvPr id="5" name="Footer Placeholder 4">
            <a:extLst>
              <a:ext uri="{FF2B5EF4-FFF2-40B4-BE49-F238E27FC236}">
                <a16:creationId xmlns:a16="http://schemas.microsoft.com/office/drawing/2014/main" id="{63C14346-0AF4-FA03-771E-F37B1F029A02}"/>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EBDB3D55-4439-880F-4908-7455A0EA80B0}"/>
              </a:ext>
            </a:extLst>
          </p:cNvPr>
          <p:cNvSpPr>
            <a:spLocks noGrp="1"/>
          </p:cNvSpPr>
          <p:nvPr>
            <p:ph type="sldNum" sz="quarter" idx="12"/>
          </p:nvPr>
        </p:nvSpPr>
        <p:spPr/>
        <p:txBody>
          <a:bodyPr/>
          <a:lstStyle/>
          <a:p>
            <a:fld id="{7F537688-BEAE-4904-826F-1C1E0645A5D0}" type="slidenum">
              <a:rPr lang="en-US" sz="2000" smtClean="0"/>
              <a:t>35</a:t>
            </a:fld>
            <a:endParaRPr lang="en-US" sz="2000" dirty="0"/>
          </a:p>
        </p:txBody>
      </p:sp>
      <p:sp>
        <p:nvSpPr>
          <p:cNvPr id="7" name="TextBox 6">
            <a:extLst>
              <a:ext uri="{FF2B5EF4-FFF2-40B4-BE49-F238E27FC236}">
                <a16:creationId xmlns:a16="http://schemas.microsoft.com/office/drawing/2014/main" id="{76BBF3EE-55D6-A4F0-C95E-B8E7E894FCDB}"/>
              </a:ext>
            </a:extLst>
          </p:cNvPr>
          <p:cNvSpPr txBox="1"/>
          <p:nvPr/>
        </p:nvSpPr>
        <p:spPr>
          <a:xfrm rot="21421172">
            <a:off x="7658944" y="5096262"/>
            <a:ext cx="3818758" cy="1015663"/>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NB: </a:t>
            </a:r>
          </a:p>
          <a:p>
            <a:pPr algn="ctr"/>
            <a:r>
              <a:rPr lang="en-US" sz="2000" b="1" spc="65" dirty="0">
                <a:solidFill>
                  <a:srgbClr val="FFFFFF"/>
                </a:solidFill>
                <a:latin typeface="Bradley Hand ITC" panose="03070402050302030203" pitchFamily="66" charset="0"/>
                <a:cs typeface="Arial"/>
              </a:rPr>
              <a:t>Corpus in this regard means collection of writings.</a:t>
            </a:r>
            <a:endParaRPr lang="en-US" sz="2000"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7332BF58-B109-5355-0EEE-D0CC8A431F85}"/>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sp>
        <p:nvSpPr>
          <p:cNvPr id="10" name="Content Placeholder 2">
            <a:extLst>
              <a:ext uri="{FF2B5EF4-FFF2-40B4-BE49-F238E27FC236}">
                <a16:creationId xmlns:a16="http://schemas.microsoft.com/office/drawing/2014/main" id="{44E2615F-C622-7D25-7D76-DC48149F2C16}"/>
              </a:ext>
            </a:extLst>
          </p:cNvPr>
          <p:cNvSpPr txBox="1">
            <a:spLocks/>
          </p:cNvSpPr>
          <p:nvPr/>
        </p:nvSpPr>
        <p:spPr>
          <a:xfrm>
            <a:off x="939680" y="4573530"/>
            <a:ext cx="6344642" cy="188625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a:t>
            </a:r>
            <a:r>
              <a:rPr lang="en-US" sz="3200" dirty="0" err="1">
                <a:solidFill>
                  <a:schemeClr val="bg1"/>
                </a:solidFill>
                <a:latin typeface="Century Gothic" panose="020B0502020202020204" pitchFamily="34" charset="0"/>
              </a:rPr>
              <a:t>bRoWn</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foX</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juMPS</a:t>
            </a:r>
            <a:r>
              <a:rPr lang="en-US" sz="3200" dirty="0">
                <a:solidFill>
                  <a:schemeClr val="bg1"/>
                </a:solidFill>
                <a:latin typeface="Century Gothic" panose="020B0502020202020204" pitchFamily="34" charset="0"/>
              </a:rPr>
              <a:t>.</a:t>
            </a:r>
          </a:p>
          <a:p>
            <a:pPr marL="0" indent="0" algn="ctr">
              <a:lnSpc>
                <a:spcPct val="100000"/>
              </a:lnSpc>
              <a:buFont typeface="Calibri" panose="020F0502020204030204" pitchFamily="34" charset="0"/>
              <a:buNone/>
            </a:pPr>
            <a:endParaRPr lang="en-US" dirty="0">
              <a:solidFill>
                <a:schemeClr val="bg1"/>
              </a:solidFill>
              <a:latin typeface="Century Gothic" panose="020B0502020202020204" pitchFamily="34" charset="0"/>
            </a:endParaRPr>
          </a:p>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brown fox jumps.</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p:txBody>
      </p:sp>
      <p:sp>
        <p:nvSpPr>
          <p:cNvPr id="11" name="Arrow: Down 10">
            <a:extLst>
              <a:ext uri="{FF2B5EF4-FFF2-40B4-BE49-F238E27FC236}">
                <a16:creationId xmlns:a16="http://schemas.microsoft.com/office/drawing/2014/main" id="{2A92FF5E-DD47-610E-2A20-199C05734F26}"/>
              </a:ext>
            </a:extLst>
          </p:cNvPr>
          <p:cNvSpPr/>
          <p:nvPr/>
        </p:nvSpPr>
        <p:spPr>
          <a:xfrm>
            <a:off x="3686184" y="5157310"/>
            <a:ext cx="425817" cy="7333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861833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E1A93F0-D122-85BC-0C24-5B080D352D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B16D0-5F52-58F1-FA31-199394508648}"/>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3" name="Content Placeholder 2">
            <a:extLst>
              <a:ext uri="{FF2B5EF4-FFF2-40B4-BE49-F238E27FC236}">
                <a16:creationId xmlns:a16="http://schemas.microsoft.com/office/drawing/2014/main" id="{BDB424AA-42B3-F9C1-62AD-018B8D5CDA4B}"/>
              </a:ext>
            </a:extLst>
          </p:cNvPr>
          <p:cNvSpPr>
            <a:spLocks noGrp="1"/>
          </p:cNvSpPr>
          <p:nvPr>
            <p:ph idx="1"/>
          </p:nvPr>
        </p:nvSpPr>
        <p:spPr>
          <a:xfrm>
            <a:off x="1097280" y="1845734"/>
            <a:ext cx="10058400" cy="2522965"/>
          </a:xfrm>
        </p:spPr>
        <p:txBody>
          <a:bodyPr>
            <a:normAutofit fontScale="92500" lnSpcReduction="10000"/>
          </a:bodyPr>
          <a:lstStyle/>
          <a:p>
            <a:pPr marL="0" indent="0">
              <a:lnSpc>
                <a:spcPct val="150000"/>
              </a:lnSpc>
              <a:buFont typeface="Calibri" panose="020F0502020204030204" pitchFamily="34" charset="0"/>
              <a:buNone/>
            </a:pPr>
            <a:r>
              <a:rPr lang="en-US" sz="2400" dirty="0">
                <a:solidFill>
                  <a:schemeClr val="bg1"/>
                </a:solidFill>
                <a:latin typeface="Century Gothic" panose="020B0502020202020204" pitchFamily="34" charset="0"/>
              </a:rPr>
              <a:t>Though, in a larger corpus that has many more examples of individual uses of words, the word, </a:t>
            </a:r>
            <a:r>
              <a:rPr lang="en-US" sz="2400" b="1" dirty="0">
                <a:solidFill>
                  <a:schemeClr val="bg1"/>
                </a:solidFill>
                <a:latin typeface="Century Gothic" panose="020B0502020202020204" pitchFamily="34" charset="0"/>
              </a:rPr>
              <a:t>general (an adjective meaning “widespread”) </a:t>
            </a:r>
            <a:r>
              <a:rPr lang="en-US" sz="2400" dirty="0">
                <a:solidFill>
                  <a:schemeClr val="bg1"/>
                </a:solidFill>
                <a:latin typeface="Century Gothic" panose="020B0502020202020204" pitchFamily="34" charset="0"/>
              </a:rPr>
              <a:t>have different meaning to the word  </a:t>
            </a:r>
            <a:r>
              <a:rPr lang="en-US" sz="2400" b="1" dirty="0">
                <a:solidFill>
                  <a:schemeClr val="bg1"/>
                </a:solidFill>
                <a:latin typeface="Century Gothic" panose="020B0502020202020204" pitchFamily="34" charset="0"/>
              </a:rPr>
              <a:t>General (a noun meaning the commander of an army). </a:t>
            </a:r>
            <a:r>
              <a:rPr lang="en-US" sz="2400" dirty="0">
                <a:solidFill>
                  <a:schemeClr val="bg1"/>
                </a:solidFill>
                <a:latin typeface="Century Gothic" panose="020B0502020202020204" pitchFamily="34" charset="0"/>
              </a:rPr>
              <a:t>One option is not to lowercase everything, or try an option called </a:t>
            </a:r>
            <a:r>
              <a:rPr lang="en-US" sz="2400" b="1" dirty="0">
                <a:solidFill>
                  <a:schemeClr val="bg1"/>
                </a:solidFill>
                <a:latin typeface="Century Gothic" panose="020B0502020202020204" pitchFamily="34" charset="0"/>
              </a:rPr>
              <a:t>Part-Of-Speech (POS) Tagging </a:t>
            </a:r>
            <a:endParaRPr lang="en-US" sz="2400" dirty="0">
              <a:solidFill>
                <a:schemeClr val="bg1"/>
              </a:solidFill>
              <a:latin typeface="Century Gothic" panose="020B0502020202020204" pitchFamily="34" charset="0"/>
            </a:endParaRPr>
          </a:p>
          <a:p>
            <a:pPr marL="0" indent="0">
              <a:lnSpc>
                <a:spcPct val="150000"/>
              </a:lnSpc>
              <a:buFont typeface="Calibri" panose="020F0502020204030204" pitchFamily="34" charset="0"/>
              <a:buNone/>
            </a:pPr>
            <a:endParaRPr lang="en-US" sz="2400" dirty="0">
              <a:solidFill>
                <a:schemeClr val="bg1"/>
              </a:solidFill>
              <a:latin typeface="Century Gothic" panose="020B0502020202020204" pitchFamily="34" charset="0"/>
            </a:endParaRPr>
          </a:p>
        </p:txBody>
      </p:sp>
      <p:sp>
        <p:nvSpPr>
          <p:cNvPr id="5" name="Footer Placeholder 4">
            <a:extLst>
              <a:ext uri="{FF2B5EF4-FFF2-40B4-BE49-F238E27FC236}">
                <a16:creationId xmlns:a16="http://schemas.microsoft.com/office/drawing/2014/main" id="{B3618648-58FF-74D5-1A29-339D127B1FF7}"/>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9699D445-CB41-2599-EE40-BB63F38D8740}"/>
              </a:ext>
            </a:extLst>
          </p:cNvPr>
          <p:cNvSpPr>
            <a:spLocks noGrp="1"/>
          </p:cNvSpPr>
          <p:nvPr>
            <p:ph type="sldNum" sz="quarter" idx="12"/>
          </p:nvPr>
        </p:nvSpPr>
        <p:spPr/>
        <p:txBody>
          <a:bodyPr/>
          <a:lstStyle/>
          <a:p>
            <a:fld id="{7F537688-BEAE-4904-826F-1C1E0645A5D0}" type="slidenum">
              <a:rPr lang="en-US" sz="2000" smtClean="0"/>
              <a:t>36</a:t>
            </a:fld>
            <a:endParaRPr lang="en-US" sz="2000" dirty="0"/>
          </a:p>
        </p:txBody>
      </p:sp>
      <p:sp>
        <p:nvSpPr>
          <p:cNvPr id="7" name="TextBox 6">
            <a:extLst>
              <a:ext uri="{FF2B5EF4-FFF2-40B4-BE49-F238E27FC236}">
                <a16:creationId xmlns:a16="http://schemas.microsoft.com/office/drawing/2014/main" id="{D5DB81B5-0B4C-468E-3E37-BE5735CF8EC5}"/>
              </a:ext>
            </a:extLst>
          </p:cNvPr>
          <p:cNvSpPr txBox="1"/>
          <p:nvPr/>
        </p:nvSpPr>
        <p:spPr>
          <a:xfrm rot="21421172">
            <a:off x="7658944" y="5096262"/>
            <a:ext cx="3818758" cy="1015663"/>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NB: </a:t>
            </a:r>
          </a:p>
          <a:p>
            <a:pPr algn="ctr"/>
            <a:r>
              <a:rPr lang="en-US" sz="2000" b="1" spc="65" dirty="0">
                <a:solidFill>
                  <a:srgbClr val="FFFFFF"/>
                </a:solidFill>
                <a:latin typeface="Bradley Hand ITC" panose="03070402050302030203" pitchFamily="66" charset="0"/>
                <a:cs typeface="Arial"/>
              </a:rPr>
              <a:t>Corpus in this regard means collection of writings.</a:t>
            </a:r>
            <a:endParaRPr lang="en-US" sz="2000"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7E1E5996-53BF-64A6-F176-22B03EC7F5E6}"/>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sp>
        <p:nvSpPr>
          <p:cNvPr id="10" name="Content Placeholder 2">
            <a:extLst>
              <a:ext uri="{FF2B5EF4-FFF2-40B4-BE49-F238E27FC236}">
                <a16:creationId xmlns:a16="http://schemas.microsoft.com/office/drawing/2014/main" id="{936893CF-F9D0-0865-407E-14D0B4A90AF7}"/>
              </a:ext>
            </a:extLst>
          </p:cNvPr>
          <p:cNvSpPr txBox="1">
            <a:spLocks/>
          </p:cNvSpPr>
          <p:nvPr/>
        </p:nvSpPr>
        <p:spPr>
          <a:xfrm>
            <a:off x="751436" y="4406895"/>
            <a:ext cx="7012403" cy="19833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a:t>
            </a:r>
            <a:r>
              <a:rPr lang="en-US" sz="3200" dirty="0" err="1">
                <a:solidFill>
                  <a:schemeClr val="bg1"/>
                </a:solidFill>
                <a:latin typeface="Century Gothic" panose="020B0502020202020204" pitchFamily="34" charset="0"/>
              </a:rPr>
              <a:t>bRoWn</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foX</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juMPS</a:t>
            </a:r>
            <a:r>
              <a:rPr lang="en-US" sz="3200" dirty="0">
                <a:solidFill>
                  <a:schemeClr val="bg1"/>
                </a:solidFill>
                <a:latin typeface="Century Gothic" panose="020B0502020202020204" pitchFamily="34" charset="0"/>
              </a:rPr>
              <a:t>.</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brown fox jumps.</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p:txBody>
      </p:sp>
      <p:sp>
        <p:nvSpPr>
          <p:cNvPr id="11" name="Arrow: Down 10">
            <a:extLst>
              <a:ext uri="{FF2B5EF4-FFF2-40B4-BE49-F238E27FC236}">
                <a16:creationId xmlns:a16="http://schemas.microsoft.com/office/drawing/2014/main" id="{7A7D5315-9552-4382-D00A-79DFE1664BA8}"/>
              </a:ext>
            </a:extLst>
          </p:cNvPr>
          <p:cNvSpPr/>
          <p:nvPr/>
        </p:nvSpPr>
        <p:spPr>
          <a:xfrm>
            <a:off x="3831820" y="5031891"/>
            <a:ext cx="425817" cy="7333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1057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8D0CEC9-C4BA-A196-C6CF-6F26727F1A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F9D68-053B-8742-B486-7DC1E7141184}"/>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3" name="Content Placeholder 2">
            <a:extLst>
              <a:ext uri="{FF2B5EF4-FFF2-40B4-BE49-F238E27FC236}">
                <a16:creationId xmlns:a16="http://schemas.microsoft.com/office/drawing/2014/main" id="{2CA32583-2054-27F0-DA93-4F84452DCFF8}"/>
              </a:ext>
            </a:extLst>
          </p:cNvPr>
          <p:cNvSpPr>
            <a:spLocks noGrp="1"/>
          </p:cNvSpPr>
          <p:nvPr>
            <p:ph idx="1"/>
          </p:nvPr>
        </p:nvSpPr>
        <p:spPr>
          <a:xfrm>
            <a:off x="1097280" y="1845734"/>
            <a:ext cx="10058400" cy="2522965"/>
          </a:xfrm>
        </p:spPr>
        <p:txBody>
          <a:bodyPr>
            <a:normAutofit fontScale="92500"/>
          </a:bodyPr>
          <a:lstStyle/>
          <a:p>
            <a:pPr marL="0" indent="0">
              <a:lnSpc>
                <a:spcPct val="100000"/>
              </a:lnSpc>
              <a:buNone/>
            </a:pPr>
            <a:r>
              <a:rPr lang="en-US" sz="2400" b="1" dirty="0">
                <a:solidFill>
                  <a:schemeClr val="bg1"/>
                </a:solidFill>
                <a:latin typeface="Century Gothic" panose="020B0502020202020204" pitchFamily="34" charset="0"/>
              </a:rPr>
              <a:t>2. Removing Punctuation Marks: </a:t>
            </a:r>
            <a:r>
              <a:rPr lang="en-US" sz="2400" dirty="0">
                <a:solidFill>
                  <a:schemeClr val="bg1"/>
                </a:solidFill>
                <a:latin typeface="Century Gothic" panose="020B0502020202020204" pitchFamily="34" charset="0"/>
              </a:rPr>
              <a:t>Punctuation marks generally don’t add much value to a natural language model and so are </a:t>
            </a:r>
            <a:r>
              <a:rPr lang="en-US" sz="2400" b="1" dirty="0">
                <a:solidFill>
                  <a:schemeClr val="bg1"/>
                </a:solidFill>
                <a:latin typeface="Century Gothic" panose="020B0502020202020204" pitchFamily="34" charset="0"/>
              </a:rPr>
              <a:t>often</a:t>
            </a:r>
            <a:r>
              <a:rPr lang="en-US" sz="2400" dirty="0">
                <a:solidFill>
                  <a:schemeClr val="bg1"/>
                </a:solidFill>
                <a:latin typeface="Century Gothic" panose="020B0502020202020204" pitchFamily="34" charset="0"/>
              </a:rPr>
              <a:t> removed.</a:t>
            </a:r>
          </a:p>
          <a:p>
            <a:pPr marL="0" indent="0">
              <a:lnSpc>
                <a:spcPct val="100000"/>
              </a:lnSpc>
              <a:buFont typeface="Calibri" panose="020F0502020204030204" pitchFamily="34" charset="0"/>
              <a:buNone/>
            </a:pPr>
            <a:r>
              <a:rPr lang="en-US" sz="2400" dirty="0">
                <a:solidFill>
                  <a:schemeClr val="bg1"/>
                </a:solidFill>
                <a:latin typeface="Century Gothic" panose="020B0502020202020204" pitchFamily="34" charset="0"/>
              </a:rPr>
              <a:t>Removing punctuation would not be an advantage in all cases. Consider, for example, if you were building a question-answering algorithm, which could use question marks to help it identify questions.</a:t>
            </a:r>
          </a:p>
        </p:txBody>
      </p:sp>
      <p:sp>
        <p:nvSpPr>
          <p:cNvPr id="5" name="Footer Placeholder 4">
            <a:extLst>
              <a:ext uri="{FF2B5EF4-FFF2-40B4-BE49-F238E27FC236}">
                <a16:creationId xmlns:a16="http://schemas.microsoft.com/office/drawing/2014/main" id="{DD641F47-E3A1-D299-555D-A80A6157671E}"/>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4E9DBCA0-1BD5-7961-B23A-D06EE82A9DA3}"/>
              </a:ext>
            </a:extLst>
          </p:cNvPr>
          <p:cNvSpPr>
            <a:spLocks noGrp="1"/>
          </p:cNvSpPr>
          <p:nvPr>
            <p:ph type="sldNum" sz="quarter" idx="12"/>
          </p:nvPr>
        </p:nvSpPr>
        <p:spPr/>
        <p:txBody>
          <a:bodyPr/>
          <a:lstStyle/>
          <a:p>
            <a:fld id="{7F537688-BEAE-4904-826F-1C1E0645A5D0}" type="slidenum">
              <a:rPr lang="en-US" sz="2000" smtClean="0"/>
              <a:t>37</a:t>
            </a:fld>
            <a:endParaRPr lang="en-US" sz="2000" dirty="0"/>
          </a:p>
        </p:txBody>
      </p:sp>
      <p:sp>
        <p:nvSpPr>
          <p:cNvPr id="7" name="TextBox 6">
            <a:extLst>
              <a:ext uri="{FF2B5EF4-FFF2-40B4-BE49-F238E27FC236}">
                <a16:creationId xmlns:a16="http://schemas.microsoft.com/office/drawing/2014/main" id="{AF5F0F34-3559-A759-0A76-1D398F4D8768}"/>
              </a:ext>
            </a:extLst>
          </p:cNvPr>
          <p:cNvSpPr txBox="1"/>
          <p:nvPr/>
        </p:nvSpPr>
        <p:spPr>
          <a:xfrm rot="21421172">
            <a:off x="7658944" y="5250150"/>
            <a:ext cx="3818758" cy="707886"/>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Depending on the NLP project, some steps are compulsory</a:t>
            </a:r>
            <a:endParaRPr lang="en-US" sz="2000"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80B96FA6-4A9E-EE16-C3D4-DF42A62E2AEC}"/>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sp>
        <p:nvSpPr>
          <p:cNvPr id="10" name="Content Placeholder 2">
            <a:extLst>
              <a:ext uri="{FF2B5EF4-FFF2-40B4-BE49-F238E27FC236}">
                <a16:creationId xmlns:a16="http://schemas.microsoft.com/office/drawing/2014/main" id="{DAD19D35-6270-CE9C-CF8A-B6200F75B654}"/>
              </a:ext>
            </a:extLst>
          </p:cNvPr>
          <p:cNvSpPr txBox="1">
            <a:spLocks/>
          </p:cNvSpPr>
          <p:nvPr/>
        </p:nvSpPr>
        <p:spPr>
          <a:xfrm>
            <a:off x="751435" y="4267885"/>
            <a:ext cx="7012403" cy="19833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a:t>
            </a:r>
            <a:r>
              <a:rPr lang="en-US" sz="3200" dirty="0" err="1">
                <a:solidFill>
                  <a:schemeClr val="bg1"/>
                </a:solidFill>
                <a:latin typeface="Century Gothic" panose="020B0502020202020204" pitchFamily="34" charset="0"/>
              </a:rPr>
              <a:t>bRoWn</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foX</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juMPS</a:t>
            </a:r>
            <a:r>
              <a:rPr lang="en-US" sz="3200" dirty="0">
                <a:solidFill>
                  <a:schemeClr val="bg1"/>
                </a:solidFill>
                <a:latin typeface="Century Gothic" panose="020B0502020202020204" pitchFamily="34" charset="0"/>
              </a:rPr>
              <a:t>.</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brown fox jumps</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p:txBody>
      </p:sp>
      <p:sp>
        <p:nvSpPr>
          <p:cNvPr id="11" name="Arrow: Down 10">
            <a:extLst>
              <a:ext uri="{FF2B5EF4-FFF2-40B4-BE49-F238E27FC236}">
                <a16:creationId xmlns:a16="http://schemas.microsoft.com/office/drawing/2014/main" id="{7D0DE7E2-F616-A358-EBC4-81ED79B8366B}"/>
              </a:ext>
            </a:extLst>
          </p:cNvPr>
          <p:cNvSpPr/>
          <p:nvPr/>
        </p:nvSpPr>
        <p:spPr>
          <a:xfrm>
            <a:off x="3831819" y="4892881"/>
            <a:ext cx="425817" cy="7333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5673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B986CB3-1125-7B18-3051-D9A90FFC5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B73C7-0CE0-D72B-8502-22AE8396714F}"/>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3" name="Content Placeholder 2">
            <a:extLst>
              <a:ext uri="{FF2B5EF4-FFF2-40B4-BE49-F238E27FC236}">
                <a16:creationId xmlns:a16="http://schemas.microsoft.com/office/drawing/2014/main" id="{76FAD33B-0067-6BDC-071C-1812A161C5C7}"/>
              </a:ext>
            </a:extLst>
          </p:cNvPr>
          <p:cNvSpPr>
            <a:spLocks noGrp="1"/>
          </p:cNvSpPr>
          <p:nvPr>
            <p:ph idx="1"/>
          </p:nvPr>
        </p:nvSpPr>
        <p:spPr>
          <a:xfrm>
            <a:off x="1097280" y="1845734"/>
            <a:ext cx="10058400" cy="2832925"/>
          </a:xfrm>
        </p:spPr>
        <p:txBody>
          <a:bodyPr>
            <a:normAutofit/>
          </a:bodyPr>
          <a:lstStyle/>
          <a:p>
            <a:pPr marL="0" indent="0">
              <a:lnSpc>
                <a:spcPct val="100000"/>
              </a:lnSpc>
              <a:buNone/>
            </a:pPr>
            <a:r>
              <a:rPr lang="en-US" sz="2400" b="1" dirty="0">
                <a:solidFill>
                  <a:schemeClr val="bg1"/>
                </a:solidFill>
                <a:latin typeface="Century Gothic" panose="020B0502020202020204" pitchFamily="34" charset="0"/>
              </a:rPr>
              <a:t>3. Removing </a:t>
            </a:r>
            <a:r>
              <a:rPr lang="en-US" sz="2400" b="1" dirty="0" err="1">
                <a:solidFill>
                  <a:schemeClr val="bg1"/>
                </a:solidFill>
                <a:latin typeface="Century Gothic" panose="020B0502020202020204" pitchFamily="34" charset="0"/>
              </a:rPr>
              <a:t>Stopwords</a:t>
            </a:r>
            <a:r>
              <a:rPr lang="en-US" sz="2400" b="1" dirty="0">
                <a:solidFill>
                  <a:schemeClr val="bg1"/>
                </a:solidFill>
                <a:latin typeface="Century Gothic" panose="020B0502020202020204" pitchFamily="34" charset="0"/>
              </a:rPr>
              <a:t>: </a:t>
            </a:r>
            <a:r>
              <a:rPr lang="en-US" sz="2400" dirty="0" err="1">
                <a:solidFill>
                  <a:schemeClr val="bg1"/>
                </a:solidFill>
                <a:latin typeface="Century Gothic" panose="020B0502020202020204" pitchFamily="34" charset="0"/>
              </a:rPr>
              <a:t>Stopwords</a:t>
            </a:r>
            <a:r>
              <a:rPr lang="en-US" sz="2400" dirty="0">
                <a:solidFill>
                  <a:schemeClr val="bg1"/>
                </a:solidFill>
                <a:latin typeface="Century Gothic" panose="020B0502020202020204" pitchFamily="34" charset="0"/>
              </a:rPr>
              <a:t> are frequently occurring words that tend to contain relatively little distinctive meaning, such as </a:t>
            </a:r>
            <a:r>
              <a:rPr lang="en-US" sz="2400" b="1" dirty="0">
                <a:solidFill>
                  <a:schemeClr val="bg1"/>
                </a:solidFill>
                <a:latin typeface="Century Gothic" panose="020B0502020202020204" pitchFamily="34" charset="0"/>
              </a:rPr>
              <a:t>the, at, which, and, of </a:t>
            </a:r>
            <a:r>
              <a:rPr lang="en-US" sz="2400" dirty="0">
                <a:solidFill>
                  <a:schemeClr val="bg1"/>
                </a:solidFill>
                <a:latin typeface="Century Gothic" panose="020B0502020202020204" pitchFamily="34" charset="0"/>
              </a:rPr>
              <a:t>etc.</a:t>
            </a:r>
          </a:p>
          <a:p>
            <a:pPr marL="0" indent="0">
              <a:lnSpc>
                <a:spcPct val="100000"/>
              </a:lnSpc>
              <a:buNone/>
            </a:pPr>
            <a:r>
              <a:rPr lang="en-US" sz="2400" dirty="0">
                <a:solidFill>
                  <a:schemeClr val="bg1"/>
                </a:solidFill>
                <a:latin typeface="Century Gothic" panose="020B0502020202020204" pitchFamily="34" charset="0"/>
              </a:rPr>
              <a:t>There is no universal consensus on the precise list of stop words, but depending on your application it may be sensible to ensure that certain words are (or aren’t!) considered to be stop words. </a:t>
            </a:r>
          </a:p>
        </p:txBody>
      </p:sp>
      <p:sp>
        <p:nvSpPr>
          <p:cNvPr id="5" name="Footer Placeholder 4">
            <a:extLst>
              <a:ext uri="{FF2B5EF4-FFF2-40B4-BE49-F238E27FC236}">
                <a16:creationId xmlns:a16="http://schemas.microsoft.com/office/drawing/2014/main" id="{2962F17A-C2B2-4BFC-A243-1DFC61E86888}"/>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5D90D766-BAC5-2A46-BE03-B099B5164CC7}"/>
              </a:ext>
            </a:extLst>
          </p:cNvPr>
          <p:cNvSpPr>
            <a:spLocks noGrp="1"/>
          </p:cNvSpPr>
          <p:nvPr>
            <p:ph type="sldNum" sz="quarter" idx="12"/>
          </p:nvPr>
        </p:nvSpPr>
        <p:spPr/>
        <p:txBody>
          <a:bodyPr/>
          <a:lstStyle/>
          <a:p>
            <a:fld id="{7F537688-BEAE-4904-826F-1C1E0645A5D0}" type="slidenum">
              <a:rPr lang="en-US" sz="2000" smtClean="0"/>
              <a:t>38</a:t>
            </a:fld>
            <a:endParaRPr lang="en-US" sz="2000" dirty="0"/>
          </a:p>
        </p:txBody>
      </p:sp>
      <p:sp>
        <p:nvSpPr>
          <p:cNvPr id="7" name="TextBox 6">
            <a:extLst>
              <a:ext uri="{FF2B5EF4-FFF2-40B4-BE49-F238E27FC236}">
                <a16:creationId xmlns:a16="http://schemas.microsoft.com/office/drawing/2014/main" id="{C4BAE44A-83E9-F0BF-6793-350B004BDC68}"/>
              </a:ext>
            </a:extLst>
          </p:cNvPr>
          <p:cNvSpPr txBox="1"/>
          <p:nvPr/>
        </p:nvSpPr>
        <p:spPr>
          <a:xfrm rot="21421172">
            <a:off x="7658944" y="5250150"/>
            <a:ext cx="3818758" cy="707886"/>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Depending on the NLP project, some steps are compulsory</a:t>
            </a:r>
            <a:endParaRPr lang="en-US" sz="2000"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C0062E23-CC67-3423-024C-F3C48A1320CF}"/>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sp>
        <p:nvSpPr>
          <p:cNvPr id="10" name="Content Placeholder 2">
            <a:extLst>
              <a:ext uri="{FF2B5EF4-FFF2-40B4-BE49-F238E27FC236}">
                <a16:creationId xmlns:a16="http://schemas.microsoft.com/office/drawing/2014/main" id="{052C6EEC-7EF5-0D31-FD9E-20CE575011A6}"/>
              </a:ext>
            </a:extLst>
          </p:cNvPr>
          <p:cNvSpPr txBox="1">
            <a:spLocks/>
          </p:cNvSpPr>
          <p:nvPr/>
        </p:nvSpPr>
        <p:spPr>
          <a:xfrm>
            <a:off x="751436" y="4716855"/>
            <a:ext cx="5758244" cy="1534355"/>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a:t>
            </a:r>
            <a:r>
              <a:rPr lang="en-US" sz="3200" dirty="0" err="1">
                <a:solidFill>
                  <a:schemeClr val="bg1"/>
                </a:solidFill>
                <a:latin typeface="Century Gothic" panose="020B0502020202020204" pitchFamily="34" charset="0"/>
              </a:rPr>
              <a:t>bRoWn</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foX</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juMPS</a:t>
            </a:r>
            <a:r>
              <a:rPr lang="en-US" sz="3200" dirty="0">
                <a:solidFill>
                  <a:schemeClr val="bg1"/>
                </a:solidFill>
                <a:latin typeface="Century Gothic" panose="020B0502020202020204" pitchFamily="34" charset="0"/>
              </a:rPr>
              <a:t>.</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quick brown fox jumps</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p:txBody>
      </p:sp>
      <p:sp>
        <p:nvSpPr>
          <p:cNvPr id="11" name="Arrow: Down 10">
            <a:extLst>
              <a:ext uri="{FF2B5EF4-FFF2-40B4-BE49-F238E27FC236}">
                <a16:creationId xmlns:a16="http://schemas.microsoft.com/office/drawing/2014/main" id="{4942EC47-733D-91C9-75C4-98DFF2FF6D96}"/>
              </a:ext>
            </a:extLst>
          </p:cNvPr>
          <p:cNvSpPr/>
          <p:nvPr/>
        </p:nvSpPr>
        <p:spPr>
          <a:xfrm>
            <a:off x="3336525" y="5140368"/>
            <a:ext cx="349660" cy="5673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2982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53DC9EC-E657-4126-CB60-C9129416C4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EDFE6F-047E-E828-A5B3-42F7645790EE}"/>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3" name="Content Placeholder 2">
            <a:extLst>
              <a:ext uri="{FF2B5EF4-FFF2-40B4-BE49-F238E27FC236}">
                <a16:creationId xmlns:a16="http://schemas.microsoft.com/office/drawing/2014/main" id="{98EDF8E2-D9B9-B7BE-C83B-ACD94DC2E2C0}"/>
              </a:ext>
            </a:extLst>
          </p:cNvPr>
          <p:cNvSpPr>
            <a:spLocks noGrp="1"/>
          </p:cNvSpPr>
          <p:nvPr>
            <p:ph idx="1"/>
          </p:nvPr>
        </p:nvSpPr>
        <p:spPr>
          <a:xfrm>
            <a:off x="1097280" y="1737360"/>
            <a:ext cx="10058400" cy="3243610"/>
          </a:xfrm>
        </p:spPr>
        <p:txBody>
          <a:bodyPr>
            <a:normAutofit fontScale="92500"/>
          </a:bodyPr>
          <a:lstStyle/>
          <a:p>
            <a:pPr marL="0" indent="0">
              <a:lnSpc>
                <a:spcPct val="100000"/>
              </a:lnSpc>
              <a:buNone/>
            </a:pPr>
            <a:r>
              <a:rPr lang="en-US" sz="2400" dirty="0">
                <a:solidFill>
                  <a:schemeClr val="bg1"/>
                </a:solidFill>
                <a:latin typeface="Century Gothic" panose="020B0502020202020204" pitchFamily="34" charset="0"/>
              </a:rPr>
              <a:t>For example, when building a model to </a:t>
            </a:r>
            <a:r>
              <a:rPr lang="en-US" sz="2400" b="1" dirty="0">
                <a:solidFill>
                  <a:schemeClr val="bg1"/>
                </a:solidFill>
                <a:latin typeface="Century Gothic" panose="020B0502020202020204" pitchFamily="34" charset="0"/>
              </a:rPr>
              <a:t>classify movie reviews </a:t>
            </a:r>
            <a:r>
              <a:rPr lang="en-US" sz="2400" dirty="0">
                <a:solidFill>
                  <a:schemeClr val="bg1"/>
                </a:solidFill>
                <a:latin typeface="Century Gothic" panose="020B0502020202020204" pitchFamily="34" charset="0"/>
              </a:rPr>
              <a:t>as </a:t>
            </a:r>
            <a:r>
              <a:rPr lang="en-US" sz="2400" b="1" dirty="0">
                <a:solidFill>
                  <a:schemeClr val="bg1"/>
                </a:solidFill>
                <a:latin typeface="Century Gothic" panose="020B0502020202020204" pitchFamily="34" charset="0"/>
              </a:rPr>
              <a:t>positive</a:t>
            </a:r>
            <a:r>
              <a:rPr lang="en-US" sz="2400" dirty="0">
                <a:solidFill>
                  <a:schemeClr val="bg1"/>
                </a:solidFill>
                <a:latin typeface="Century Gothic" panose="020B0502020202020204" pitchFamily="34" charset="0"/>
              </a:rPr>
              <a:t> or </a:t>
            </a:r>
            <a:r>
              <a:rPr lang="en-US" sz="2400" b="1" dirty="0">
                <a:solidFill>
                  <a:schemeClr val="bg1"/>
                </a:solidFill>
                <a:latin typeface="Century Gothic" panose="020B0502020202020204" pitchFamily="34" charset="0"/>
              </a:rPr>
              <a:t>negative</a:t>
            </a:r>
            <a:r>
              <a:rPr lang="en-US" sz="2400" dirty="0">
                <a:solidFill>
                  <a:schemeClr val="bg1"/>
                </a:solidFill>
                <a:latin typeface="Century Gothic" panose="020B0502020202020204" pitchFamily="34" charset="0"/>
              </a:rPr>
              <a:t>. Some lists of stop words include negations like </a:t>
            </a:r>
            <a:r>
              <a:rPr lang="en-US" sz="2400" b="1" dirty="0">
                <a:solidFill>
                  <a:schemeClr val="bg1"/>
                </a:solidFill>
                <a:latin typeface="Century Gothic" panose="020B0502020202020204" pitchFamily="34" charset="0"/>
              </a:rPr>
              <a:t>didn’t, isn’t, and wouldn’t </a:t>
            </a:r>
            <a:r>
              <a:rPr lang="en-US" sz="2400" dirty="0">
                <a:solidFill>
                  <a:schemeClr val="bg1"/>
                </a:solidFill>
                <a:latin typeface="Century Gothic" panose="020B0502020202020204" pitchFamily="34" charset="0"/>
              </a:rPr>
              <a:t>that might be critical for our model to identify the sentiment of a movie review, so these words probably shouldn’t be removed.</a:t>
            </a:r>
          </a:p>
          <a:p>
            <a:pPr marL="0" indent="0">
              <a:lnSpc>
                <a:spcPct val="100000"/>
              </a:lnSpc>
              <a:buNone/>
            </a:pPr>
            <a:r>
              <a:rPr lang="en-US" sz="2400" dirty="0">
                <a:solidFill>
                  <a:schemeClr val="bg1"/>
                </a:solidFill>
                <a:latin typeface="Century Gothic" panose="020B0502020202020204" pitchFamily="34" charset="0"/>
              </a:rPr>
              <a:t>Negations may be helpful as stop words for some classifiers but probably not for a sentiment classifier</a:t>
            </a:r>
          </a:p>
          <a:p>
            <a:pPr marL="0" indent="0">
              <a:lnSpc>
                <a:spcPct val="100000"/>
              </a:lnSpc>
              <a:buNone/>
            </a:pPr>
            <a:r>
              <a:rPr lang="en-US" sz="2400" dirty="0">
                <a:solidFill>
                  <a:schemeClr val="bg1"/>
                </a:solidFill>
                <a:latin typeface="Century Gothic" panose="020B0502020202020204" pitchFamily="34" charset="0"/>
              </a:rPr>
              <a:t>So be careful with this one. In many instances, it will be best to remove only a limited number of stop words.</a:t>
            </a:r>
          </a:p>
        </p:txBody>
      </p:sp>
      <p:sp>
        <p:nvSpPr>
          <p:cNvPr id="5" name="Footer Placeholder 4">
            <a:extLst>
              <a:ext uri="{FF2B5EF4-FFF2-40B4-BE49-F238E27FC236}">
                <a16:creationId xmlns:a16="http://schemas.microsoft.com/office/drawing/2014/main" id="{5EEA50CA-E317-DB7D-D8BC-381271837E77}"/>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766D697F-F98A-95F8-CD33-9123200B82B2}"/>
              </a:ext>
            </a:extLst>
          </p:cNvPr>
          <p:cNvSpPr>
            <a:spLocks noGrp="1"/>
          </p:cNvSpPr>
          <p:nvPr>
            <p:ph type="sldNum" sz="quarter" idx="12"/>
          </p:nvPr>
        </p:nvSpPr>
        <p:spPr/>
        <p:txBody>
          <a:bodyPr/>
          <a:lstStyle/>
          <a:p>
            <a:fld id="{7F537688-BEAE-4904-826F-1C1E0645A5D0}" type="slidenum">
              <a:rPr lang="en-US" sz="2000" smtClean="0"/>
              <a:t>39</a:t>
            </a:fld>
            <a:endParaRPr lang="en-US" sz="2000" dirty="0"/>
          </a:p>
        </p:txBody>
      </p:sp>
      <p:sp>
        <p:nvSpPr>
          <p:cNvPr id="7" name="TextBox 6">
            <a:extLst>
              <a:ext uri="{FF2B5EF4-FFF2-40B4-BE49-F238E27FC236}">
                <a16:creationId xmlns:a16="http://schemas.microsoft.com/office/drawing/2014/main" id="{FCDB3C31-5360-6315-BE2D-ED95ED03FE9D}"/>
              </a:ext>
            </a:extLst>
          </p:cNvPr>
          <p:cNvSpPr txBox="1"/>
          <p:nvPr/>
        </p:nvSpPr>
        <p:spPr>
          <a:xfrm rot="21421172">
            <a:off x="7658944" y="5250150"/>
            <a:ext cx="3818758" cy="707886"/>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Depending on the NLP project, some steps are compulsory</a:t>
            </a:r>
            <a:endParaRPr lang="en-US" sz="2000"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7575DA32-4F89-B218-2072-F103DC42CFAD}"/>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sp>
        <p:nvSpPr>
          <p:cNvPr id="10" name="Content Placeholder 2">
            <a:extLst>
              <a:ext uri="{FF2B5EF4-FFF2-40B4-BE49-F238E27FC236}">
                <a16:creationId xmlns:a16="http://schemas.microsoft.com/office/drawing/2014/main" id="{DAEB8E06-8AB7-DE76-B875-A6D036BE8341}"/>
              </a:ext>
            </a:extLst>
          </p:cNvPr>
          <p:cNvSpPr txBox="1">
            <a:spLocks/>
          </p:cNvSpPr>
          <p:nvPr/>
        </p:nvSpPr>
        <p:spPr>
          <a:xfrm>
            <a:off x="751436" y="4980970"/>
            <a:ext cx="5344564" cy="1270240"/>
          </a:xfrm>
          <a:prstGeom prst="rect">
            <a:avLst/>
          </a:prstGeom>
        </p:spPr>
        <p:txBody>
          <a:bodyPr vert="horz" lIns="0" tIns="45720" rIns="0" bIns="45720" rtlCol="0">
            <a:normAutofit fontScale="6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a:t>
            </a:r>
            <a:r>
              <a:rPr lang="en-US" sz="3200" dirty="0" err="1">
                <a:solidFill>
                  <a:schemeClr val="bg1"/>
                </a:solidFill>
                <a:latin typeface="Century Gothic" panose="020B0502020202020204" pitchFamily="34" charset="0"/>
              </a:rPr>
              <a:t>bRoWn</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foX</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juMPS</a:t>
            </a:r>
            <a:r>
              <a:rPr lang="en-US" sz="3200" dirty="0">
                <a:solidFill>
                  <a:schemeClr val="bg1"/>
                </a:solidFill>
                <a:latin typeface="Century Gothic" panose="020B0502020202020204" pitchFamily="34" charset="0"/>
              </a:rPr>
              <a:t>.</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quick brown fox jumps</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p:txBody>
      </p:sp>
      <p:sp>
        <p:nvSpPr>
          <p:cNvPr id="11" name="Arrow: Down 10">
            <a:extLst>
              <a:ext uri="{FF2B5EF4-FFF2-40B4-BE49-F238E27FC236}">
                <a16:creationId xmlns:a16="http://schemas.microsoft.com/office/drawing/2014/main" id="{DCFB3C41-059D-4569-33E9-D234F9DFF51F}"/>
              </a:ext>
            </a:extLst>
          </p:cNvPr>
          <p:cNvSpPr/>
          <p:nvPr/>
        </p:nvSpPr>
        <p:spPr>
          <a:xfrm>
            <a:off x="3173562" y="5332427"/>
            <a:ext cx="349660" cy="5673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94174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ED7B448-07C1-610E-6331-D03A646410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6FA144-5DB2-1790-97A3-A05A54EE7E58}"/>
              </a:ext>
            </a:extLst>
          </p:cNvPr>
          <p:cNvSpPr>
            <a:spLocks noGrp="1"/>
          </p:cNvSpPr>
          <p:nvPr>
            <p:ph type="title"/>
          </p:nvPr>
        </p:nvSpPr>
        <p:spPr/>
        <p:txBody>
          <a:bodyPr/>
          <a:lstStyle/>
          <a:p>
            <a:r>
              <a:rPr lang="en-US" dirty="0">
                <a:solidFill>
                  <a:srgbClr val="DD9C19"/>
                </a:solidFill>
                <a:latin typeface="Century Gothic" panose="020B0502020202020204" pitchFamily="34" charset="0"/>
              </a:rPr>
              <a:t>Who should be here</a:t>
            </a:r>
          </a:p>
        </p:txBody>
      </p:sp>
      <p:sp>
        <p:nvSpPr>
          <p:cNvPr id="3" name="Content Placeholder 2">
            <a:extLst>
              <a:ext uri="{FF2B5EF4-FFF2-40B4-BE49-F238E27FC236}">
                <a16:creationId xmlns:a16="http://schemas.microsoft.com/office/drawing/2014/main" id="{EDECDF0E-D169-7456-86BB-7CCC9452DCBD}"/>
              </a:ext>
            </a:extLst>
          </p:cNvPr>
          <p:cNvSpPr>
            <a:spLocks noGrp="1"/>
          </p:cNvSpPr>
          <p:nvPr>
            <p:ph idx="1"/>
          </p:nvPr>
        </p:nvSpPr>
        <p:spPr/>
        <p:txBody>
          <a:bodyPr>
            <a:normAutofit/>
          </a:bodyPr>
          <a:lstStyle/>
          <a:p>
            <a:pPr>
              <a:lnSpc>
                <a:spcPct val="150000"/>
              </a:lnSpc>
            </a:pPr>
            <a:r>
              <a:rPr lang="en-US" sz="2800" dirty="0">
                <a:solidFill>
                  <a:schemeClr val="bg1"/>
                </a:solidFill>
                <a:latin typeface="Century Gothic" panose="020B0502020202020204" pitchFamily="34" charset="0"/>
              </a:rPr>
              <a:t>Anyone willing to learn something new</a:t>
            </a:r>
          </a:p>
          <a:p>
            <a:pPr>
              <a:lnSpc>
                <a:spcPct val="150000"/>
              </a:lnSpc>
            </a:pPr>
            <a:r>
              <a:rPr lang="en-US" sz="2800" dirty="0">
                <a:solidFill>
                  <a:schemeClr val="bg1"/>
                </a:solidFill>
                <a:latin typeface="Century Gothic" panose="020B0502020202020204" pitchFamily="34" charset="0"/>
              </a:rPr>
              <a:t>You aspire to work as a Data Scientist</a:t>
            </a:r>
          </a:p>
          <a:p>
            <a:pPr>
              <a:lnSpc>
                <a:spcPct val="150000"/>
              </a:lnSpc>
            </a:pPr>
            <a:r>
              <a:rPr lang="en-US" sz="2800" dirty="0">
                <a:solidFill>
                  <a:schemeClr val="bg1"/>
                </a:solidFill>
                <a:latin typeface="Century Gothic" panose="020B0502020202020204" pitchFamily="34" charset="0"/>
              </a:rPr>
              <a:t>You aspire to work as a Machine Learning Engr.</a:t>
            </a:r>
          </a:p>
          <a:p>
            <a:pPr>
              <a:lnSpc>
                <a:spcPct val="150000"/>
              </a:lnSpc>
            </a:pPr>
            <a:r>
              <a:rPr lang="en-US" sz="2800" dirty="0">
                <a:solidFill>
                  <a:schemeClr val="bg1"/>
                </a:solidFill>
                <a:latin typeface="Century Gothic" panose="020B0502020202020204" pitchFamily="34" charset="0"/>
              </a:rPr>
              <a:t>You are a researcher with interest in AI</a:t>
            </a:r>
          </a:p>
          <a:p>
            <a:pPr>
              <a:lnSpc>
                <a:spcPct val="150000"/>
              </a:lnSpc>
            </a:pPr>
            <a:endParaRPr lang="en-US" sz="2800" dirty="0">
              <a:solidFill>
                <a:schemeClr val="bg1"/>
              </a:solidFill>
              <a:latin typeface="Century Gothic" panose="020B0502020202020204" pitchFamily="34" charset="0"/>
            </a:endParaRPr>
          </a:p>
        </p:txBody>
      </p:sp>
      <p:sp>
        <p:nvSpPr>
          <p:cNvPr id="5" name="TextBox 4">
            <a:extLst>
              <a:ext uri="{FF2B5EF4-FFF2-40B4-BE49-F238E27FC236}">
                <a16:creationId xmlns:a16="http://schemas.microsoft.com/office/drawing/2014/main" id="{E2A7E351-10E8-2127-B498-CB32F73A25B2}"/>
              </a:ext>
            </a:extLst>
          </p:cNvPr>
          <p:cNvSpPr txBox="1"/>
          <p:nvPr/>
        </p:nvSpPr>
        <p:spPr>
          <a:xfrm rot="21321536">
            <a:off x="6596780" y="5211593"/>
            <a:ext cx="6096000" cy="400110"/>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Which of these are you?????</a:t>
            </a:r>
            <a:endParaRPr lang="en-US" sz="2000" b="1" dirty="0">
              <a:latin typeface="Bradley Hand ITC" panose="03070402050302030203" pitchFamily="66" charset="0"/>
              <a:cs typeface="Arial"/>
            </a:endParaRPr>
          </a:p>
        </p:txBody>
      </p:sp>
      <p:sp>
        <p:nvSpPr>
          <p:cNvPr id="6" name="Footer Placeholder 5">
            <a:extLst>
              <a:ext uri="{FF2B5EF4-FFF2-40B4-BE49-F238E27FC236}">
                <a16:creationId xmlns:a16="http://schemas.microsoft.com/office/drawing/2014/main" id="{0B190728-EB42-CD22-2F26-5AFF07A1570F}"/>
              </a:ext>
            </a:extLst>
          </p:cNvPr>
          <p:cNvSpPr>
            <a:spLocks noGrp="1"/>
          </p:cNvSpPr>
          <p:nvPr>
            <p:ph type="ftr" sz="quarter" idx="11"/>
          </p:nvPr>
        </p:nvSpPr>
        <p:spPr/>
        <p:txBody>
          <a:bodyPr/>
          <a:lstStyle/>
          <a:p>
            <a:r>
              <a:rPr lang="en-US" sz="2000" dirty="0"/>
              <a:t>DSN  LEKKI-AJAH</a:t>
            </a:r>
          </a:p>
        </p:txBody>
      </p:sp>
      <p:sp>
        <p:nvSpPr>
          <p:cNvPr id="7" name="Slide Number Placeholder 6">
            <a:extLst>
              <a:ext uri="{FF2B5EF4-FFF2-40B4-BE49-F238E27FC236}">
                <a16:creationId xmlns:a16="http://schemas.microsoft.com/office/drawing/2014/main" id="{DB5FC94D-C257-698C-E02D-F020B0729416}"/>
              </a:ext>
            </a:extLst>
          </p:cNvPr>
          <p:cNvSpPr>
            <a:spLocks noGrp="1"/>
          </p:cNvSpPr>
          <p:nvPr>
            <p:ph type="sldNum" sz="quarter" idx="12"/>
          </p:nvPr>
        </p:nvSpPr>
        <p:spPr/>
        <p:txBody>
          <a:bodyPr/>
          <a:lstStyle/>
          <a:p>
            <a:fld id="{7F537688-BEAE-4904-826F-1C1E0645A5D0}" type="slidenum">
              <a:rPr lang="en-US" sz="2000" smtClean="0"/>
              <a:t>4</a:t>
            </a:fld>
            <a:endParaRPr lang="en-US" sz="2000" dirty="0"/>
          </a:p>
        </p:txBody>
      </p:sp>
    </p:spTree>
    <p:extLst>
      <p:ext uri="{BB962C8B-B14F-4D97-AF65-F5344CB8AC3E}">
        <p14:creationId xmlns:p14="http://schemas.microsoft.com/office/powerpoint/2010/main" val="35357476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E708930-F2A2-45BB-8268-BADE7DDA30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9C355C-C7DD-CCDF-45AF-0DBA433E39BE}"/>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3" name="Content Placeholder 2">
            <a:extLst>
              <a:ext uri="{FF2B5EF4-FFF2-40B4-BE49-F238E27FC236}">
                <a16:creationId xmlns:a16="http://schemas.microsoft.com/office/drawing/2014/main" id="{B14A0FA7-2AC2-D8D5-1D8D-51BA64925028}"/>
              </a:ext>
            </a:extLst>
          </p:cNvPr>
          <p:cNvSpPr>
            <a:spLocks noGrp="1"/>
          </p:cNvSpPr>
          <p:nvPr>
            <p:ph idx="1"/>
          </p:nvPr>
        </p:nvSpPr>
        <p:spPr>
          <a:xfrm>
            <a:off x="1097280" y="1845734"/>
            <a:ext cx="10058400" cy="2832925"/>
          </a:xfrm>
        </p:spPr>
        <p:txBody>
          <a:bodyPr>
            <a:normAutofit fontScale="62500" lnSpcReduction="20000"/>
          </a:bodyPr>
          <a:lstStyle/>
          <a:p>
            <a:pPr marL="0" indent="0">
              <a:lnSpc>
                <a:spcPct val="100000"/>
              </a:lnSpc>
              <a:buNone/>
            </a:pPr>
            <a:r>
              <a:rPr lang="en-US" sz="2400" b="1" dirty="0">
                <a:solidFill>
                  <a:schemeClr val="bg1"/>
                </a:solidFill>
                <a:latin typeface="Century Gothic" panose="020B0502020202020204" pitchFamily="34" charset="0"/>
              </a:rPr>
              <a:t>4. Stemming / Lemmatization: </a:t>
            </a:r>
          </a:p>
          <a:p>
            <a:pPr marL="0" indent="0">
              <a:lnSpc>
                <a:spcPct val="100000"/>
              </a:lnSpc>
              <a:buNone/>
            </a:pPr>
            <a:r>
              <a:rPr lang="en-US" sz="2400" b="1" dirty="0">
                <a:solidFill>
                  <a:schemeClr val="bg1"/>
                </a:solidFill>
                <a:latin typeface="Century Gothic" panose="020B0502020202020204" pitchFamily="34" charset="0"/>
              </a:rPr>
              <a:t>Stemming: </a:t>
            </a:r>
            <a:r>
              <a:rPr lang="en-US" sz="2400" dirty="0">
                <a:solidFill>
                  <a:schemeClr val="bg1"/>
                </a:solidFill>
                <a:latin typeface="Century Gothic" panose="020B0502020202020204" pitchFamily="34" charset="0"/>
              </a:rPr>
              <a:t>Stemming is the truncation of words down to their stem, </a:t>
            </a:r>
            <a:r>
              <a:rPr lang="en-US" sz="2400" b="1" dirty="0" err="1">
                <a:solidFill>
                  <a:schemeClr val="bg1"/>
                </a:solidFill>
                <a:latin typeface="Century Gothic" panose="020B0502020202020204" pitchFamily="34" charset="0"/>
              </a:rPr>
              <a:t>i.e</a:t>
            </a:r>
            <a:r>
              <a:rPr lang="en-US" sz="2400" b="1" dirty="0">
                <a:solidFill>
                  <a:schemeClr val="bg1"/>
                </a:solidFill>
                <a:latin typeface="Century Gothic" panose="020B0502020202020204" pitchFamily="34" charset="0"/>
              </a:rPr>
              <a:t> their root form. </a:t>
            </a:r>
          </a:p>
          <a:p>
            <a:pPr marL="0" indent="0">
              <a:lnSpc>
                <a:spcPct val="100000"/>
              </a:lnSpc>
              <a:buNone/>
            </a:pPr>
            <a:r>
              <a:rPr lang="en-US" sz="2400" dirty="0">
                <a:solidFill>
                  <a:schemeClr val="bg1"/>
                </a:solidFill>
                <a:latin typeface="Century Gothic" panose="020B0502020202020204" pitchFamily="34" charset="0"/>
              </a:rPr>
              <a:t>For example, the words </a:t>
            </a:r>
            <a:r>
              <a:rPr lang="en-US" sz="2400" b="1" dirty="0">
                <a:solidFill>
                  <a:schemeClr val="bg1"/>
                </a:solidFill>
                <a:latin typeface="Century Gothic" panose="020B0502020202020204" pitchFamily="34" charset="0"/>
              </a:rPr>
              <a:t>house, housed </a:t>
            </a:r>
            <a:r>
              <a:rPr lang="en-US" sz="2400" dirty="0">
                <a:solidFill>
                  <a:schemeClr val="bg1"/>
                </a:solidFill>
                <a:latin typeface="Century Gothic" panose="020B0502020202020204" pitchFamily="34" charset="0"/>
              </a:rPr>
              <a:t>and </a:t>
            </a:r>
            <a:r>
              <a:rPr lang="en-US" sz="2400" b="1" dirty="0">
                <a:solidFill>
                  <a:schemeClr val="bg1"/>
                </a:solidFill>
                <a:latin typeface="Century Gothic" panose="020B0502020202020204" pitchFamily="34" charset="0"/>
              </a:rPr>
              <a:t>housing </a:t>
            </a:r>
            <a:r>
              <a:rPr lang="en-US" sz="2400" dirty="0">
                <a:solidFill>
                  <a:schemeClr val="bg1"/>
                </a:solidFill>
                <a:latin typeface="Century Gothic" panose="020B0502020202020204" pitchFamily="34" charset="0"/>
              </a:rPr>
              <a:t>both have the stem </a:t>
            </a:r>
            <a:r>
              <a:rPr lang="en-US" sz="2400" b="1" dirty="0" err="1">
                <a:solidFill>
                  <a:schemeClr val="bg1"/>
                </a:solidFill>
                <a:latin typeface="Century Gothic" panose="020B0502020202020204" pitchFamily="34" charset="0"/>
              </a:rPr>
              <a:t>hous</a:t>
            </a:r>
            <a:r>
              <a:rPr lang="en-US" sz="2400" dirty="0">
                <a:solidFill>
                  <a:schemeClr val="bg1"/>
                </a:solidFill>
                <a:latin typeface="Century Gothic" panose="020B0502020202020204" pitchFamily="34" charset="0"/>
              </a:rPr>
              <a:t>. </a:t>
            </a:r>
          </a:p>
          <a:p>
            <a:pPr marL="0" indent="0">
              <a:lnSpc>
                <a:spcPct val="100000"/>
              </a:lnSpc>
              <a:buNone/>
            </a:pPr>
            <a:r>
              <a:rPr lang="en-US" sz="2400" dirty="0">
                <a:solidFill>
                  <a:schemeClr val="bg1"/>
                </a:solidFill>
                <a:latin typeface="Century Gothic" panose="020B0502020202020204" pitchFamily="34" charset="0"/>
              </a:rPr>
              <a:t>With smaller datasets in particular, stemming can be productive because it pools words with similar meanings into a single token. </a:t>
            </a:r>
          </a:p>
          <a:p>
            <a:pPr marL="0" indent="0">
              <a:lnSpc>
                <a:spcPct val="100000"/>
              </a:lnSpc>
              <a:buNone/>
            </a:pPr>
            <a:r>
              <a:rPr lang="en-US" sz="2400" dirty="0">
                <a:solidFill>
                  <a:schemeClr val="bg1"/>
                </a:solidFill>
                <a:latin typeface="Century Gothic" panose="020B0502020202020204" pitchFamily="34" charset="0"/>
              </a:rPr>
              <a:t>There will be more examples of this stemmed token’s context, enabling techniques like </a:t>
            </a:r>
            <a:r>
              <a:rPr lang="en-US" sz="2400" b="1" dirty="0">
                <a:solidFill>
                  <a:schemeClr val="bg1"/>
                </a:solidFill>
                <a:latin typeface="Century Gothic" panose="020B0502020202020204" pitchFamily="34" charset="0"/>
              </a:rPr>
              <a:t>word2vec </a:t>
            </a:r>
            <a:r>
              <a:rPr lang="en-US" sz="2400" dirty="0">
                <a:solidFill>
                  <a:schemeClr val="bg1"/>
                </a:solidFill>
                <a:latin typeface="Century Gothic" panose="020B0502020202020204" pitchFamily="34" charset="0"/>
              </a:rPr>
              <a:t>or </a:t>
            </a:r>
            <a:r>
              <a:rPr lang="en-US" sz="2400" b="1" dirty="0" err="1">
                <a:solidFill>
                  <a:schemeClr val="bg1"/>
                </a:solidFill>
                <a:latin typeface="Century Gothic" panose="020B0502020202020204" pitchFamily="34" charset="0"/>
              </a:rPr>
              <a:t>GloVe</a:t>
            </a:r>
            <a:r>
              <a:rPr lang="en-US" sz="2400" dirty="0">
                <a:solidFill>
                  <a:schemeClr val="bg1"/>
                </a:solidFill>
                <a:latin typeface="Century Gothic" panose="020B0502020202020204" pitchFamily="34" charset="0"/>
              </a:rPr>
              <a:t> to more accurately identify an appropriate location for the token in word-vector space</a:t>
            </a:r>
          </a:p>
          <a:p>
            <a:pPr marL="0" indent="0">
              <a:lnSpc>
                <a:spcPct val="100000"/>
              </a:lnSpc>
              <a:buNone/>
            </a:pPr>
            <a:r>
              <a:rPr lang="en-US" sz="2400" dirty="0">
                <a:solidFill>
                  <a:schemeClr val="bg1"/>
                </a:solidFill>
                <a:latin typeface="Century Gothic" panose="020B0502020202020204" pitchFamily="34" charset="0"/>
              </a:rPr>
              <a:t>To stem words, you can use the Porter algorithm5 provided by </a:t>
            </a:r>
            <a:r>
              <a:rPr lang="en-US" sz="2400" b="1" dirty="0" err="1">
                <a:solidFill>
                  <a:schemeClr val="bg1"/>
                </a:solidFill>
                <a:latin typeface="Century Gothic" panose="020B0502020202020204" pitchFamily="34" charset="0"/>
              </a:rPr>
              <a:t>nltk</a:t>
            </a:r>
            <a:r>
              <a:rPr lang="en-US" sz="2400" dirty="0">
                <a:solidFill>
                  <a:schemeClr val="bg1"/>
                </a:solidFill>
                <a:latin typeface="Century Gothic" panose="020B0502020202020204" pitchFamily="34" charset="0"/>
              </a:rPr>
              <a:t>. To do this, you create an instance of a </a:t>
            </a:r>
            <a:r>
              <a:rPr lang="en-US" sz="2400" b="1" dirty="0" err="1">
                <a:solidFill>
                  <a:schemeClr val="bg1"/>
                </a:solidFill>
                <a:latin typeface="Century Gothic" panose="020B0502020202020204" pitchFamily="34" charset="0"/>
              </a:rPr>
              <a:t>PorterStemmer</a:t>
            </a:r>
            <a:r>
              <a:rPr lang="en-US" sz="2400" b="1" dirty="0">
                <a:solidFill>
                  <a:schemeClr val="bg1"/>
                </a:solidFill>
                <a:latin typeface="Century Gothic" panose="020B0502020202020204" pitchFamily="34" charset="0"/>
              </a:rPr>
              <a:t>() </a:t>
            </a:r>
            <a:r>
              <a:rPr lang="en-US" sz="2400" dirty="0">
                <a:solidFill>
                  <a:schemeClr val="bg1"/>
                </a:solidFill>
                <a:latin typeface="Century Gothic" panose="020B0502020202020204" pitchFamily="34" charset="0"/>
              </a:rPr>
              <a:t>object and then add its stem() method</a:t>
            </a:r>
          </a:p>
          <a:p>
            <a:pPr marL="0" indent="0">
              <a:lnSpc>
                <a:spcPct val="100000"/>
              </a:lnSpc>
              <a:buNone/>
            </a:pPr>
            <a:endParaRPr lang="en-US" sz="2400" dirty="0">
              <a:solidFill>
                <a:schemeClr val="bg1"/>
              </a:solidFill>
              <a:latin typeface="Century Gothic" panose="020B0502020202020204" pitchFamily="34" charset="0"/>
            </a:endParaRPr>
          </a:p>
        </p:txBody>
      </p:sp>
      <p:sp>
        <p:nvSpPr>
          <p:cNvPr id="5" name="Footer Placeholder 4">
            <a:extLst>
              <a:ext uri="{FF2B5EF4-FFF2-40B4-BE49-F238E27FC236}">
                <a16:creationId xmlns:a16="http://schemas.microsoft.com/office/drawing/2014/main" id="{1733C5EA-1374-1673-6B50-54848154497B}"/>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C648BF70-6D90-734E-92FF-FB3839F6F4E9}"/>
              </a:ext>
            </a:extLst>
          </p:cNvPr>
          <p:cNvSpPr>
            <a:spLocks noGrp="1"/>
          </p:cNvSpPr>
          <p:nvPr>
            <p:ph type="sldNum" sz="quarter" idx="12"/>
          </p:nvPr>
        </p:nvSpPr>
        <p:spPr/>
        <p:txBody>
          <a:bodyPr/>
          <a:lstStyle/>
          <a:p>
            <a:fld id="{7F537688-BEAE-4904-826F-1C1E0645A5D0}" type="slidenum">
              <a:rPr lang="en-US" sz="2000" smtClean="0"/>
              <a:t>40</a:t>
            </a:fld>
            <a:endParaRPr lang="en-US" sz="2000" dirty="0"/>
          </a:p>
        </p:txBody>
      </p:sp>
      <p:sp>
        <p:nvSpPr>
          <p:cNvPr id="7" name="TextBox 6">
            <a:extLst>
              <a:ext uri="{FF2B5EF4-FFF2-40B4-BE49-F238E27FC236}">
                <a16:creationId xmlns:a16="http://schemas.microsoft.com/office/drawing/2014/main" id="{49EB0E6A-BC93-141B-BE78-C3CF5E3EC1DC}"/>
              </a:ext>
            </a:extLst>
          </p:cNvPr>
          <p:cNvSpPr txBox="1"/>
          <p:nvPr/>
        </p:nvSpPr>
        <p:spPr>
          <a:xfrm rot="21421172">
            <a:off x="7658944" y="5250150"/>
            <a:ext cx="3818758" cy="707886"/>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Depending on the NLP project, some steps are compulsory</a:t>
            </a:r>
            <a:endParaRPr lang="en-US" sz="2000"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7345DD9D-60C8-6C3E-9A80-3B7732357216}"/>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sp>
        <p:nvSpPr>
          <p:cNvPr id="10" name="Content Placeholder 2">
            <a:extLst>
              <a:ext uri="{FF2B5EF4-FFF2-40B4-BE49-F238E27FC236}">
                <a16:creationId xmlns:a16="http://schemas.microsoft.com/office/drawing/2014/main" id="{B2147EE0-E1FB-F7EA-A408-44B26D875F38}"/>
              </a:ext>
            </a:extLst>
          </p:cNvPr>
          <p:cNvSpPr txBox="1">
            <a:spLocks/>
          </p:cNvSpPr>
          <p:nvPr/>
        </p:nvSpPr>
        <p:spPr>
          <a:xfrm>
            <a:off x="751436" y="4716855"/>
            <a:ext cx="5758244" cy="1534355"/>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a:t>
            </a:r>
            <a:r>
              <a:rPr lang="en-US" sz="3200" dirty="0" err="1">
                <a:solidFill>
                  <a:schemeClr val="bg1"/>
                </a:solidFill>
                <a:latin typeface="Century Gothic" panose="020B0502020202020204" pitchFamily="34" charset="0"/>
              </a:rPr>
              <a:t>bRoWn</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foX</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juMPS</a:t>
            </a:r>
            <a:r>
              <a:rPr lang="en-US" sz="3200" dirty="0">
                <a:solidFill>
                  <a:schemeClr val="bg1"/>
                </a:solidFill>
                <a:latin typeface="Century Gothic" panose="020B0502020202020204" pitchFamily="34" charset="0"/>
              </a:rPr>
              <a:t>.</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quick brown fox jumps</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p:txBody>
      </p:sp>
      <p:sp>
        <p:nvSpPr>
          <p:cNvPr id="11" name="Arrow: Down 10">
            <a:extLst>
              <a:ext uri="{FF2B5EF4-FFF2-40B4-BE49-F238E27FC236}">
                <a16:creationId xmlns:a16="http://schemas.microsoft.com/office/drawing/2014/main" id="{4EC26786-8336-A5D8-869B-564A2DC2AAFC}"/>
              </a:ext>
            </a:extLst>
          </p:cNvPr>
          <p:cNvSpPr/>
          <p:nvPr/>
        </p:nvSpPr>
        <p:spPr>
          <a:xfrm>
            <a:off x="3336525" y="5140368"/>
            <a:ext cx="349660" cy="5673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736631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39794A0-25BC-0311-411D-0B4EA9A60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9D6A48-50AD-28F1-85FC-FF69691D853A}"/>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3" name="Content Placeholder 2">
            <a:extLst>
              <a:ext uri="{FF2B5EF4-FFF2-40B4-BE49-F238E27FC236}">
                <a16:creationId xmlns:a16="http://schemas.microsoft.com/office/drawing/2014/main" id="{DFB21935-E986-4CE6-5E9F-6B2F93CA4B12}"/>
              </a:ext>
            </a:extLst>
          </p:cNvPr>
          <p:cNvSpPr>
            <a:spLocks noGrp="1"/>
          </p:cNvSpPr>
          <p:nvPr>
            <p:ph idx="1"/>
          </p:nvPr>
        </p:nvSpPr>
        <p:spPr>
          <a:xfrm>
            <a:off x="1097280" y="1845734"/>
            <a:ext cx="10058400" cy="2832925"/>
          </a:xfrm>
        </p:spPr>
        <p:txBody>
          <a:bodyPr>
            <a:normAutofit/>
          </a:bodyPr>
          <a:lstStyle/>
          <a:p>
            <a:pPr marL="0" indent="0">
              <a:lnSpc>
                <a:spcPct val="100000"/>
              </a:lnSpc>
              <a:buNone/>
            </a:pPr>
            <a:r>
              <a:rPr lang="en-US" sz="2400" dirty="0">
                <a:solidFill>
                  <a:schemeClr val="bg1"/>
                </a:solidFill>
                <a:latin typeface="Century Gothic" panose="020B0502020202020204" pitchFamily="34" charset="0"/>
              </a:rPr>
              <a:t>this stemmed token’s context, enabling techniques like </a:t>
            </a:r>
            <a:r>
              <a:rPr lang="en-US" sz="2400" b="1" dirty="0">
                <a:solidFill>
                  <a:schemeClr val="bg1"/>
                </a:solidFill>
                <a:latin typeface="Century Gothic" panose="020B0502020202020204" pitchFamily="34" charset="0"/>
              </a:rPr>
              <a:t>word2vec </a:t>
            </a:r>
            <a:r>
              <a:rPr lang="en-US" sz="2400" dirty="0">
                <a:solidFill>
                  <a:schemeClr val="bg1"/>
                </a:solidFill>
                <a:latin typeface="Century Gothic" panose="020B0502020202020204" pitchFamily="34" charset="0"/>
              </a:rPr>
              <a:t>or </a:t>
            </a:r>
            <a:r>
              <a:rPr lang="en-US" sz="2400" b="1" dirty="0" err="1">
                <a:solidFill>
                  <a:schemeClr val="bg1"/>
                </a:solidFill>
                <a:latin typeface="Century Gothic" panose="020B0502020202020204" pitchFamily="34" charset="0"/>
              </a:rPr>
              <a:t>GloVe</a:t>
            </a:r>
            <a:r>
              <a:rPr lang="en-US" sz="2400" dirty="0">
                <a:solidFill>
                  <a:schemeClr val="bg1"/>
                </a:solidFill>
                <a:latin typeface="Century Gothic" panose="020B0502020202020204" pitchFamily="34" charset="0"/>
              </a:rPr>
              <a:t> to more accurately identify an appropriate location for the token in word-vector space</a:t>
            </a:r>
          </a:p>
          <a:p>
            <a:pPr marL="0" indent="0">
              <a:lnSpc>
                <a:spcPct val="100000"/>
              </a:lnSpc>
              <a:buNone/>
            </a:pPr>
            <a:r>
              <a:rPr lang="en-US" sz="2400" dirty="0">
                <a:solidFill>
                  <a:schemeClr val="bg1"/>
                </a:solidFill>
                <a:latin typeface="Century Gothic" panose="020B0502020202020204" pitchFamily="34" charset="0"/>
              </a:rPr>
              <a:t>To stem words, you can use the Porter algorithm5 provided by </a:t>
            </a:r>
            <a:r>
              <a:rPr lang="en-US" sz="2400" b="1" dirty="0" err="1">
                <a:solidFill>
                  <a:schemeClr val="bg1"/>
                </a:solidFill>
                <a:latin typeface="Century Gothic" panose="020B0502020202020204" pitchFamily="34" charset="0"/>
              </a:rPr>
              <a:t>nltk</a:t>
            </a:r>
            <a:r>
              <a:rPr lang="en-US" sz="2400" dirty="0">
                <a:solidFill>
                  <a:schemeClr val="bg1"/>
                </a:solidFill>
                <a:latin typeface="Century Gothic" panose="020B0502020202020204" pitchFamily="34" charset="0"/>
              </a:rPr>
              <a:t>. To do this, you create an instance of a </a:t>
            </a:r>
            <a:r>
              <a:rPr lang="en-US" sz="2400" b="1" dirty="0" err="1">
                <a:solidFill>
                  <a:schemeClr val="bg1"/>
                </a:solidFill>
                <a:latin typeface="Century Gothic" panose="020B0502020202020204" pitchFamily="34" charset="0"/>
              </a:rPr>
              <a:t>PorterStemmer</a:t>
            </a:r>
            <a:r>
              <a:rPr lang="en-US" sz="2400" b="1" dirty="0">
                <a:solidFill>
                  <a:schemeClr val="bg1"/>
                </a:solidFill>
                <a:latin typeface="Century Gothic" panose="020B0502020202020204" pitchFamily="34" charset="0"/>
              </a:rPr>
              <a:t>() </a:t>
            </a:r>
            <a:r>
              <a:rPr lang="en-US" sz="2400" dirty="0">
                <a:solidFill>
                  <a:schemeClr val="bg1"/>
                </a:solidFill>
                <a:latin typeface="Century Gothic" panose="020B0502020202020204" pitchFamily="34" charset="0"/>
              </a:rPr>
              <a:t>object and then add its stem() method</a:t>
            </a:r>
          </a:p>
          <a:p>
            <a:pPr marL="0" indent="0">
              <a:lnSpc>
                <a:spcPct val="100000"/>
              </a:lnSpc>
              <a:buNone/>
            </a:pPr>
            <a:endParaRPr lang="en-US" sz="2400" dirty="0">
              <a:solidFill>
                <a:schemeClr val="bg1"/>
              </a:solidFill>
              <a:latin typeface="Century Gothic" panose="020B0502020202020204" pitchFamily="34" charset="0"/>
            </a:endParaRPr>
          </a:p>
        </p:txBody>
      </p:sp>
      <p:sp>
        <p:nvSpPr>
          <p:cNvPr id="5" name="Footer Placeholder 4">
            <a:extLst>
              <a:ext uri="{FF2B5EF4-FFF2-40B4-BE49-F238E27FC236}">
                <a16:creationId xmlns:a16="http://schemas.microsoft.com/office/drawing/2014/main" id="{F206E77F-9F86-84AD-F0D7-32608628120A}"/>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90CE4726-D375-22AC-3DE0-9D72904C00CF}"/>
              </a:ext>
            </a:extLst>
          </p:cNvPr>
          <p:cNvSpPr>
            <a:spLocks noGrp="1"/>
          </p:cNvSpPr>
          <p:nvPr>
            <p:ph type="sldNum" sz="quarter" idx="12"/>
          </p:nvPr>
        </p:nvSpPr>
        <p:spPr/>
        <p:txBody>
          <a:bodyPr/>
          <a:lstStyle/>
          <a:p>
            <a:fld id="{7F537688-BEAE-4904-826F-1C1E0645A5D0}" type="slidenum">
              <a:rPr lang="en-US" sz="2000" smtClean="0"/>
              <a:t>41</a:t>
            </a:fld>
            <a:endParaRPr lang="en-US" sz="2000" dirty="0"/>
          </a:p>
        </p:txBody>
      </p:sp>
      <p:sp>
        <p:nvSpPr>
          <p:cNvPr id="7" name="TextBox 6">
            <a:extLst>
              <a:ext uri="{FF2B5EF4-FFF2-40B4-BE49-F238E27FC236}">
                <a16:creationId xmlns:a16="http://schemas.microsoft.com/office/drawing/2014/main" id="{5EC36B29-E93E-A4C5-DD6D-7859EE4916F3}"/>
              </a:ext>
            </a:extLst>
          </p:cNvPr>
          <p:cNvSpPr txBox="1"/>
          <p:nvPr/>
        </p:nvSpPr>
        <p:spPr>
          <a:xfrm rot="21421172">
            <a:off x="7658944" y="5250150"/>
            <a:ext cx="3818758" cy="707886"/>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Depending on the NLP project, some steps are compulsory</a:t>
            </a:r>
            <a:endParaRPr lang="en-US" sz="2000"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FBED3FA3-FDA0-7CE8-BAD2-D49DACA63FC4}"/>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sp>
        <p:nvSpPr>
          <p:cNvPr id="10" name="Content Placeholder 2">
            <a:extLst>
              <a:ext uri="{FF2B5EF4-FFF2-40B4-BE49-F238E27FC236}">
                <a16:creationId xmlns:a16="http://schemas.microsoft.com/office/drawing/2014/main" id="{D9A92885-BF96-DF34-FC5F-CF63E396F2E4}"/>
              </a:ext>
            </a:extLst>
          </p:cNvPr>
          <p:cNvSpPr txBox="1">
            <a:spLocks/>
          </p:cNvSpPr>
          <p:nvPr/>
        </p:nvSpPr>
        <p:spPr>
          <a:xfrm>
            <a:off x="751436" y="4716855"/>
            <a:ext cx="5758244" cy="1534355"/>
          </a:xfrm>
          <a:prstGeom prst="rect">
            <a:avLst/>
          </a:prstGeom>
        </p:spPr>
        <p:txBody>
          <a:bodyPr vert="horz" lIns="0" tIns="45720" rIns="0" bIns="45720" rtlCol="0">
            <a:normAutofit fontScale="85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a:t>
            </a:r>
            <a:r>
              <a:rPr lang="en-US" sz="3200" dirty="0" err="1">
                <a:solidFill>
                  <a:schemeClr val="bg1"/>
                </a:solidFill>
                <a:latin typeface="Century Gothic" panose="020B0502020202020204" pitchFamily="34" charset="0"/>
              </a:rPr>
              <a:t>bRoWn</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foX</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juMPS</a:t>
            </a:r>
            <a:r>
              <a:rPr lang="en-US" sz="3200" dirty="0">
                <a:solidFill>
                  <a:schemeClr val="bg1"/>
                </a:solidFill>
                <a:latin typeface="Century Gothic" panose="020B0502020202020204" pitchFamily="34" charset="0"/>
              </a:rPr>
              <a:t>.</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quick brown fox jumps</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p:txBody>
      </p:sp>
      <p:sp>
        <p:nvSpPr>
          <p:cNvPr id="11" name="Arrow: Down 10">
            <a:extLst>
              <a:ext uri="{FF2B5EF4-FFF2-40B4-BE49-F238E27FC236}">
                <a16:creationId xmlns:a16="http://schemas.microsoft.com/office/drawing/2014/main" id="{05119E6F-613D-0D8A-DA1D-6BEB6BB88DC4}"/>
              </a:ext>
            </a:extLst>
          </p:cNvPr>
          <p:cNvSpPr/>
          <p:nvPr/>
        </p:nvSpPr>
        <p:spPr>
          <a:xfrm>
            <a:off x="3336525" y="5140368"/>
            <a:ext cx="349660" cy="56732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312560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69274C0-03AB-6350-B5EA-48551575B0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B2C659-1F4F-C930-07D4-7E4E077ACAE9}"/>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pic>
        <p:nvPicPr>
          <p:cNvPr id="9" name="Content Placeholder 8">
            <a:extLst>
              <a:ext uri="{FF2B5EF4-FFF2-40B4-BE49-F238E27FC236}">
                <a16:creationId xmlns:a16="http://schemas.microsoft.com/office/drawing/2014/main" id="{6BC0C315-7C6E-0C9F-2E7B-4B80F78759A4}"/>
              </a:ext>
            </a:extLst>
          </p:cNvPr>
          <p:cNvPicPr>
            <a:picLocks noGrp="1" noChangeAspect="1"/>
          </p:cNvPicPr>
          <p:nvPr>
            <p:ph idx="1"/>
          </p:nvPr>
        </p:nvPicPr>
        <p:blipFill>
          <a:blip r:embed="rId2"/>
          <a:srcRect l="16369" t="24007" r="15044" b="9660"/>
          <a:stretch/>
        </p:blipFill>
        <p:spPr>
          <a:xfrm>
            <a:off x="1187815" y="1757450"/>
            <a:ext cx="8385610" cy="4561869"/>
          </a:xfrm>
        </p:spPr>
      </p:pic>
      <p:sp>
        <p:nvSpPr>
          <p:cNvPr id="5" name="Footer Placeholder 4">
            <a:extLst>
              <a:ext uri="{FF2B5EF4-FFF2-40B4-BE49-F238E27FC236}">
                <a16:creationId xmlns:a16="http://schemas.microsoft.com/office/drawing/2014/main" id="{8C81B02D-19C7-405E-639C-956DBF101A30}"/>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67E66C9E-4E1F-5F06-0CDE-A2D2358BE37F}"/>
              </a:ext>
            </a:extLst>
          </p:cNvPr>
          <p:cNvSpPr>
            <a:spLocks noGrp="1"/>
          </p:cNvSpPr>
          <p:nvPr>
            <p:ph type="sldNum" sz="quarter" idx="12"/>
          </p:nvPr>
        </p:nvSpPr>
        <p:spPr/>
        <p:txBody>
          <a:bodyPr/>
          <a:lstStyle/>
          <a:p>
            <a:fld id="{7F537688-BEAE-4904-826F-1C1E0645A5D0}" type="slidenum">
              <a:rPr lang="en-US" sz="2000" smtClean="0"/>
              <a:t>42</a:t>
            </a:fld>
            <a:endParaRPr lang="en-US" sz="2000" dirty="0"/>
          </a:p>
        </p:txBody>
      </p:sp>
      <p:sp>
        <p:nvSpPr>
          <p:cNvPr id="7" name="TextBox 6">
            <a:extLst>
              <a:ext uri="{FF2B5EF4-FFF2-40B4-BE49-F238E27FC236}">
                <a16:creationId xmlns:a16="http://schemas.microsoft.com/office/drawing/2014/main" id="{C346A922-246F-A5AD-6D60-AE68C16A4187}"/>
              </a:ext>
            </a:extLst>
          </p:cNvPr>
          <p:cNvSpPr txBox="1"/>
          <p:nvPr/>
        </p:nvSpPr>
        <p:spPr>
          <a:xfrm>
            <a:off x="9573425" y="5292655"/>
            <a:ext cx="2485791" cy="923330"/>
          </a:xfrm>
          <a:prstGeom prst="rect">
            <a:avLst/>
          </a:prstGeom>
          <a:noFill/>
        </p:spPr>
        <p:txBody>
          <a:bodyPr wrap="square">
            <a:spAutoFit/>
          </a:bodyPr>
          <a:lstStyle/>
          <a:p>
            <a:pPr algn="ctr"/>
            <a:r>
              <a:rPr lang="en-US" b="1" spc="65" dirty="0">
                <a:solidFill>
                  <a:srgbClr val="FFFFFF"/>
                </a:solidFill>
                <a:latin typeface="Bradley Hand ITC" panose="03070402050302030203" pitchFamily="66" charset="0"/>
                <a:cs typeface="Arial"/>
              </a:rPr>
              <a:t>Choose based on the kind of words you have and your project.</a:t>
            </a:r>
            <a:endParaRPr lang="en-US"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0267684F-D87B-C54C-BF7E-07C7650BF647}"/>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sp>
        <p:nvSpPr>
          <p:cNvPr id="12" name="TextBox 11">
            <a:extLst>
              <a:ext uri="{FF2B5EF4-FFF2-40B4-BE49-F238E27FC236}">
                <a16:creationId xmlns:a16="http://schemas.microsoft.com/office/drawing/2014/main" id="{CAAC9D5D-5D62-4B63-62FD-7FC175A096AF}"/>
              </a:ext>
            </a:extLst>
          </p:cNvPr>
          <p:cNvSpPr txBox="1"/>
          <p:nvPr/>
        </p:nvSpPr>
        <p:spPr>
          <a:xfrm>
            <a:off x="9573425" y="1690928"/>
            <a:ext cx="2485791" cy="3498394"/>
          </a:xfrm>
          <a:prstGeom prst="rect">
            <a:avLst/>
          </a:prstGeom>
          <a:noFill/>
        </p:spPr>
        <p:txBody>
          <a:bodyPr wrap="square">
            <a:spAutoFit/>
          </a:bodyPr>
          <a:lstStyle/>
          <a:p>
            <a:pPr algn="ctr" defTabSz="914400">
              <a:spcBef>
                <a:spcPts val="1200"/>
              </a:spcBef>
              <a:spcAft>
                <a:spcPts val="200"/>
              </a:spcAft>
              <a:buClr>
                <a:schemeClr val="accent1"/>
              </a:buClr>
              <a:buSzPct val="100000"/>
            </a:pPr>
            <a:r>
              <a:rPr lang="en-US" dirty="0">
                <a:solidFill>
                  <a:schemeClr val="bg1"/>
                </a:solidFill>
                <a:latin typeface="Century Gothic" panose="020B0502020202020204" pitchFamily="34" charset="0"/>
              </a:rPr>
              <a:t>From this comparison, Stemming returns to its root form. Stemming is quite harsh</a:t>
            </a:r>
          </a:p>
          <a:p>
            <a:pPr algn="ctr" defTabSz="914400">
              <a:spcBef>
                <a:spcPts val="1200"/>
              </a:spcBef>
              <a:spcAft>
                <a:spcPts val="200"/>
              </a:spcAft>
              <a:buClr>
                <a:schemeClr val="accent1"/>
              </a:buClr>
              <a:buSzPct val="100000"/>
            </a:pPr>
            <a:r>
              <a:rPr lang="en-US" dirty="0">
                <a:solidFill>
                  <a:schemeClr val="bg1"/>
                </a:solidFill>
                <a:latin typeface="Century Gothic" panose="020B0502020202020204" pitchFamily="34" charset="0"/>
              </a:rPr>
              <a:t>While </a:t>
            </a:r>
          </a:p>
          <a:p>
            <a:pPr algn="ctr" defTabSz="914400">
              <a:spcBef>
                <a:spcPts val="1200"/>
              </a:spcBef>
              <a:spcAft>
                <a:spcPts val="200"/>
              </a:spcAft>
              <a:buClr>
                <a:schemeClr val="accent1"/>
              </a:buClr>
              <a:buSzPct val="100000"/>
            </a:pPr>
            <a:r>
              <a:rPr lang="en-US" dirty="0">
                <a:solidFill>
                  <a:schemeClr val="bg1"/>
                </a:solidFill>
                <a:latin typeface="Century Gothic" panose="020B0502020202020204" pitchFamily="34" charset="0"/>
              </a:rPr>
              <a:t>Lemmatization is quite flexible and return it to a common word.</a:t>
            </a:r>
          </a:p>
        </p:txBody>
      </p:sp>
    </p:spTree>
    <p:extLst>
      <p:ext uri="{BB962C8B-B14F-4D97-AF65-F5344CB8AC3E}">
        <p14:creationId xmlns:p14="http://schemas.microsoft.com/office/powerpoint/2010/main" val="6503948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4EA0ADA-21DC-7C34-719B-ACAFE7264C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49FB3-2B6B-640F-6E24-36E630C13716}"/>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5" name="Footer Placeholder 4">
            <a:extLst>
              <a:ext uri="{FF2B5EF4-FFF2-40B4-BE49-F238E27FC236}">
                <a16:creationId xmlns:a16="http://schemas.microsoft.com/office/drawing/2014/main" id="{B74EA5CC-ADF8-34A6-6E35-3F6937447284}"/>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DF1D35D9-1A25-AA71-12E1-0533807E6A29}"/>
              </a:ext>
            </a:extLst>
          </p:cNvPr>
          <p:cNvSpPr>
            <a:spLocks noGrp="1"/>
          </p:cNvSpPr>
          <p:nvPr>
            <p:ph type="sldNum" sz="quarter" idx="12"/>
          </p:nvPr>
        </p:nvSpPr>
        <p:spPr/>
        <p:txBody>
          <a:bodyPr/>
          <a:lstStyle/>
          <a:p>
            <a:fld id="{7F537688-BEAE-4904-826F-1C1E0645A5D0}" type="slidenum">
              <a:rPr lang="en-US" sz="2000" smtClean="0"/>
              <a:t>43</a:t>
            </a:fld>
            <a:endParaRPr lang="en-US" sz="2000" dirty="0"/>
          </a:p>
        </p:txBody>
      </p:sp>
      <p:sp>
        <p:nvSpPr>
          <p:cNvPr id="7" name="TextBox 6">
            <a:extLst>
              <a:ext uri="{FF2B5EF4-FFF2-40B4-BE49-F238E27FC236}">
                <a16:creationId xmlns:a16="http://schemas.microsoft.com/office/drawing/2014/main" id="{9AC52B48-BD1C-9B9E-0AB9-3C1A0A07C191}"/>
              </a:ext>
            </a:extLst>
          </p:cNvPr>
          <p:cNvSpPr txBox="1"/>
          <p:nvPr/>
        </p:nvSpPr>
        <p:spPr>
          <a:xfrm>
            <a:off x="9446677" y="2614188"/>
            <a:ext cx="2485791" cy="2585323"/>
          </a:xfrm>
          <a:prstGeom prst="rect">
            <a:avLst/>
          </a:prstGeom>
          <a:noFill/>
        </p:spPr>
        <p:txBody>
          <a:bodyPr wrap="square">
            <a:spAutoFit/>
          </a:bodyPr>
          <a:lstStyle/>
          <a:p>
            <a:pPr algn="ctr"/>
            <a:r>
              <a:rPr lang="en-US" b="1" spc="65" dirty="0">
                <a:solidFill>
                  <a:srgbClr val="FFFFFF"/>
                </a:solidFill>
                <a:latin typeface="Bradley Hand ITC" panose="03070402050302030203" pitchFamily="66" charset="0"/>
                <a:cs typeface="Arial"/>
              </a:rPr>
              <a:t>Stemming follows simple rules to cut off suffixes like -</a:t>
            </a:r>
            <a:r>
              <a:rPr lang="en-US" b="1" spc="65" dirty="0" err="1">
                <a:solidFill>
                  <a:srgbClr val="FFFFFF"/>
                </a:solidFill>
                <a:latin typeface="Bradley Hand ITC" panose="03070402050302030203" pitchFamily="66" charset="0"/>
                <a:cs typeface="Arial"/>
              </a:rPr>
              <a:t>ing</a:t>
            </a:r>
            <a:r>
              <a:rPr lang="en-US" b="1" spc="65" dirty="0">
                <a:solidFill>
                  <a:srgbClr val="FFFFFF"/>
                </a:solidFill>
                <a:latin typeface="Bradley Hand ITC" panose="03070402050302030203" pitchFamily="66" charset="0"/>
                <a:cs typeface="Arial"/>
              </a:rPr>
              <a:t>, -ed, or -</a:t>
            </a:r>
            <a:r>
              <a:rPr lang="en-US" b="1" spc="65" dirty="0" err="1">
                <a:solidFill>
                  <a:srgbClr val="FFFFFF"/>
                </a:solidFill>
                <a:latin typeface="Bradley Hand ITC" panose="03070402050302030203" pitchFamily="66" charset="0"/>
                <a:cs typeface="Arial"/>
              </a:rPr>
              <a:t>ly</a:t>
            </a:r>
            <a:r>
              <a:rPr lang="en-US" b="1" spc="65" dirty="0">
                <a:solidFill>
                  <a:srgbClr val="FFFFFF"/>
                </a:solidFill>
                <a:latin typeface="Bradley Hand ITC" panose="03070402050302030203" pitchFamily="66" charset="0"/>
                <a:cs typeface="Arial"/>
              </a:rPr>
              <a:t>.</a:t>
            </a:r>
          </a:p>
          <a:p>
            <a:pPr algn="ctr"/>
            <a:endParaRPr lang="en-US" b="1" spc="65" dirty="0">
              <a:solidFill>
                <a:srgbClr val="FFFFFF"/>
              </a:solidFill>
              <a:latin typeface="Bradley Hand ITC" panose="03070402050302030203" pitchFamily="66" charset="0"/>
              <a:cs typeface="Arial"/>
            </a:endParaRPr>
          </a:p>
          <a:p>
            <a:pPr algn="ctr"/>
            <a:r>
              <a:rPr lang="en-US" b="1" spc="65" dirty="0">
                <a:solidFill>
                  <a:srgbClr val="FFFFFF"/>
                </a:solidFill>
                <a:latin typeface="Bradley Hand ITC" panose="03070402050302030203" pitchFamily="66" charset="0"/>
                <a:cs typeface="Arial"/>
              </a:rPr>
              <a:t>Lemmatization uses linguistic knowledge to find the true root form of a word.</a:t>
            </a:r>
            <a:endParaRPr lang="en-US"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F136D028-24B9-E8E4-F31B-8526FBCDD431}"/>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pic>
        <p:nvPicPr>
          <p:cNvPr id="14" name="Content Placeholder 13">
            <a:extLst>
              <a:ext uri="{FF2B5EF4-FFF2-40B4-BE49-F238E27FC236}">
                <a16:creationId xmlns:a16="http://schemas.microsoft.com/office/drawing/2014/main" id="{D5F75D2D-3D93-777E-D50A-2F6F5095F188}"/>
              </a:ext>
            </a:extLst>
          </p:cNvPr>
          <p:cNvPicPr>
            <a:picLocks noGrp="1" noChangeAspect="1"/>
          </p:cNvPicPr>
          <p:nvPr>
            <p:ph idx="1"/>
          </p:nvPr>
        </p:nvPicPr>
        <p:blipFill>
          <a:blip r:embed="rId2"/>
          <a:srcRect l="36803" t="28018" r="17047" b="25039"/>
          <a:stretch/>
        </p:blipFill>
        <p:spPr>
          <a:xfrm>
            <a:off x="1232366" y="1775556"/>
            <a:ext cx="7968891" cy="4559573"/>
          </a:xfrm>
        </p:spPr>
      </p:pic>
    </p:spTree>
    <p:extLst>
      <p:ext uri="{BB962C8B-B14F-4D97-AF65-F5344CB8AC3E}">
        <p14:creationId xmlns:p14="http://schemas.microsoft.com/office/powerpoint/2010/main" val="11406159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5023C3C-1118-054E-426D-7D91DBEE6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74B18A-F0D1-C9F7-1EF9-51C9F6D50FB5}"/>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1: Text Preprocessing</a:t>
            </a:r>
          </a:p>
        </p:txBody>
      </p:sp>
      <p:sp>
        <p:nvSpPr>
          <p:cNvPr id="5" name="Footer Placeholder 4">
            <a:extLst>
              <a:ext uri="{FF2B5EF4-FFF2-40B4-BE49-F238E27FC236}">
                <a16:creationId xmlns:a16="http://schemas.microsoft.com/office/drawing/2014/main" id="{90D15BF9-62B3-3BA0-FA88-1AADDC282D39}"/>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F8830255-914B-9207-FCD4-E7AB97DD1CD8}"/>
              </a:ext>
            </a:extLst>
          </p:cNvPr>
          <p:cNvSpPr>
            <a:spLocks noGrp="1"/>
          </p:cNvSpPr>
          <p:nvPr>
            <p:ph type="sldNum" sz="quarter" idx="12"/>
          </p:nvPr>
        </p:nvSpPr>
        <p:spPr/>
        <p:txBody>
          <a:bodyPr/>
          <a:lstStyle/>
          <a:p>
            <a:fld id="{7F537688-BEAE-4904-826F-1C1E0645A5D0}" type="slidenum">
              <a:rPr lang="en-US" sz="2000" smtClean="0"/>
              <a:t>44</a:t>
            </a:fld>
            <a:endParaRPr lang="en-US" sz="2000" dirty="0"/>
          </a:p>
        </p:txBody>
      </p:sp>
      <p:sp>
        <p:nvSpPr>
          <p:cNvPr id="7" name="TextBox 6">
            <a:extLst>
              <a:ext uri="{FF2B5EF4-FFF2-40B4-BE49-F238E27FC236}">
                <a16:creationId xmlns:a16="http://schemas.microsoft.com/office/drawing/2014/main" id="{6AE06C72-C3C4-2012-3B5B-B641672D8FBB}"/>
              </a:ext>
            </a:extLst>
          </p:cNvPr>
          <p:cNvSpPr txBox="1"/>
          <p:nvPr/>
        </p:nvSpPr>
        <p:spPr>
          <a:xfrm>
            <a:off x="1959590" y="5973427"/>
            <a:ext cx="5246968" cy="369332"/>
          </a:xfrm>
          <a:prstGeom prst="rect">
            <a:avLst/>
          </a:prstGeom>
          <a:noFill/>
        </p:spPr>
        <p:txBody>
          <a:bodyPr wrap="square">
            <a:spAutoFit/>
          </a:bodyPr>
          <a:lstStyle/>
          <a:p>
            <a:pPr algn="ctr"/>
            <a:r>
              <a:rPr lang="en-US" b="1" spc="65" dirty="0">
                <a:solidFill>
                  <a:srgbClr val="FFFFFF"/>
                </a:solidFill>
                <a:latin typeface="Bradley Hand ITC" panose="03070402050302030203" pitchFamily="66" charset="0"/>
                <a:cs typeface="Arial"/>
              </a:rPr>
              <a:t>Love it Right????, I love it too</a:t>
            </a:r>
            <a:endParaRPr lang="en-US"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4AFD80F4-D048-3AA1-8C6B-0B7C3C17C32D}"/>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pic>
        <p:nvPicPr>
          <p:cNvPr id="10" name="Content Placeholder 9">
            <a:extLst>
              <a:ext uri="{FF2B5EF4-FFF2-40B4-BE49-F238E27FC236}">
                <a16:creationId xmlns:a16="http://schemas.microsoft.com/office/drawing/2014/main" id="{1171CA98-2F96-4797-8111-819FA89FA001}"/>
              </a:ext>
            </a:extLst>
          </p:cNvPr>
          <p:cNvPicPr>
            <a:picLocks noGrp="1" noChangeAspect="1"/>
          </p:cNvPicPr>
          <p:nvPr>
            <p:ph idx="1"/>
          </p:nvPr>
        </p:nvPicPr>
        <p:blipFill>
          <a:blip r:embed="rId2"/>
          <a:srcRect l="5981" t="21974" r="4265" b="20063"/>
          <a:stretch/>
        </p:blipFill>
        <p:spPr>
          <a:xfrm>
            <a:off x="1097280" y="1744553"/>
            <a:ext cx="10891320" cy="4190678"/>
          </a:xfrm>
        </p:spPr>
      </p:pic>
    </p:spTree>
    <p:extLst>
      <p:ext uri="{BB962C8B-B14F-4D97-AF65-F5344CB8AC3E}">
        <p14:creationId xmlns:p14="http://schemas.microsoft.com/office/powerpoint/2010/main" val="403877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4A81368-F150-F160-B16F-2545343CB6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9497D-30E3-F2D0-E745-A78566679E3F}"/>
              </a:ext>
            </a:extLst>
          </p:cNvPr>
          <p:cNvSpPr>
            <a:spLocks noGrp="1"/>
          </p:cNvSpPr>
          <p:nvPr>
            <p:ph type="title"/>
          </p:nvPr>
        </p:nvSpPr>
        <p:spPr/>
        <p:txBody>
          <a:bodyPr/>
          <a:lstStyle/>
          <a:p>
            <a:r>
              <a:rPr lang="en-US" dirty="0">
                <a:solidFill>
                  <a:srgbClr val="DD9C19"/>
                </a:solidFill>
                <a:latin typeface="Century Gothic" panose="020B0502020202020204" pitchFamily="34" charset="0"/>
              </a:rPr>
              <a:t>Some Discussion</a:t>
            </a:r>
          </a:p>
        </p:txBody>
      </p:sp>
      <p:sp>
        <p:nvSpPr>
          <p:cNvPr id="5" name="Footer Placeholder 4">
            <a:extLst>
              <a:ext uri="{FF2B5EF4-FFF2-40B4-BE49-F238E27FC236}">
                <a16:creationId xmlns:a16="http://schemas.microsoft.com/office/drawing/2014/main" id="{8511C535-AC69-7510-2FD9-C77F9AA4883F}"/>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5648BDF9-49E9-4F7C-2774-642A7B67DE69}"/>
              </a:ext>
            </a:extLst>
          </p:cNvPr>
          <p:cNvSpPr>
            <a:spLocks noGrp="1"/>
          </p:cNvSpPr>
          <p:nvPr>
            <p:ph type="sldNum" sz="quarter" idx="12"/>
          </p:nvPr>
        </p:nvSpPr>
        <p:spPr/>
        <p:txBody>
          <a:bodyPr/>
          <a:lstStyle/>
          <a:p>
            <a:fld id="{7F537688-BEAE-4904-826F-1C1E0645A5D0}" type="slidenum">
              <a:rPr lang="en-US" sz="2000" smtClean="0"/>
              <a:t>45</a:t>
            </a:fld>
            <a:endParaRPr lang="en-US" sz="2000" dirty="0"/>
          </a:p>
        </p:txBody>
      </p:sp>
      <p:sp>
        <p:nvSpPr>
          <p:cNvPr id="7" name="TextBox 6">
            <a:extLst>
              <a:ext uri="{FF2B5EF4-FFF2-40B4-BE49-F238E27FC236}">
                <a16:creationId xmlns:a16="http://schemas.microsoft.com/office/drawing/2014/main" id="{A678E1FE-32F1-6DCF-E486-E13B58E3374E}"/>
              </a:ext>
            </a:extLst>
          </p:cNvPr>
          <p:cNvSpPr txBox="1"/>
          <p:nvPr/>
        </p:nvSpPr>
        <p:spPr>
          <a:xfrm rot="21435004">
            <a:off x="2316455" y="4773615"/>
            <a:ext cx="6731736" cy="523220"/>
          </a:xfrm>
          <a:prstGeom prst="rect">
            <a:avLst/>
          </a:prstGeom>
          <a:noFill/>
        </p:spPr>
        <p:txBody>
          <a:bodyPr wrap="square">
            <a:spAutoFit/>
          </a:bodyPr>
          <a:lstStyle/>
          <a:p>
            <a:pPr algn="ctr"/>
            <a:r>
              <a:rPr lang="en-US" sz="2800" b="1" spc="65" dirty="0">
                <a:solidFill>
                  <a:srgbClr val="FFFFFF"/>
                </a:solidFill>
                <a:latin typeface="Bradley Hand ITC" panose="03070402050302030203" pitchFamily="66" charset="0"/>
                <a:cs typeface="Arial"/>
              </a:rPr>
              <a:t>That’s the flow</a:t>
            </a:r>
            <a:endParaRPr lang="en-US" sz="2800"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2C519B47-3AEE-80A3-1310-E8305B01B7B2}"/>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sp>
        <p:nvSpPr>
          <p:cNvPr id="8" name="Content Placeholder 7">
            <a:extLst>
              <a:ext uri="{FF2B5EF4-FFF2-40B4-BE49-F238E27FC236}">
                <a16:creationId xmlns:a16="http://schemas.microsoft.com/office/drawing/2014/main" id="{285503C8-B33A-737D-68FE-F52C485A8C1C}"/>
              </a:ext>
            </a:extLst>
          </p:cNvPr>
          <p:cNvSpPr>
            <a:spLocks noGrp="1"/>
          </p:cNvSpPr>
          <p:nvPr>
            <p:ph idx="1"/>
          </p:nvPr>
        </p:nvSpPr>
        <p:spPr>
          <a:xfrm>
            <a:off x="1097280" y="1845733"/>
            <a:ext cx="10058400" cy="3088405"/>
          </a:xfrm>
        </p:spPr>
        <p:txBody>
          <a:bodyPr>
            <a:normAutofit/>
          </a:bodyPr>
          <a:lstStyle/>
          <a:p>
            <a:pPr marL="0" indent="0">
              <a:lnSpc>
                <a:spcPct val="150000"/>
              </a:lnSpc>
              <a:buNone/>
            </a:pPr>
            <a:r>
              <a:rPr lang="en-US" sz="2800" dirty="0">
                <a:solidFill>
                  <a:schemeClr val="bg1"/>
                </a:solidFill>
                <a:latin typeface="Century Gothic" panose="020B0502020202020204" pitchFamily="34" charset="0"/>
              </a:rPr>
              <a:t>Text -&gt; Turn into numbers -&gt; build a model -&gt; train the model to find patterns -&gt; use patterns (make predictions)</a:t>
            </a:r>
          </a:p>
        </p:txBody>
      </p:sp>
      <p:sp>
        <p:nvSpPr>
          <p:cNvPr id="9" name="Content Placeholder 7">
            <a:extLst>
              <a:ext uri="{FF2B5EF4-FFF2-40B4-BE49-F238E27FC236}">
                <a16:creationId xmlns:a16="http://schemas.microsoft.com/office/drawing/2014/main" id="{D32E39B6-F821-C924-2F6B-F3FA1FA21D63}"/>
              </a:ext>
            </a:extLst>
          </p:cNvPr>
          <p:cNvSpPr txBox="1">
            <a:spLocks/>
          </p:cNvSpPr>
          <p:nvPr/>
        </p:nvSpPr>
        <p:spPr>
          <a:xfrm>
            <a:off x="1249680" y="5350137"/>
            <a:ext cx="10058400"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 🧠 🧠 🧠 🧠 🧠 🧠 🧠 🧠 🧠 🧠 🧠 🧠 🧠 🧠 🧠 🧠 🧠 🧠 🧠 🧠 🧠 🧠 🧠 🧠 🧠 🧠 🧠 🧠 🧠 🧠 🧠 🧠 🧠 🧠 🧠 🧠 🧠 🧠 🧠 🧠 🧠 🧠 🧠 🧠 🧠 🧠 🧠</a:t>
            </a:r>
            <a:endParaRPr lang="en-US" dirty="0"/>
          </a:p>
        </p:txBody>
      </p:sp>
    </p:spTree>
    <p:extLst>
      <p:ext uri="{BB962C8B-B14F-4D97-AF65-F5344CB8AC3E}">
        <p14:creationId xmlns:p14="http://schemas.microsoft.com/office/powerpoint/2010/main" val="41987534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29499D3-7839-4FDD-78D7-B9B1AD2C31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6D0394-9A5A-5471-B7C9-BEFEA047989C}"/>
              </a:ext>
            </a:extLst>
          </p:cNvPr>
          <p:cNvSpPr>
            <a:spLocks noGrp="1"/>
          </p:cNvSpPr>
          <p:nvPr>
            <p:ph type="title"/>
          </p:nvPr>
        </p:nvSpPr>
        <p:spPr/>
        <p:txBody>
          <a:bodyPr/>
          <a:lstStyle/>
          <a:p>
            <a:r>
              <a:rPr lang="en-US" dirty="0">
                <a:solidFill>
                  <a:srgbClr val="DD9C19"/>
                </a:solidFill>
                <a:latin typeface="Century Gothic" panose="020B0502020202020204" pitchFamily="34" charset="0"/>
              </a:rPr>
              <a:t>Let’s move on</a:t>
            </a:r>
          </a:p>
        </p:txBody>
      </p:sp>
      <p:sp>
        <p:nvSpPr>
          <p:cNvPr id="5" name="Footer Placeholder 4">
            <a:extLst>
              <a:ext uri="{FF2B5EF4-FFF2-40B4-BE49-F238E27FC236}">
                <a16:creationId xmlns:a16="http://schemas.microsoft.com/office/drawing/2014/main" id="{7FEF1BA0-41AF-C663-6BD7-68F1869CD109}"/>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64482B84-C902-0D72-E5B2-1006CFA7420C}"/>
              </a:ext>
            </a:extLst>
          </p:cNvPr>
          <p:cNvSpPr>
            <a:spLocks noGrp="1"/>
          </p:cNvSpPr>
          <p:nvPr>
            <p:ph type="sldNum" sz="quarter" idx="12"/>
          </p:nvPr>
        </p:nvSpPr>
        <p:spPr/>
        <p:txBody>
          <a:bodyPr/>
          <a:lstStyle/>
          <a:p>
            <a:fld id="{7F537688-BEAE-4904-826F-1C1E0645A5D0}" type="slidenum">
              <a:rPr lang="en-US" sz="2000" smtClean="0"/>
              <a:t>46</a:t>
            </a:fld>
            <a:endParaRPr lang="en-US" sz="2000" dirty="0"/>
          </a:p>
        </p:txBody>
      </p:sp>
      <p:sp>
        <p:nvSpPr>
          <p:cNvPr id="7" name="TextBox 6">
            <a:extLst>
              <a:ext uri="{FF2B5EF4-FFF2-40B4-BE49-F238E27FC236}">
                <a16:creationId xmlns:a16="http://schemas.microsoft.com/office/drawing/2014/main" id="{9023A672-8193-80D1-C6C5-CDC9294E36A6}"/>
              </a:ext>
            </a:extLst>
          </p:cNvPr>
          <p:cNvSpPr txBox="1"/>
          <p:nvPr/>
        </p:nvSpPr>
        <p:spPr>
          <a:xfrm rot="21435004">
            <a:off x="2285515" y="2804735"/>
            <a:ext cx="6731736" cy="2246769"/>
          </a:xfrm>
          <a:prstGeom prst="rect">
            <a:avLst/>
          </a:prstGeom>
          <a:noFill/>
        </p:spPr>
        <p:txBody>
          <a:bodyPr wrap="square">
            <a:spAutoFit/>
          </a:bodyPr>
          <a:lstStyle/>
          <a:p>
            <a:pPr algn="ctr"/>
            <a:r>
              <a:rPr lang="en-US" sz="2800" b="1" spc="65" dirty="0">
                <a:solidFill>
                  <a:srgbClr val="FFFFFF"/>
                </a:solidFill>
                <a:latin typeface="Bradley Hand ITC" panose="03070402050302030203" pitchFamily="66" charset="0"/>
                <a:cs typeface="Arial"/>
              </a:rPr>
              <a:t>If you understand everything up to this point, identify yourself as a Machine Learning Engineer specializing in Natural Language Processing!</a:t>
            </a:r>
            <a:br>
              <a:rPr lang="en-US" sz="2800" b="1" spc="65" dirty="0">
                <a:solidFill>
                  <a:srgbClr val="FFFFFF"/>
                </a:solidFill>
                <a:latin typeface="Bradley Hand ITC" panose="03070402050302030203" pitchFamily="66" charset="0"/>
                <a:cs typeface="Arial"/>
              </a:rPr>
            </a:br>
            <a:r>
              <a:rPr lang="en-US" sz="2800" b="1" dirty="0">
                <a:solidFill>
                  <a:schemeClr val="bg1"/>
                </a:solidFill>
                <a:latin typeface="Century Gothic" panose="020B0502020202020204" pitchFamily="34" charset="0"/>
              </a:rPr>
              <a:t>😃😃😃😃</a:t>
            </a:r>
            <a:r>
              <a:rPr lang="en-US" sz="2800" b="1" spc="65" dirty="0">
                <a:solidFill>
                  <a:srgbClr val="FFFFFF"/>
                </a:solidFill>
                <a:latin typeface="Bradley Hand ITC" panose="03070402050302030203" pitchFamily="66" charset="0"/>
                <a:cs typeface="Arial"/>
              </a:rPr>
              <a:t> </a:t>
            </a:r>
            <a:endParaRPr lang="en-US" sz="2800"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6897E94B-F507-F010-D28F-3D990F9AEFF7}"/>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sp>
        <p:nvSpPr>
          <p:cNvPr id="8" name="Content Placeholder 7">
            <a:extLst>
              <a:ext uri="{FF2B5EF4-FFF2-40B4-BE49-F238E27FC236}">
                <a16:creationId xmlns:a16="http://schemas.microsoft.com/office/drawing/2014/main" id="{1AE3FCB8-C564-6364-BEDB-445D65F594DD}"/>
              </a:ext>
            </a:extLst>
          </p:cNvPr>
          <p:cNvSpPr>
            <a:spLocks noGrp="1"/>
          </p:cNvSpPr>
          <p:nvPr>
            <p:ph idx="1"/>
          </p:nvPr>
        </p:nvSpPr>
        <p:spPr>
          <a:xfrm>
            <a:off x="1097280" y="1845734"/>
            <a:ext cx="10058400" cy="817494"/>
          </a:xfrm>
        </p:spPr>
        <p:txBody>
          <a:bodyPr/>
          <a:lstStyle/>
          <a:p>
            <a:r>
              <a:rPr lang="en-US" dirty="0"/>
              <a:t>Text -&gt; turn into numbers -&gt; build a model -&gt; train the model to find patterns -&gt; use patterns (make predictions)</a:t>
            </a:r>
          </a:p>
        </p:txBody>
      </p:sp>
      <p:sp>
        <p:nvSpPr>
          <p:cNvPr id="9" name="Content Placeholder 7">
            <a:extLst>
              <a:ext uri="{FF2B5EF4-FFF2-40B4-BE49-F238E27FC236}">
                <a16:creationId xmlns:a16="http://schemas.microsoft.com/office/drawing/2014/main" id="{A9993B52-DFAA-D6DF-DEE8-C6B98975C7EB}"/>
              </a:ext>
            </a:extLst>
          </p:cNvPr>
          <p:cNvSpPr txBox="1">
            <a:spLocks/>
          </p:cNvSpPr>
          <p:nvPr/>
        </p:nvSpPr>
        <p:spPr>
          <a:xfrm>
            <a:off x="1249680" y="5350137"/>
            <a:ext cx="10058400"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t>🧠 🧠 🧠 🧠 🧠 🧠 🧠 🧠 🧠 🧠 🧠 🧠 🧠 🧠 🧠 🧠 🧠 🧠 🧠 🧠 🧠 🧠 🧠 🧠 🧠 🧠 🧠 🧠 🧠 🧠 🧠 🧠 🧠 🧠 🧠 🧠 🧠 🧠 🧠 🧠 🧠 🧠 🧠 🧠 🧠 🧠 🧠 🧠</a:t>
            </a:r>
            <a:endParaRPr lang="en-US" dirty="0"/>
          </a:p>
        </p:txBody>
      </p:sp>
    </p:spTree>
    <p:extLst>
      <p:ext uri="{BB962C8B-B14F-4D97-AF65-F5344CB8AC3E}">
        <p14:creationId xmlns:p14="http://schemas.microsoft.com/office/powerpoint/2010/main" val="3715225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3303406-7E0D-B0A6-70EF-96081D3C39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98922F-D20B-063B-5563-C267CF7AB04C}"/>
              </a:ext>
            </a:extLst>
          </p:cNvPr>
          <p:cNvSpPr>
            <a:spLocks noGrp="1"/>
          </p:cNvSpPr>
          <p:nvPr>
            <p:ph type="title"/>
          </p:nvPr>
        </p:nvSpPr>
        <p:spPr/>
        <p:txBody>
          <a:bodyPr/>
          <a:lstStyle/>
          <a:p>
            <a:r>
              <a:rPr lang="en-US" dirty="0">
                <a:solidFill>
                  <a:srgbClr val="DD9C19"/>
                </a:solidFill>
                <a:latin typeface="Century Gothic" panose="020B0502020202020204" pitchFamily="34" charset="0"/>
              </a:rPr>
              <a:t>Step 2: Tokenization</a:t>
            </a:r>
          </a:p>
        </p:txBody>
      </p:sp>
      <p:sp>
        <p:nvSpPr>
          <p:cNvPr id="3" name="Content Placeholder 2">
            <a:extLst>
              <a:ext uri="{FF2B5EF4-FFF2-40B4-BE49-F238E27FC236}">
                <a16:creationId xmlns:a16="http://schemas.microsoft.com/office/drawing/2014/main" id="{1682F460-D28E-8AAE-C65C-2293BAE97DC3}"/>
              </a:ext>
            </a:extLst>
          </p:cNvPr>
          <p:cNvSpPr>
            <a:spLocks noGrp="1"/>
          </p:cNvSpPr>
          <p:nvPr>
            <p:ph idx="1"/>
          </p:nvPr>
        </p:nvSpPr>
        <p:spPr>
          <a:xfrm>
            <a:off x="1097280" y="1845735"/>
            <a:ext cx="10404244" cy="2779667"/>
          </a:xfrm>
        </p:spPr>
        <p:txBody>
          <a:bodyPr>
            <a:normAutofit fontScale="92500" lnSpcReduction="20000"/>
          </a:bodyPr>
          <a:lstStyle/>
          <a:p>
            <a:pPr marL="457200" indent="-457200">
              <a:lnSpc>
                <a:spcPct val="100000"/>
              </a:lnSpc>
              <a:buFont typeface="Calibri" panose="020F0502020204030204" pitchFamily="34" charset="0"/>
              <a:buAutoNum type="arabicPeriod"/>
            </a:pPr>
            <a:r>
              <a:rPr lang="en-US" b="1" dirty="0">
                <a:solidFill>
                  <a:schemeClr val="bg1"/>
                </a:solidFill>
                <a:latin typeface="Century Gothic" panose="020B0502020202020204" pitchFamily="34" charset="0"/>
              </a:rPr>
              <a:t>Tokenization</a:t>
            </a:r>
            <a:r>
              <a:rPr lang="en-US" dirty="0">
                <a:solidFill>
                  <a:schemeClr val="bg1"/>
                </a:solidFill>
                <a:latin typeface="Century Gothic" panose="020B0502020202020204" pitchFamily="34" charset="0"/>
              </a:rPr>
              <a:t>: Tokenization is the process of breaking text into individual units (tokens).</a:t>
            </a:r>
          </a:p>
          <a:p>
            <a:pPr marL="0" indent="0">
              <a:lnSpc>
                <a:spcPct val="100000"/>
              </a:lnSpc>
              <a:buNone/>
            </a:pPr>
            <a:r>
              <a:rPr lang="en-US" dirty="0">
                <a:solidFill>
                  <a:schemeClr val="bg1"/>
                </a:solidFill>
                <a:latin typeface="Century Gothic" panose="020B0502020202020204" pitchFamily="34" charset="0"/>
              </a:rPr>
              <a:t>There are different types of tokenization:</a:t>
            </a:r>
          </a:p>
          <a:p>
            <a:pPr marL="0" indent="0">
              <a:lnSpc>
                <a:spcPct val="100000"/>
              </a:lnSpc>
              <a:buNone/>
            </a:pPr>
            <a:r>
              <a:rPr lang="en-US" dirty="0">
                <a:solidFill>
                  <a:schemeClr val="bg1"/>
                </a:solidFill>
                <a:latin typeface="Century Gothic" panose="020B0502020202020204" pitchFamily="34" charset="0"/>
              </a:rPr>
              <a:t> </a:t>
            </a:r>
            <a:r>
              <a:rPr lang="en-US" b="1" dirty="0">
                <a:solidFill>
                  <a:schemeClr val="bg1"/>
                </a:solidFill>
                <a:latin typeface="Century Gothic" panose="020B0502020202020204" pitchFamily="34" charset="0"/>
              </a:rPr>
              <a:t>- Sentence Tokenization (aka </a:t>
            </a:r>
            <a:r>
              <a:rPr lang="en-US" b="1" i="0" dirty="0">
                <a:solidFill>
                  <a:srgbClr val="FFFFFF"/>
                </a:solidFill>
                <a:effectLst/>
                <a:latin typeface="Google Sans"/>
              </a:rPr>
              <a:t>Sentence-Level Tokenization)</a:t>
            </a:r>
            <a:r>
              <a:rPr lang="en-US" b="1" dirty="0">
                <a:solidFill>
                  <a:schemeClr val="bg1"/>
                </a:solidFill>
                <a:latin typeface="Century Gothic" panose="020B0502020202020204" pitchFamily="34" charset="0"/>
              </a:rPr>
              <a:t>: </a:t>
            </a:r>
            <a:r>
              <a:rPr lang="en-US" dirty="0">
                <a:solidFill>
                  <a:schemeClr val="bg1"/>
                </a:solidFill>
                <a:latin typeface="Century Gothic" panose="020B0502020202020204" pitchFamily="34" charset="0"/>
              </a:rPr>
              <a:t>Splitting text into sentences. Using the .</a:t>
            </a:r>
            <a:r>
              <a:rPr lang="en-US" b="0" dirty="0" err="1">
                <a:solidFill>
                  <a:srgbClr val="D4D4D4"/>
                </a:solidFill>
                <a:effectLst/>
                <a:latin typeface="Courier New" panose="02070309020205020404" pitchFamily="49" charset="0"/>
              </a:rPr>
              <a:t>sent_tokenize</a:t>
            </a:r>
            <a:r>
              <a:rPr lang="en-US" b="0" dirty="0">
                <a:solidFill>
                  <a:srgbClr val="DCDCDC"/>
                </a:solidFill>
                <a:effectLst/>
                <a:latin typeface="Courier New" panose="02070309020205020404" pitchFamily="49" charset="0"/>
              </a:rPr>
              <a:t>()</a:t>
            </a:r>
            <a:r>
              <a:rPr lang="en-US" dirty="0">
                <a:solidFill>
                  <a:schemeClr val="bg1"/>
                </a:solidFill>
                <a:latin typeface="Century Gothic" panose="020B0502020202020204" pitchFamily="34" charset="0"/>
              </a:rPr>
              <a:t>method</a:t>
            </a:r>
          </a:p>
          <a:p>
            <a:pPr marL="0" indent="0">
              <a:lnSpc>
                <a:spcPct val="100000"/>
              </a:lnSpc>
              <a:buNone/>
            </a:pPr>
            <a:r>
              <a:rPr lang="en-US" dirty="0">
                <a:solidFill>
                  <a:schemeClr val="bg1"/>
                </a:solidFill>
                <a:latin typeface="Century Gothic" panose="020B0502020202020204" pitchFamily="34" charset="0"/>
              </a:rPr>
              <a:t>  </a:t>
            </a:r>
            <a:r>
              <a:rPr lang="en-US" b="1" dirty="0">
                <a:solidFill>
                  <a:schemeClr val="bg1"/>
                </a:solidFill>
                <a:latin typeface="Century Gothic" panose="020B0502020202020204" pitchFamily="34" charset="0"/>
              </a:rPr>
              <a:t>- Word Tokenization (aka </a:t>
            </a:r>
            <a:r>
              <a:rPr lang="en-US" b="1" i="0" dirty="0">
                <a:solidFill>
                  <a:srgbClr val="FFFFFF"/>
                </a:solidFill>
                <a:effectLst/>
                <a:latin typeface="Google Sans"/>
              </a:rPr>
              <a:t>Word-Level Tokenization): </a:t>
            </a:r>
            <a:r>
              <a:rPr lang="en-US" i="0" dirty="0">
                <a:solidFill>
                  <a:srgbClr val="FFFFFF"/>
                </a:solidFill>
                <a:effectLst/>
                <a:latin typeface="Google Sans"/>
              </a:rPr>
              <a:t>is s</a:t>
            </a:r>
            <a:r>
              <a:rPr lang="en-US" dirty="0">
                <a:solidFill>
                  <a:schemeClr val="bg1"/>
                </a:solidFill>
                <a:latin typeface="Century Gothic" panose="020B0502020202020204" pitchFamily="34" charset="0"/>
              </a:rPr>
              <a:t>plitting text into words. Using the .</a:t>
            </a:r>
            <a:r>
              <a:rPr lang="en-US" b="0" dirty="0" err="1">
                <a:solidFill>
                  <a:srgbClr val="D4D4D4"/>
                </a:solidFill>
                <a:effectLst/>
                <a:latin typeface="Courier New" panose="02070309020205020404" pitchFamily="49" charset="0"/>
              </a:rPr>
              <a:t>word_tokenize</a:t>
            </a:r>
            <a:r>
              <a:rPr lang="en-US" b="0" dirty="0">
                <a:solidFill>
                  <a:srgbClr val="DCDCDC"/>
                </a:solidFill>
                <a:effectLst/>
                <a:latin typeface="Courier New" panose="02070309020205020404" pitchFamily="49" charset="0"/>
              </a:rPr>
              <a:t>()</a:t>
            </a:r>
            <a:r>
              <a:rPr lang="en-US" dirty="0">
                <a:solidFill>
                  <a:schemeClr val="bg1"/>
                </a:solidFill>
                <a:latin typeface="Century Gothic" panose="020B0502020202020204" pitchFamily="34" charset="0"/>
              </a:rPr>
              <a:t>method</a:t>
            </a:r>
            <a:endParaRPr lang="en-US" b="0" dirty="0">
              <a:solidFill>
                <a:srgbClr val="D4D4D4"/>
              </a:solidFill>
              <a:effectLst/>
              <a:latin typeface="Courier New" panose="02070309020205020404" pitchFamily="49" charset="0"/>
            </a:endParaRPr>
          </a:p>
          <a:p>
            <a:pPr marL="0" indent="0">
              <a:lnSpc>
                <a:spcPct val="100000"/>
              </a:lnSpc>
              <a:buNone/>
            </a:pPr>
            <a:r>
              <a:rPr lang="en-US" dirty="0">
                <a:solidFill>
                  <a:schemeClr val="bg1"/>
                </a:solidFill>
                <a:latin typeface="Century Gothic" panose="020B0502020202020204" pitchFamily="34" charset="0"/>
              </a:rPr>
              <a:t>- </a:t>
            </a:r>
            <a:r>
              <a:rPr lang="en-US" dirty="0" err="1">
                <a:solidFill>
                  <a:schemeClr val="bg1"/>
                </a:solidFill>
                <a:latin typeface="Century Gothic" panose="020B0502020202020204" pitchFamily="34" charset="0"/>
              </a:rPr>
              <a:t>Subword</a:t>
            </a:r>
            <a:r>
              <a:rPr lang="en-US" dirty="0">
                <a:solidFill>
                  <a:schemeClr val="bg1"/>
                </a:solidFill>
                <a:latin typeface="Century Gothic" panose="020B0502020202020204" pitchFamily="34" charset="0"/>
              </a:rPr>
              <a:t> Tokenization: This involves using a transformer-based tokenizer like (BPE [</a:t>
            </a:r>
            <a:r>
              <a:rPr lang="en-US" b="0" i="0" dirty="0">
                <a:solidFill>
                  <a:srgbClr val="FFFFFF"/>
                </a:solidFill>
                <a:effectLst/>
                <a:latin typeface="Google Sans"/>
              </a:rPr>
              <a:t>Byte Pair Encoding]</a:t>
            </a:r>
            <a:r>
              <a:rPr lang="en-US" dirty="0">
                <a:solidFill>
                  <a:schemeClr val="bg1"/>
                </a:solidFill>
                <a:latin typeface="Century Gothic" panose="020B0502020202020204" pitchFamily="34" charset="0"/>
              </a:rPr>
              <a:t>, </a:t>
            </a:r>
            <a:r>
              <a:rPr lang="en-US" dirty="0" err="1">
                <a:solidFill>
                  <a:schemeClr val="bg1"/>
                </a:solidFill>
                <a:latin typeface="Century Gothic" panose="020B0502020202020204" pitchFamily="34" charset="0"/>
              </a:rPr>
              <a:t>WordPiece</a:t>
            </a:r>
            <a:r>
              <a:rPr lang="en-US" dirty="0">
                <a:solidFill>
                  <a:schemeClr val="bg1"/>
                </a:solidFill>
                <a:latin typeface="Century Gothic" panose="020B0502020202020204" pitchFamily="34" charset="0"/>
              </a:rPr>
              <a:t>).</a:t>
            </a:r>
          </a:p>
          <a:p>
            <a:pPr marL="0" indent="0">
              <a:lnSpc>
                <a:spcPct val="100000"/>
              </a:lnSpc>
              <a:buNone/>
            </a:pPr>
            <a:endParaRPr lang="en-US" dirty="0">
              <a:solidFill>
                <a:schemeClr val="bg1"/>
              </a:solidFill>
              <a:latin typeface="Century Gothic" panose="020B0502020202020204" pitchFamily="34" charset="0"/>
            </a:endParaRPr>
          </a:p>
        </p:txBody>
      </p:sp>
      <p:sp>
        <p:nvSpPr>
          <p:cNvPr id="5" name="Footer Placeholder 4">
            <a:extLst>
              <a:ext uri="{FF2B5EF4-FFF2-40B4-BE49-F238E27FC236}">
                <a16:creationId xmlns:a16="http://schemas.microsoft.com/office/drawing/2014/main" id="{C4BF2389-1C09-3481-5D1F-C2B4F8B2CEB7}"/>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DC7857B2-E2CF-3849-8928-402A7455DBBA}"/>
              </a:ext>
            </a:extLst>
          </p:cNvPr>
          <p:cNvSpPr>
            <a:spLocks noGrp="1"/>
          </p:cNvSpPr>
          <p:nvPr>
            <p:ph type="sldNum" sz="quarter" idx="12"/>
          </p:nvPr>
        </p:nvSpPr>
        <p:spPr/>
        <p:txBody>
          <a:bodyPr/>
          <a:lstStyle/>
          <a:p>
            <a:fld id="{7F537688-BEAE-4904-826F-1C1E0645A5D0}" type="slidenum">
              <a:rPr lang="en-US" sz="2000" smtClean="0"/>
              <a:t>47</a:t>
            </a:fld>
            <a:endParaRPr lang="en-US" sz="2000" dirty="0"/>
          </a:p>
        </p:txBody>
      </p:sp>
      <p:sp>
        <p:nvSpPr>
          <p:cNvPr id="7" name="TextBox 6">
            <a:extLst>
              <a:ext uri="{FF2B5EF4-FFF2-40B4-BE49-F238E27FC236}">
                <a16:creationId xmlns:a16="http://schemas.microsoft.com/office/drawing/2014/main" id="{8643D639-7BDF-B077-D53E-55563500DD45}"/>
              </a:ext>
            </a:extLst>
          </p:cNvPr>
          <p:cNvSpPr txBox="1"/>
          <p:nvPr/>
        </p:nvSpPr>
        <p:spPr>
          <a:xfrm rot="21421172">
            <a:off x="7658944" y="5096262"/>
            <a:ext cx="3818758" cy="1015663"/>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NB: </a:t>
            </a:r>
          </a:p>
          <a:p>
            <a:pPr algn="ctr"/>
            <a:r>
              <a:rPr lang="en-US" sz="2000" b="1" spc="65" dirty="0">
                <a:solidFill>
                  <a:srgbClr val="FFFFFF"/>
                </a:solidFill>
                <a:latin typeface="Bradley Hand ITC" panose="03070402050302030203" pitchFamily="66" charset="0"/>
                <a:cs typeface="Arial"/>
              </a:rPr>
              <a:t>Corpus in this regard means collection of writings.</a:t>
            </a:r>
            <a:endParaRPr lang="en-US" sz="2000" b="1" dirty="0">
              <a:latin typeface="Bradley Hand ITC" panose="03070402050302030203" pitchFamily="66" charset="0"/>
              <a:cs typeface="Arial"/>
            </a:endParaRPr>
          </a:p>
        </p:txBody>
      </p:sp>
      <p:sp>
        <p:nvSpPr>
          <p:cNvPr id="4" name="Content Placeholder 2">
            <a:extLst>
              <a:ext uri="{FF2B5EF4-FFF2-40B4-BE49-F238E27FC236}">
                <a16:creationId xmlns:a16="http://schemas.microsoft.com/office/drawing/2014/main" id="{AABBD3CC-7BED-CD78-81F1-45098C0F1A5F}"/>
              </a:ext>
            </a:extLst>
          </p:cNvPr>
          <p:cNvSpPr txBox="1">
            <a:spLocks/>
          </p:cNvSpPr>
          <p:nvPr/>
        </p:nvSpPr>
        <p:spPr>
          <a:xfrm>
            <a:off x="1690046" y="5604095"/>
            <a:ext cx="3992277" cy="817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endParaRPr lang="en-US" sz="2800" dirty="0">
              <a:solidFill>
                <a:schemeClr val="bg1"/>
              </a:solidFill>
              <a:latin typeface="Century Gothic" panose="020B0502020202020204" pitchFamily="34" charset="0"/>
            </a:endParaRPr>
          </a:p>
        </p:txBody>
      </p:sp>
      <p:sp>
        <p:nvSpPr>
          <p:cNvPr id="10" name="Content Placeholder 2">
            <a:extLst>
              <a:ext uri="{FF2B5EF4-FFF2-40B4-BE49-F238E27FC236}">
                <a16:creationId xmlns:a16="http://schemas.microsoft.com/office/drawing/2014/main" id="{F02C810C-6BF4-54C4-EE50-3280581045BA}"/>
              </a:ext>
            </a:extLst>
          </p:cNvPr>
          <p:cNvSpPr txBox="1">
            <a:spLocks/>
          </p:cNvSpPr>
          <p:nvPr/>
        </p:nvSpPr>
        <p:spPr>
          <a:xfrm>
            <a:off x="290078" y="4476460"/>
            <a:ext cx="7012403" cy="19833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a:t>
            </a:r>
            <a:r>
              <a:rPr lang="en-US" sz="3200" dirty="0" err="1">
                <a:solidFill>
                  <a:schemeClr val="bg1"/>
                </a:solidFill>
                <a:latin typeface="Century Gothic" panose="020B0502020202020204" pitchFamily="34" charset="0"/>
              </a:rPr>
              <a:t>bRoWn</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foX</a:t>
            </a:r>
            <a:r>
              <a:rPr lang="en-US" sz="3200" dirty="0">
                <a:solidFill>
                  <a:schemeClr val="bg1"/>
                </a:solidFill>
                <a:latin typeface="Century Gothic" panose="020B0502020202020204" pitchFamily="34" charset="0"/>
              </a:rPr>
              <a:t> </a:t>
            </a:r>
            <a:r>
              <a:rPr lang="en-US" sz="3200" dirty="0" err="1">
                <a:solidFill>
                  <a:schemeClr val="bg1"/>
                </a:solidFill>
                <a:latin typeface="Century Gothic" panose="020B0502020202020204" pitchFamily="34" charset="0"/>
              </a:rPr>
              <a:t>juMPS</a:t>
            </a:r>
            <a:r>
              <a:rPr lang="en-US" sz="3200" dirty="0">
                <a:solidFill>
                  <a:schemeClr val="bg1"/>
                </a:solidFill>
                <a:latin typeface="Century Gothic" panose="020B0502020202020204" pitchFamily="34" charset="0"/>
              </a:rPr>
              <a:t>.</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a:p>
            <a:pPr marL="0" indent="0" algn="ctr">
              <a:lnSpc>
                <a:spcPct val="100000"/>
              </a:lnSpc>
              <a:buFont typeface="Calibri" panose="020F0502020204030204" pitchFamily="34" charset="0"/>
              <a:buNone/>
            </a:pPr>
            <a:r>
              <a:rPr lang="en-US" sz="3200" dirty="0">
                <a:solidFill>
                  <a:schemeClr val="bg1"/>
                </a:solidFill>
                <a:latin typeface="Century Gothic" panose="020B0502020202020204" pitchFamily="34" charset="0"/>
              </a:rPr>
              <a:t>the quick! brown fox jumps.</a:t>
            </a:r>
          </a:p>
          <a:p>
            <a:pPr marL="0" indent="0" algn="ctr">
              <a:lnSpc>
                <a:spcPct val="100000"/>
              </a:lnSpc>
              <a:buFont typeface="Calibri" panose="020F0502020204030204" pitchFamily="34" charset="0"/>
              <a:buNone/>
            </a:pPr>
            <a:endParaRPr lang="en-US" sz="3200" dirty="0">
              <a:solidFill>
                <a:schemeClr val="bg1"/>
              </a:solidFill>
              <a:latin typeface="Century Gothic" panose="020B0502020202020204" pitchFamily="34" charset="0"/>
            </a:endParaRPr>
          </a:p>
        </p:txBody>
      </p:sp>
      <p:sp>
        <p:nvSpPr>
          <p:cNvPr id="11" name="Arrow: Down 10">
            <a:extLst>
              <a:ext uri="{FF2B5EF4-FFF2-40B4-BE49-F238E27FC236}">
                <a16:creationId xmlns:a16="http://schemas.microsoft.com/office/drawing/2014/main" id="{8C554E3A-5137-AE03-ECE2-8986F972A600}"/>
              </a:ext>
            </a:extLst>
          </p:cNvPr>
          <p:cNvSpPr/>
          <p:nvPr/>
        </p:nvSpPr>
        <p:spPr>
          <a:xfrm>
            <a:off x="3831820" y="5031891"/>
            <a:ext cx="425817" cy="73333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5966E3D-03A0-B1F2-DC2A-4A98F1987AFC}"/>
              </a:ext>
            </a:extLst>
          </p:cNvPr>
          <p:cNvPicPr>
            <a:picLocks noChangeAspect="1"/>
          </p:cNvPicPr>
          <p:nvPr/>
        </p:nvPicPr>
        <p:blipFill>
          <a:blip r:embed="rId2"/>
          <a:srcRect l="7574" t="48053" r="1832" b="28861"/>
          <a:stretch/>
        </p:blipFill>
        <p:spPr>
          <a:xfrm>
            <a:off x="290078" y="4567412"/>
            <a:ext cx="11462671" cy="1643105"/>
          </a:xfrm>
          <a:prstGeom prst="rect">
            <a:avLst/>
          </a:prstGeom>
        </p:spPr>
      </p:pic>
    </p:spTree>
    <p:extLst>
      <p:ext uri="{BB962C8B-B14F-4D97-AF65-F5344CB8AC3E}">
        <p14:creationId xmlns:p14="http://schemas.microsoft.com/office/powerpoint/2010/main" val="1192588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7FEDC-08A9-F108-EA12-AE7B4933025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026A3B-5A27-3609-9C33-4BFFB26A5391}"/>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93D04E97-ABF4-C1BE-B02B-359A5698CD5B}"/>
              </a:ext>
            </a:extLst>
          </p:cNvPr>
          <p:cNvSpPr>
            <a:spLocks noGrp="1"/>
          </p:cNvSpPr>
          <p:nvPr>
            <p:ph type="ftr" sz="quarter" idx="11"/>
          </p:nvPr>
        </p:nvSpPr>
        <p:spPr/>
        <p:txBody>
          <a:bodyPr/>
          <a:lstStyle/>
          <a:p>
            <a:r>
              <a:rPr lang="en-US"/>
              <a:t>DSN  LEKKI-AJAH</a:t>
            </a:r>
          </a:p>
        </p:txBody>
      </p:sp>
      <p:sp>
        <p:nvSpPr>
          <p:cNvPr id="5" name="Slide Number Placeholder 4">
            <a:extLst>
              <a:ext uri="{FF2B5EF4-FFF2-40B4-BE49-F238E27FC236}">
                <a16:creationId xmlns:a16="http://schemas.microsoft.com/office/drawing/2014/main" id="{3B136666-E3B7-FF6E-2EB2-40A0741386DC}"/>
              </a:ext>
            </a:extLst>
          </p:cNvPr>
          <p:cNvSpPr>
            <a:spLocks noGrp="1"/>
          </p:cNvSpPr>
          <p:nvPr>
            <p:ph type="sldNum" sz="quarter" idx="12"/>
          </p:nvPr>
        </p:nvSpPr>
        <p:spPr/>
        <p:txBody>
          <a:bodyPr/>
          <a:lstStyle/>
          <a:p>
            <a:fld id="{7F537688-BEAE-4904-826F-1C1E0645A5D0}" type="slidenum">
              <a:rPr lang="en-US" smtClean="0"/>
              <a:t>48</a:t>
            </a:fld>
            <a:endParaRPr lang="en-US"/>
          </a:p>
        </p:txBody>
      </p:sp>
    </p:spTree>
    <p:extLst>
      <p:ext uri="{BB962C8B-B14F-4D97-AF65-F5344CB8AC3E}">
        <p14:creationId xmlns:p14="http://schemas.microsoft.com/office/powerpoint/2010/main" val="546108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2653A50-8971-6B39-4728-0A2816ED36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5A3224-5626-74E0-78FB-81CE4F0CA545}"/>
              </a:ext>
            </a:extLst>
          </p:cNvPr>
          <p:cNvSpPr>
            <a:spLocks noGrp="1"/>
          </p:cNvSpPr>
          <p:nvPr>
            <p:ph type="title"/>
          </p:nvPr>
        </p:nvSpPr>
        <p:spPr/>
        <p:txBody>
          <a:bodyPr/>
          <a:lstStyle/>
          <a:p>
            <a:r>
              <a:rPr lang="en-US" dirty="0">
                <a:solidFill>
                  <a:srgbClr val="DD9C19"/>
                </a:solidFill>
                <a:latin typeface="Century Gothic" panose="020B0502020202020204" pitchFamily="34" charset="0"/>
              </a:rPr>
              <a:t>A Glossary of Essential AI/ML/DL/NLP Terminologies</a:t>
            </a:r>
          </a:p>
        </p:txBody>
      </p:sp>
      <p:sp>
        <p:nvSpPr>
          <p:cNvPr id="3" name="Content Placeholder 2">
            <a:extLst>
              <a:ext uri="{FF2B5EF4-FFF2-40B4-BE49-F238E27FC236}">
                <a16:creationId xmlns:a16="http://schemas.microsoft.com/office/drawing/2014/main" id="{1A85BEB6-2409-6CD8-6DC5-346083D57249}"/>
              </a:ext>
            </a:extLst>
          </p:cNvPr>
          <p:cNvSpPr>
            <a:spLocks noGrp="1"/>
          </p:cNvSpPr>
          <p:nvPr>
            <p:ph idx="1"/>
          </p:nvPr>
        </p:nvSpPr>
        <p:spPr>
          <a:xfrm>
            <a:off x="1097280" y="1845734"/>
            <a:ext cx="10058400" cy="4491692"/>
          </a:xfrm>
        </p:spPr>
        <p:txBody>
          <a:bodyPr>
            <a:noAutofit/>
          </a:bodyPr>
          <a:lstStyle/>
          <a:p>
            <a:pPr>
              <a:lnSpc>
                <a:spcPct val="150000"/>
              </a:lnSpc>
            </a:pPr>
            <a:r>
              <a:rPr lang="en-US" sz="1800" b="1" dirty="0">
                <a:solidFill>
                  <a:schemeClr val="bg1"/>
                </a:solidFill>
                <a:latin typeface="Century Gothic" panose="020B0502020202020204" pitchFamily="34" charset="0"/>
              </a:rPr>
              <a:t>General AI Terms are:</a:t>
            </a:r>
          </a:p>
          <a:p>
            <a:pPr marL="457200" indent="-457200">
              <a:lnSpc>
                <a:spcPct val="150000"/>
              </a:lnSpc>
              <a:buFont typeface="+mj-lt"/>
              <a:buAutoNum type="arabicPeriod"/>
            </a:pPr>
            <a:r>
              <a:rPr lang="en-US" sz="1800" b="1" dirty="0">
                <a:solidFill>
                  <a:schemeClr val="bg1"/>
                </a:solidFill>
                <a:latin typeface="Century Gothic" panose="020B0502020202020204" pitchFamily="34" charset="0"/>
              </a:rPr>
              <a:t>Artificial Intelligence (AI): </a:t>
            </a:r>
            <a:r>
              <a:rPr lang="en-US" sz="1800" dirty="0">
                <a:solidFill>
                  <a:schemeClr val="bg1"/>
                </a:solidFill>
                <a:latin typeface="Century Gothic" panose="020B0502020202020204" pitchFamily="34" charset="0"/>
              </a:rPr>
              <a:t>The broad concept of creating machines that can perform tasks that usually require human intelligence. </a:t>
            </a:r>
            <a:r>
              <a:rPr lang="en-US" sz="1800" b="1" dirty="0">
                <a:solidFill>
                  <a:schemeClr val="bg1"/>
                </a:solidFill>
                <a:latin typeface="Century Gothic" panose="020B0502020202020204" pitchFamily="34" charset="0"/>
              </a:rPr>
              <a:t>Simple</a:t>
            </a:r>
            <a:r>
              <a:rPr lang="en-US" sz="1800" dirty="0">
                <a:solidFill>
                  <a:schemeClr val="bg1"/>
                </a:solidFill>
                <a:latin typeface="Century Gothic" panose="020B0502020202020204" pitchFamily="34" charset="0"/>
              </a:rPr>
              <a:t>: Making computers smart like us. </a:t>
            </a:r>
            <a:r>
              <a:rPr lang="en-US" sz="1800" b="1" dirty="0">
                <a:solidFill>
                  <a:schemeClr val="bg1"/>
                </a:solidFill>
                <a:latin typeface="Century Gothic" panose="020B0502020202020204" pitchFamily="34" charset="0"/>
              </a:rPr>
              <a:t>Scenario</a:t>
            </a:r>
            <a:r>
              <a:rPr lang="en-US" sz="1800" dirty="0">
                <a:solidFill>
                  <a:schemeClr val="bg1"/>
                </a:solidFill>
                <a:latin typeface="Century Gothic" panose="020B0502020202020204" pitchFamily="34" charset="0"/>
              </a:rPr>
              <a:t>: Imagine a robot that can cook dinner, do laundry, and even hold a conversation. </a:t>
            </a:r>
          </a:p>
          <a:p>
            <a:pPr marL="457200" indent="-457200">
              <a:lnSpc>
                <a:spcPct val="150000"/>
              </a:lnSpc>
              <a:buFont typeface="+mj-lt"/>
              <a:buAutoNum type="arabicPeriod"/>
            </a:pPr>
            <a:r>
              <a:rPr lang="en-US" sz="1800" b="1" dirty="0">
                <a:solidFill>
                  <a:schemeClr val="bg1"/>
                </a:solidFill>
                <a:latin typeface="Century Gothic" panose="020B0502020202020204" pitchFamily="34" charset="0"/>
              </a:rPr>
              <a:t>Agent: </a:t>
            </a:r>
            <a:r>
              <a:rPr lang="en-US" sz="1800" dirty="0">
                <a:solidFill>
                  <a:schemeClr val="bg1"/>
                </a:solidFill>
                <a:latin typeface="Century Gothic" panose="020B0502020202020204" pitchFamily="34" charset="0"/>
              </a:rPr>
              <a:t>An entity (software or hardware) that perceives its environment and acts to achieve a goal. </a:t>
            </a:r>
            <a:r>
              <a:rPr lang="en-US" sz="1800" b="1" dirty="0">
                <a:solidFill>
                  <a:schemeClr val="bg1"/>
                </a:solidFill>
                <a:latin typeface="Century Gothic" panose="020B0502020202020204" pitchFamily="34" charset="0"/>
              </a:rPr>
              <a:t>Simple</a:t>
            </a:r>
            <a:r>
              <a:rPr lang="en-US" sz="1800" dirty="0">
                <a:solidFill>
                  <a:schemeClr val="bg1"/>
                </a:solidFill>
                <a:latin typeface="Century Gothic" panose="020B0502020202020204" pitchFamily="34" charset="0"/>
              </a:rPr>
              <a:t>: Something that can see what's around it and make decisions to do something. </a:t>
            </a:r>
            <a:r>
              <a:rPr lang="en-US" sz="1800" b="1" dirty="0">
                <a:solidFill>
                  <a:schemeClr val="bg1"/>
                </a:solidFill>
                <a:latin typeface="Century Gothic" panose="020B0502020202020204" pitchFamily="34" charset="0"/>
              </a:rPr>
              <a:t>Scenario</a:t>
            </a:r>
            <a:r>
              <a:rPr lang="en-US" sz="1800" dirty="0">
                <a:solidFill>
                  <a:schemeClr val="bg1"/>
                </a:solidFill>
                <a:latin typeface="Century Gothic" panose="020B0502020202020204" pitchFamily="34" charset="0"/>
              </a:rPr>
              <a:t>: Think of a video game character. It sees the game world (environment) and you control it to jump, shoot, etc. (actions) to win the game (goal).</a:t>
            </a:r>
          </a:p>
        </p:txBody>
      </p:sp>
      <p:sp>
        <p:nvSpPr>
          <p:cNvPr id="5" name="Footer Placeholder 4">
            <a:extLst>
              <a:ext uri="{FF2B5EF4-FFF2-40B4-BE49-F238E27FC236}">
                <a16:creationId xmlns:a16="http://schemas.microsoft.com/office/drawing/2014/main" id="{69EB1530-FBCE-A3E7-8A31-6820FA11EC92}"/>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CC116ADE-01C9-AFDE-FAF1-3114ABD53897}"/>
              </a:ext>
            </a:extLst>
          </p:cNvPr>
          <p:cNvSpPr>
            <a:spLocks noGrp="1"/>
          </p:cNvSpPr>
          <p:nvPr>
            <p:ph type="sldNum" sz="quarter" idx="12"/>
          </p:nvPr>
        </p:nvSpPr>
        <p:spPr/>
        <p:txBody>
          <a:bodyPr/>
          <a:lstStyle/>
          <a:p>
            <a:fld id="{7F537688-BEAE-4904-826F-1C1E0645A5D0}" type="slidenum">
              <a:rPr lang="en-US" sz="2000" smtClean="0"/>
              <a:t>49</a:t>
            </a:fld>
            <a:endParaRPr lang="en-US" sz="2000" dirty="0"/>
          </a:p>
        </p:txBody>
      </p:sp>
      <p:sp>
        <p:nvSpPr>
          <p:cNvPr id="7" name="TextBox 6">
            <a:extLst>
              <a:ext uri="{FF2B5EF4-FFF2-40B4-BE49-F238E27FC236}">
                <a16:creationId xmlns:a16="http://schemas.microsoft.com/office/drawing/2014/main" id="{95F7E02B-F452-0225-0A00-568B374388D4}"/>
              </a:ext>
            </a:extLst>
          </p:cNvPr>
          <p:cNvSpPr txBox="1"/>
          <p:nvPr/>
        </p:nvSpPr>
        <p:spPr>
          <a:xfrm rot="21421172">
            <a:off x="9557483" y="351672"/>
            <a:ext cx="2513250" cy="400110"/>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This is a PLUS +</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3766190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0784A23-35F9-5BC7-2AEF-2CD34695C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0D8043-7525-4C56-FC93-619B732AAC64}"/>
              </a:ext>
            </a:extLst>
          </p:cNvPr>
          <p:cNvSpPr>
            <a:spLocks noGrp="1"/>
          </p:cNvSpPr>
          <p:nvPr>
            <p:ph type="title"/>
          </p:nvPr>
        </p:nvSpPr>
        <p:spPr/>
        <p:txBody>
          <a:bodyPr/>
          <a:lstStyle/>
          <a:p>
            <a:r>
              <a:rPr lang="en-US" dirty="0">
                <a:solidFill>
                  <a:srgbClr val="DD9C19"/>
                </a:solidFill>
                <a:latin typeface="Century Gothic" panose="020B0502020202020204" pitchFamily="34" charset="0"/>
              </a:rPr>
              <a:t>Who should be here</a:t>
            </a:r>
          </a:p>
        </p:txBody>
      </p:sp>
      <p:sp>
        <p:nvSpPr>
          <p:cNvPr id="3" name="Content Placeholder 2">
            <a:extLst>
              <a:ext uri="{FF2B5EF4-FFF2-40B4-BE49-F238E27FC236}">
                <a16:creationId xmlns:a16="http://schemas.microsoft.com/office/drawing/2014/main" id="{FC4A9CEB-04AA-D64A-CA64-CD7505540DF8}"/>
              </a:ext>
            </a:extLst>
          </p:cNvPr>
          <p:cNvSpPr>
            <a:spLocks noGrp="1"/>
          </p:cNvSpPr>
          <p:nvPr>
            <p:ph idx="1"/>
          </p:nvPr>
        </p:nvSpPr>
        <p:spPr/>
        <p:txBody>
          <a:bodyPr>
            <a:normAutofit/>
          </a:bodyPr>
          <a:lstStyle/>
          <a:p>
            <a:pPr>
              <a:lnSpc>
                <a:spcPct val="150000"/>
              </a:lnSpc>
            </a:pPr>
            <a:r>
              <a:rPr lang="en-US" sz="2800" dirty="0">
                <a:solidFill>
                  <a:schemeClr val="bg1"/>
                </a:solidFill>
                <a:latin typeface="Century Gothic" panose="020B0502020202020204" pitchFamily="34" charset="0"/>
              </a:rPr>
              <a:t>Have some experience handling data</a:t>
            </a:r>
          </a:p>
          <a:p>
            <a:pPr>
              <a:lnSpc>
                <a:spcPct val="150000"/>
              </a:lnSpc>
            </a:pPr>
            <a:r>
              <a:rPr lang="en-US" sz="2800" dirty="0">
                <a:solidFill>
                  <a:schemeClr val="bg1"/>
                </a:solidFill>
                <a:latin typeface="Century Gothic" panose="020B0502020202020204" pitchFamily="34" charset="0"/>
              </a:rPr>
              <a:t>Understand basic python programming language</a:t>
            </a:r>
          </a:p>
          <a:p>
            <a:pPr>
              <a:lnSpc>
                <a:spcPct val="150000"/>
              </a:lnSpc>
            </a:pPr>
            <a:r>
              <a:rPr lang="en-US" sz="2800" dirty="0">
                <a:solidFill>
                  <a:schemeClr val="bg1"/>
                </a:solidFill>
                <a:latin typeface="Century Gothic" panose="020B0502020202020204" pitchFamily="34" charset="0"/>
              </a:rPr>
              <a:t>Have some idea about ML and Deep learning</a:t>
            </a:r>
          </a:p>
          <a:p>
            <a:pPr>
              <a:lnSpc>
                <a:spcPct val="150000"/>
              </a:lnSpc>
            </a:pPr>
            <a:endParaRPr lang="en-US" sz="2800" dirty="0">
              <a:solidFill>
                <a:schemeClr val="bg1"/>
              </a:solidFill>
              <a:latin typeface="Century Gothic" panose="020B0502020202020204" pitchFamily="34" charset="0"/>
            </a:endParaRPr>
          </a:p>
        </p:txBody>
      </p:sp>
      <p:sp>
        <p:nvSpPr>
          <p:cNvPr id="5" name="TextBox 4">
            <a:extLst>
              <a:ext uri="{FF2B5EF4-FFF2-40B4-BE49-F238E27FC236}">
                <a16:creationId xmlns:a16="http://schemas.microsoft.com/office/drawing/2014/main" id="{D64C44A6-1EEC-BE18-C8FE-0E7DD65A6948}"/>
              </a:ext>
            </a:extLst>
          </p:cNvPr>
          <p:cNvSpPr txBox="1"/>
          <p:nvPr/>
        </p:nvSpPr>
        <p:spPr>
          <a:xfrm rot="21321536">
            <a:off x="5519655" y="4778567"/>
            <a:ext cx="7524052" cy="830997"/>
          </a:xfrm>
          <a:prstGeom prst="rect">
            <a:avLst/>
          </a:prstGeom>
          <a:noFill/>
        </p:spPr>
        <p:txBody>
          <a:bodyPr wrap="square">
            <a:spAutoFit/>
          </a:bodyPr>
          <a:lstStyle/>
          <a:p>
            <a:r>
              <a:rPr lang="en-US" sz="2400" b="1" spc="65" dirty="0">
                <a:solidFill>
                  <a:srgbClr val="FFFFFF"/>
                </a:solidFill>
                <a:latin typeface="Bradley Hand ITC" panose="03070402050302030203" pitchFamily="66" charset="0"/>
                <a:cs typeface="Arial"/>
              </a:rPr>
              <a:t>You ticked all the </a:t>
            </a:r>
            <a:r>
              <a:rPr lang="en-US" sz="2400" b="1" spc="65" dirty="0" err="1">
                <a:solidFill>
                  <a:srgbClr val="FFFFFF"/>
                </a:solidFill>
                <a:latin typeface="Bradley Hand ITC" panose="03070402050302030203" pitchFamily="66" charset="0"/>
                <a:cs typeface="Arial"/>
              </a:rPr>
              <a:t>boxex</a:t>
            </a:r>
            <a:r>
              <a:rPr lang="en-US" sz="2400" b="1" spc="65" dirty="0">
                <a:solidFill>
                  <a:srgbClr val="FFFFFF"/>
                </a:solidFill>
                <a:latin typeface="Bradley Hand ITC" panose="03070402050302030203" pitchFamily="66" charset="0"/>
                <a:cs typeface="Arial"/>
              </a:rPr>
              <a:t>??? </a:t>
            </a:r>
          </a:p>
          <a:p>
            <a:r>
              <a:rPr lang="en-US" sz="2400" b="1" spc="65" dirty="0">
                <a:solidFill>
                  <a:srgbClr val="FFFFFF"/>
                </a:solidFill>
                <a:latin typeface="Bradley Hand ITC" panose="03070402050302030203" pitchFamily="66" charset="0"/>
                <a:cs typeface="Arial"/>
              </a:rPr>
              <a:t>Let’s </a:t>
            </a:r>
            <a:r>
              <a:rPr lang="en-US" sz="2400" b="1" spc="65" dirty="0" err="1">
                <a:solidFill>
                  <a:srgbClr val="FFFFFF"/>
                </a:solidFill>
                <a:latin typeface="Bradley Hand ITC" panose="03070402050302030203" pitchFamily="66" charset="0"/>
                <a:cs typeface="Arial"/>
              </a:rPr>
              <a:t>Gooooooo</a:t>
            </a:r>
            <a:endParaRPr lang="en-US" sz="2400" b="1" dirty="0">
              <a:latin typeface="Bradley Hand ITC" panose="03070402050302030203" pitchFamily="66" charset="0"/>
              <a:cs typeface="Arial"/>
            </a:endParaRPr>
          </a:p>
        </p:txBody>
      </p:sp>
      <p:sp>
        <p:nvSpPr>
          <p:cNvPr id="6" name="Footer Placeholder 5">
            <a:extLst>
              <a:ext uri="{FF2B5EF4-FFF2-40B4-BE49-F238E27FC236}">
                <a16:creationId xmlns:a16="http://schemas.microsoft.com/office/drawing/2014/main" id="{7EBCBCF3-64B4-685D-DEFF-1410900CE0B9}"/>
              </a:ext>
            </a:extLst>
          </p:cNvPr>
          <p:cNvSpPr>
            <a:spLocks noGrp="1"/>
          </p:cNvSpPr>
          <p:nvPr>
            <p:ph type="ftr" sz="quarter" idx="11"/>
          </p:nvPr>
        </p:nvSpPr>
        <p:spPr/>
        <p:txBody>
          <a:bodyPr/>
          <a:lstStyle/>
          <a:p>
            <a:r>
              <a:rPr lang="en-US" sz="2000" dirty="0"/>
              <a:t>DSN  LEKKI-AJAH</a:t>
            </a:r>
          </a:p>
        </p:txBody>
      </p:sp>
      <p:sp>
        <p:nvSpPr>
          <p:cNvPr id="7" name="Slide Number Placeholder 6">
            <a:extLst>
              <a:ext uri="{FF2B5EF4-FFF2-40B4-BE49-F238E27FC236}">
                <a16:creationId xmlns:a16="http://schemas.microsoft.com/office/drawing/2014/main" id="{D296C0FB-35C7-E348-5B54-D98BB9B15121}"/>
              </a:ext>
            </a:extLst>
          </p:cNvPr>
          <p:cNvSpPr>
            <a:spLocks noGrp="1"/>
          </p:cNvSpPr>
          <p:nvPr>
            <p:ph type="sldNum" sz="quarter" idx="12"/>
          </p:nvPr>
        </p:nvSpPr>
        <p:spPr/>
        <p:txBody>
          <a:bodyPr/>
          <a:lstStyle/>
          <a:p>
            <a:fld id="{7F537688-BEAE-4904-826F-1C1E0645A5D0}" type="slidenum">
              <a:rPr lang="en-US" sz="2000" smtClean="0"/>
              <a:t>5</a:t>
            </a:fld>
            <a:endParaRPr lang="en-US" sz="2000" dirty="0"/>
          </a:p>
        </p:txBody>
      </p:sp>
    </p:spTree>
    <p:extLst>
      <p:ext uri="{BB962C8B-B14F-4D97-AF65-F5344CB8AC3E}">
        <p14:creationId xmlns:p14="http://schemas.microsoft.com/office/powerpoint/2010/main" val="427809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6CF336A-6441-C935-5EF7-DA20E4626B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725B27-14DD-2BE6-EAB3-56E1460018BF}"/>
              </a:ext>
            </a:extLst>
          </p:cNvPr>
          <p:cNvSpPr>
            <a:spLocks noGrp="1"/>
          </p:cNvSpPr>
          <p:nvPr>
            <p:ph type="title"/>
          </p:nvPr>
        </p:nvSpPr>
        <p:spPr/>
        <p:txBody>
          <a:bodyPr/>
          <a:lstStyle/>
          <a:p>
            <a:r>
              <a:rPr lang="en-US" dirty="0">
                <a:solidFill>
                  <a:srgbClr val="DD9C19"/>
                </a:solidFill>
                <a:latin typeface="Century Gothic" panose="020B0502020202020204" pitchFamily="34" charset="0"/>
              </a:rPr>
              <a:t>A Glossary of Essential AI/ML/DL/NLP Terminologies</a:t>
            </a:r>
          </a:p>
        </p:txBody>
      </p:sp>
      <p:sp>
        <p:nvSpPr>
          <p:cNvPr id="3" name="Content Placeholder 2">
            <a:extLst>
              <a:ext uri="{FF2B5EF4-FFF2-40B4-BE49-F238E27FC236}">
                <a16:creationId xmlns:a16="http://schemas.microsoft.com/office/drawing/2014/main" id="{EDC68AEC-EBF5-B3D5-142B-9C49BF6C27FD}"/>
              </a:ext>
            </a:extLst>
          </p:cNvPr>
          <p:cNvSpPr>
            <a:spLocks noGrp="1"/>
          </p:cNvSpPr>
          <p:nvPr>
            <p:ph idx="1"/>
          </p:nvPr>
        </p:nvSpPr>
        <p:spPr>
          <a:xfrm>
            <a:off x="1097280" y="1845734"/>
            <a:ext cx="10058400" cy="4491692"/>
          </a:xfrm>
        </p:spPr>
        <p:txBody>
          <a:bodyPr>
            <a:normAutofit fontScale="92500"/>
          </a:bodyPr>
          <a:lstStyle/>
          <a:p>
            <a:pPr marL="514350" indent="-514350">
              <a:lnSpc>
                <a:spcPct val="150000"/>
              </a:lnSpc>
              <a:buFont typeface="+mj-lt"/>
              <a:buAutoNum type="arabicPeriod" startAt="3"/>
            </a:pPr>
            <a:r>
              <a:rPr lang="en-US" sz="1600" b="1" dirty="0">
                <a:solidFill>
                  <a:schemeClr val="bg1"/>
                </a:solidFill>
                <a:latin typeface="Century Gothic" panose="020B0502020202020204" pitchFamily="34" charset="0"/>
              </a:rPr>
              <a:t>Machine Learning (ML): </a:t>
            </a:r>
            <a:r>
              <a:rPr lang="en-US" sz="1600" dirty="0">
                <a:solidFill>
                  <a:schemeClr val="bg1"/>
                </a:solidFill>
                <a:latin typeface="Century Gothic" panose="020B0502020202020204" pitchFamily="34" charset="0"/>
              </a:rPr>
              <a:t>A subset of AI where machines learn from data without being explicitly programmed.  </a:t>
            </a:r>
            <a:r>
              <a:rPr lang="en-US" sz="1600" b="1" dirty="0">
                <a:solidFill>
                  <a:schemeClr val="bg1"/>
                </a:solidFill>
                <a:latin typeface="Century Gothic" panose="020B0502020202020204" pitchFamily="34" charset="0"/>
              </a:rPr>
              <a:t>Simple</a:t>
            </a:r>
            <a:r>
              <a:rPr lang="en-US" sz="1600" dirty="0">
                <a:solidFill>
                  <a:schemeClr val="bg1"/>
                </a:solidFill>
                <a:latin typeface="Century Gothic" panose="020B0502020202020204" pitchFamily="34" charset="0"/>
              </a:rPr>
              <a:t>: Teaching a computer to learn by showing it examples, like training a dog with treats.  </a:t>
            </a:r>
            <a:r>
              <a:rPr lang="en-US" sz="1600" b="1" dirty="0">
                <a:solidFill>
                  <a:schemeClr val="bg1"/>
                </a:solidFill>
                <a:latin typeface="Century Gothic" panose="020B0502020202020204" pitchFamily="34" charset="0"/>
              </a:rPr>
              <a:t>Scenario</a:t>
            </a:r>
            <a:r>
              <a:rPr lang="en-US" sz="1600" dirty="0">
                <a:solidFill>
                  <a:schemeClr val="bg1"/>
                </a:solidFill>
                <a:latin typeface="Century Gothic" panose="020B0502020202020204" pitchFamily="34" charset="0"/>
              </a:rPr>
              <a:t>: A music app recommending songs you might like. It learns your taste based on what you've listened to before.</a:t>
            </a:r>
          </a:p>
          <a:p>
            <a:pPr marL="457200" indent="-457200">
              <a:lnSpc>
                <a:spcPct val="150000"/>
              </a:lnSpc>
              <a:buFont typeface="+mj-lt"/>
              <a:buAutoNum type="arabicPeriod" startAt="3"/>
            </a:pPr>
            <a:r>
              <a:rPr lang="en-US" sz="1600" b="1" dirty="0">
                <a:solidFill>
                  <a:schemeClr val="bg1"/>
                </a:solidFill>
                <a:latin typeface="Century Gothic" panose="020B0502020202020204" pitchFamily="34" charset="0"/>
              </a:rPr>
              <a:t>Deep Learning (DL): </a:t>
            </a:r>
            <a:r>
              <a:rPr lang="en-US" sz="1600" dirty="0">
                <a:solidFill>
                  <a:schemeClr val="bg1"/>
                </a:solidFill>
                <a:latin typeface="Century Gothic" panose="020B0502020202020204" pitchFamily="34" charset="0"/>
              </a:rPr>
              <a:t>A subfield of ML using artificial neural networks with many layers to learn complex patterns. </a:t>
            </a:r>
            <a:r>
              <a:rPr lang="en-US" sz="1600" b="1" dirty="0">
                <a:solidFill>
                  <a:schemeClr val="bg1"/>
                </a:solidFill>
                <a:latin typeface="Century Gothic" panose="020B0502020202020204" pitchFamily="34" charset="0"/>
              </a:rPr>
              <a:t>Simple</a:t>
            </a:r>
            <a:r>
              <a:rPr lang="en-US" sz="1600" dirty="0">
                <a:solidFill>
                  <a:schemeClr val="bg1"/>
                </a:solidFill>
                <a:latin typeface="Century Gothic" panose="020B0502020202020204" pitchFamily="34" charset="0"/>
              </a:rPr>
              <a:t>: A really complex way of teaching a computer, like how our brains learn with lots of interconnected parts. </a:t>
            </a:r>
            <a:r>
              <a:rPr lang="en-US" sz="1600" b="1" dirty="0">
                <a:solidFill>
                  <a:schemeClr val="bg1"/>
                </a:solidFill>
                <a:latin typeface="Century Gothic" panose="020B0502020202020204" pitchFamily="34" charset="0"/>
              </a:rPr>
              <a:t>Scenario</a:t>
            </a:r>
            <a:r>
              <a:rPr lang="en-US" sz="1600" dirty="0">
                <a:solidFill>
                  <a:schemeClr val="bg1"/>
                </a:solidFill>
                <a:latin typeface="Century Gothic" panose="020B0502020202020204" pitchFamily="34" charset="0"/>
              </a:rPr>
              <a:t>: Image recognition software that can tell the difference between a cat and a dog, even if they look similar.</a:t>
            </a:r>
          </a:p>
          <a:p>
            <a:pPr marL="457200" indent="-457200">
              <a:lnSpc>
                <a:spcPct val="150000"/>
              </a:lnSpc>
              <a:buFont typeface="+mj-lt"/>
              <a:buAutoNum type="arabicPeriod" startAt="3"/>
            </a:pPr>
            <a:r>
              <a:rPr lang="en-US" sz="1600" b="1" dirty="0">
                <a:solidFill>
                  <a:schemeClr val="bg1"/>
                </a:solidFill>
                <a:latin typeface="Century Gothic" panose="020B0502020202020204" pitchFamily="34" charset="0"/>
              </a:rPr>
              <a:t>Natural Language Processing (NLP): </a:t>
            </a:r>
            <a:r>
              <a:rPr lang="en-US" sz="1600" dirty="0">
                <a:solidFill>
                  <a:schemeClr val="bg1"/>
                </a:solidFill>
                <a:latin typeface="Century Gothic" panose="020B0502020202020204" pitchFamily="34" charset="0"/>
              </a:rPr>
              <a:t>A branch of AI focused on enabling computers to understand, interpret, and generate human language. </a:t>
            </a:r>
            <a:r>
              <a:rPr lang="en-US" sz="1600" b="1" dirty="0">
                <a:solidFill>
                  <a:schemeClr val="bg1"/>
                </a:solidFill>
                <a:latin typeface="Century Gothic" panose="020B0502020202020204" pitchFamily="34" charset="0"/>
              </a:rPr>
              <a:t>Simple</a:t>
            </a:r>
            <a:r>
              <a:rPr lang="en-US" sz="1600" dirty="0">
                <a:solidFill>
                  <a:schemeClr val="bg1"/>
                </a:solidFill>
                <a:latin typeface="Century Gothic" panose="020B0502020202020204" pitchFamily="34" charset="0"/>
              </a:rPr>
              <a:t>: Teaching computers to understand and talk like us. </a:t>
            </a:r>
            <a:r>
              <a:rPr lang="en-US" sz="1600" b="1" dirty="0">
                <a:solidFill>
                  <a:schemeClr val="bg1"/>
                </a:solidFill>
                <a:latin typeface="Century Gothic" panose="020B0502020202020204" pitchFamily="34" charset="0"/>
              </a:rPr>
              <a:t>Scenario</a:t>
            </a:r>
            <a:r>
              <a:rPr lang="en-US" sz="1600" dirty="0">
                <a:solidFill>
                  <a:schemeClr val="bg1"/>
                </a:solidFill>
                <a:latin typeface="Century Gothic" panose="020B0502020202020204" pitchFamily="34" charset="0"/>
              </a:rPr>
              <a:t>: Google Translate, which can translate text from one language to another.</a:t>
            </a:r>
          </a:p>
        </p:txBody>
      </p:sp>
      <p:sp>
        <p:nvSpPr>
          <p:cNvPr id="5" name="Footer Placeholder 4">
            <a:extLst>
              <a:ext uri="{FF2B5EF4-FFF2-40B4-BE49-F238E27FC236}">
                <a16:creationId xmlns:a16="http://schemas.microsoft.com/office/drawing/2014/main" id="{21F91370-DB82-DD7A-953C-1BF6C87526D7}"/>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318BF8A1-BE13-9BA1-137E-5E862DC350D0}"/>
              </a:ext>
            </a:extLst>
          </p:cNvPr>
          <p:cNvSpPr>
            <a:spLocks noGrp="1"/>
          </p:cNvSpPr>
          <p:nvPr>
            <p:ph type="sldNum" sz="quarter" idx="12"/>
          </p:nvPr>
        </p:nvSpPr>
        <p:spPr/>
        <p:txBody>
          <a:bodyPr/>
          <a:lstStyle/>
          <a:p>
            <a:fld id="{7F537688-BEAE-4904-826F-1C1E0645A5D0}" type="slidenum">
              <a:rPr lang="en-US" sz="2000" smtClean="0"/>
              <a:t>50</a:t>
            </a:fld>
            <a:endParaRPr lang="en-US" sz="2000" dirty="0"/>
          </a:p>
        </p:txBody>
      </p:sp>
      <p:sp>
        <p:nvSpPr>
          <p:cNvPr id="4" name="TextBox 3">
            <a:extLst>
              <a:ext uri="{FF2B5EF4-FFF2-40B4-BE49-F238E27FC236}">
                <a16:creationId xmlns:a16="http://schemas.microsoft.com/office/drawing/2014/main" id="{98C7566E-2BA8-1912-9101-F15C4D3D850F}"/>
              </a:ext>
            </a:extLst>
          </p:cNvPr>
          <p:cNvSpPr txBox="1"/>
          <p:nvPr/>
        </p:nvSpPr>
        <p:spPr>
          <a:xfrm rot="21421172">
            <a:off x="9557483" y="351672"/>
            <a:ext cx="2513250" cy="400110"/>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This is a PLUS +</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34423748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F7BF155-72B0-6F28-1AA6-9DB51C6C86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F6BF5-04D7-075D-4ACB-B8C5677F1A8E}"/>
              </a:ext>
            </a:extLst>
          </p:cNvPr>
          <p:cNvSpPr>
            <a:spLocks noGrp="1"/>
          </p:cNvSpPr>
          <p:nvPr>
            <p:ph type="title"/>
          </p:nvPr>
        </p:nvSpPr>
        <p:spPr/>
        <p:txBody>
          <a:bodyPr/>
          <a:lstStyle/>
          <a:p>
            <a:r>
              <a:rPr lang="en-US" dirty="0">
                <a:solidFill>
                  <a:srgbClr val="DD9C19"/>
                </a:solidFill>
                <a:latin typeface="Century Gothic" panose="020B0502020202020204" pitchFamily="34" charset="0"/>
              </a:rPr>
              <a:t>A Glossary of Essential AI/ML/DL/NLP Terminologies</a:t>
            </a:r>
          </a:p>
        </p:txBody>
      </p:sp>
      <p:sp>
        <p:nvSpPr>
          <p:cNvPr id="3" name="Content Placeholder 2">
            <a:extLst>
              <a:ext uri="{FF2B5EF4-FFF2-40B4-BE49-F238E27FC236}">
                <a16:creationId xmlns:a16="http://schemas.microsoft.com/office/drawing/2014/main" id="{BAA53B3A-7C0C-1B7F-74A9-63DCD9113AEF}"/>
              </a:ext>
            </a:extLst>
          </p:cNvPr>
          <p:cNvSpPr>
            <a:spLocks noGrp="1"/>
          </p:cNvSpPr>
          <p:nvPr>
            <p:ph idx="1"/>
          </p:nvPr>
        </p:nvSpPr>
        <p:spPr/>
        <p:txBody>
          <a:bodyPr>
            <a:normAutofit fontScale="25000" lnSpcReduction="20000"/>
          </a:bodyPr>
          <a:lstStyle/>
          <a:p>
            <a:pPr marL="0" indent="0">
              <a:lnSpc>
                <a:spcPct val="150000"/>
              </a:lnSpc>
              <a:buNone/>
            </a:pPr>
            <a:r>
              <a:rPr lang="en-US" sz="2800" dirty="0">
                <a:solidFill>
                  <a:schemeClr val="bg1"/>
                </a:solidFill>
                <a:latin typeface="Century Gothic" panose="020B0502020202020204" pitchFamily="34" charset="0"/>
              </a:rPr>
              <a:t>Machine Learning Terms: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Supervised Learning: Learning from labeled data (input-output pairs). Simple: Teaching a computer with answer keys. </a:t>
            </a:r>
            <a:r>
              <a:rPr lang="en-US" sz="2800" b="1" dirty="0">
                <a:solidFill>
                  <a:schemeClr val="bg1"/>
                </a:solidFill>
                <a:latin typeface="Century Gothic" panose="020B0502020202020204" pitchFamily="34" charset="0"/>
              </a:rPr>
              <a:t>Scenario</a:t>
            </a:r>
            <a:r>
              <a:rPr lang="en-US" sz="2800" dirty="0">
                <a:solidFill>
                  <a:schemeClr val="bg1"/>
                </a:solidFill>
                <a:latin typeface="Century Gothic" panose="020B0502020202020204" pitchFamily="34" charset="0"/>
              </a:rPr>
              <a:t>: Training a program to predict house prices. You give it examples of houses with their sizes, locations, and prices (the "answer key").</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Unsupervised Learning: Learning from unlabeled data, finding patterns. Simple: Giving a computer a bunch of stuff and asking it to sort it into groups. Scenario: A website suggesting groups you might like to join based on your interests.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Reinforcement Learning: An agent learns by interacting with an environment and getting rewards or penalties. Simple: Training a pet with positive and negative reinforcement. Scenario: An AI playing a video game. It gets points for winning and loses points for losing, learning to play better over time.</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Training Data: The data used to train a model. Simple: The examples you show the computer to learn from. Scenario: All the photos of cats and dogs you use to train the image recognition software.</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Test Data: Data used to check how well the trained model performs on new data. Simple: Showing the computer pictures it hasn't seen before to see if it learned correctly. Scenario: Using a different set of cat and dog photos to test the image recognition software.</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Feature: A measurable characteristic. Simple: A detail about something. Scenario: In predicting house prices, features are size, location, number of rooms, etc.</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Model: A mathematical representation of learned patterns. Simple: The rules the computer learns. Scenario: The formula the computer uses to predict house prices.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Algorithm: The specific set of rules or instructions used for learning. Simple: The method the computer uses to learn. Scenario: Different ways of training a computer, like different study techniques.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Overfitting: A model that learns the training data too well (including noise) and performs poorly on test data. Simple: Memorizing the answers to practice questions but failing the real test. Scenario: A model that can perfectly predict prices of houses it has seen, but it can't predict prices of houses it has not seen.</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Underfitting: A model that is too simple to capture the patterns and performs poorly on both training and test data. Simple: Not studying enough and failing the test. Scenario: A model that is too simple to predict house </a:t>
            </a:r>
            <a:r>
              <a:rPr lang="en-US" sz="2800" dirty="0" err="1">
                <a:solidFill>
                  <a:schemeClr val="bg1"/>
                </a:solidFill>
                <a:latin typeface="Century Gothic" panose="020B0502020202020204" pitchFamily="34" charset="0"/>
              </a:rPr>
              <a:t>prices.Accuracy</a:t>
            </a:r>
            <a:r>
              <a:rPr lang="en-US" sz="2800" dirty="0">
                <a:solidFill>
                  <a:schemeClr val="bg1"/>
                </a:solidFill>
                <a:latin typeface="Century Gothic" panose="020B0502020202020204" pitchFamily="34" charset="0"/>
              </a:rPr>
              <a:t>: How often the model makes correct predictions. Simple: How often the computer gets the answer </a:t>
            </a:r>
            <a:r>
              <a:rPr lang="en-US" sz="2800" dirty="0" err="1">
                <a:solidFill>
                  <a:schemeClr val="bg1"/>
                </a:solidFill>
                <a:latin typeface="Century Gothic" panose="020B0502020202020204" pitchFamily="34" charset="0"/>
              </a:rPr>
              <a:t>right.Precision</a:t>
            </a:r>
            <a:r>
              <a:rPr lang="en-US" sz="2800" dirty="0">
                <a:solidFill>
                  <a:schemeClr val="bg1"/>
                </a:solidFill>
                <a:latin typeface="Century Gothic" panose="020B0502020202020204" pitchFamily="34" charset="0"/>
              </a:rPr>
              <a:t>: Out of all positive predictions, how many were actually positive? Simple: Of all the things the computer said were cats, how many were actually </a:t>
            </a:r>
            <a:r>
              <a:rPr lang="en-US" sz="2800" dirty="0" err="1">
                <a:solidFill>
                  <a:schemeClr val="bg1"/>
                </a:solidFill>
                <a:latin typeface="Century Gothic" panose="020B0502020202020204" pitchFamily="34" charset="0"/>
              </a:rPr>
              <a:t>cats?Recall</a:t>
            </a:r>
            <a:r>
              <a:rPr lang="en-US" sz="2800" dirty="0">
                <a:solidFill>
                  <a:schemeClr val="bg1"/>
                </a:solidFill>
                <a:latin typeface="Century Gothic" panose="020B0502020202020204" pitchFamily="34" charset="0"/>
              </a:rPr>
              <a:t>: Out of all actually positive cases, how many did the model correctly identify? Simple: Of all the actual cats, how many did the computer correctly </a:t>
            </a:r>
            <a:r>
              <a:rPr lang="en-US" sz="2800" dirty="0" err="1">
                <a:solidFill>
                  <a:schemeClr val="bg1"/>
                </a:solidFill>
                <a:latin typeface="Century Gothic" panose="020B0502020202020204" pitchFamily="34" charset="0"/>
              </a:rPr>
              <a:t>identify?Bias</a:t>
            </a:r>
            <a:r>
              <a:rPr lang="en-US" sz="2800" dirty="0">
                <a:solidFill>
                  <a:schemeClr val="bg1"/>
                </a:solidFill>
                <a:latin typeface="Century Gothic" panose="020B0502020202020204" pitchFamily="34" charset="0"/>
              </a:rPr>
              <a:t>: Systematic error in the model due to flawed assumptions. Simple: A prejudice in the computer's thinking. Scenario: A model trained only on pictures of sunny days will be biased and might not recognize cloudy </a:t>
            </a:r>
            <a:r>
              <a:rPr lang="en-US" sz="2800" dirty="0" err="1">
                <a:solidFill>
                  <a:schemeClr val="bg1"/>
                </a:solidFill>
                <a:latin typeface="Century Gothic" panose="020B0502020202020204" pitchFamily="34" charset="0"/>
              </a:rPr>
              <a:t>days.Variance</a:t>
            </a:r>
            <a:r>
              <a:rPr lang="en-US" sz="2800" dirty="0">
                <a:solidFill>
                  <a:schemeClr val="bg1"/>
                </a:solidFill>
                <a:latin typeface="Century Gothic" panose="020B0502020202020204" pitchFamily="34" charset="0"/>
              </a:rPr>
              <a:t>: Sensitivity of the model to fluctuations in the training data. Simple: The computer getting confused by small changes in the examples. Scenario: A model that works perfectly on one set of data but fails on another very similar set of </a:t>
            </a:r>
            <a:r>
              <a:rPr lang="en-US" sz="2800" dirty="0" err="1">
                <a:solidFill>
                  <a:schemeClr val="bg1"/>
                </a:solidFill>
                <a:latin typeface="Century Gothic" panose="020B0502020202020204" pitchFamily="34" charset="0"/>
              </a:rPr>
              <a:t>data.Hyperparameters</a:t>
            </a:r>
            <a:r>
              <a:rPr lang="en-US" sz="2800" dirty="0">
                <a:solidFill>
                  <a:schemeClr val="bg1"/>
                </a:solidFill>
                <a:latin typeface="Century Gothic" panose="020B0502020202020204" pitchFamily="34" charset="0"/>
              </a:rPr>
              <a:t>: Parameters set before training that control the learning process. Simple: Settings you adjust before you start training. Scenario: Like adjusting the focus and brightness on a camera before taking a </a:t>
            </a:r>
            <a:r>
              <a:rPr lang="en-US" sz="2800" dirty="0" err="1">
                <a:solidFill>
                  <a:schemeClr val="bg1"/>
                </a:solidFill>
                <a:latin typeface="Century Gothic" panose="020B0502020202020204" pitchFamily="34" charset="0"/>
              </a:rPr>
              <a:t>picture.Deep</a:t>
            </a:r>
            <a:r>
              <a:rPr lang="en-US" sz="2800" dirty="0">
                <a:solidFill>
                  <a:schemeClr val="bg1"/>
                </a:solidFill>
                <a:latin typeface="Century Gothic" panose="020B0502020202020204" pitchFamily="34" charset="0"/>
              </a:rPr>
              <a:t> Learning </a:t>
            </a:r>
            <a:r>
              <a:rPr lang="en-US" sz="2800" dirty="0" err="1">
                <a:solidFill>
                  <a:schemeClr val="bg1"/>
                </a:solidFill>
                <a:latin typeface="Century Gothic" panose="020B0502020202020204" pitchFamily="34" charset="0"/>
              </a:rPr>
              <a:t>Terms:Neural</a:t>
            </a:r>
            <a:r>
              <a:rPr lang="en-US" sz="2800" dirty="0">
                <a:solidFill>
                  <a:schemeClr val="bg1"/>
                </a:solidFill>
                <a:latin typeface="Century Gothic" panose="020B0502020202020204" pitchFamily="34" charset="0"/>
              </a:rPr>
              <a:t> Network: Interconnected layers of neurons that process information. Simple: A network of connected "brains" working </a:t>
            </a:r>
            <a:r>
              <a:rPr lang="en-US" sz="2800" dirty="0" err="1">
                <a:solidFill>
                  <a:schemeClr val="bg1"/>
                </a:solidFill>
                <a:latin typeface="Century Gothic" panose="020B0502020202020204" pitchFamily="34" charset="0"/>
              </a:rPr>
              <a:t>together.Neuron</a:t>
            </a:r>
            <a:r>
              <a:rPr lang="en-US" sz="2800" dirty="0">
                <a:solidFill>
                  <a:schemeClr val="bg1"/>
                </a:solidFill>
                <a:latin typeface="Century Gothic" panose="020B0502020202020204" pitchFamily="34" charset="0"/>
              </a:rPr>
              <a:t> (Node): A basic processing unit in a neural network. Simple: A single "brain" in the </a:t>
            </a:r>
            <a:r>
              <a:rPr lang="en-US" sz="2800" dirty="0" err="1">
                <a:solidFill>
                  <a:schemeClr val="bg1"/>
                </a:solidFill>
                <a:latin typeface="Century Gothic" panose="020B0502020202020204" pitchFamily="34" charset="0"/>
              </a:rPr>
              <a:t>network.Layer</a:t>
            </a:r>
            <a:r>
              <a:rPr lang="en-US" sz="2800" dirty="0">
                <a:solidFill>
                  <a:schemeClr val="bg1"/>
                </a:solidFill>
                <a:latin typeface="Century Gothic" panose="020B0502020202020204" pitchFamily="34" charset="0"/>
              </a:rPr>
              <a:t>: A group of neurons (input, hidden, output layers). Simple: A level in the </a:t>
            </a:r>
            <a:r>
              <a:rPr lang="en-US" sz="2800" dirty="0" err="1">
                <a:solidFill>
                  <a:schemeClr val="bg1"/>
                </a:solidFill>
                <a:latin typeface="Century Gothic" panose="020B0502020202020204" pitchFamily="34" charset="0"/>
              </a:rPr>
              <a:t>network.Activation</a:t>
            </a:r>
            <a:r>
              <a:rPr lang="en-US" sz="2800" dirty="0">
                <a:solidFill>
                  <a:schemeClr val="bg1"/>
                </a:solidFill>
                <a:latin typeface="Century Gothic" panose="020B0502020202020204" pitchFamily="34" charset="0"/>
              </a:rPr>
              <a:t> Function: Introduces non-linearity to neurons. Simple: A way for the "brains" to make more complex </a:t>
            </a:r>
            <a:r>
              <a:rPr lang="en-US" sz="2800" dirty="0" err="1">
                <a:solidFill>
                  <a:schemeClr val="bg1"/>
                </a:solidFill>
                <a:latin typeface="Century Gothic" panose="020B0502020202020204" pitchFamily="34" charset="0"/>
              </a:rPr>
              <a:t>decisions.Backpropagation</a:t>
            </a:r>
            <a:r>
              <a:rPr lang="en-US" sz="2800" dirty="0">
                <a:solidFill>
                  <a:schemeClr val="bg1"/>
                </a:solidFill>
                <a:latin typeface="Century Gothic" panose="020B0502020202020204" pitchFamily="34" charset="0"/>
              </a:rPr>
              <a:t>: Adjusting connection weights to minimize prediction errors. Simple: A way for the network to learn from its </a:t>
            </a:r>
            <a:r>
              <a:rPr lang="en-US" sz="2800" dirty="0" err="1">
                <a:solidFill>
                  <a:schemeClr val="bg1"/>
                </a:solidFill>
                <a:latin typeface="Century Gothic" panose="020B0502020202020204" pitchFamily="34" charset="0"/>
              </a:rPr>
              <a:t>mistakes.Epoch</a:t>
            </a:r>
            <a:r>
              <a:rPr lang="en-US" sz="2800" dirty="0">
                <a:solidFill>
                  <a:schemeClr val="bg1"/>
                </a:solidFill>
                <a:latin typeface="Century Gothic" panose="020B0502020202020204" pitchFamily="34" charset="0"/>
              </a:rPr>
              <a:t>: One complete pass through the entire training dataset. Simple: Showing the computer all the examples </a:t>
            </a:r>
            <a:r>
              <a:rPr lang="en-US" sz="2800" dirty="0" err="1">
                <a:solidFill>
                  <a:schemeClr val="bg1"/>
                </a:solidFill>
                <a:latin typeface="Century Gothic" panose="020B0502020202020204" pitchFamily="34" charset="0"/>
              </a:rPr>
              <a:t>once.Batch</a:t>
            </a:r>
            <a:r>
              <a:rPr lang="en-US" sz="2800" dirty="0">
                <a:solidFill>
                  <a:schemeClr val="bg1"/>
                </a:solidFill>
                <a:latin typeface="Century Gothic" panose="020B0502020202020204" pitchFamily="34" charset="0"/>
              </a:rPr>
              <a:t> Size: Number of training examples processed at once. Simple: How many examples the computer looks at </a:t>
            </a:r>
            <a:r>
              <a:rPr lang="en-US" sz="2800" dirty="0" err="1">
                <a:solidFill>
                  <a:schemeClr val="bg1"/>
                </a:solidFill>
                <a:latin typeface="Century Gothic" panose="020B0502020202020204" pitchFamily="34" charset="0"/>
              </a:rPr>
              <a:t>at</a:t>
            </a:r>
            <a:r>
              <a:rPr lang="en-US" sz="2800" dirty="0">
                <a:solidFill>
                  <a:schemeClr val="bg1"/>
                </a:solidFill>
                <a:latin typeface="Century Gothic" panose="020B0502020202020204" pitchFamily="34" charset="0"/>
              </a:rPr>
              <a:t> a </a:t>
            </a:r>
            <a:r>
              <a:rPr lang="en-US" sz="2800" dirty="0" err="1">
                <a:solidFill>
                  <a:schemeClr val="bg1"/>
                </a:solidFill>
                <a:latin typeface="Century Gothic" panose="020B0502020202020204" pitchFamily="34" charset="0"/>
              </a:rPr>
              <a:t>time.Optimization</a:t>
            </a:r>
            <a:r>
              <a:rPr lang="en-US" sz="2800" dirty="0">
                <a:solidFill>
                  <a:schemeClr val="bg1"/>
                </a:solidFill>
                <a:latin typeface="Century Gothic" panose="020B0502020202020204" pitchFamily="34" charset="0"/>
              </a:rPr>
              <a:t> Algorithm: Used to adjust model parameters. Simple: The method the computer uses to </a:t>
            </a:r>
            <a:r>
              <a:rPr lang="en-US" sz="2800" dirty="0" err="1">
                <a:solidFill>
                  <a:schemeClr val="bg1"/>
                </a:solidFill>
                <a:latin typeface="Century Gothic" panose="020B0502020202020204" pitchFamily="34" charset="0"/>
              </a:rPr>
              <a:t>learn.Loss</a:t>
            </a:r>
            <a:r>
              <a:rPr lang="en-US" sz="2800" dirty="0">
                <a:solidFill>
                  <a:schemeClr val="bg1"/>
                </a:solidFill>
                <a:latin typeface="Century Gothic" panose="020B0502020202020204" pitchFamily="34" charset="0"/>
              </a:rPr>
              <a:t> Function: Measures the model's prediction error. Simple: How the computer knows it made a </a:t>
            </a:r>
            <a:r>
              <a:rPr lang="en-US" sz="2800" dirty="0" err="1">
                <a:solidFill>
                  <a:schemeClr val="bg1"/>
                </a:solidFill>
                <a:latin typeface="Century Gothic" panose="020B0502020202020204" pitchFamily="34" charset="0"/>
              </a:rPr>
              <a:t>mistake.Weight</a:t>
            </a:r>
            <a:r>
              <a:rPr lang="en-US" sz="2800" dirty="0">
                <a:solidFill>
                  <a:schemeClr val="bg1"/>
                </a:solidFill>
                <a:latin typeface="Century Gothic" panose="020B0502020202020204" pitchFamily="34" charset="0"/>
              </a:rPr>
              <a:t>: The strength of the connection between two neurons. Simple: How strongly two "brains" influence each </a:t>
            </a:r>
            <a:r>
              <a:rPr lang="en-US" sz="2800" dirty="0" err="1">
                <a:solidFill>
                  <a:schemeClr val="bg1"/>
                </a:solidFill>
                <a:latin typeface="Century Gothic" panose="020B0502020202020204" pitchFamily="34" charset="0"/>
              </a:rPr>
              <a:t>other.Learning</a:t>
            </a:r>
            <a:r>
              <a:rPr lang="en-US" sz="2800" dirty="0">
                <a:solidFill>
                  <a:schemeClr val="bg1"/>
                </a:solidFill>
                <a:latin typeface="Century Gothic" panose="020B0502020202020204" pitchFamily="34" charset="0"/>
              </a:rPr>
              <a:t> Rate: How quickly the model updates its weights. Simple: How quickly the computer </a:t>
            </a:r>
            <a:r>
              <a:rPr lang="en-US" sz="2800" dirty="0" err="1">
                <a:solidFill>
                  <a:schemeClr val="bg1"/>
                </a:solidFill>
                <a:latin typeface="Century Gothic" panose="020B0502020202020204" pitchFamily="34" charset="0"/>
              </a:rPr>
              <a:t>learns.Natural</a:t>
            </a:r>
            <a:r>
              <a:rPr lang="en-US" sz="2800" dirty="0">
                <a:solidFill>
                  <a:schemeClr val="bg1"/>
                </a:solidFill>
                <a:latin typeface="Century Gothic" panose="020B0502020202020204" pitchFamily="34" charset="0"/>
              </a:rPr>
              <a:t> Language Processing </a:t>
            </a:r>
            <a:r>
              <a:rPr lang="en-US" sz="2800" dirty="0" err="1">
                <a:solidFill>
                  <a:schemeClr val="bg1"/>
                </a:solidFill>
                <a:latin typeface="Century Gothic" panose="020B0502020202020204" pitchFamily="34" charset="0"/>
              </a:rPr>
              <a:t>Terms:Tokenization</a:t>
            </a:r>
            <a:r>
              <a:rPr lang="en-US" sz="2800" dirty="0">
                <a:solidFill>
                  <a:schemeClr val="bg1"/>
                </a:solidFill>
                <a:latin typeface="Century Gothic" panose="020B0502020202020204" pitchFamily="34" charset="0"/>
              </a:rPr>
              <a:t>: Breaking down text into tokens (words, phrases). Simple: Splitting a sentence into </a:t>
            </a:r>
            <a:r>
              <a:rPr lang="en-US" sz="2800" dirty="0" err="1">
                <a:solidFill>
                  <a:schemeClr val="bg1"/>
                </a:solidFill>
                <a:latin typeface="Century Gothic" panose="020B0502020202020204" pitchFamily="34" charset="0"/>
              </a:rPr>
              <a:t>words.Stop</a:t>
            </a:r>
            <a:r>
              <a:rPr lang="en-US" sz="2800" dirty="0">
                <a:solidFill>
                  <a:schemeClr val="bg1"/>
                </a:solidFill>
                <a:latin typeface="Century Gothic" panose="020B0502020202020204" pitchFamily="34" charset="0"/>
              </a:rPr>
              <a:t> Words: Common words (e.g., "the," "a," "is") often removed. Simple: Words that don't carry much </a:t>
            </a:r>
            <a:r>
              <a:rPr lang="en-US" sz="2800" dirty="0" err="1">
                <a:solidFill>
                  <a:schemeClr val="bg1"/>
                </a:solidFill>
                <a:latin typeface="Century Gothic" panose="020B0502020202020204" pitchFamily="34" charset="0"/>
              </a:rPr>
              <a:t>meaning.Stemming</a:t>
            </a:r>
            <a:r>
              <a:rPr lang="en-US" sz="2800" dirty="0">
                <a:solidFill>
                  <a:schemeClr val="bg1"/>
                </a:solidFill>
                <a:latin typeface="Century Gothic" panose="020B0502020202020204" pitchFamily="34" charset="0"/>
              </a:rPr>
              <a:t>: Reducing words to their root form. Simple: Chopping off the endings of </a:t>
            </a:r>
            <a:r>
              <a:rPr lang="en-US" sz="2800" dirty="0" err="1">
                <a:solidFill>
                  <a:schemeClr val="bg1"/>
                </a:solidFill>
                <a:latin typeface="Century Gothic" panose="020B0502020202020204" pitchFamily="34" charset="0"/>
              </a:rPr>
              <a:t>words.Lemmatization</a:t>
            </a:r>
            <a:r>
              <a:rPr lang="en-US" sz="2800" dirty="0">
                <a:solidFill>
                  <a:schemeClr val="bg1"/>
                </a:solidFill>
                <a:latin typeface="Century Gothic" panose="020B0502020202020204" pitchFamily="34" charset="0"/>
              </a:rPr>
              <a:t>: Reducing words to their dictionary form (lemma). Simple: Finding the base </a:t>
            </a:r>
            <a:r>
              <a:rPr lang="en-US" sz="2800" dirty="0" err="1">
                <a:solidFill>
                  <a:schemeClr val="bg1"/>
                </a:solidFill>
                <a:latin typeface="Century Gothic" panose="020B0502020202020204" pitchFamily="34" charset="0"/>
              </a:rPr>
              <a:t>word.Word</a:t>
            </a:r>
            <a:r>
              <a:rPr lang="en-US" sz="2800" dirty="0">
                <a:solidFill>
                  <a:schemeClr val="bg1"/>
                </a:solidFill>
                <a:latin typeface="Century Gothic" panose="020B0502020202020204" pitchFamily="34" charset="0"/>
              </a:rPr>
              <a:t> Embeddings: Representing words as vectors capturing semantic relationships. Simple: Giving each word a set of coordinates in "meaning-</a:t>
            </a:r>
            <a:r>
              <a:rPr lang="en-US" sz="2800" dirty="0" err="1">
                <a:solidFill>
                  <a:schemeClr val="bg1"/>
                </a:solidFill>
                <a:latin typeface="Century Gothic" panose="020B0502020202020204" pitchFamily="34" charset="0"/>
              </a:rPr>
              <a:t>space."Sentiment</a:t>
            </a:r>
            <a:r>
              <a:rPr lang="en-US" sz="2800" dirty="0">
                <a:solidFill>
                  <a:schemeClr val="bg1"/>
                </a:solidFill>
                <a:latin typeface="Century Gothic" panose="020B0502020202020204" pitchFamily="34" charset="0"/>
              </a:rPr>
              <a:t> Analysis: Determining the emotional tone of text. Simple: Figuring out if someone is happy or sad based on what they </a:t>
            </a:r>
            <a:r>
              <a:rPr lang="en-US" sz="2800" dirty="0" err="1">
                <a:solidFill>
                  <a:schemeClr val="bg1"/>
                </a:solidFill>
                <a:latin typeface="Century Gothic" panose="020B0502020202020204" pitchFamily="34" charset="0"/>
              </a:rPr>
              <a:t>wrote.Machine</a:t>
            </a:r>
            <a:r>
              <a:rPr lang="en-US" sz="2800" dirty="0">
                <a:solidFill>
                  <a:schemeClr val="bg1"/>
                </a:solidFill>
                <a:latin typeface="Century Gothic" panose="020B0502020202020204" pitchFamily="34" charset="0"/>
              </a:rPr>
              <a:t> Translation: Translating text from one language to </a:t>
            </a:r>
            <a:r>
              <a:rPr lang="en-US" sz="2800" dirty="0" err="1">
                <a:solidFill>
                  <a:schemeClr val="bg1"/>
                </a:solidFill>
                <a:latin typeface="Century Gothic" panose="020B0502020202020204" pitchFamily="34" charset="0"/>
              </a:rPr>
              <a:t>another.Text</a:t>
            </a:r>
            <a:r>
              <a:rPr lang="en-US" sz="2800" dirty="0">
                <a:solidFill>
                  <a:schemeClr val="bg1"/>
                </a:solidFill>
                <a:latin typeface="Century Gothic" panose="020B0502020202020204" pitchFamily="34" charset="0"/>
              </a:rPr>
              <a:t> Summarization: Generating a concise summary of </a:t>
            </a:r>
            <a:r>
              <a:rPr lang="en-US" sz="2800" dirty="0" err="1">
                <a:solidFill>
                  <a:schemeClr val="bg1"/>
                </a:solidFill>
                <a:latin typeface="Century Gothic" panose="020B0502020202020204" pitchFamily="34" charset="0"/>
              </a:rPr>
              <a:t>text.Named</a:t>
            </a:r>
            <a:r>
              <a:rPr lang="en-US" sz="2800" dirty="0">
                <a:solidFill>
                  <a:schemeClr val="bg1"/>
                </a:solidFill>
                <a:latin typeface="Century Gothic" panose="020B0502020202020204" pitchFamily="34" charset="0"/>
              </a:rPr>
              <a:t> Entity Recognition (NER): Identifying and classifying named entities. Simple: Finding and labeling names of people, places, and </a:t>
            </a:r>
            <a:r>
              <a:rPr lang="en-US" sz="2800" dirty="0" err="1">
                <a:solidFill>
                  <a:schemeClr val="bg1"/>
                </a:solidFill>
                <a:latin typeface="Century Gothic" panose="020B0502020202020204" pitchFamily="34" charset="0"/>
              </a:rPr>
              <a:t>organizations.Corpus</a:t>
            </a:r>
            <a:r>
              <a:rPr lang="en-US" sz="2800" dirty="0">
                <a:solidFill>
                  <a:schemeClr val="bg1"/>
                </a:solidFill>
                <a:latin typeface="Century Gothic" panose="020B0502020202020204" pitchFamily="34" charset="0"/>
              </a:rPr>
              <a:t>: A large collection of text. Simple: A big library of text.</a:t>
            </a:r>
          </a:p>
        </p:txBody>
      </p:sp>
      <p:sp>
        <p:nvSpPr>
          <p:cNvPr id="5" name="Footer Placeholder 4">
            <a:extLst>
              <a:ext uri="{FF2B5EF4-FFF2-40B4-BE49-F238E27FC236}">
                <a16:creationId xmlns:a16="http://schemas.microsoft.com/office/drawing/2014/main" id="{D4B79959-9B34-ADE8-DCEB-B27D134851E5}"/>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D17AA9EA-D8AE-BFEA-4402-47C4185592CE}"/>
              </a:ext>
            </a:extLst>
          </p:cNvPr>
          <p:cNvSpPr>
            <a:spLocks noGrp="1"/>
          </p:cNvSpPr>
          <p:nvPr>
            <p:ph type="sldNum" sz="quarter" idx="12"/>
          </p:nvPr>
        </p:nvSpPr>
        <p:spPr/>
        <p:txBody>
          <a:bodyPr/>
          <a:lstStyle/>
          <a:p>
            <a:fld id="{7F537688-BEAE-4904-826F-1C1E0645A5D0}" type="slidenum">
              <a:rPr lang="en-US" sz="2000" smtClean="0"/>
              <a:t>51</a:t>
            </a:fld>
            <a:endParaRPr lang="en-US" sz="2000" dirty="0"/>
          </a:p>
        </p:txBody>
      </p:sp>
      <p:sp>
        <p:nvSpPr>
          <p:cNvPr id="7" name="TextBox 6">
            <a:extLst>
              <a:ext uri="{FF2B5EF4-FFF2-40B4-BE49-F238E27FC236}">
                <a16:creationId xmlns:a16="http://schemas.microsoft.com/office/drawing/2014/main" id="{FCB2D1FD-8804-CBDF-81D7-F7A10F089D95}"/>
              </a:ext>
            </a:extLst>
          </p:cNvPr>
          <p:cNvSpPr txBox="1"/>
          <p:nvPr/>
        </p:nvSpPr>
        <p:spPr>
          <a:xfrm rot="21421172">
            <a:off x="8205443" y="5777412"/>
            <a:ext cx="3818758" cy="400110"/>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Binary Language == 1 and 0</a:t>
            </a:r>
            <a:endParaRPr lang="en-US" sz="2000" b="1" dirty="0">
              <a:latin typeface="Bradley Hand ITC" panose="03070402050302030203" pitchFamily="66" charset="0"/>
              <a:cs typeface="Arial"/>
            </a:endParaRPr>
          </a:p>
        </p:txBody>
      </p:sp>
      <p:sp>
        <p:nvSpPr>
          <p:cNvPr id="4" name="TextBox 3">
            <a:extLst>
              <a:ext uri="{FF2B5EF4-FFF2-40B4-BE49-F238E27FC236}">
                <a16:creationId xmlns:a16="http://schemas.microsoft.com/office/drawing/2014/main" id="{EABC1081-26B6-11D0-1BCE-6C824DDAF8B1}"/>
              </a:ext>
            </a:extLst>
          </p:cNvPr>
          <p:cNvSpPr txBox="1"/>
          <p:nvPr/>
        </p:nvSpPr>
        <p:spPr>
          <a:xfrm rot="21421172">
            <a:off x="9557483" y="351672"/>
            <a:ext cx="2513250" cy="400110"/>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This is a PLUS +</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4224454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35CF0A0-829D-2D0E-20E8-3755E7B07A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328603-53E5-AEAC-CF76-2EB66869F603}"/>
              </a:ext>
            </a:extLst>
          </p:cNvPr>
          <p:cNvSpPr>
            <a:spLocks noGrp="1"/>
          </p:cNvSpPr>
          <p:nvPr>
            <p:ph type="title"/>
          </p:nvPr>
        </p:nvSpPr>
        <p:spPr/>
        <p:txBody>
          <a:bodyPr/>
          <a:lstStyle/>
          <a:p>
            <a:r>
              <a:rPr lang="en-US" dirty="0">
                <a:solidFill>
                  <a:srgbClr val="DD9C19"/>
                </a:solidFill>
                <a:latin typeface="Century Gothic" panose="020B0502020202020204" pitchFamily="34" charset="0"/>
              </a:rPr>
              <a:t>A Glossary of Essential AI/ML/DL/NLP Terminologies</a:t>
            </a:r>
          </a:p>
        </p:txBody>
      </p:sp>
      <p:sp>
        <p:nvSpPr>
          <p:cNvPr id="3" name="Content Placeholder 2">
            <a:extLst>
              <a:ext uri="{FF2B5EF4-FFF2-40B4-BE49-F238E27FC236}">
                <a16:creationId xmlns:a16="http://schemas.microsoft.com/office/drawing/2014/main" id="{0DA24FA8-56F2-06CC-15F0-83E1849AD8F8}"/>
              </a:ext>
            </a:extLst>
          </p:cNvPr>
          <p:cNvSpPr>
            <a:spLocks noGrp="1"/>
          </p:cNvSpPr>
          <p:nvPr>
            <p:ph idx="1"/>
          </p:nvPr>
        </p:nvSpPr>
        <p:spPr>
          <a:xfrm>
            <a:off x="1097280" y="1845733"/>
            <a:ext cx="10058400" cy="4482639"/>
          </a:xfrm>
        </p:spPr>
        <p:txBody>
          <a:bodyPr>
            <a:noAutofit/>
          </a:bodyPr>
          <a:lstStyle/>
          <a:p>
            <a:pPr marL="0" indent="0">
              <a:lnSpc>
                <a:spcPct val="150000"/>
              </a:lnSpc>
              <a:buNone/>
            </a:pPr>
            <a:r>
              <a:rPr lang="en-US" sz="1600" b="1" dirty="0">
                <a:solidFill>
                  <a:schemeClr val="bg1"/>
                </a:solidFill>
                <a:latin typeface="Century Gothic" panose="020B0502020202020204" pitchFamily="34" charset="0"/>
              </a:rPr>
              <a:t>Machine Learning Terms</a:t>
            </a:r>
            <a:r>
              <a:rPr lang="en-US" sz="1600" dirty="0">
                <a:solidFill>
                  <a:schemeClr val="bg1"/>
                </a:solidFill>
                <a:latin typeface="Century Gothic" panose="020B0502020202020204" pitchFamily="34" charset="0"/>
              </a:rPr>
              <a:t>:</a:t>
            </a:r>
          </a:p>
          <a:p>
            <a:pPr marL="457200" indent="-457200">
              <a:lnSpc>
                <a:spcPct val="150000"/>
              </a:lnSpc>
              <a:buFont typeface="+mj-lt"/>
              <a:buAutoNum type="arabicPeriod"/>
            </a:pPr>
            <a:r>
              <a:rPr lang="en-US" sz="1600" b="1" dirty="0">
                <a:solidFill>
                  <a:schemeClr val="bg1"/>
                </a:solidFill>
                <a:latin typeface="Century Gothic" panose="020B0502020202020204" pitchFamily="34" charset="0"/>
              </a:rPr>
              <a:t>Supervised Learning: </a:t>
            </a:r>
            <a:r>
              <a:rPr lang="en-US" sz="1600" dirty="0">
                <a:solidFill>
                  <a:schemeClr val="bg1"/>
                </a:solidFill>
                <a:latin typeface="Century Gothic" panose="020B0502020202020204" pitchFamily="34" charset="0"/>
              </a:rPr>
              <a:t>Learning from labeled data (input-output pairs). </a:t>
            </a:r>
            <a:r>
              <a:rPr lang="en-US" sz="1600" b="1" dirty="0">
                <a:solidFill>
                  <a:schemeClr val="bg1"/>
                </a:solidFill>
                <a:latin typeface="Century Gothic" panose="020B0502020202020204" pitchFamily="34" charset="0"/>
              </a:rPr>
              <a:t>Simple</a:t>
            </a:r>
            <a:r>
              <a:rPr lang="en-US" sz="1600" dirty="0">
                <a:solidFill>
                  <a:schemeClr val="bg1"/>
                </a:solidFill>
                <a:latin typeface="Century Gothic" panose="020B0502020202020204" pitchFamily="34" charset="0"/>
              </a:rPr>
              <a:t>: Teaching a computer with answer keys. </a:t>
            </a:r>
            <a:r>
              <a:rPr lang="en-US" sz="1600" b="1" dirty="0">
                <a:solidFill>
                  <a:schemeClr val="bg1"/>
                </a:solidFill>
                <a:latin typeface="Century Gothic" panose="020B0502020202020204" pitchFamily="34" charset="0"/>
              </a:rPr>
              <a:t>Scenario</a:t>
            </a:r>
            <a:r>
              <a:rPr lang="en-US" sz="1600" dirty="0">
                <a:solidFill>
                  <a:schemeClr val="bg1"/>
                </a:solidFill>
                <a:latin typeface="Century Gothic" panose="020B0502020202020204" pitchFamily="34" charset="0"/>
              </a:rPr>
              <a:t>: Training a program to predict house prices. You give it examples of houses with their sizes, locations, and prices (the "answer key").</a:t>
            </a:r>
          </a:p>
          <a:p>
            <a:pPr marL="457200" indent="-457200">
              <a:lnSpc>
                <a:spcPct val="150000"/>
              </a:lnSpc>
              <a:buFont typeface="+mj-lt"/>
              <a:buAutoNum type="arabicPeriod"/>
            </a:pPr>
            <a:r>
              <a:rPr lang="en-US" sz="1600" b="1" dirty="0">
                <a:solidFill>
                  <a:schemeClr val="bg1"/>
                </a:solidFill>
                <a:latin typeface="Century Gothic" panose="020B0502020202020204" pitchFamily="34" charset="0"/>
              </a:rPr>
              <a:t>Unsupervised Learning: </a:t>
            </a:r>
            <a:r>
              <a:rPr lang="en-US" sz="1600" dirty="0">
                <a:solidFill>
                  <a:schemeClr val="bg1"/>
                </a:solidFill>
                <a:latin typeface="Century Gothic" panose="020B0502020202020204" pitchFamily="34" charset="0"/>
              </a:rPr>
              <a:t>Learning from unlabeled data, finding patterns. </a:t>
            </a:r>
            <a:r>
              <a:rPr lang="en-US" sz="1600" b="1" dirty="0">
                <a:solidFill>
                  <a:schemeClr val="bg1"/>
                </a:solidFill>
                <a:latin typeface="Century Gothic" panose="020B0502020202020204" pitchFamily="34" charset="0"/>
              </a:rPr>
              <a:t>Simple</a:t>
            </a:r>
            <a:r>
              <a:rPr lang="en-US" sz="1600" dirty="0">
                <a:solidFill>
                  <a:schemeClr val="bg1"/>
                </a:solidFill>
                <a:latin typeface="Century Gothic" panose="020B0502020202020204" pitchFamily="34" charset="0"/>
              </a:rPr>
              <a:t>: Giving a computer a bunch of stuff and asking it to sort it into groups. </a:t>
            </a:r>
            <a:r>
              <a:rPr lang="en-US" sz="1600" b="1" dirty="0">
                <a:solidFill>
                  <a:schemeClr val="bg1"/>
                </a:solidFill>
                <a:latin typeface="Century Gothic" panose="020B0502020202020204" pitchFamily="34" charset="0"/>
              </a:rPr>
              <a:t>Scenario</a:t>
            </a:r>
            <a:r>
              <a:rPr lang="en-US" sz="1600" dirty="0">
                <a:solidFill>
                  <a:schemeClr val="bg1"/>
                </a:solidFill>
                <a:latin typeface="Century Gothic" panose="020B0502020202020204" pitchFamily="34" charset="0"/>
              </a:rPr>
              <a:t>: A website suggesting groups you might like to join based on your interests.</a:t>
            </a:r>
          </a:p>
          <a:p>
            <a:pPr marL="457200" indent="-457200">
              <a:lnSpc>
                <a:spcPct val="150000"/>
              </a:lnSpc>
              <a:buFont typeface="+mj-lt"/>
              <a:buAutoNum type="arabicPeriod"/>
            </a:pPr>
            <a:r>
              <a:rPr lang="en-US" sz="1600" b="1" dirty="0">
                <a:solidFill>
                  <a:schemeClr val="bg1"/>
                </a:solidFill>
                <a:latin typeface="Century Gothic" panose="020B0502020202020204" pitchFamily="34" charset="0"/>
              </a:rPr>
              <a:t>Reinforcement Learning: </a:t>
            </a:r>
            <a:r>
              <a:rPr lang="en-US" sz="1600" dirty="0">
                <a:solidFill>
                  <a:schemeClr val="bg1"/>
                </a:solidFill>
                <a:latin typeface="Century Gothic" panose="020B0502020202020204" pitchFamily="34" charset="0"/>
              </a:rPr>
              <a:t>An agent learns by interacting with an environment and getting rewards or penalties. </a:t>
            </a:r>
            <a:r>
              <a:rPr lang="en-US" sz="1600" b="1" dirty="0">
                <a:solidFill>
                  <a:schemeClr val="bg1"/>
                </a:solidFill>
                <a:latin typeface="Century Gothic" panose="020B0502020202020204" pitchFamily="34" charset="0"/>
              </a:rPr>
              <a:t>Simple</a:t>
            </a:r>
            <a:r>
              <a:rPr lang="en-US" sz="1600" dirty="0">
                <a:solidFill>
                  <a:schemeClr val="bg1"/>
                </a:solidFill>
                <a:latin typeface="Century Gothic" panose="020B0502020202020204" pitchFamily="34" charset="0"/>
              </a:rPr>
              <a:t>: Training a pet with positive and negative reinforcement. </a:t>
            </a:r>
            <a:r>
              <a:rPr lang="en-US" sz="1600" b="1" dirty="0">
                <a:solidFill>
                  <a:schemeClr val="bg1"/>
                </a:solidFill>
                <a:latin typeface="Century Gothic" panose="020B0502020202020204" pitchFamily="34" charset="0"/>
              </a:rPr>
              <a:t>Scenario</a:t>
            </a:r>
            <a:r>
              <a:rPr lang="en-US" sz="1600" dirty="0">
                <a:solidFill>
                  <a:schemeClr val="bg1"/>
                </a:solidFill>
                <a:latin typeface="Century Gothic" panose="020B0502020202020204" pitchFamily="34" charset="0"/>
              </a:rPr>
              <a:t>: An AI playing a video game. It gets points for winning and loses points for losing, learning to play better over time.</a:t>
            </a:r>
          </a:p>
        </p:txBody>
      </p:sp>
      <p:sp>
        <p:nvSpPr>
          <p:cNvPr id="5" name="Footer Placeholder 4">
            <a:extLst>
              <a:ext uri="{FF2B5EF4-FFF2-40B4-BE49-F238E27FC236}">
                <a16:creationId xmlns:a16="http://schemas.microsoft.com/office/drawing/2014/main" id="{A088760E-27B3-6EA5-71FA-5729C7434E9D}"/>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0B1D6643-FB27-B192-E517-3FBCE18EBE57}"/>
              </a:ext>
            </a:extLst>
          </p:cNvPr>
          <p:cNvSpPr>
            <a:spLocks noGrp="1"/>
          </p:cNvSpPr>
          <p:nvPr>
            <p:ph type="sldNum" sz="quarter" idx="12"/>
          </p:nvPr>
        </p:nvSpPr>
        <p:spPr/>
        <p:txBody>
          <a:bodyPr/>
          <a:lstStyle/>
          <a:p>
            <a:fld id="{7F537688-BEAE-4904-826F-1C1E0645A5D0}" type="slidenum">
              <a:rPr lang="en-US" sz="2000" smtClean="0"/>
              <a:t>52</a:t>
            </a:fld>
            <a:endParaRPr lang="en-US" sz="2000" dirty="0"/>
          </a:p>
        </p:txBody>
      </p:sp>
      <p:sp>
        <p:nvSpPr>
          <p:cNvPr id="4" name="TextBox 3">
            <a:extLst>
              <a:ext uri="{FF2B5EF4-FFF2-40B4-BE49-F238E27FC236}">
                <a16:creationId xmlns:a16="http://schemas.microsoft.com/office/drawing/2014/main" id="{27A35BA6-5437-DCC3-FF2C-00FEAA4AA730}"/>
              </a:ext>
            </a:extLst>
          </p:cNvPr>
          <p:cNvSpPr txBox="1"/>
          <p:nvPr/>
        </p:nvSpPr>
        <p:spPr>
          <a:xfrm rot="21421172">
            <a:off x="9557483" y="351672"/>
            <a:ext cx="2513250" cy="400110"/>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This is a PLUS +</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28685713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31BDCD3-B772-2E3E-D6DC-4821CF7C2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8B4230-408F-ECA2-17FA-62E4450320D1}"/>
              </a:ext>
            </a:extLst>
          </p:cNvPr>
          <p:cNvSpPr>
            <a:spLocks noGrp="1"/>
          </p:cNvSpPr>
          <p:nvPr>
            <p:ph type="title"/>
          </p:nvPr>
        </p:nvSpPr>
        <p:spPr/>
        <p:txBody>
          <a:bodyPr/>
          <a:lstStyle/>
          <a:p>
            <a:r>
              <a:rPr lang="en-US" dirty="0">
                <a:solidFill>
                  <a:srgbClr val="DD9C19"/>
                </a:solidFill>
                <a:latin typeface="Century Gothic" panose="020B0502020202020204" pitchFamily="34" charset="0"/>
              </a:rPr>
              <a:t>A Glossary of Essential AI/ML/DL/NLP Terminologies</a:t>
            </a:r>
          </a:p>
        </p:txBody>
      </p:sp>
      <p:sp>
        <p:nvSpPr>
          <p:cNvPr id="3" name="Content Placeholder 2">
            <a:extLst>
              <a:ext uri="{FF2B5EF4-FFF2-40B4-BE49-F238E27FC236}">
                <a16:creationId xmlns:a16="http://schemas.microsoft.com/office/drawing/2014/main" id="{189BF215-C585-7152-AC58-3B38B012EF5A}"/>
              </a:ext>
            </a:extLst>
          </p:cNvPr>
          <p:cNvSpPr>
            <a:spLocks noGrp="1"/>
          </p:cNvSpPr>
          <p:nvPr>
            <p:ph idx="1"/>
          </p:nvPr>
        </p:nvSpPr>
        <p:spPr/>
        <p:txBody>
          <a:bodyPr>
            <a:normAutofit fontScale="25000" lnSpcReduction="20000"/>
          </a:bodyPr>
          <a:lstStyle/>
          <a:p>
            <a:pPr marL="0" indent="0">
              <a:lnSpc>
                <a:spcPct val="150000"/>
              </a:lnSpc>
              <a:buNone/>
            </a:pPr>
            <a:r>
              <a:rPr lang="en-US" sz="2800" dirty="0">
                <a:solidFill>
                  <a:schemeClr val="bg1"/>
                </a:solidFill>
                <a:latin typeface="Century Gothic" panose="020B0502020202020204" pitchFamily="34" charset="0"/>
              </a:rPr>
              <a:t>Machine Learning Terms: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Supervised Learning: Learning from labeled data (input-output pairs). Simple: Teaching a computer with answer keys. </a:t>
            </a:r>
            <a:r>
              <a:rPr lang="en-US" sz="2800" b="1" dirty="0">
                <a:solidFill>
                  <a:schemeClr val="bg1"/>
                </a:solidFill>
                <a:latin typeface="Century Gothic" panose="020B0502020202020204" pitchFamily="34" charset="0"/>
              </a:rPr>
              <a:t>Scenario</a:t>
            </a:r>
            <a:r>
              <a:rPr lang="en-US" sz="2800" dirty="0">
                <a:solidFill>
                  <a:schemeClr val="bg1"/>
                </a:solidFill>
                <a:latin typeface="Century Gothic" panose="020B0502020202020204" pitchFamily="34" charset="0"/>
              </a:rPr>
              <a:t>: Training a program to predict house prices. You give it examples of houses with their sizes, locations, and prices (the "answer key").</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Unsupervised Learning: Learning from unlabeled data, finding patterns. Simple: Giving a computer a bunch of stuff and asking it to sort it into groups. Scenario: A website suggesting groups you might like to join based on your interests.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Reinforcement Learning: An agent learns by interacting with an environment and getting rewards or penalties. Simple: Training a pet with positive and negative reinforcement. Scenario: An AI playing a video game. It gets points for winning and loses points for losing, learning to play better over time.</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Training Data: The data used to train a model. Simple: The examples you show the computer to learn from. Scenario: All the photos of cats and dogs you use to train the image recognition software.</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Test Data: Data used to check how well the trained model performs on new data. Simple: Showing the computer pictures it hasn't seen before to see if it learned correctly. Scenario: Using a different set of cat and dog photos to test the image recognition software.</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Feature: A measurable characteristic. Simple: A detail about something. Scenario: In predicting house prices, features are size, location, number of rooms, etc.</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Model: A mathematical representation of learned patterns. Simple: The rules the computer learns. Scenario: The formula the computer uses to predict house prices.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Algorithm: The specific set of rules or instructions used for learning. Simple: The method the computer uses to learn. Scenario: Different ways of training a computer, like different study techniques.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Overfitting: A model that learns the training data too well (including noise) and performs poorly on test data. Simple: Memorizing the answers to practice questions but failing the real test. Scenario: A model that can perfectly predict prices of houses it has seen, but it can't predict prices of houses it has not seen.</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Underfitting: A model that is too simple to capture the patterns and performs poorly on both training and test data. Simple: Not studying enough and failing the test. Scenario: A model that is too simple to predict house </a:t>
            </a:r>
            <a:r>
              <a:rPr lang="en-US" sz="2800" dirty="0" err="1">
                <a:solidFill>
                  <a:schemeClr val="bg1"/>
                </a:solidFill>
                <a:latin typeface="Century Gothic" panose="020B0502020202020204" pitchFamily="34" charset="0"/>
              </a:rPr>
              <a:t>prices.Accuracy</a:t>
            </a:r>
            <a:r>
              <a:rPr lang="en-US" sz="2800" dirty="0">
                <a:solidFill>
                  <a:schemeClr val="bg1"/>
                </a:solidFill>
                <a:latin typeface="Century Gothic" panose="020B0502020202020204" pitchFamily="34" charset="0"/>
              </a:rPr>
              <a:t>: How often the model makes correct predictions. Simple: How often the computer gets the answer </a:t>
            </a:r>
            <a:r>
              <a:rPr lang="en-US" sz="2800" dirty="0" err="1">
                <a:solidFill>
                  <a:schemeClr val="bg1"/>
                </a:solidFill>
                <a:latin typeface="Century Gothic" panose="020B0502020202020204" pitchFamily="34" charset="0"/>
              </a:rPr>
              <a:t>right.Precision</a:t>
            </a:r>
            <a:r>
              <a:rPr lang="en-US" sz="2800" dirty="0">
                <a:solidFill>
                  <a:schemeClr val="bg1"/>
                </a:solidFill>
                <a:latin typeface="Century Gothic" panose="020B0502020202020204" pitchFamily="34" charset="0"/>
              </a:rPr>
              <a:t>: Out of all positive predictions, how many were actually positive? Simple: Of all the things the computer said were cats, how many were actually </a:t>
            </a:r>
            <a:r>
              <a:rPr lang="en-US" sz="2800" dirty="0" err="1">
                <a:solidFill>
                  <a:schemeClr val="bg1"/>
                </a:solidFill>
                <a:latin typeface="Century Gothic" panose="020B0502020202020204" pitchFamily="34" charset="0"/>
              </a:rPr>
              <a:t>cats?Recall</a:t>
            </a:r>
            <a:r>
              <a:rPr lang="en-US" sz="2800" dirty="0">
                <a:solidFill>
                  <a:schemeClr val="bg1"/>
                </a:solidFill>
                <a:latin typeface="Century Gothic" panose="020B0502020202020204" pitchFamily="34" charset="0"/>
              </a:rPr>
              <a:t>: Out of all actually positive cases, how many did the model correctly identify? Simple: Of all the actual cats, how many did the computer correctly </a:t>
            </a:r>
            <a:r>
              <a:rPr lang="en-US" sz="2800" dirty="0" err="1">
                <a:solidFill>
                  <a:schemeClr val="bg1"/>
                </a:solidFill>
                <a:latin typeface="Century Gothic" panose="020B0502020202020204" pitchFamily="34" charset="0"/>
              </a:rPr>
              <a:t>identify?Bias</a:t>
            </a:r>
            <a:r>
              <a:rPr lang="en-US" sz="2800" dirty="0">
                <a:solidFill>
                  <a:schemeClr val="bg1"/>
                </a:solidFill>
                <a:latin typeface="Century Gothic" panose="020B0502020202020204" pitchFamily="34" charset="0"/>
              </a:rPr>
              <a:t>: Systematic error in the model due to flawed assumptions. Simple: A prejudice in the computer's thinking. Scenario: A model trained only on pictures of sunny days will be biased and might not recognize cloudy </a:t>
            </a:r>
            <a:r>
              <a:rPr lang="en-US" sz="2800" dirty="0" err="1">
                <a:solidFill>
                  <a:schemeClr val="bg1"/>
                </a:solidFill>
                <a:latin typeface="Century Gothic" panose="020B0502020202020204" pitchFamily="34" charset="0"/>
              </a:rPr>
              <a:t>days.Variance</a:t>
            </a:r>
            <a:r>
              <a:rPr lang="en-US" sz="2800" dirty="0">
                <a:solidFill>
                  <a:schemeClr val="bg1"/>
                </a:solidFill>
                <a:latin typeface="Century Gothic" panose="020B0502020202020204" pitchFamily="34" charset="0"/>
              </a:rPr>
              <a:t>: Sensitivity of the model to fluctuations in the training data. Simple: The computer getting confused by small changes in the examples. Scenario: A model that works perfectly on one set of data but fails on another very similar set of </a:t>
            </a:r>
            <a:r>
              <a:rPr lang="en-US" sz="2800" dirty="0" err="1">
                <a:solidFill>
                  <a:schemeClr val="bg1"/>
                </a:solidFill>
                <a:latin typeface="Century Gothic" panose="020B0502020202020204" pitchFamily="34" charset="0"/>
              </a:rPr>
              <a:t>data.Hyperparameters</a:t>
            </a:r>
            <a:r>
              <a:rPr lang="en-US" sz="2800" dirty="0">
                <a:solidFill>
                  <a:schemeClr val="bg1"/>
                </a:solidFill>
                <a:latin typeface="Century Gothic" panose="020B0502020202020204" pitchFamily="34" charset="0"/>
              </a:rPr>
              <a:t>: Parameters set before training that control the learning process. Simple: Settings you adjust before you start training. Scenario: Like adjusting the focus and brightness on a camera before taking a </a:t>
            </a:r>
            <a:r>
              <a:rPr lang="en-US" sz="2800" dirty="0" err="1">
                <a:solidFill>
                  <a:schemeClr val="bg1"/>
                </a:solidFill>
                <a:latin typeface="Century Gothic" panose="020B0502020202020204" pitchFamily="34" charset="0"/>
              </a:rPr>
              <a:t>picture.Deep</a:t>
            </a:r>
            <a:r>
              <a:rPr lang="en-US" sz="2800" dirty="0">
                <a:solidFill>
                  <a:schemeClr val="bg1"/>
                </a:solidFill>
                <a:latin typeface="Century Gothic" panose="020B0502020202020204" pitchFamily="34" charset="0"/>
              </a:rPr>
              <a:t> Learning </a:t>
            </a:r>
            <a:r>
              <a:rPr lang="en-US" sz="2800" dirty="0" err="1">
                <a:solidFill>
                  <a:schemeClr val="bg1"/>
                </a:solidFill>
                <a:latin typeface="Century Gothic" panose="020B0502020202020204" pitchFamily="34" charset="0"/>
              </a:rPr>
              <a:t>Terms:Neural</a:t>
            </a:r>
            <a:r>
              <a:rPr lang="en-US" sz="2800" dirty="0">
                <a:solidFill>
                  <a:schemeClr val="bg1"/>
                </a:solidFill>
                <a:latin typeface="Century Gothic" panose="020B0502020202020204" pitchFamily="34" charset="0"/>
              </a:rPr>
              <a:t> Network: Interconnected layers of neurons that process information. Simple: A network of connected "brains" working </a:t>
            </a:r>
            <a:r>
              <a:rPr lang="en-US" sz="2800" dirty="0" err="1">
                <a:solidFill>
                  <a:schemeClr val="bg1"/>
                </a:solidFill>
                <a:latin typeface="Century Gothic" panose="020B0502020202020204" pitchFamily="34" charset="0"/>
              </a:rPr>
              <a:t>together.Neuron</a:t>
            </a:r>
            <a:r>
              <a:rPr lang="en-US" sz="2800" dirty="0">
                <a:solidFill>
                  <a:schemeClr val="bg1"/>
                </a:solidFill>
                <a:latin typeface="Century Gothic" panose="020B0502020202020204" pitchFamily="34" charset="0"/>
              </a:rPr>
              <a:t> (Node): A basic processing unit in a neural network. Simple: A single "brain" in the </a:t>
            </a:r>
            <a:r>
              <a:rPr lang="en-US" sz="2800" dirty="0" err="1">
                <a:solidFill>
                  <a:schemeClr val="bg1"/>
                </a:solidFill>
                <a:latin typeface="Century Gothic" panose="020B0502020202020204" pitchFamily="34" charset="0"/>
              </a:rPr>
              <a:t>network.Layer</a:t>
            </a:r>
            <a:r>
              <a:rPr lang="en-US" sz="2800" dirty="0">
                <a:solidFill>
                  <a:schemeClr val="bg1"/>
                </a:solidFill>
                <a:latin typeface="Century Gothic" panose="020B0502020202020204" pitchFamily="34" charset="0"/>
              </a:rPr>
              <a:t>: A group of neurons (input, hidden, output layers). Simple: A level in the </a:t>
            </a:r>
            <a:r>
              <a:rPr lang="en-US" sz="2800" dirty="0" err="1">
                <a:solidFill>
                  <a:schemeClr val="bg1"/>
                </a:solidFill>
                <a:latin typeface="Century Gothic" panose="020B0502020202020204" pitchFamily="34" charset="0"/>
              </a:rPr>
              <a:t>network.Activation</a:t>
            </a:r>
            <a:r>
              <a:rPr lang="en-US" sz="2800" dirty="0">
                <a:solidFill>
                  <a:schemeClr val="bg1"/>
                </a:solidFill>
                <a:latin typeface="Century Gothic" panose="020B0502020202020204" pitchFamily="34" charset="0"/>
              </a:rPr>
              <a:t> Function: Introduces non-linearity to neurons. Simple: A way for the "brains" to make more complex </a:t>
            </a:r>
            <a:r>
              <a:rPr lang="en-US" sz="2800" dirty="0" err="1">
                <a:solidFill>
                  <a:schemeClr val="bg1"/>
                </a:solidFill>
                <a:latin typeface="Century Gothic" panose="020B0502020202020204" pitchFamily="34" charset="0"/>
              </a:rPr>
              <a:t>decisions.Backpropagation</a:t>
            </a:r>
            <a:r>
              <a:rPr lang="en-US" sz="2800" dirty="0">
                <a:solidFill>
                  <a:schemeClr val="bg1"/>
                </a:solidFill>
                <a:latin typeface="Century Gothic" panose="020B0502020202020204" pitchFamily="34" charset="0"/>
              </a:rPr>
              <a:t>: Adjusting connection weights to minimize prediction errors. Simple: A way for the network to learn from its </a:t>
            </a:r>
            <a:r>
              <a:rPr lang="en-US" sz="2800" dirty="0" err="1">
                <a:solidFill>
                  <a:schemeClr val="bg1"/>
                </a:solidFill>
                <a:latin typeface="Century Gothic" panose="020B0502020202020204" pitchFamily="34" charset="0"/>
              </a:rPr>
              <a:t>mistakes.Epoch</a:t>
            </a:r>
            <a:r>
              <a:rPr lang="en-US" sz="2800" dirty="0">
                <a:solidFill>
                  <a:schemeClr val="bg1"/>
                </a:solidFill>
                <a:latin typeface="Century Gothic" panose="020B0502020202020204" pitchFamily="34" charset="0"/>
              </a:rPr>
              <a:t>: One complete pass through the entire training dataset. Simple: Showing the computer all the examples </a:t>
            </a:r>
            <a:r>
              <a:rPr lang="en-US" sz="2800" dirty="0" err="1">
                <a:solidFill>
                  <a:schemeClr val="bg1"/>
                </a:solidFill>
                <a:latin typeface="Century Gothic" panose="020B0502020202020204" pitchFamily="34" charset="0"/>
              </a:rPr>
              <a:t>once.Batch</a:t>
            </a:r>
            <a:r>
              <a:rPr lang="en-US" sz="2800" dirty="0">
                <a:solidFill>
                  <a:schemeClr val="bg1"/>
                </a:solidFill>
                <a:latin typeface="Century Gothic" panose="020B0502020202020204" pitchFamily="34" charset="0"/>
              </a:rPr>
              <a:t> Size: Number of training examples processed at once. Simple: How many examples the computer looks at </a:t>
            </a:r>
            <a:r>
              <a:rPr lang="en-US" sz="2800" dirty="0" err="1">
                <a:solidFill>
                  <a:schemeClr val="bg1"/>
                </a:solidFill>
                <a:latin typeface="Century Gothic" panose="020B0502020202020204" pitchFamily="34" charset="0"/>
              </a:rPr>
              <a:t>at</a:t>
            </a:r>
            <a:r>
              <a:rPr lang="en-US" sz="2800" dirty="0">
                <a:solidFill>
                  <a:schemeClr val="bg1"/>
                </a:solidFill>
                <a:latin typeface="Century Gothic" panose="020B0502020202020204" pitchFamily="34" charset="0"/>
              </a:rPr>
              <a:t> a </a:t>
            </a:r>
            <a:r>
              <a:rPr lang="en-US" sz="2800" dirty="0" err="1">
                <a:solidFill>
                  <a:schemeClr val="bg1"/>
                </a:solidFill>
                <a:latin typeface="Century Gothic" panose="020B0502020202020204" pitchFamily="34" charset="0"/>
              </a:rPr>
              <a:t>time.Optimization</a:t>
            </a:r>
            <a:r>
              <a:rPr lang="en-US" sz="2800" dirty="0">
                <a:solidFill>
                  <a:schemeClr val="bg1"/>
                </a:solidFill>
                <a:latin typeface="Century Gothic" panose="020B0502020202020204" pitchFamily="34" charset="0"/>
              </a:rPr>
              <a:t> Algorithm: Used to adjust model parameters. Simple: The method the computer uses to </a:t>
            </a:r>
            <a:r>
              <a:rPr lang="en-US" sz="2800" dirty="0" err="1">
                <a:solidFill>
                  <a:schemeClr val="bg1"/>
                </a:solidFill>
                <a:latin typeface="Century Gothic" panose="020B0502020202020204" pitchFamily="34" charset="0"/>
              </a:rPr>
              <a:t>learn.Loss</a:t>
            </a:r>
            <a:r>
              <a:rPr lang="en-US" sz="2800" dirty="0">
                <a:solidFill>
                  <a:schemeClr val="bg1"/>
                </a:solidFill>
                <a:latin typeface="Century Gothic" panose="020B0502020202020204" pitchFamily="34" charset="0"/>
              </a:rPr>
              <a:t> Function: Measures the model's prediction error. Simple: How the computer knows it made a </a:t>
            </a:r>
            <a:r>
              <a:rPr lang="en-US" sz="2800" dirty="0" err="1">
                <a:solidFill>
                  <a:schemeClr val="bg1"/>
                </a:solidFill>
                <a:latin typeface="Century Gothic" panose="020B0502020202020204" pitchFamily="34" charset="0"/>
              </a:rPr>
              <a:t>mistake.Weight</a:t>
            </a:r>
            <a:r>
              <a:rPr lang="en-US" sz="2800" dirty="0">
                <a:solidFill>
                  <a:schemeClr val="bg1"/>
                </a:solidFill>
                <a:latin typeface="Century Gothic" panose="020B0502020202020204" pitchFamily="34" charset="0"/>
              </a:rPr>
              <a:t>: The strength of the connection between two neurons. Simple: How strongly two "brains" influence each </a:t>
            </a:r>
            <a:r>
              <a:rPr lang="en-US" sz="2800" dirty="0" err="1">
                <a:solidFill>
                  <a:schemeClr val="bg1"/>
                </a:solidFill>
                <a:latin typeface="Century Gothic" panose="020B0502020202020204" pitchFamily="34" charset="0"/>
              </a:rPr>
              <a:t>other.Learning</a:t>
            </a:r>
            <a:r>
              <a:rPr lang="en-US" sz="2800" dirty="0">
                <a:solidFill>
                  <a:schemeClr val="bg1"/>
                </a:solidFill>
                <a:latin typeface="Century Gothic" panose="020B0502020202020204" pitchFamily="34" charset="0"/>
              </a:rPr>
              <a:t> Rate: How quickly the model updates its weights. Simple: How quickly the computer </a:t>
            </a:r>
            <a:r>
              <a:rPr lang="en-US" sz="2800" dirty="0" err="1">
                <a:solidFill>
                  <a:schemeClr val="bg1"/>
                </a:solidFill>
                <a:latin typeface="Century Gothic" panose="020B0502020202020204" pitchFamily="34" charset="0"/>
              </a:rPr>
              <a:t>learns.Natural</a:t>
            </a:r>
            <a:r>
              <a:rPr lang="en-US" sz="2800" dirty="0">
                <a:solidFill>
                  <a:schemeClr val="bg1"/>
                </a:solidFill>
                <a:latin typeface="Century Gothic" panose="020B0502020202020204" pitchFamily="34" charset="0"/>
              </a:rPr>
              <a:t> Language Processing </a:t>
            </a:r>
            <a:r>
              <a:rPr lang="en-US" sz="2800" dirty="0" err="1">
                <a:solidFill>
                  <a:schemeClr val="bg1"/>
                </a:solidFill>
                <a:latin typeface="Century Gothic" panose="020B0502020202020204" pitchFamily="34" charset="0"/>
              </a:rPr>
              <a:t>Terms:Tokenization</a:t>
            </a:r>
            <a:r>
              <a:rPr lang="en-US" sz="2800" dirty="0">
                <a:solidFill>
                  <a:schemeClr val="bg1"/>
                </a:solidFill>
                <a:latin typeface="Century Gothic" panose="020B0502020202020204" pitchFamily="34" charset="0"/>
              </a:rPr>
              <a:t>: Breaking down text into tokens (words, phrases). Simple: Splitting a sentence into </a:t>
            </a:r>
            <a:r>
              <a:rPr lang="en-US" sz="2800" dirty="0" err="1">
                <a:solidFill>
                  <a:schemeClr val="bg1"/>
                </a:solidFill>
                <a:latin typeface="Century Gothic" panose="020B0502020202020204" pitchFamily="34" charset="0"/>
              </a:rPr>
              <a:t>words.Stop</a:t>
            </a:r>
            <a:r>
              <a:rPr lang="en-US" sz="2800" dirty="0">
                <a:solidFill>
                  <a:schemeClr val="bg1"/>
                </a:solidFill>
                <a:latin typeface="Century Gothic" panose="020B0502020202020204" pitchFamily="34" charset="0"/>
              </a:rPr>
              <a:t> Words: Common words (e.g., "the," "a," "is") often removed. Simple: Words that don't carry much </a:t>
            </a:r>
            <a:r>
              <a:rPr lang="en-US" sz="2800" dirty="0" err="1">
                <a:solidFill>
                  <a:schemeClr val="bg1"/>
                </a:solidFill>
                <a:latin typeface="Century Gothic" panose="020B0502020202020204" pitchFamily="34" charset="0"/>
              </a:rPr>
              <a:t>meaning.Stemming</a:t>
            </a:r>
            <a:r>
              <a:rPr lang="en-US" sz="2800" dirty="0">
                <a:solidFill>
                  <a:schemeClr val="bg1"/>
                </a:solidFill>
                <a:latin typeface="Century Gothic" panose="020B0502020202020204" pitchFamily="34" charset="0"/>
              </a:rPr>
              <a:t>: Reducing words to their root form. Simple: Chopping off the endings of </a:t>
            </a:r>
            <a:r>
              <a:rPr lang="en-US" sz="2800" dirty="0" err="1">
                <a:solidFill>
                  <a:schemeClr val="bg1"/>
                </a:solidFill>
                <a:latin typeface="Century Gothic" panose="020B0502020202020204" pitchFamily="34" charset="0"/>
              </a:rPr>
              <a:t>words.Lemmatization</a:t>
            </a:r>
            <a:r>
              <a:rPr lang="en-US" sz="2800" dirty="0">
                <a:solidFill>
                  <a:schemeClr val="bg1"/>
                </a:solidFill>
                <a:latin typeface="Century Gothic" panose="020B0502020202020204" pitchFamily="34" charset="0"/>
              </a:rPr>
              <a:t>: Reducing words to their dictionary form (lemma). Simple: Finding the base </a:t>
            </a:r>
            <a:r>
              <a:rPr lang="en-US" sz="2800" dirty="0" err="1">
                <a:solidFill>
                  <a:schemeClr val="bg1"/>
                </a:solidFill>
                <a:latin typeface="Century Gothic" panose="020B0502020202020204" pitchFamily="34" charset="0"/>
              </a:rPr>
              <a:t>word.Word</a:t>
            </a:r>
            <a:r>
              <a:rPr lang="en-US" sz="2800" dirty="0">
                <a:solidFill>
                  <a:schemeClr val="bg1"/>
                </a:solidFill>
                <a:latin typeface="Century Gothic" panose="020B0502020202020204" pitchFamily="34" charset="0"/>
              </a:rPr>
              <a:t> Embeddings: Representing words as vectors capturing semantic relationships. Simple: Giving each word a set of coordinates in "meaning-</a:t>
            </a:r>
            <a:r>
              <a:rPr lang="en-US" sz="2800" dirty="0" err="1">
                <a:solidFill>
                  <a:schemeClr val="bg1"/>
                </a:solidFill>
                <a:latin typeface="Century Gothic" panose="020B0502020202020204" pitchFamily="34" charset="0"/>
              </a:rPr>
              <a:t>space."Sentiment</a:t>
            </a:r>
            <a:r>
              <a:rPr lang="en-US" sz="2800" dirty="0">
                <a:solidFill>
                  <a:schemeClr val="bg1"/>
                </a:solidFill>
                <a:latin typeface="Century Gothic" panose="020B0502020202020204" pitchFamily="34" charset="0"/>
              </a:rPr>
              <a:t> Analysis: Determining the emotional tone of text. Simple: Figuring out if someone is happy or sad based on what they </a:t>
            </a:r>
            <a:r>
              <a:rPr lang="en-US" sz="2800" dirty="0" err="1">
                <a:solidFill>
                  <a:schemeClr val="bg1"/>
                </a:solidFill>
                <a:latin typeface="Century Gothic" panose="020B0502020202020204" pitchFamily="34" charset="0"/>
              </a:rPr>
              <a:t>wrote.Machine</a:t>
            </a:r>
            <a:r>
              <a:rPr lang="en-US" sz="2800" dirty="0">
                <a:solidFill>
                  <a:schemeClr val="bg1"/>
                </a:solidFill>
                <a:latin typeface="Century Gothic" panose="020B0502020202020204" pitchFamily="34" charset="0"/>
              </a:rPr>
              <a:t> Translation: Translating text from one language to </a:t>
            </a:r>
            <a:r>
              <a:rPr lang="en-US" sz="2800" dirty="0" err="1">
                <a:solidFill>
                  <a:schemeClr val="bg1"/>
                </a:solidFill>
                <a:latin typeface="Century Gothic" panose="020B0502020202020204" pitchFamily="34" charset="0"/>
              </a:rPr>
              <a:t>another.Text</a:t>
            </a:r>
            <a:r>
              <a:rPr lang="en-US" sz="2800" dirty="0">
                <a:solidFill>
                  <a:schemeClr val="bg1"/>
                </a:solidFill>
                <a:latin typeface="Century Gothic" panose="020B0502020202020204" pitchFamily="34" charset="0"/>
              </a:rPr>
              <a:t> Summarization: Generating a concise summary of </a:t>
            </a:r>
            <a:r>
              <a:rPr lang="en-US" sz="2800" dirty="0" err="1">
                <a:solidFill>
                  <a:schemeClr val="bg1"/>
                </a:solidFill>
                <a:latin typeface="Century Gothic" panose="020B0502020202020204" pitchFamily="34" charset="0"/>
              </a:rPr>
              <a:t>text.Named</a:t>
            </a:r>
            <a:r>
              <a:rPr lang="en-US" sz="2800" dirty="0">
                <a:solidFill>
                  <a:schemeClr val="bg1"/>
                </a:solidFill>
                <a:latin typeface="Century Gothic" panose="020B0502020202020204" pitchFamily="34" charset="0"/>
              </a:rPr>
              <a:t> Entity Recognition (NER): Identifying and classifying named entities. Simple: Finding and labeling names of people, places, and </a:t>
            </a:r>
            <a:r>
              <a:rPr lang="en-US" sz="2800" dirty="0" err="1">
                <a:solidFill>
                  <a:schemeClr val="bg1"/>
                </a:solidFill>
                <a:latin typeface="Century Gothic" panose="020B0502020202020204" pitchFamily="34" charset="0"/>
              </a:rPr>
              <a:t>organizations.Corpus</a:t>
            </a:r>
            <a:r>
              <a:rPr lang="en-US" sz="2800" dirty="0">
                <a:solidFill>
                  <a:schemeClr val="bg1"/>
                </a:solidFill>
                <a:latin typeface="Century Gothic" panose="020B0502020202020204" pitchFamily="34" charset="0"/>
              </a:rPr>
              <a:t>: A large collection of text. Simple: A big library of text.</a:t>
            </a:r>
          </a:p>
        </p:txBody>
      </p:sp>
      <p:sp>
        <p:nvSpPr>
          <p:cNvPr id="5" name="Footer Placeholder 4">
            <a:extLst>
              <a:ext uri="{FF2B5EF4-FFF2-40B4-BE49-F238E27FC236}">
                <a16:creationId xmlns:a16="http://schemas.microsoft.com/office/drawing/2014/main" id="{AFA75BFD-9DA2-E724-D8AA-30F2902404D7}"/>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E12AF765-6109-D9B0-2BF1-C5944963B072}"/>
              </a:ext>
            </a:extLst>
          </p:cNvPr>
          <p:cNvSpPr>
            <a:spLocks noGrp="1"/>
          </p:cNvSpPr>
          <p:nvPr>
            <p:ph type="sldNum" sz="quarter" idx="12"/>
          </p:nvPr>
        </p:nvSpPr>
        <p:spPr/>
        <p:txBody>
          <a:bodyPr/>
          <a:lstStyle/>
          <a:p>
            <a:fld id="{7F537688-BEAE-4904-826F-1C1E0645A5D0}" type="slidenum">
              <a:rPr lang="en-US" sz="2000" smtClean="0"/>
              <a:t>53</a:t>
            </a:fld>
            <a:endParaRPr lang="en-US" sz="2000" dirty="0"/>
          </a:p>
        </p:txBody>
      </p:sp>
      <p:sp>
        <p:nvSpPr>
          <p:cNvPr id="7" name="TextBox 6">
            <a:extLst>
              <a:ext uri="{FF2B5EF4-FFF2-40B4-BE49-F238E27FC236}">
                <a16:creationId xmlns:a16="http://schemas.microsoft.com/office/drawing/2014/main" id="{ED08185E-385D-095D-5AD7-AA522DBDAF33}"/>
              </a:ext>
            </a:extLst>
          </p:cNvPr>
          <p:cNvSpPr txBox="1"/>
          <p:nvPr/>
        </p:nvSpPr>
        <p:spPr>
          <a:xfrm rot="21421172">
            <a:off x="8205443" y="5777412"/>
            <a:ext cx="3818758" cy="400110"/>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Binary Language == 1 and 0</a:t>
            </a:r>
            <a:endParaRPr lang="en-US" sz="2000" b="1" dirty="0">
              <a:latin typeface="Bradley Hand ITC" panose="03070402050302030203" pitchFamily="66" charset="0"/>
              <a:cs typeface="Arial"/>
            </a:endParaRPr>
          </a:p>
        </p:txBody>
      </p:sp>
      <p:sp>
        <p:nvSpPr>
          <p:cNvPr id="4" name="TextBox 3">
            <a:extLst>
              <a:ext uri="{FF2B5EF4-FFF2-40B4-BE49-F238E27FC236}">
                <a16:creationId xmlns:a16="http://schemas.microsoft.com/office/drawing/2014/main" id="{A88FA7D6-4F7B-267B-F1E0-C70A965825A3}"/>
              </a:ext>
            </a:extLst>
          </p:cNvPr>
          <p:cNvSpPr txBox="1"/>
          <p:nvPr/>
        </p:nvSpPr>
        <p:spPr>
          <a:xfrm rot="21421172">
            <a:off x="9557483" y="351672"/>
            <a:ext cx="2513250" cy="400110"/>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This is a PLUS +</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9437775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588B911-5480-6BE9-68E3-698FF12DE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6320C-933D-2140-2264-EC2A5AE85193}"/>
              </a:ext>
            </a:extLst>
          </p:cNvPr>
          <p:cNvSpPr>
            <a:spLocks noGrp="1"/>
          </p:cNvSpPr>
          <p:nvPr>
            <p:ph type="title"/>
          </p:nvPr>
        </p:nvSpPr>
        <p:spPr/>
        <p:txBody>
          <a:bodyPr/>
          <a:lstStyle/>
          <a:p>
            <a:r>
              <a:rPr lang="en-US" dirty="0">
                <a:solidFill>
                  <a:srgbClr val="DD9C19"/>
                </a:solidFill>
                <a:latin typeface="Century Gothic" panose="020B0502020202020204" pitchFamily="34" charset="0"/>
              </a:rPr>
              <a:t>A Glossary of Essential AI/ML/DL/NLP </a:t>
            </a:r>
            <a:r>
              <a:rPr lang="en-US" dirty="0" err="1">
                <a:solidFill>
                  <a:srgbClr val="DD9C19"/>
                </a:solidFill>
                <a:latin typeface="Century Gothic" panose="020B0502020202020204" pitchFamily="34" charset="0"/>
              </a:rPr>
              <a:t>Terminoligies</a:t>
            </a:r>
            <a:endParaRPr lang="en-US" dirty="0">
              <a:solidFill>
                <a:srgbClr val="DD9C19"/>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80C8DE0B-C48B-A1D3-C0C1-EEA1ACE3F189}"/>
              </a:ext>
            </a:extLst>
          </p:cNvPr>
          <p:cNvSpPr>
            <a:spLocks noGrp="1"/>
          </p:cNvSpPr>
          <p:nvPr>
            <p:ph idx="1"/>
          </p:nvPr>
        </p:nvSpPr>
        <p:spPr/>
        <p:txBody>
          <a:bodyPr>
            <a:normAutofit fontScale="25000" lnSpcReduction="20000"/>
          </a:bodyPr>
          <a:lstStyle/>
          <a:p>
            <a:pPr>
              <a:lnSpc>
                <a:spcPct val="150000"/>
              </a:lnSpc>
            </a:pPr>
            <a:r>
              <a:rPr lang="en-US" sz="2800" dirty="0">
                <a:solidFill>
                  <a:schemeClr val="bg1"/>
                </a:solidFill>
                <a:latin typeface="Century Gothic" panose="020B0502020202020204" pitchFamily="34" charset="0"/>
              </a:rPr>
              <a:t>General AI Terms are:</a:t>
            </a:r>
          </a:p>
          <a:p>
            <a:pPr marL="457200" indent="-457200">
              <a:lnSpc>
                <a:spcPct val="150000"/>
              </a:lnSpc>
              <a:buFont typeface="+mj-lt"/>
              <a:buAutoNum type="arabicPeriod"/>
            </a:pPr>
            <a:r>
              <a:rPr lang="en-US" sz="2800" b="1" dirty="0">
                <a:solidFill>
                  <a:schemeClr val="bg1"/>
                </a:solidFill>
                <a:latin typeface="Century Gothic" panose="020B0502020202020204" pitchFamily="34" charset="0"/>
              </a:rPr>
              <a:t>Artificial Intelligence (AI): </a:t>
            </a:r>
            <a:r>
              <a:rPr lang="en-US" sz="2800" dirty="0">
                <a:solidFill>
                  <a:schemeClr val="bg1"/>
                </a:solidFill>
                <a:latin typeface="Century Gothic" panose="020B0502020202020204" pitchFamily="34" charset="0"/>
              </a:rPr>
              <a:t>The broad concept of creating machines that can perform tasks that usually require human intelligence. </a:t>
            </a:r>
            <a:r>
              <a:rPr lang="en-US" sz="2800" b="1" dirty="0">
                <a:solidFill>
                  <a:schemeClr val="bg1"/>
                </a:solidFill>
                <a:latin typeface="Century Gothic" panose="020B0502020202020204" pitchFamily="34" charset="0"/>
              </a:rPr>
              <a:t>Simple</a:t>
            </a:r>
            <a:r>
              <a:rPr lang="en-US" sz="2800" dirty="0">
                <a:solidFill>
                  <a:schemeClr val="bg1"/>
                </a:solidFill>
                <a:latin typeface="Century Gothic" panose="020B0502020202020204" pitchFamily="34" charset="0"/>
              </a:rPr>
              <a:t>: Making computers smart like us. </a:t>
            </a:r>
            <a:r>
              <a:rPr lang="en-US" sz="2800" b="1" dirty="0">
                <a:solidFill>
                  <a:schemeClr val="bg1"/>
                </a:solidFill>
                <a:latin typeface="Century Gothic" panose="020B0502020202020204" pitchFamily="34" charset="0"/>
              </a:rPr>
              <a:t>Scenario</a:t>
            </a:r>
            <a:r>
              <a:rPr lang="en-US" sz="2800" dirty="0">
                <a:solidFill>
                  <a:schemeClr val="bg1"/>
                </a:solidFill>
                <a:latin typeface="Century Gothic" panose="020B0502020202020204" pitchFamily="34" charset="0"/>
              </a:rPr>
              <a:t>: Imagine a robot that can cook dinner, do laundry, and even hold a conversation. That's AI!</a:t>
            </a:r>
          </a:p>
          <a:p>
            <a:pPr marL="457200" indent="-457200">
              <a:lnSpc>
                <a:spcPct val="150000"/>
              </a:lnSpc>
              <a:buFont typeface="+mj-lt"/>
              <a:buAutoNum type="arabicPeriod"/>
            </a:pPr>
            <a:r>
              <a:rPr lang="en-US" sz="2800" b="1" dirty="0">
                <a:solidFill>
                  <a:schemeClr val="bg1"/>
                </a:solidFill>
                <a:latin typeface="Century Gothic" panose="020B0502020202020204" pitchFamily="34" charset="0"/>
              </a:rPr>
              <a:t>Agent: </a:t>
            </a:r>
            <a:r>
              <a:rPr lang="en-US" sz="2800" dirty="0">
                <a:solidFill>
                  <a:schemeClr val="bg1"/>
                </a:solidFill>
                <a:latin typeface="Century Gothic" panose="020B0502020202020204" pitchFamily="34" charset="0"/>
              </a:rPr>
              <a:t>An entity (software or hardware) that perceives its environment and acts to achieve a goal. </a:t>
            </a:r>
            <a:r>
              <a:rPr lang="en-US" sz="2800" b="1" dirty="0">
                <a:solidFill>
                  <a:schemeClr val="bg1"/>
                </a:solidFill>
                <a:latin typeface="Century Gothic" panose="020B0502020202020204" pitchFamily="34" charset="0"/>
              </a:rPr>
              <a:t>Simple</a:t>
            </a:r>
            <a:r>
              <a:rPr lang="en-US" sz="2800" dirty="0">
                <a:solidFill>
                  <a:schemeClr val="bg1"/>
                </a:solidFill>
                <a:latin typeface="Century Gothic" panose="020B0502020202020204" pitchFamily="34" charset="0"/>
              </a:rPr>
              <a:t>: Something that can see what's around it and make decisions to do something. </a:t>
            </a:r>
            <a:r>
              <a:rPr lang="en-US" sz="2800" b="1" dirty="0">
                <a:solidFill>
                  <a:schemeClr val="bg1"/>
                </a:solidFill>
                <a:latin typeface="Century Gothic" panose="020B0502020202020204" pitchFamily="34" charset="0"/>
              </a:rPr>
              <a:t>Scenario</a:t>
            </a:r>
            <a:r>
              <a:rPr lang="en-US" sz="2800" dirty="0">
                <a:solidFill>
                  <a:schemeClr val="bg1"/>
                </a:solidFill>
                <a:latin typeface="Century Gothic" panose="020B0502020202020204" pitchFamily="34" charset="0"/>
              </a:rPr>
              <a:t>: Think of a video game character. It sees the game world (environment) and you control it to jump, shoot, etc. (actions) to win the game (goal).</a:t>
            </a:r>
          </a:p>
          <a:p>
            <a:pPr marL="457200" indent="-457200">
              <a:lnSpc>
                <a:spcPct val="150000"/>
              </a:lnSpc>
              <a:buFont typeface="+mj-lt"/>
              <a:buAutoNum type="arabicPeriod"/>
            </a:pPr>
            <a:r>
              <a:rPr lang="en-US" sz="2800" b="1" dirty="0">
                <a:solidFill>
                  <a:schemeClr val="bg1"/>
                </a:solidFill>
                <a:latin typeface="Century Gothic" panose="020B0502020202020204" pitchFamily="34" charset="0"/>
              </a:rPr>
              <a:t>Machine Learning (ML): </a:t>
            </a:r>
            <a:r>
              <a:rPr lang="en-US" sz="2800" dirty="0">
                <a:solidFill>
                  <a:schemeClr val="bg1"/>
                </a:solidFill>
                <a:latin typeface="Century Gothic" panose="020B0502020202020204" pitchFamily="34" charset="0"/>
              </a:rPr>
              <a:t>A subset of AI where machines learn from data without being explicitly programmed.  </a:t>
            </a:r>
            <a:r>
              <a:rPr lang="en-US" sz="2800" b="1" dirty="0">
                <a:solidFill>
                  <a:schemeClr val="bg1"/>
                </a:solidFill>
                <a:latin typeface="Century Gothic" panose="020B0502020202020204" pitchFamily="34" charset="0"/>
              </a:rPr>
              <a:t>Simple</a:t>
            </a:r>
            <a:r>
              <a:rPr lang="en-US" sz="2800" dirty="0">
                <a:solidFill>
                  <a:schemeClr val="bg1"/>
                </a:solidFill>
                <a:latin typeface="Century Gothic" panose="020B0502020202020204" pitchFamily="34" charset="0"/>
              </a:rPr>
              <a:t>: Teaching a computer to learn by showing it examples, like training a dog with treats.  </a:t>
            </a:r>
            <a:r>
              <a:rPr lang="en-US" sz="2800" b="1" dirty="0">
                <a:solidFill>
                  <a:schemeClr val="bg1"/>
                </a:solidFill>
                <a:latin typeface="Century Gothic" panose="020B0502020202020204" pitchFamily="34" charset="0"/>
              </a:rPr>
              <a:t>Scenario</a:t>
            </a:r>
            <a:r>
              <a:rPr lang="en-US" sz="2800" dirty="0">
                <a:solidFill>
                  <a:schemeClr val="bg1"/>
                </a:solidFill>
                <a:latin typeface="Century Gothic" panose="020B0502020202020204" pitchFamily="34" charset="0"/>
              </a:rPr>
              <a:t>: A music app recommending songs you might like. It learns your taste based on what you've listened to before.</a:t>
            </a:r>
          </a:p>
          <a:p>
            <a:pPr marL="457200" indent="-457200">
              <a:lnSpc>
                <a:spcPct val="150000"/>
              </a:lnSpc>
              <a:buFont typeface="+mj-lt"/>
              <a:buAutoNum type="arabicPeriod"/>
            </a:pPr>
            <a:r>
              <a:rPr lang="en-US" sz="2800" b="1" dirty="0">
                <a:solidFill>
                  <a:schemeClr val="bg1"/>
                </a:solidFill>
                <a:latin typeface="Century Gothic" panose="020B0502020202020204" pitchFamily="34" charset="0"/>
              </a:rPr>
              <a:t>Deep Learning (DL): </a:t>
            </a:r>
            <a:r>
              <a:rPr lang="en-US" sz="2800" dirty="0">
                <a:solidFill>
                  <a:schemeClr val="bg1"/>
                </a:solidFill>
                <a:latin typeface="Century Gothic" panose="020B0502020202020204" pitchFamily="34" charset="0"/>
              </a:rPr>
              <a:t>A subfield of ML using artificial neural networks with many layers to learn complex patterns. </a:t>
            </a:r>
            <a:r>
              <a:rPr lang="en-US" sz="2800" b="1" dirty="0">
                <a:solidFill>
                  <a:schemeClr val="bg1"/>
                </a:solidFill>
                <a:latin typeface="Century Gothic" panose="020B0502020202020204" pitchFamily="34" charset="0"/>
              </a:rPr>
              <a:t>Simple</a:t>
            </a:r>
            <a:r>
              <a:rPr lang="en-US" sz="2800" dirty="0">
                <a:solidFill>
                  <a:schemeClr val="bg1"/>
                </a:solidFill>
                <a:latin typeface="Century Gothic" panose="020B0502020202020204" pitchFamily="34" charset="0"/>
              </a:rPr>
              <a:t>: A really complex way of teaching a computer, like how our brains learn with lots of interconnected parts. </a:t>
            </a:r>
            <a:r>
              <a:rPr lang="en-US" sz="2800" b="1" dirty="0">
                <a:solidFill>
                  <a:schemeClr val="bg1"/>
                </a:solidFill>
                <a:latin typeface="Century Gothic" panose="020B0502020202020204" pitchFamily="34" charset="0"/>
              </a:rPr>
              <a:t>Scenario</a:t>
            </a:r>
            <a:r>
              <a:rPr lang="en-US" sz="2800" dirty="0">
                <a:solidFill>
                  <a:schemeClr val="bg1"/>
                </a:solidFill>
                <a:latin typeface="Century Gothic" panose="020B0502020202020204" pitchFamily="34" charset="0"/>
              </a:rPr>
              <a:t>: Image recognition software that can tell the difference between a cat and a dog, even if they look similar.</a:t>
            </a:r>
          </a:p>
          <a:p>
            <a:pPr marL="457200" indent="-457200">
              <a:lnSpc>
                <a:spcPct val="150000"/>
              </a:lnSpc>
              <a:buFont typeface="+mj-lt"/>
              <a:buAutoNum type="arabicPeriod"/>
            </a:pPr>
            <a:r>
              <a:rPr lang="en-US" sz="2800" b="1" dirty="0">
                <a:solidFill>
                  <a:schemeClr val="bg1"/>
                </a:solidFill>
                <a:latin typeface="Century Gothic" panose="020B0502020202020204" pitchFamily="34" charset="0"/>
              </a:rPr>
              <a:t>Natural Language Processing (NLP): </a:t>
            </a:r>
            <a:r>
              <a:rPr lang="en-US" sz="2800" dirty="0">
                <a:solidFill>
                  <a:schemeClr val="bg1"/>
                </a:solidFill>
                <a:latin typeface="Century Gothic" panose="020B0502020202020204" pitchFamily="34" charset="0"/>
              </a:rPr>
              <a:t>A branch of AI focused on enabling computers to understand, interpret, and generate human language. </a:t>
            </a:r>
            <a:r>
              <a:rPr lang="en-US" sz="2800" b="1" dirty="0">
                <a:solidFill>
                  <a:schemeClr val="bg1"/>
                </a:solidFill>
                <a:latin typeface="Century Gothic" panose="020B0502020202020204" pitchFamily="34" charset="0"/>
              </a:rPr>
              <a:t>Simple</a:t>
            </a:r>
            <a:r>
              <a:rPr lang="en-US" sz="2800" dirty="0">
                <a:solidFill>
                  <a:schemeClr val="bg1"/>
                </a:solidFill>
                <a:latin typeface="Century Gothic" panose="020B0502020202020204" pitchFamily="34" charset="0"/>
              </a:rPr>
              <a:t>: Teaching computers to understand and talk like us. </a:t>
            </a:r>
            <a:r>
              <a:rPr lang="en-US" sz="2800" b="1" dirty="0">
                <a:solidFill>
                  <a:schemeClr val="bg1"/>
                </a:solidFill>
                <a:latin typeface="Century Gothic" panose="020B0502020202020204" pitchFamily="34" charset="0"/>
              </a:rPr>
              <a:t>Scenario</a:t>
            </a:r>
            <a:r>
              <a:rPr lang="en-US" sz="2800" dirty="0">
                <a:solidFill>
                  <a:schemeClr val="bg1"/>
                </a:solidFill>
                <a:latin typeface="Century Gothic" panose="020B0502020202020204" pitchFamily="34" charset="0"/>
              </a:rPr>
              <a:t>: Google Translate, which can translate text from one language to another.</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Machine Learning Terms: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Supervised Learning: Learning from labeled data (input-output pairs). Simple: Teaching a computer with answer keys. Scenario: Training a program to predict house prices. You give it examples of houses with their sizes, locations, and prices (the "answer key").Unsupervised Learning: Learning from unlabeled data, finding patterns. Simple: Giving a computer a bunch of stuff and asking it to sort it into groups. Scenario: A website suggesting groups you might like to join based on your interests.</a:t>
            </a:r>
          </a:p>
          <a:p>
            <a:pPr marL="457200" indent="-457200">
              <a:lnSpc>
                <a:spcPct val="150000"/>
              </a:lnSpc>
              <a:buFont typeface="+mj-lt"/>
              <a:buAutoNum type="arabicPeriod"/>
            </a:pPr>
            <a:r>
              <a:rPr lang="en-US" sz="2800" dirty="0">
                <a:solidFill>
                  <a:schemeClr val="bg1"/>
                </a:solidFill>
                <a:latin typeface="Century Gothic" panose="020B0502020202020204" pitchFamily="34" charset="0"/>
              </a:rPr>
              <a:t>Reinforcement Learning: An agent learns by interacting with an environment and getting rewards or penalties. Simple: Training a pet with positive and negative reinforcement. Scenario: An AI playing a video game. It gets points for winning and loses points for losing, learning to play better over </a:t>
            </a:r>
            <a:r>
              <a:rPr lang="en-US" sz="2800" dirty="0" err="1">
                <a:solidFill>
                  <a:schemeClr val="bg1"/>
                </a:solidFill>
                <a:latin typeface="Century Gothic" panose="020B0502020202020204" pitchFamily="34" charset="0"/>
              </a:rPr>
              <a:t>time.Training</a:t>
            </a:r>
            <a:r>
              <a:rPr lang="en-US" sz="2800" dirty="0">
                <a:solidFill>
                  <a:schemeClr val="bg1"/>
                </a:solidFill>
                <a:latin typeface="Century Gothic" panose="020B0502020202020204" pitchFamily="34" charset="0"/>
              </a:rPr>
              <a:t> Data: The data used to train a model. Simple: The examples you show the computer to learn from. Scenario: All the photos of cats and dogs you use to train the image recognition </a:t>
            </a:r>
            <a:r>
              <a:rPr lang="en-US" sz="2800" dirty="0" err="1">
                <a:solidFill>
                  <a:schemeClr val="bg1"/>
                </a:solidFill>
                <a:latin typeface="Century Gothic" panose="020B0502020202020204" pitchFamily="34" charset="0"/>
              </a:rPr>
              <a:t>software.Test</a:t>
            </a:r>
            <a:r>
              <a:rPr lang="en-US" sz="2800" dirty="0">
                <a:solidFill>
                  <a:schemeClr val="bg1"/>
                </a:solidFill>
                <a:latin typeface="Century Gothic" panose="020B0502020202020204" pitchFamily="34" charset="0"/>
              </a:rPr>
              <a:t> Data: Data used to check how well the trained model performs on new data. Simple: Showing the computer pictures it hasn't seen before to see if it learned correctly. Scenario: Using a different set of cat and dog photos to test the image recognition </a:t>
            </a:r>
            <a:r>
              <a:rPr lang="en-US" sz="2800" dirty="0" err="1">
                <a:solidFill>
                  <a:schemeClr val="bg1"/>
                </a:solidFill>
                <a:latin typeface="Century Gothic" panose="020B0502020202020204" pitchFamily="34" charset="0"/>
              </a:rPr>
              <a:t>software.Feature</a:t>
            </a:r>
            <a:r>
              <a:rPr lang="en-US" sz="2800" dirty="0">
                <a:solidFill>
                  <a:schemeClr val="bg1"/>
                </a:solidFill>
                <a:latin typeface="Century Gothic" panose="020B0502020202020204" pitchFamily="34" charset="0"/>
              </a:rPr>
              <a:t>: A measurable characteristic. Simple: A detail about something. Scenario: In predicting house prices, features are size, location, number of rooms, </a:t>
            </a:r>
            <a:r>
              <a:rPr lang="en-US" sz="2800" dirty="0" err="1">
                <a:solidFill>
                  <a:schemeClr val="bg1"/>
                </a:solidFill>
                <a:latin typeface="Century Gothic" panose="020B0502020202020204" pitchFamily="34" charset="0"/>
              </a:rPr>
              <a:t>etc.Model</a:t>
            </a:r>
            <a:r>
              <a:rPr lang="en-US" sz="2800" dirty="0">
                <a:solidFill>
                  <a:schemeClr val="bg1"/>
                </a:solidFill>
                <a:latin typeface="Century Gothic" panose="020B0502020202020204" pitchFamily="34" charset="0"/>
              </a:rPr>
              <a:t>: A mathematical representation of learned patterns. Simple: The rules the computer learns. Scenario: The formula the computer uses to predict house </a:t>
            </a:r>
            <a:r>
              <a:rPr lang="en-US" sz="2800" dirty="0" err="1">
                <a:solidFill>
                  <a:schemeClr val="bg1"/>
                </a:solidFill>
                <a:latin typeface="Century Gothic" panose="020B0502020202020204" pitchFamily="34" charset="0"/>
              </a:rPr>
              <a:t>prices.Algorithm</a:t>
            </a:r>
            <a:r>
              <a:rPr lang="en-US" sz="2800" dirty="0">
                <a:solidFill>
                  <a:schemeClr val="bg1"/>
                </a:solidFill>
                <a:latin typeface="Century Gothic" panose="020B0502020202020204" pitchFamily="34" charset="0"/>
              </a:rPr>
              <a:t>: The specific set of rules or instructions used for learning. Simple: The method the computer uses to learn. Scenario: Different ways of training a computer, like different study </a:t>
            </a:r>
            <a:r>
              <a:rPr lang="en-US" sz="2800" dirty="0" err="1">
                <a:solidFill>
                  <a:schemeClr val="bg1"/>
                </a:solidFill>
                <a:latin typeface="Century Gothic" panose="020B0502020202020204" pitchFamily="34" charset="0"/>
              </a:rPr>
              <a:t>techniques.Overfitting</a:t>
            </a:r>
            <a:r>
              <a:rPr lang="en-US" sz="2800" dirty="0">
                <a:solidFill>
                  <a:schemeClr val="bg1"/>
                </a:solidFill>
                <a:latin typeface="Century Gothic" panose="020B0502020202020204" pitchFamily="34" charset="0"/>
              </a:rPr>
              <a:t>: A model that learns the training data too well (including noise) and performs poorly on test data. Simple: Memorizing the answers to practice questions but failing the real test. Scenario: A model that can perfectly predict prices of houses it has seen, but it can't predict prices of houses it has not </a:t>
            </a:r>
            <a:r>
              <a:rPr lang="en-US" sz="2800" dirty="0" err="1">
                <a:solidFill>
                  <a:schemeClr val="bg1"/>
                </a:solidFill>
                <a:latin typeface="Century Gothic" panose="020B0502020202020204" pitchFamily="34" charset="0"/>
              </a:rPr>
              <a:t>seen.Underfitting</a:t>
            </a:r>
            <a:r>
              <a:rPr lang="en-US" sz="2800" dirty="0">
                <a:solidFill>
                  <a:schemeClr val="bg1"/>
                </a:solidFill>
                <a:latin typeface="Century Gothic" panose="020B0502020202020204" pitchFamily="34" charset="0"/>
              </a:rPr>
              <a:t>: A model that is too simple to capture the patterns and performs poorly on both training and test data. Simple: Not studying enough and failing the test. Scenario: A model that is too simple to predict house </a:t>
            </a:r>
            <a:r>
              <a:rPr lang="en-US" sz="2800" dirty="0" err="1">
                <a:solidFill>
                  <a:schemeClr val="bg1"/>
                </a:solidFill>
                <a:latin typeface="Century Gothic" panose="020B0502020202020204" pitchFamily="34" charset="0"/>
              </a:rPr>
              <a:t>prices.Accuracy</a:t>
            </a:r>
            <a:r>
              <a:rPr lang="en-US" sz="2800" dirty="0">
                <a:solidFill>
                  <a:schemeClr val="bg1"/>
                </a:solidFill>
                <a:latin typeface="Century Gothic" panose="020B0502020202020204" pitchFamily="34" charset="0"/>
              </a:rPr>
              <a:t>: How often the model makes correct predictions. Simple: How often the computer gets the answer </a:t>
            </a:r>
            <a:r>
              <a:rPr lang="en-US" sz="2800" dirty="0" err="1">
                <a:solidFill>
                  <a:schemeClr val="bg1"/>
                </a:solidFill>
                <a:latin typeface="Century Gothic" panose="020B0502020202020204" pitchFamily="34" charset="0"/>
              </a:rPr>
              <a:t>right.Precision</a:t>
            </a:r>
            <a:r>
              <a:rPr lang="en-US" sz="2800" dirty="0">
                <a:solidFill>
                  <a:schemeClr val="bg1"/>
                </a:solidFill>
                <a:latin typeface="Century Gothic" panose="020B0502020202020204" pitchFamily="34" charset="0"/>
              </a:rPr>
              <a:t>: Out of all positive predictions, how many were actually positive? Simple: Of all the things the computer said were cats, how many were actually </a:t>
            </a:r>
            <a:r>
              <a:rPr lang="en-US" sz="2800" dirty="0" err="1">
                <a:solidFill>
                  <a:schemeClr val="bg1"/>
                </a:solidFill>
                <a:latin typeface="Century Gothic" panose="020B0502020202020204" pitchFamily="34" charset="0"/>
              </a:rPr>
              <a:t>cats?Recall</a:t>
            </a:r>
            <a:r>
              <a:rPr lang="en-US" sz="2800" dirty="0">
                <a:solidFill>
                  <a:schemeClr val="bg1"/>
                </a:solidFill>
                <a:latin typeface="Century Gothic" panose="020B0502020202020204" pitchFamily="34" charset="0"/>
              </a:rPr>
              <a:t>: Out of all actually positive cases, how many did the model correctly identify? Simple: Of all the actual cats, how many did the computer correctly </a:t>
            </a:r>
            <a:r>
              <a:rPr lang="en-US" sz="2800" dirty="0" err="1">
                <a:solidFill>
                  <a:schemeClr val="bg1"/>
                </a:solidFill>
                <a:latin typeface="Century Gothic" panose="020B0502020202020204" pitchFamily="34" charset="0"/>
              </a:rPr>
              <a:t>identify?Bias</a:t>
            </a:r>
            <a:r>
              <a:rPr lang="en-US" sz="2800" dirty="0">
                <a:solidFill>
                  <a:schemeClr val="bg1"/>
                </a:solidFill>
                <a:latin typeface="Century Gothic" panose="020B0502020202020204" pitchFamily="34" charset="0"/>
              </a:rPr>
              <a:t>: Systematic error in the model due to flawed assumptions. Simple: A prejudice in the computer's thinking. Scenario: A model trained only on pictures of sunny days will be biased and might not recognize cloudy </a:t>
            </a:r>
            <a:r>
              <a:rPr lang="en-US" sz="2800" dirty="0" err="1">
                <a:solidFill>
                  <a:schemeClr val="bg1"/>
                </a:solidFill>
                <a:latin typeface="Century Gothic" panose="020B0502020202020204" pitchFamily="34" charset="0"/>
              </a:rPr>
              <a:t>days.Variance</a:t>
            </a:r>
            <a:r>
              <a:rPr lang="en-US" sz="2800" dirty="0">
                <a:solidFill>
                  <a:schemeClr val="bg1"/>
                </a:solidFill>
                <a:latin typeface="Century Gothic" panose="020B0502020202020204" pitchFamily="34" charset="0"/>
              </a:rPr>
              <a:t>: Sensitivity of the model to fluctuations in the training data. Simple: The computer getting confused by small changes in the examples. Scenario: A model that works perfectly on one set of data but fails on another very similar set of </a:t>
            </a:r>
            <a:r>
              <a:rPr lang="en-US" sz="2800" dirty="0" err="1">
                <a:solidFill>
                  <a:schemeClr val="bg1"/>
                </a:solidFill>
                <a:latin typeface="Century Gothic" panose="020B0502020202020204" pitchFamily="34" charset="0"/>
              </a:rPr>
              <a:t>data.Hyperparameters</a:t>
            </a:r>
            <a:r>
              <a:rPr lang="en-US" sz="2800" dirty="0">
                <a:solidFill>
                  <a:schemeClr val="bg1"/>
                </a:solidFill>
                <a:latin typeface="Century Gothic" panose="020B0502020202020204" pitchFamily="34" charset="0"/>
              </a:rPr>
              <a:t>: Parameters set before training that control the learning process. Simple: Settings you adjust before you start training. Scenario: Like adjusting the focus and brightness on a camera before taking a </a:t>
            </a:r>
            <a:r>
              <a:rPr lang="en-US" sz="2800" dirty="0" err="1">
                <a:solidFill>
                  <a:schemeClr val="bg1"/>
                </a:solidFill>
                <a:latin typeface="Century Gothic" panose="020B0502020202020204" pitchFamily="34" charset="0"/>
              </a:rPr>
              <a:t>picture.Deep</a:t>
            </a:r>
            <a:r>
              <a:rPr lang="en-US" sz="2800" dirty="0">
                <a:solidFill>
                  <a:schemeClr val="bg1"/>
                </a:solidFill>
                <a:latin typeface="Century Gothic" panose="020B0502020202020204" pitchFamily="34" charset="0"/>
              </a:rPr>
              <a:t> Learning </a:t>
            </a:r>
            <a:r>
              <a:rPr lang="en-US" sz="2800" dirty="0" err="1">
                <a:solidFill>
                  <a:schemeClr val="bg1"/>
                </a:solidFill>
                <a:latin typeface="Century Gothic" panose="020B0502020202020204" pitchFamily="34" charset="0"/>
              </a:rPr>
              <a:t>Terms:Neural</a:t>
            </a:r>
            <a:r>
              <a:rPr lang="en-US" sz="2800" dirty="0">
                <a:solidFill>
                  <a:schemeClr val="bg1"/>
                </a:solidFill>
                <a:latin typeface="Century Gothic" panose="020B0502020202020204" pitchFamily="34" charset="0"/>
              </a:rPr>
              <a:t> Network: Interconnected layers of neurons that process information. Simple: A network of connected "brains" working </a:t>
            </a:r>
            <a:r>
              <a:rPr lang="en-US" sz="2800" dirty="0" err="1">
                <a:solidFill>
                  <a:schemeClr val="bg1"/>
                </a:solidFill>
                <a:latin typeface="Century Gothic" panose="020B0502020202020204" pitchFamily="34" charset="0"/>
              </a:rPr>
              <a:t>together.Neuron</a:t>
            </a:r>
            <a:r>
              <a:rPr lang="en-US" sz="2800" dirty="0">
                <a:solidFill>
                  <a:schemeClr val="bg1"/>
                </a:solidFill>
                <a:latin typeface="Century Gothic" panose="020B0502020202020204" pitchFamily="34" charset="0"/>
              </a:rPr>
              <a:t> (Node): A basic processing unit in a neural network. Simple: A single "brain" in the </a:t>
            </a:r>
            <a:r>
              <a:rPr lang="en-US" sz="2800" dirty="0" err="1">
                <a:solidFill>
                  <a:schemeClr val="bg1"/>
                </a:solidFill>
                <a:latin typeface="Century Gothic" panose="020B0502020202020204" pitchFamily="34" charset="0"/>
              </a:rPr>
              <a:t>network.Layer</a:t>
            </a:r>
            <a:r>
              <a:rPr lang="en-US" sz="2800" dirty="0">
                <a:solidFill>
                  <a:schemeClr val="bg1"/>
                </a:solidFill>
                <a:latin typeface="Century Gothic" panose="020B0502020202020204" pitchFamily="34" charset="0"/>
              </a:rPr>
              <a:t>: A group of neurons (input, hidden, output layers). Simple: A level in the </a:t>
            </a:r>
            <a:r>
              <a:rPr lang="en-US" sz="2800" dirty="0" err="1">
                <a:solidFill>
                  <a:schemeClr val="bg1"/>
                </a:solidFill>
                <a:latin typeface="Century Gothic" panose="020B0502020202020204" pitchFamily="34" charset="0"/>
              </a:rPr>
              <a:t>network.Activation</a:t>
            </a:r>
            <a:r>
              <a:rPr lang="en-US" sz="2800" dirty="0">
                <a:solidFill>
                  <a:schemeClr val="bg1"/>
                </a:solidFill>
                <a:latin typeface="Century Gothic" panose="020B0502020202020204" pitchFamily="34" charset="0"/>
              </a:rPr>
              <a:t> Function: Introduces non-linearity to neurons. Simple: A way for the "brains" to make more complex </a:t>
            </a:r>
            <a:r>
              <a:rPr lang="en-US" sz="2800" dirty="0" err="1">
                <a:solidFill>
                  <a:schemeClr val="bg1"/>
                </a:solidFill>
                <a:latin typeface="Century Gothic" panose="020B0502020202020204" pitchFamily="34" charset="0"/>
              </a:rPr>
              <a:t>decisions.Backpropagation</a:t>
            </a:r>
            <a:r>
              <a:rPr lang="en-US" sz="2800" dirty="0">
                <a:solidFill>
                  <a:schemeClr val="bg1"/>
                </a:solidFill>
                <a:latin typeface="Century Gothic" panose="020B0502020202020204" pitchFamily="34" charset="0"/>
              </a:rPr>
              <a:t>: Adjusting connection weights to minimize prediction errors. Simple: A way for the network to learn from its </a:t>
            </a:r>
            <a:r>
              <a:rPr lang="en-US" sz="2800" dirty="0" err="1">
                <a:solidFill>
                  <a:schemeClr val="bg1"/>
                </a:solidFill>
                <a:latin typeface="Century Gothic" panose="020B0502020202020204" pitchFamily="34" charset="0"/>
              </a:rPr>
              <a:t>mistakes.Epoch</a:t>
            </a:r>
            <a:r>
              <a:rPr lang="en-US" sz="2800" dirty="0">
                <a:solidFill>
                  <a:schemeClr val="bg1"/>
                </a:solidFill>
                <a:latin typeface="Century Gothic" panose="020B0502020202020204" pitchFamily="34" charset="0"/>
              </a:rPr>
              <a:t>: One complete pass through the entire training dataset. Simple: Showing the computer all the examples </a:t>
            </a:r>
            <a:r>
              <a:rPr lang="en-US" sz="2800" dirty="0" err="1">
                <a:solidFill>
                  <a:schemeClr val="bg1"/>
                </a:solidFill>
                <a:latin typeface="Century Gothic" panose="020B0502020202020204" pitchFamily="34" charset="0"/>
              </a:rPr>
              <a:t>once.Batch</a:t>
            </a:r>
            <a:r>
              <a:rPr lang="en-US" sz="2800" dirty="0">
                <a:solidFill>
                  <a:schemeClr val="bg1"/>
                </a:solidFill>
                <a:latin typeface="Century Gothic" panose="020B0502020202020204" pitchFamily="34" charset="0"/>
              </a:rPr>
              <a:t> Size: Number of training examples processed at once. Simple: How many examples the computer looks at </a:t>
            </a:r>
            <a:r>
              <a:rPr lang="en-US" sz="2800" dirty="0" err="1">
                <a:solidFill>
                  <a:schemeClr val="bg1"/>
                </a:solidFill>
                <a:latin typeface="Century Gothic" panose="020B0502020202020204" pitchFamily="34" charset="0"/>
              </a:rPr>
              <a:t>at</a:t>
            </a:r>
            <a:r>
              <a:rPr lang="en-US" sz="2800" dirty="0">
                <a:solidFill>
                  <a:schemeClr val="bg1"/>
                </a:solidFill>
                <a:latin typeface="Century Gothic" panose="020B0502020202020204" pitchFamily="34" charset="0"/>
              </a:rPr>
              <a:t> a </a:t>
            </a:r>
            <a:r>
              <a:rPr lang="en-US" sz="2800" dirty="0" err="1">
                <a:solidFill>
                  <a:schemeClr val="bg1"/>
                </a:solidFill>
                <a:latin typeface="Century Gothic" panose="020B0502020202020204" pitchFamily="34" charset="0"/>
              </a:rPr>
              <a:t>time.Optimization</a:t>
            </a:r>
            <a:r>
              <a:rPr lang="en-US" sz="2800" dirty="0">
                <a:solidFill>
                  <a:schemeClr val="bg1"/>
                </a:solidFill>
                <a:latin typeface="Century Gothic" panose="020B0502020202020204" pitchFamily="34" charset="0"/>
              </a:rPr>
              <a:t> Algorithm: Used to adjust model parameters. Simple: The method the computer uses to </a:t>
            </a:r>
            <a:r>
              <a:rPr lang="en-US" sz="2800" dirty="0" err="1">
                <a:solidFill>
                  <a:schemeClr val="bg1"/>
                </a:solidFill>
                <a:latin typeface="Century Gothic" panose="020B0502020202020204" pitchFamily="34" charset="0"/>
              </a:rPr>
              <a:t>learn.Loss</a:t>
            </a:r>
            <a:r>
              <a:rPr lang="en-US" sz="2800" dirty="0">
                <a:solidFill>
                  <a:schemeClr val="bg1"/>
                </a:solidFill>
                <a:latin typeface="Century Gothic" panose="020B0502020202020204" pitchFamily="34" charset="0"/>
              </a:rPr>
              <a:t> Function: Measures the model's prediction error. Simple: How the computer knows it made a </a:t>
            </a:r>
            <a:r>
              <a:rPr lang="en-US" sz="2800" dirty="0" err="1">
                <a:solidFill>
                  <a:schemeClr val="bg1"/>
                </a:solidFill>
                <a:latin typeface="Century Gothic" panose="020B0502020202020204" pitchFamily="34" charset="0"/>
              </a:rPr>
              <a:t>mistake.Weight</a:t>
            </a:r>
            <a:r>
              <a:rPr lang="en-US" sz="2800" dirty="0">
                <a:solidFill>
                  <a:schemeClr val="bg1"/>
                </a:solidFill>
                <a:latin typeface="Century Gothic" panose="020B0502020202020204" pitchFamily="34" charset="0"/>
              </a:rPr>
              <a:t>: The strength of the connection between two neurons. Simple: How strongly two "brains" influence each </a:t>
            </a:r>
            <a:r>
              <a:rPr lang="en-US" sz="2800" dirty="0" err="1">
                <a:solidFill>
                  <a:schemeClr val="bg1"/>
                </a:solidFill>
                <a:latin typeface="Century Gothic" panose="020B0502020202020204" pitchFamily="34" charset="0"/>
              </a:rPr>
              <a:t>other.Learning</a:t>
            </a:r>
            <a:r>
              <a:rPr lang="en-US" sz="2800" dirty="0">
                <a:solidFill>
                  <a:schemeClr val="bg1"/>
                </a:solidFill>
                <a:latin typeface="Century Gothic" panose="020B0502020202020204" pitchFamily="34" charset="0"/>
              </a:rPr>
              <a:t> Rate: How quickly the model updates its weights. Simple: How quickly the computer </a:t>
            </a:r>
            <a:r>
              <a:rPr lang="en-US" sz="2800" dirty="0" err="1">
                <a:solidFill>
                  <a:schemeClr val="bg1"/>
                </a:solidFill>
                <a:latin typeface="Century Gothic" panose="020B0502020202020204" pitchFamily="34" charset="0"/>
              </a:rPr>
              <a:t>learns.Natural</a:t>
            </a:r>
            <a:r>
              <a:rPr lang="en-US" sz="2800" dirty="0">
                <a:solidFill>
                  <a:schemeClr val="bg1"/>
                </a:solidFill>
                <a:latin typeface="Century Gothic" panose="020B0502020202020204" pitchFamily="34" charset="0"/>
              </a:rPr>
              <a:t> Language Processing </a:t>
            </a:r>
            <a:r>
              <a:rPr lang="en-US" sz="2800" dirty="0" err="1">
                <a:solidFill>
                  <a:schemeClr val="bg1"/>
                </a:solidFill>
                <a:latin typeface="Century Gothic" panose="020B0502020202020204" pitchFamily="34" charset="0"/>
              </a:rPr>
              <a:t>Terms:Tokenization</a:t>
            </a:r>
            <a:r>
              <a:rPr lang="en-US" sz="2800" dirty="0">
                <a:solidFill>
                  <a:schemeClr val="bg1"/>
                </a:solidFill>
                <a:latin typeface="Century Gothic" panose="020B0502020202020204" pitchFamily="34" charset="0"/>
              </a:rPr>
              <a:t>: Breaking down text into tokens (words, phrases). Simple: Splitting a sentence into </a:t>
            </a:r>
            <a:r>
              <a:rPr lang="en-US" sz="2800" dirty="0" err="1">
                <a:solidFill>
                  <a:schemeClr val="bg1"/>
                </a:solidFill>
                <a:latin typeface="Century Gothic" panose="020B0502020202020204" pitchFamily="34" charset="0"/>
              </a:rPr>
              <a:t>words.Stop</a:t>
            </a:r>
            <a:r>
              <a:rPr lang="en-US" sz="2800" dirty="0">
                <a:solidFill>
                  <a:schemeClr val="bg1"/>
                </a:solidFill>
                <a:latin typeface="Century Gothic" panose="020B0502020202020204" pitchFamily="34" charset="0"/>
              </a:rPr>
              <a:t> Words: Common words (e.g., "the," "a," "is") often removed. Simple: Words that don't carry much </a:t>
            </a:r>
            <a:r>
              <a:rPr lang="en-US" sz="2800" dirty="0" err="1">
                <a:solidFill>
                  <a:schemeClr val="bg1"/>
                </a:solidFill>
                <a:latin typeface="Century Gothic" panose="020B0502020202020204" pitchFamily="34" charset="0"/>
              </a:rPr>
              <a:t>meaning.Stemming</a:t>
            </a:r>
            <a:r>
              <a:rPr lang="en-US" sz="2800" dirty="0">
                <a:solidFill>
                  <a:schemeClr val="bg1"/>
                </a:solidFill>
                <a:latin typeface="Century Gothic" panose="020B0502020202020204" pitchFamily="34" charset="0"/>
              </a:rPr>
              <a:t>: Reducing words to their root form. Simple: Chopping off the endings of </a:t>
            </a:r>
            <a:r>
              <a:rPr lang="en-US" sz="2800" dirty="0" err="1">
                <a:solidFill>
                  <a:schemeClr val="bg1"/>
                </a:solidFill>
                <a:latin typeface="Century Gothic" panose="020B0502020202020204" pitchFamily="34" charset="0"/>
              </a:rPr>
              <a:t>words.Lemmatization</a:t>
            </a:r>
            <a:r>
              <a:rPr lang="en-US" sz="2800" dirty="0">
                <a:solidFill>
                  <a:schemeClr val="bg1"/>
                </a:solidFill>
                <a:latin typeface="Century Gothic" panose="020B0502020202020204" pitchFamily="34" charset="0"/>
              </a:rPr>
              <a:t>: Reducing words to their dictionary form (lemma). Simple: Finding the base </a:t>
            </a:r>
            <a:r>
              <a:rPr lang="en-US" sz="2800" dirty="0" err="1">
                <a:solidFill>
                  <a:schemeClr val="bg1"/>
                </a:solidFill>
                <a:latin typeface="Century Gothic" panose="020B0502020202020204" pitchFamily="34" charset="0"/>
              </a:rPr>
              <a:t>word.Word</a:t>
            </a:r>
            <a:r>
              <a:rPr lang="en-US" sz="2800" dirty="0">
                <a:solidFill>
                  <a:schemeClr val="bg1"/>
                </a:solidFill>
                <a:latin typeface="Century Gothic" panose="020B0502020202020204" pitchFamily="34" charset="0"/>
              </a:rPr>
              <a:t> Embeddings: Representing words as vectors capturing semantic relationships. Simple: Giving each word a set of coordinates in "meaning-</a:t>
            </a:r>
            <a:r>
              <a:rPr lang="en-US" sz="2800" dirty="0" err="1">
                <a:solidFill>
                  <a:schemeClr val="bg1"/>
                </a:solidFill>
                <a:latin typeface="Century Gothic" panose="020B0502020202020204" pitchFamily="34" charset="0"/>
              </a:rPr>
              <a:t>space."Sentiment</a:t>
            </a:r>
            <a:r>
              <a:rPr lang="en-US" sz="2800" dirty="0">
                <a:solidFill>
                  <a:schemeClr val="bg1"/>
                </a:solidFill>
                <a:latin typeface="Century Gothic" panose="020B0502020202020204" pitchFamily="34" charset="0"/>
              </a:rPr>
              <a:t> Analysis: Determining the emotional tone of text. Simple: Figuring out if someone is happy or sad based on what they </a:t>
            </a:r>
            <a:r>
              <a:rPr lang="en-US" sz="2800" dirty="0" err="1">
                <a:solidFill>
                  <a:schemeClr val="bg1"/>
                </a:solidFill>
                <a:latin typeface="Century Gothic" panose="020B0502020202020204" pitchFamily="34" charset="0"/>
              </a:rPr>
              <a:t>wrote.Machine</a:t>
            </a:r>
            <a:r>
              <a:rPr lang="en-US" sz="2800" dirty="0">
                <a:solidFill>
                  <a:schemeClr val="bg1"/>
                </a:solidFill>
                <a:latin typeface="Century Gothic" panose="020B0502020202020204" pitchFamily="34" charset="0"/>
              </a:rPr>
              <a:t> Translation: Translating text from one language to </a:t>
            </a:r>
            <a:r>
              <a:rPr lang="en-US" sz="2800" dirty="0" err="1">
                <a:solidFill>
                  <a:schemeClr val="bg1"/>
                </a:solidFill>
                <a:latin typeface="Century Gothic" panose="020B0502020202020204" pitchFamily="34" charset="0"/>
              </a:rPr>
              <a:t>another.Text</a:t>
            </a:r>
            <a:r>
              <a:rPr lang="en-US" sz="2800" dirty="0">
                <a:solidFill>
                  <a:schemeClr val="bg1"/>
                </a:solidFill>
                <a:latin typeface="Century Gothic" panose="020B0502020202020204" pitchFamily="34" charset="0"/>
              </a:rPr>
              <a:t> Summarization: Generating a concise summary of </a:t>
            </a:r>
            <a:r>
              <a:rPr lang="en-US" sz="2800" dirty="0" err="1">
                <a:solidFill>
                  <a:schemeClr val="bg1"/>
                </a:solidFill>
                <a:latin typeface="Century Gothic" panose="020B0502020202020204" pitchFamily="34" charset="0"/>
              </a:rPr>
              <a:t>text.Named</a:t>
            </a:r>
            <a:r>
              <a:rPr lang="en-US" sz="2800" dirty="0">
                <a:solidFill>
                  <a:schemeClr val="bg1"/>
                </a:solidFill>
                <a:latin typeface="Century Gothic" panose="020B0502020202020204" pitchFamily="34" charset="0"/>
              </a:rPr>
              <a:t> Entity Recognition (NER): Identifying and classifying named entities. Simple: Finding and labeling names of people, places, and </a:t>
            </a:r>
            <a:r>
              <a:rPr lang="en-US" sz="2800" dirty="0" err="1">
                <a:solidFill>
                  <a:schemeClr val="bg1"/>
                </a:solidFill>
                <a:latin typeface="Century Gothic" panose="020B0502020202020204" pitchFamily="34" charset="0"/>
              </a:rPr>
              <a:t>organizations.Corpus</a:t>
            </a:r>
            <a:r>
              <a:rPr lang="en-US" sz="2800" dirty="0">
                <a:solidFill>
                  <a:schemeClr val="bg1"/>
                </a:solidFill>
                <a:latin typeface="Century Gothic" panose="020B0502020202020204" pitchFamily="34" charset="0"/>
              </a:rPr>
              <a:t>: A large collection of text. Simple: A big library of text.</a:t>
            </a:r>
          </a:p>
        </p:txBody>
      </p:sp>
      <p:sp>
        <p:nvSpPr>
          <p:cNvPr id="5" name="Footer Placeholder 4">
            <a:extLst>
              <a:ext uri="{FF2B5EF4-FFF2-40B4-BE49-F238E27FC236}">
                <a16:creationId xmlns:a16="http://schemas.microsoft.com/office/drawing/2014/main" id="{9DC3D780-7C2A-3285-0710-4492F4CBAE79}"/>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6231550D-6D77-DAB7-6734-5CD441F891ED}"/>
              </a:ext>
            </a:extLst>
          </p:cNvPr>
          <p:cNvSpPr>
            <a:spLocks noGrp="1"/>
          </p:cNvSpPr>
          <p:nvPr>
            <p:ph type="sldNum" sz="quarter" idx="12"/>
          </p:nvPr>
        </p:nvSpPr>
        <p:spPr/>
        <p:txBody>
          <a:bodyPr/>
          <a:lstStyle/>
          <a:p>
            <a:fld id="{7F537688-BEAE-4904-826F-1C1E0645A5D0}" type="slidenum">
              <a:rPr lang="en-US" sz="2000" smtClean="0"/>
              <a:t>54</a:t>
            </a:fld>
            <a:endParaRPr lang="en-US" sz="2000" dirty="0"/>
          </a:p>
        </p:txBody>
      </p:sp>
      <p:sp>
        <p:nvSpPr>
          <p:cNvPr id="7" name="TextBox 6">
            <a:extLst>
              <a:ext uri="{FF2B5EF4-FFF2-40B4-BE49-F238E27FC236}">
                <a16:creationId xmlns:a16="http://schemas.microsoft.com/office/drawing/2014/main" id="{5D6EBFD3-BE73-674F-0E8B-E2205F8F5D63}"/>
              </a:ext>
            </a:extLst>
          </p:cNvPr>
          <p:cNvSpPr txBox="1"/>
          <p:nvPr/>
        </p:nvSpPr>
        <p:spPr>
          <a:xfrm rot="21421172">
            <a:off x="8205443" y="5777412"/>
            <a:ext cx="3818758" cy="400110"/>
          </a:xfrm>
          <a:prstGeom prst="rect">
            <a:avLst/>
          </a:prstGeom>
          <a:noFill/>
        </p:spPr>
        <p:txBody>
          <a:bodyPr wrap="square">
            <a:spAutoFit/>
          </a:bodyPr>
          <a:lstStyle/>
          <a:p>
            <a:pPr algn="ctr"/>
            <a:r>
              <a:rPr lang="en-US" sz="2000" b="1" spc="65" dirty="0">
                <a:solidFill>
                  <a:srgbClr val="FFFFFF"/>
                </a:solidFill>
                <a:latin typeface="Bradley Hand ITC" panose="03070402050302030203" pitchFamily="66" charset="0"/>
                <a:cs typeface="Arial"/>
              </a:rPr>
              <a:t>Binary Language == 1 and 0</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3662247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C75844A-0088-B0C5-3878-B68A7B0D00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B21AC5-8A7A-6343-2C6E-0B7818E20FA2}"/>
              </a:ext>
            </a:extLst>
          </p:cNvPr>
          <p:cNvSpPr>
            <a:spLocks noGrp="1"/>
          </p:cNvSpPr>
          <p:nvPr>
            <p:ph type="title"/>
          </p:nvPr>
        </p:nvSpPr>
        <p:spPr/>
        <p:txBody>
          <a:bodyPr/>
          <a:lstStyle/>
          <a:p>
            <a:r>
              <a:rPr lang="en-US" dirty="0">
                <a:solidFill>
                  <a:srgbClr val="DD9C19"/>
                </a:solidFill>
                <a:latin typeface="Century Gothic" panose="020B0502020202020204" pitchFamily="34" charset="0"/>
              </a:rPr>
              <a:t>Where Do We Begin</a:t>
            </a:r>
          </a:p>
        </p:txBody>
      </p:sp>
      <p:sp>
        <p:nvSpPr>
          <p:cNvPr id="3" name="Content Placeholder 2">
            <a:extLst>
              <a:ext uri="{FF2B5EF4-FFF2-40B4-BE49-F238E27FC236}">
                <a16:creationId xmlns:a16="http://schemas.microsoft.com/office/drawing/2014/main" id="{B2EA3749-4541-91B0-C4F7-D6B96C9E4764}"/>
              </a:ext>
            </a:extLst>
          </p:cNvPr>
          <p:cNvSpPr>
            <a:spLocks noGrp="1"/>
          </p:cNvSpPr>
          <p:nvPr>
            <p:ph idx="1"/>
          </p:nvPr>
        </p:nvSpPr>
        <p:spPr/>
        <p:txBody>
          <a:bodyPr/>
          <a:lstStyle/>
          <a:p>
            <a:r>
              <a:rPr lang="en-US" dirty="0">
                <a:solidFill>
                  <a:schemeClr val="bg1"/>
                </a:solidFill>
                <a:latin typeface="Century Gothic" panose="020B0502020202020204" pitchFamily="34" charset="0"/>
              </a:rPr>
              <a:t>- Understanding Machine Learning</a:t>
            </a:r>
          </a:p>
          <a:p>
            <a:r>
              <a:rPr lang="en-US" dirty="0">
                <a:solidFill>
                  <a:schemeClr val="bg1"/>
                </a:solidFill>
                <a:latin typeface="Century Gothic" panose="020B0502020202020204" pitchFamily="34" charset="0"/>
              </a:rPr>
              <a:t>- Machine Learning common algorithms (aka Shallow Algorithms)</a:t>
            </a:r>
          </a:p>
          <a:p>
            <a:r>
              <a:rPr lang="en-US" dirty="0">
                <a:solidFill>
                  <a:schemeClr val="bg1"/>
                </a:solidFill>
                <a:latin typeface="Century Gothic" panose="020B0502020202020204" pitchFamily="34" charset="0"/>
              </a:rPr>
              <a:t>- Explain Deep Learning</a:t>
            </a:r>
          </a:p>
          <a:p>
            <a:r>
              <a:rPr lang="en-US" dirty="0">
                <a:solidFill>
                  <a:schemeClr val="bg1"/>
                </a:solidFill>
                <a:latin typeface="Century Gothic" panose="020B0502020202020204" pitchFamily="34" charset="0"/>
              </a:rPr>
              <a:t>- Deep Learning vs Machine Learning</a:t>
            </a:r>
          </a:p>
        </p:txBody>
      </p:sp>
      <p:sp>
        <p:nvSpPr>
          <p:cNvPr id="5" name="Footer Placeholder 4">
            <a:extLst>
              <a:ext uri="{FF2B5EF4-FFF2-40B4-BE49-F238E27FC236}">
                <a16:creationId xmlns:a16="http://schemas.microsoft.com/office/drawing/2014/main" id="{E7BAD820-A035-9723-E45A-903C9FA83C20}"/>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57ADC7EA-6B08-FFF9-14C2-EA9BE4C08CB7}"/>
              </a:ext>
            </a:extLst>
          </p:cNvPr>
          <p:cNvSpPr>
            <a:spLocks noGrp="1"/>
          </p:cNvSpPr>
          <p:nvPr>
            <p:ph type="sldNum" sz="quarter" idx="12"/>
          </p:nvPr>
        </p:nvSpPr>
        <p:spPr/>
        <p:txBody>
          <a:bodyPr/>
          <a:lstStyle/>
          <a:p>
            <a:fld id="{7F537688-BEAE-4904-826F-1C1E0645A5D0}" type="slidenum">
              <a:rPr lang="en-US" sz="2000" smtClean="0"/>
              <a:t>6</a:t>
            </a:fld>
            <a:endParaRPr lang="en-US" sz="2000" dirty="0"/>
          </a:p>
        </p:txBody>
      </p:sp>
      <p:sp>
        <p:nvSpPr>
          <p:cNvPr id="7" name="TextBox 6">
            <a:extLst>
              <a:ext uri="{FF2B5EF4-FFF2-40B4-BE49-F238E27FC236}">
                <a16:creationId xmlns:a16="http://schemas.microsoft.com/office/drawing/2014/main" id="{EF8DEF3B-0434-8EAE-B110-AB3B12AA401E}"/>
              </a:ext>
            </a:extLst>
          </p:cNvPr>
          <p:cNvSpPr txBox="1"/>
          <p:nvPr/>
        </p:nvSpPr>
        <p:spPr>
          <a:xfrm rot="21321536">
            <a:off x="5996895" y="4972871"/>
            <a:ext cx="6096000" cy="1015663"/>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Don’t worry, I understand you </a:t>
            </a:r>
            <a:r>
              <a:rPr lang="en-US" sz="2000" b="1" spc="65" dirty="0" err="1">
                <a:solidFill>
                  <a:srgbClr val="FFFFFF"/>
                </a:solidFill>
                <a:latin typeface="Bradley Hand ITC" panose="03070402050302030203" pitchFamily="66" charset="0"/>
                <a:cs typeface="Arial"/>
              </a:rPr>
              <a:t>bruh</a:t>
            </a:r>
            <a:r>
              <a:rPr lang="en-US" sz="2000" b="1" spc="65" dirty="0">
                <a:solidFill>
                  <a:srgbClr val="FFFFFF"/>
                </a:solidFill>
                <a:latin typeface="Bradley Hand ITC" panose="03070402050302030203" pitchFamily="66" charset="0"/>
                <a:cs typeface="Arial"/>
              </a:rPr>
              <a:t>, </a:t>
            </a:r>
          </a:p>
          <a:p>
            <a:r>
              <a:rPr lang="en-US" sz="2000" b="1" spc="65" dirty="0">
                <a:solidFill>
                  <a:srgbClr val="FFFFFF"/>
                </a:solidFill>
                <a:latin typeface="Bradley Hand ITC" panose="03070402050302030203" pitchFamily="66" charset="0"/>
                <a:cs typeface="Arial"/>
              </a:rPr>
              <a:t>I will briefly discuss </a:t>
            </a:r>
            <a:r>
              <a:rPr lang="en-US" sz="2000" b="1" spc="65" dirty="0" err="1">
                <a:solidFill>
                  <a:srgbClr val="FFFFFF"/>
                </a:solidFill>
                <a:latin typeface="Bradley Hand ITC" panose="03070402050302030203" pitchFamily="66" charset="0"/>
                <a:cs typeface="Arial"/>
              </a:rPr>
              <a:t>Ml</a:t>
            </a:r>
            <a:r>
              <a:rPr lang="en-US" sz="2000" b="1" spc="65" dirty="0">
                <a:solidFill>
                  <a:srgbClr val="FFFFFF"/>
                </a:solidFill>
                <a:latin typeface="Bradley Hand ITC" panose="03070402050302030203" pitchFamily="66" charset="0"/>
                <a:cs typeface="Arial"/>
              </a:rPr>
              <a:t> and </a:t>
            </a:r>
          </a:p>
          <a:p>
            <a:r>
              <a:rPr lang="en-US" sz="2000" b="1" spc="65" dirty="0">
                <a:solidFill>
                  <a:srgbClr val="FFFFFF"/>
                </a:solidFill>
                <a:latin typeface="Bradley Hand ITC" panose="03070402050302030203" pitchFamily="66" charset="0"/>
                <a:cs typeface="Arial"/>
              </a:rPr>
              <a:t>Deep Learning before moving to NLP proper.</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187464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35CA3A9-A0FB-5074-7AD4-990F1844D3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E04A5D-AEFD-E94B-1A1A-5FDC696F8CAA}"/>
              </a:ext>
            </a:extLst>
          </p:cNvPr>
          <p:cNvSpPr>
            <a:spLocks noGrp="1"/>
          </p:cNvSpPr>
          <p:nvPr>
            <p:ph type="title"/>
          </p:nvPr>
        </p:nvSpPr>
        <p:spPr/>
        <p:txBody>
          <a:bodyPr/>
          <a:lstStyle/>
          <a:p>
            <a:r>
              <a:rPr lang="en-US" dirty="0">
                <a:solidFill>
                  <a:srgbClr val="DD9C19"/>
                </a:solidFill>
                <a:latin typeface="Century Gothic" panose="020B0502020202020204" pitchFamily="34" charset="0"/>
              </a:rPr>
              <a:t>Course Structure</a:t>
            </a:r>
          </a:p>
        </p:txBody>
      </p:sp>
      <p:sp>
        <p:nvSpPr>
          <p:cNvPr id="3" name="Content Placeholder 2">
            <a:extLst>
              <a:ext uri="{FF2B5EF4-FFF2-40B4-BE49-F238E27FC236}">
                <a16:creationId xmlns:a16="http://schemas.microsoft.com/office/drawing/2014/main" id="{3253176C-D2AE-7911-06A5-FD8BEBDEEE01}"/>
              </a:ext>
            </a:extLst>
          </p:cNvPr>
          <p:cNvSpPr>
            <a:spLocks noGrp="1"/>
          </p:cNvSpPr>
          <p:nvPr>
            <p:ph idx="1"/>
          </p:nvPr>
        </p:nvSpPr>
        <p:spPr/>
        <p:txBody>
          <a:bodyPr/>
          <a:lstStyle/>
          <a:p>
            <a:r>
              <a:rPr lang="en-US" dirty="0">
                <a:solidFill>
                  <a:schemeClr val="bg1"/>
                </a:solidFill>
                <a:latin typeface="Century Gothic" panose="020B0502020202020204" pitchFamily="34" charset="0"/>
              </a:rPr>
              <a:t>- Understanding Machine Learning</a:t>
            </a:r>
          </a:p>
          <a:p>
            <a:r>
              <a:rPr lang="en-US" dirty="0">
                <a:solidFill>
                  <a:schemeClr val="bg1"/>
                </a:solidFill>
                <a:latin typeface="Century Gothic" panose="020B0502020202020204" pitchFamily="34" charset="0"/>
              </a:rPr>
              <a:t>- Machine Learning common algorithms (aka Shallow Algorithms)</a:t>
            </a:r>
          </a:p>
          <a:p>
            <a:r>
              <a:rPr lang="en-US" dirty="0">
                <a:solidFill>
                  <a:schemeClr val="bg1"/>
                </a:solidFill>
                <a:latin typeface="Century Gothic" panose="020B0502020202020204" pitchFamily="34" charset="0"/>
              </a:rPr>
              <a:t>- Explain Deep Learning</a:t>
            </a:r>
          </a:p>
          <a:p>
            <a:r>
              <a:rPr lang="en-US" dirty="0">
                <a:solidFill>
                  <a:schemeClr val="bg1"/>
                </a:solidFill>
                <a:latin typeface="Century Gothic" panose="020B0502020202020204" pitchFamily="34" charset="0"/>
              </a:rPr>
              <a:t>- Deep Learning vs Machine Learning</a:t>
            </a:r>
          </a:p>
          <a:p>
            <a:r>
              <a:rPr lang="en-US" dirty="0">
                <a:solidFill>
                  <a:schemeClr val="bg1"/>
                </a:solidFill>
                <a:latin typeface="Century Gothic" panose="020B0502020202020204" pitchFamily="34" charset="0"/>
              </a:rPr>
              <a:t>- </a:t>
            </a:r>
          </a:p>
        </p:txBody>
      </p:sp>
      <p:sp>
        <p:nvSpPr>
          <p:cNvPr id="5" name="Footer Placeholder 4">
            <a:extLst>
              <a:ext uri="{FF2B5EF4-FFF2-40B4-BE49-F238E27FC236}">
                <a16:creationId xmlns:a16="http://schemas.microsoft.com/office/drawing/2014/main" id="{405F7B5E-B6CC-AFEF-8607-6E5F9C424810}"/>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99CCC2D7-18C1-6AF3-0581-6F8AFFDBE2D8}"/>
              </a:ext>
            </a:extLst>
          </p:cNvPr>
          <p:cNvSpPr>
            <a:spLocks noGrp="1"/>
          </p:cNvSpPr>
          <p:nvPr>
            <p:ph type="sldNum" sz="quarter" idx="12"/>
          </p:nvPr>
        </p:nvSpPr>
        <p:spPr/>
        <p:txBody>
          <a:bodyPr/>
          <a:lstStyle/>
          <a:p>
            <a:fld id="{7F537688-BEAE-4904-826F-1C1E0645A5D0}" type="slidenum">
              <a:rPr lang="en-US" sz="2000" smtClean="0"/>
              <a:t>7</a:t>
            </a:fld>
            <a:endParaRPr lang="en-US" sz="2000" dirty="0"/>
          </a:p>
        </p:txBody>
      </p:sp>
      <p:sp>
        <p:nvSpPr>
          <p:cNvPr id="7" name="TextBox 6">
            <a:extLst>
              <a:ext uri="{FF2B5EF4-FFF2-40B4-BE49-F238E27FC236}">
                <a16:creationId xmlns:a16="http://schemas.microsoft.com/office/drawing/2014/main" id="{06CD2E41-8C13-75F1-AC46-108D6BB3F310}"/>
              </a:ext>
            </a:extLst>
          </p:cNvPr>
          <p:cNvSpPr txBox="1"/>
          <p:nvPr/>
        </p:nvSpPr>
        <p:spPr>
          <a:xfrm rot="21321536">
            <a:off x="5996895" y="4972871"/>
            <a:ext cx="6096000" cy="1015663"/>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Don’t worry, I understand you </a:t>
            </a:r>
            <a:r>
              <a:rPr lang="en-US" sz="2000" b="1" spc="65" dirty="0" err="1">
                <a:solidFill>
                  <a:srgbClr val="FFFFFF"/>
                </a:solidFill>
                <a:latin typeface="Bradley Hand ITC" panose="03070402050302030203" pitchFamily="66" charset="0"/>
                <a:cs typeface="Arial"/>
              </a:rPr>
              <a:t>bruh</a:t>
            </a:r>
            <a:r>
              <a:rPr lang="en-US" sz="2000" b="1" spc="65" dirty="0">
                <a:solidFill>
                  <a:srgbClr val="FFFFFF"/>
                </a:solidFill>
                <a:latin typeface="Bradley Hand ITC" panose="03070402050302030203" pitchFamily="66" charset="0"/>
                <a:cs typeface="Arial"/>
              </a:rPr>
              <a:t>, </a:t>
            </a:r>
          </a:p>
          <a:p>
            <a:r>
              <a:rPr lang="en-US" sz="2000" b="1" spc="65" dirty="0">
                <a:solidFill>
                  <a:srgbClr val="FFFFFF"/>
                </a:solidFill>
                <a:latin typeface="Bradley Hand ITC" panose="03070402050302030203" pitchFamily="66" charset="0"/>
                <a:cs typeface="Arial"/>
              </a:rPr>
              <a:t>I will briefly discuss </a:t>
            </a:r>
            <a:r>
              <a:rPr lang="en-US" sz="2000" b="1" spc="65" dirty="0" err="1">
                <a:solidFill>
                  <a:srgbClr val="FFFFFF"/>
                </a:solidFill>
                <a:latin typeface="Bradley Hand ITC" panose="03070402050302030203" pitchFamily="66" charset="0"/>
                <a:cs typeface="Arial"/>
              </a:rPr>
              <a:t>Ml</a:t>
            </a:r>
            <a:r>
              <a:rPr lang="en-US" sz="2000" b="1" spc="65" dirty="0">
                <a:solidFill>
                  <a:srgbClr val="FFFFFF"/>
                </a:solidFill>
                <a:latin typeface="Bradley Hand ITC" panose="03070402050302030203" pitchFamily="66" charset="0"/>
                <a:cs typeface="Arial"/>
              </a:rPr>
              <a:t> and </a:t>
            </a:r>
          </a:p>
          <a:p>
            <a:r>
              <a:rPr lang="en-US" sz="2000" b="1" spc="65" dirty="0">
                <a:solidFill>
                  <a:srgbClr val="FFFFFF"/>
                </a:solidFill>
                <a:latin typeface="Bradley Hand ITC" panose="03070402050302030203" pitchFamily="66" charset="0"/>
                <a:cs typeface="Arial"/>
              </a:rPr>
              <a:t>Deep Learning before moving to NLP proper.</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3659455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791FBBB-EFF9-C1D6-78CB-6AEF5ABDC5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82564-1250-1260-7425-674D55A1C3FA}"/>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 is Artificial Intelligence (AI)</a:t>
            </a:r>
          </a:p>
        </p:txBody>
      </p:sp>
      <p:sp>
        <p:nvSpPr>
          <p:cNvPr id="3" name="Content Placeholder 2">
            <a:extLst>
              <a:ext uri="{FF2B5EF4-FFF2-40B4-BE49-F238E27FC236}">
                <a16:creationId xmlns:a16="http://schemas.microsoft.com/office/drawing/2014/main" id="{5052D508-A9A6-833C-7754-1BE9D0F5146D}"/>
              </a:ext>
            </a:extLst>
          </p:cNvPr>
          <p:cNvSpPr>
            <a:spLocks noGrp="1"/>
          </p:cNvSpPr>
          <p:nvPr>
            <p:ph idx="1"/>
          </p:nvPr>
        </p:nvSpPr>
        <p:spPr/>
        <p:txBody>
          <a:bodyPr>
            <a:normAutofit/>
          </a:bodyPr>
          <a:lstStyle/>
          <a:p>
            <a:pPr>
              <a:lnSpc>
                <a:spcPct val="150000"/>
              </a:lnSpc>
            </a:pPr>
            <a:r>
              <a:rPr lang="en-US" sz="2800" dirty="0">
                <a:solidFill>
                  <a:schemeClr val="bg1"/>
                </a:solidFill>
                <a:latin typeface="Century Gothic" panose="020B0502020202020204" pitchFamily="34" charset="0"/>
              </a:rPr>
              <a:t>Artificial Intelligence is the ability of machines to mimic human intelligence. It enables computers and systems to learn from data, solve problem, and make decisions just like humans do.</a:t>
            </a:r>
          </a:p>
        </p:txBody>
      </p:sp>
      <p:sp>
        <p:nvSpPr>
          <p:cNvPr id="5" name="Footer Placeholder 4">
            <a:extLst>
              <a:ext uri="{FF2B5EF4-FFF2-40B4-BE49-F238E27FC236}">
                <a16:creationId xmlns:a16="http://schemas.microsoft.com/office/drawing/2014/main" id="{B1EBFFA2-C443-2B93-B5D5-FD00B8D94075}"/>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1BF42C5E-5336-2ED3-AC80-83D3D65D03E6}"/>
              </a:ext>
            </a:extLst>
          </p:cNvPr>
          <p:cNvSpPr>
            <a:spLocks noGrp="1"/>
          </p:cNvSpPr>
          <p:nvPr>
            <p:ph type="sldNum" sz="quarter" idx="12"/>
          </p:nvPr>
        </p:nvSpPr>
        <p:spPr/>
        <p:txBody>
          <a:bodyPr/>
          <a:lstStyle/>
          <a:p>
            <a:fld id="{7F537688-BEAE-4904-826F-1C1E0645A5D0}" type="slidenum">
              <a:rPr lang="en-US" sz="2000" smtClean="0"/>
              <a:t>8</a:t>
            </a:fld>
            <a:endParaRPr lang="en-US" sz="2000" dirty="0"/>
          </a:p>
        </p:txBody>
      </p:sp>
      <p:sp>
        <p:nvSpPr>
          <p:cNvPr id="7" name="TextBox 6">
            <a:extLst>
              <a:ext uri="{FF2B5EF4-FFF2-40B4-BE49-F238E27FC236}">
                <a16:creationId xmlns:a16="http://schemas.microsoft.com/office/drawing/2014/main" id="{189238F8-24EC-5808-3B51-C8341D4DAE59}"/>
              </a:ext>
            </a:extLst>
          </p:cNvPr>
          <p:cNvSpPr txBox="1"/>
          <p:nvPr/>
        </p:nvSpPr>
        <p:spPr>
          <a:xfrm rot="21321536">
            <a:off x="5539695" y="5024119"/>
            <a:ext cx="6096000" cy="707886"/>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AI is when machines start acting like they are smarter than humans.</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3967230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4D2C117-807E-3476-0AA8-C594AA2331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95C59-0449-1A38-515B-9202ED2DEC60}"/>
              </a:ext>
            </a:extLst>
          </p:cNvPr>
          <p:cNvSpPr>
            <a:spLocks noGrp="1"/>
          </p:cNvSpPr>
          <p:nvPr>
            <p:ph type="title"/>
          </p:nvPr>
        </p:nvSpPr>
        <p:spPr/>
        <p:txBody>
          <a:bodyPr/>
          <a:lstStyle/>
          <a:p>
            <a:r>
              <a:rPr lang="en-US" dirty="0">
                <a:solidFill>
                  <a:srgbClr val="DD9C19"/>
                </a:solidFill>
                <a:latin typeface="Century Gothic" panose="020B0502020202020204" pitchFamily="34" charset="0"/>
              </a:rPr>
              <a:t>What is Artificial Intelligence (AI)</a:t>
            </a:r>
          </a:p>
        </p:txBody>
      </p:sp>
      <p:sp>
        <p:nvSpPr>
          <p:cNvPr id="3" name="Content Placeholder 2">
            <a:extLst>
              <a:ext uri="{FF2B5EF4-FFF2-40B4-BE49-F238E27FC236}">
                <a16:creationId xmlns:a16="http://schemas.microsoft.com/office/drawing/2014/main" id="{C8F533FF-24B2-09FA-A8B5-60EF2FE3E194}"/>
              </a:ext>
            </a:extLst>
          </p:cNvPr>
          <p:cNvSpPr>
            <a:spLocks noGrp="1"/>
          </p:cNvSpPr>
          <p:nvPr>
            <p:ph idx="1"/>
          </p:nvPr>
        </p:nvSpPr>
        <p:spPr/>
        <p:txBody>
          <a:bodyPr>
            <a:normAutofit/>
          </a:bodyPr>
          <a:lstStyle/>
          <a:p>
            <a:pPr>
              <a:lnSpc>
                <a:spcPct val="150000"/>
              </a:lnSpc>
            </a:pPr>
            <a:r>
              <a:rPr lang="en-US" sz="2800" dirty="0">
                <a:solidFill>
                  <a:schemeClr val="bg1"/>
                </a:solidFill>
                <a:latin typeface="Century Gothic" panose="020B0502020202020204" pitchFamily="34" charset="0"/>
              </a:rPr>
              <a:t>Let’s relate like this again:</a:t>
            </a:r>
          </a:p>
          <a:p>
            <a:pPr algn="just">
              <a:lnSpc>
                <a:spcPct val="150000"/>
              </a:lnSpc>
            </a:pPr>
            <a:r>
              <a:rPr lang="en-US" sz="2800" dirty="0">
                <a:solidFill>
                  <a:schemeClr val="bg1"/>
                </a:solidFill>
                <a:latin typeface="Century Gothic" panose="020B0502020202020204" pitchFamily="34" charset="0"/>
              </a:rPr>
              <a:t>AI is like teaching your computer to do the thinking for you, only that it doesn’t demand coffee breaks or complain about Mondays!! </a:t>
            </a:r>
          </a:p>
          <a:p>
            <a:pPr algn="just">
              <a:lnSpc>
                <a:spcPct val="150000"/>
              </a:lnSpc>
            </a:pPr>
            <a:r>
              <a:rPr lang="en-US" sz="2800" dirty="0" err="1">
                <a:solidFill>
                  <a:schemeClr val="bg1"/>
                </a:solidFill>
                <a:latin typeface="Century Gothic" panose="020B0502020202020204" pitchFamily="34" charset="0"/>
              </a:rPr>
              <a:t>hahaha</a:t>
            </a:r>
            <a:r>
              <a:rPr lang="en-US" sz="2800" b="1" dirty="0">
                <a:solidFill>
                  <a:schemeClr val="bg1"/>
                </a:solidFill>
                <a:latin typeface="Century Gothic" panose="020B0502020202020204" pitchFamily="34" charset="0"/>
              </a:rPr>
              <a:t>😃😃😃😃</a:t>
            </a:r>
            <a:endParaRPr lang="en-US" sz="2800" dirty="0">
              <a:solidFill>
                <a:schemeClr val="bg1"/>
              </a:solidFill>
              <a:latin typeface="Century Gothic" panose="020B0502020202020204" pitchFamily="34" charset="0"/>
            </a:endParaRPr>
          </a:p>
        </p:txBody>
      </p:sp>
      <p:sp>
        <p:nvSpPr>
          <p:cNvPr id="5" name="Footer Placeholder 4">
            <a:extLst>
              <a:ext uri="{FF2B5EF4-FFF2-40B4-BE49-F238E27FC236}">
                <a16:creationId xmlns:a16="http://schemas.microsoft.com/office/drawing/2014/main" id="{E19172EA-8AE5-96D6-D244-4F9B0FC0EA6A}"/>
              </a:ext>
            </a:extLst>
          </p:cNvPr>
          <p:cNvSpPr>
            <a:spLocks noGrp="1"/>
          </p:cNvSpPr>
          <p:nvPr>
            <p:ph type="ftr" sz="quarter" idx="11"/>
          </p:nvPr>
        </p:nvSpPr>
        <p:spPr/>
        <p:txBody>
          <a:bodyPr/>
          <a:lstStyle/>
          <a:p>
            <a:r>
              <a:rPr lang="en-US" sz="2000" dirty="0"/>
              <a:t>DSN  LEKKI-AJAH</a:t>
            </a:r>
          </a:p>
        </p:txBody>
      </p:sp>
      <p:sp>
        <p:nvSpPr>
          <p:cNvPr id="6" name="Slide Number Placeholder 5">
            <a:extLst>
              <a:ext uri="{FF2B5EF4-FFF2-40B4-BE49-F238E27FC236}">
                <a16:creationId xmlns:a16="http://schemas.microsoft.com/office/drawing/2014/main" id="{CB7F0748-50E9-BA7A-0D19-345E0A9CA8D5}"/>
              </a:ext>
            </a:extLst>
          </p:cNvPr>
          <p:cNvSpPr>
            <a:spLocks noGrp="1"/>
          </p:cNvSpPr>
          <p:nvPr>
            <p:ph type="sldNum" sz="quarter" idx="12"/>
          </p:nvPr>
        </p:nvSpPr>
        <p:spPr/>
        <p:txBody>
          <a:bodyPr/>
          <a:lstStyle/>
          <a:p>
            <a:fld id="{7F537688-BEAE-4904-826F-1C1E0645A5D0}" type="slidenum">
              <a:rPr lang="en-US" sz="2000" smtClean="0"/>
              <a:t>9</a:t>
            </a:fld>
            <a:endParaRPr lang="en-US" sz="2000" dirty="0"/>
          </a:p>
        </p:txBody>
      </p:sp>
      <p:sp>
        <p:nvSpPr>
          <p:cNvPr id="7" name="TextBox 6">
            <a:extLst>
              <a:ext uri="{FF2B5EF4-FFF2-40B4-BE49-F238E27FC236}">
                <a16:creationId xmlns:a16="http://schemas.microsoft.com/office/drawing/2014/main" id="{4D925104-FBBA-AAF0-1CC2-1CCF11BC8C6B}"/>
              </a:ext>
            </a:extLst>
          </p:cNvPr>
          <p:cNvSpPr txBox="1"/>
          <p:nvPr/>
        </p:nvSpPr>
        <p:spPr>
          <a:xfrm rot="21321536">
            <a:off x="5892779" y="5211090"/>
            <a:ext cx="6096000" cy="707886"/>
          </a:xfrm>
          <a:prstGeom prst="rect">
            <a:avLst/>
          </a:prstGeom>
          <a:noFill/>
        </p:spPr>
        <p:txBody>
          <a:bodyPr wrap="square">
            <a:spAutoFit/>
          </a:bodyPr>
          <a:lstStyle/>
          <a:p>
            <a:r>
              <a:rPr lang="en-US" sz="2000" b="1" spc="65" dirty="0">
                <a:solidFill>
                  <a:srgbClr val="FFFFFF"/>
                </a:solidFill>
                <a:latin typeface="Bradley Hand ITC" panose="03070402050302030203" pitchFamily="66" charset="0"/>
                <a:cs typeface="Arial"/>
              </a:rPr>
              <a:t>AI is when machines start acting like they are smarter than humans.</a:t>
            </a:r>
            <a:endParaRPr lang="en-US" sz="2000" b="1" dirty="0">
              <a:latin typeface="Bradley Hand ITC" panose="03070402050302030203" pitchFamily="66" charset="0"/>
              <a:cs typeface="Arial"/>
            </a:endParaRPr>
          </a:p>
        </p:txBody>
      </p:sp>
    </p:spTree>
    <p:extLst>
      <p:ext uri="{BB962C8B-B14F-4D97-AF65-F5344CB8AC3E}">
        <p14:creationId xmlns:p14="http://schemas.microsoft.com/office/powerpoint/2010/main" val="35568125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TM02900769[[fn=Retrospect]]</Template>
  <TotalTime>7291</TotalTime>
  <Words>7335</Words>
  <Application>Microsoft Office PowerPoint</Application>
  <PresentationFormat>Widescreen</PresentationFormat>
  <Paragraphs>456</Paragraphs>
  <Slides>54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 Unicode MS</vt:lpstr>
      <vt:lpstr>Arial</vt:lpstr>
      <vt:lpstr>Bradley Hand ITC</vt:lpstr>
      <vt:lpstr>Calibri</vt:lpstr>
      <vt:lpstr>Calibri Light</vt:lpstr>
      <vt:lpstr>Century Gothic</vt:lpstr>
      <vt:lpstr>Courier New</vt:lpstr>
      <vt:lpstr>Google Sans</vt:lpstr>
      <vt:lpstr>Retrospect</vt:lpstr>
      <vt:lpstr>NATURAL LANGUAGE PROCESSING (NLP)</vt:lpstr>
      <vt:lpstr>Why are we here</vt:lpstr>
      <vt:lpstr>Classes Structure</vt:lpstr>
      <vt:lpstr>Who should be here</vt:lpstr>
      <vt:lpstr>Who should be here</vt:lpstr>
      <vt:lpstr>Where Do We Begin</vt:lpstr>
      <vt:lpstr>Course Structure</vt:lpstr>
      <vt:lpstr>What is Artificial Intelligence (AI)</vt:lpstr>
      <vt:lpstr>What is Artificial Intelligence (AI)</vt:lpstr>
      <vt:lpstr>What is Machine Learning (ML)</vt:lpstr>
      <vt:lpstr>What is Machine Learning (ML)</vt:lpstr>
      <vt:lpstr>What is Machine Learning (ML)</vt:lpstr>
      <vt:lpstr>What is Deep Learning (DL)</vt:lpstr>
      <vt:lpstr>What is Deep Learning (DL)</vt:lpstr>
      <vt:lpstr>What is Deep Learning (DL)</vt:lpstr>
      <vt:lpstr>AI vs ML vs Deep Learning (DL)</vt:lpstr>
      <vt:lpstr>AI vs ML vs Deep Learning (DL)</vt:lpstr>
      <vt:lpstr>AI vs ML vs Deep Learning (DL)</vt:lpstr>
      <vt:lpstr>ML vs DL</vt:lpstr>
      <vt:lpstr>What is Natural Language Processing (NLP)</vt:lpstr>
      <vt:lpstr>Natural Language Processing (NLP) in Industry</vt:lpstr>
      <vt:lpstr>Brief History of Natural Language Processing (NLP)</vt:lpstr>
      <vt:lpstr>What’s Next 😃😃</vt:lpstr>
      <vt:lpstr>What’s Next 😃😃</vt:lpstr>
      <vt:lpstr>Setting up our PC</vt:lpstr>
      <vt:lpstr>What’s Next 😃😃</vt:lpstr>
      <vt:lpstr>The END</vt:lpstr>
      <vt:lpstr>NATURAL LANGUAGE PROCESSING (NLP)</vt:lpstr>
      <vt:lpstr>How computer sees language</vt:lpstr>
      <vt:lpstr>Understand Human Language</vt:lpstr>
      <vt:lpstr>Step 1: Text Preprocessing</vt:lpstr>
      <vt:lpstr>Step 1: Text Preprocessing</vt:lpstr>
      <vt:lpstr>Step 1: Text Preprocessing</vt:lpstr>
      <vt:lpstr>Step 1: Text Preprocessing</vt:lpstr>
      <vt:lpstr>Step 1: Text Preprocessing</vt:lpstr>
      <vt:lpstr>Step 1: Text Preprocessing</vt:lpstr>
      <vt:lpstr>Step 1: Text Preprocessing</vt:lpstr>
      <vt:lpstr>Step 1: Text Preprocessing</vt:lpstr>
      <vt:lpstr>Step 1: Text Preprocessing</vt:lpstr>
      <vt:lpstr>Step 1: Text Preprocessing</vt:lpstr>
      <vt:lpstr>Step 1: Text Preprocessing</vt:lpstr>
      <vt:lpstr>Step 1: Text Preprocessing</vt:lpstr>
      <vt:lpstr>Step 1: Text Preprocessing</vt:lpstr>
      <vt:lpstr>Step 1: Text Preprocessing</vt:lpstr>
      <vt:lpstr>Some Discussion</vt:lpstr>
      <vt:lpstr>Let’s move on</vt:lpstr>
      <vt:lpstr>Step 2: Tokenization</vt:lpstr>
      <vt:lpstr>PowerPoint Presentation</vt:lpstr>
      <vt:lpstr>A Glossary of Essential AI/ML/DL/NLP Terminologies</vt:lpstr>
      <vt:lpstr>A Glossary of Essential AI/ML/DL/NLP Terminologies</vt:lpstr>
      <vt:lpstr>A Glossary of Essential AI/ML/DL/NLP Terminologies</vt:lpstr>
      <vt:lpstr>A Glossary of Essential AI/ML/DL/NLP Terminologies</vt:lpstr>
      <vt:lpstr>A Glossary of Essential AI/ML/DL/NLP Terminologies</vt:lpstr>
      <vt:lpstr>A Glossary of Essential AI/ML/DL/NLP Terminoligies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34</cp:revision>
  <dcterms:created xsi:type="dcterms:W3CDTF">2025-01-09T12:33:02Z</dcterms:created>
  <dcterms:modified xsi:type="dcterms:W3CDTF">2025-02-19T11:55:58Z</dcterms:modified>
</cp:coreProperties>
</file>