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D7904-428D-401C-9715-F2CBDF8DBD7A}" v="6" dt="2025-06-23T20:01:53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8654C-70BD-42C2-A725-4FF746498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E6649-596A-4C2A-9DA7-57FB5244FE0E}">
      <dgm:prSet/>
      <dgm:spPr/>
      <dgm:t>
        <a:bodyPr/>
        <a:lstStyle/>
        <a:p>
          <a:r>
            <a:rPr lang="en-US" b="1"/>
            <a:t>Key Insights:</a:t>
          </a:r>
          <a:endParaRPr lang="en-US"/>
        </a:p>
      </dgm:t>
    </dgm:pt>
    <dgm:pt modelId="{97BFD87C-2FF1-4782-AC8C-35E0ED99B5CB}" type="parTrans" cxnId="{1C75C3FF-ABE5-4BD1-A2EB-337A5CA363F0}">
      <dgm:prSet/>
      <dgm:spPr/>
      <dgm:t>
        <a:bodyPr/>
        <a:lstStyle/>
        <a:p>
          <a:endParaRPr lang="en-US"/>
        </a:p>
      </dgm:t>
    </dgm:pt>
    <dgm:pt modelId="{B4AC44F7-051F-4BF8-ADB0-F52788B24701}" type="sibTrans" cxnId="{1C75C3FF-ABE5-4BD1-A2EB-337A5CA363F0}">
      <dgm:prSet/>
      <dgm:spPr/>
      <dgm:t>
        <a:bodyPr/>
        <a:lstStyle/>
        <a:p>
          <a:endParaRPr lang="en-US"/>
        </a:p>
      </dgm:t>
    </dgm:pt>
    <dgm:pt modelId="{A86F7E89-0E9E-4FA7-B7B4-9AFD2CD30058}">
      <dgm:prSet/>
      <dgm:spPr/>
      <dgm:t>
        <a:bodyPr/>
        <a:lstStyle/>
        <a:p>
          <a:r>
            <a:rPr lang="en-US"/>
            <a:t>- Highest demand on Fridays and during rush hours (8–10am, 4–7pm)</a:t>
          </a:r>
        </a:p>
      </dgm:t>
    </dgm:pt>
    <dgm:pt modelId="{53A478CB-5347-44BF-BB12-407762F0F527}" type="parTrans" cxnId="{FE8512D6-6E86-4685-BAB5-AAC76C67D8FB}">
      <dgm:prSet/>
      <dgm:spPr/>
      <dgm:t>
        <a:bodyPr/>
        <a:lstStyle/>
        <a:p>
          <a:endParaRPr lang="en-US"/>
        </a:p>
      </dgm:t>
    </dgm:pt>
    <dgm:pt modelId="{68354885-B171-4785-9D5F-C9CA754156B9}" type="sibTrans" cxnId="{FE8512D6-6E86-4685-BAB5-AAC76C67D8FB}">
      <dgm:prSet/>
      <dgm:spPr/>
      <dgm:t>
        <a:bodyPr/>
        <a:lstStyle/>
        <a:p>
          <a:endParaRPr lang="en-US"/>
        </a:p>
      </dgm:t>
    </dgm:pt>
    <dgm:pt modelId="{33ADC2C7-9433-46EE-8235-307FB1C691AD}">
      <dgm:prSet/>
      <dgm:spPr/>
      <dgm:t>
        <a:bodyPr/>
        <a:lstStyle/>
        <a:p>
          <a:r>
            <a:rPr lang="en-US"/>
            <a:t>- JFK and LaGuardia are top drop-off locations</a:t>
          </a:r>
        </a:p>
      </dgm:t>
    </dgm:pt>
    <dgm:pt modelId="{D51D0F40-6D54-40FC-87EA-0DB90A5BF5BB}" type="parTrans" cxnId="{6309A611-1BFA-4018-ABFD-96937B814EAC}">
      <dgm:prSet/>
      <dgm:spPr/>
      <dgm:t>
        <a:bodyPr/>
        <a:lstStyle/>
        <a:p>
          <a:endParaRPr lang="en-US"/>
        </a:p>
      </dgm:t>
    </dgm:pt>
    <dgm:pt modelId="{CCEF81AB-6003-45F6-93F2-2A487BA16D55}" type="sibTrans" cxnId="{6309A611-1BFA-4018-ABFD-96937B814EAC}">
      <dgm:prSet/>
      <dgm:spPr/>
      <dgm:t>
        <a:bodyPr/>
        <a:lstStyle/>
        <a:p>
          <a:endParaRPr lang="en-US"/>
        </a:p>
      </dgm:t>
    </dgm:pt>
    <dgm:pt modelId="{540EED45-CEB3-4C77-9243-639B565C1EF1}">
      <dgm:prSet/>
      <dgm:spPr/>
      <dgm:t>
        <a:bodyPr/>
        <a:lstStyle/>
        <a:p>
          <a:r>
            <a:rPr lang="en-US"/>
            <a:t>- Fares correlate closely with trip distance and time of day</a:t>
          </a:r>
        </a:p>
      </dgm:t>
    </dgm:pt>
    <dgm:pt modelId="{3597EAE1-B7A2-4A78-9781-A184F86D565A}" type="parTrans" cxnId="{67557C62-0C8F-4966-9EF3-8C3C4FEABF17}">
      <dgm:prSet/>
      <dgm:spPr/>
      <dgm:t>
        <a:bodyPr/>
        <a:lstStyle/>
        <a:p>
          <a:endParaRPr lang="en-US"/>
        </a:p>
      </dgm:t>
    </dgm:pt>
    <dgm:pt modelId="{C98CD262-775C-4FF7-A871-0AB43B27FFF9}" type="sibTrans" cxnId="{67557C62-0C8F-4966-9EF3-8C3C4FEABF17}">
      <dgm:prSet/>
      <dgm:spPr/>
      <dgm:t>
        <a:bodyPr/>
        <a:lstStyle/>
        <a:p>
          <a:endParaRPr lang="en-US"/>
        </a:p>
      </dgm:t>
    </dgm:pt>
    <dgm:pt modelId="{D46C5B8F-C328-4367-8549-22E6D1B88120}" type="pres">
      <dgm:prSet presAssocID="{F168654C-70BD-42C2-A725-4FF746498FDA}" presName="linear" presStyleCnt="0">
        <dgm:presLayoutVars>
          <dgm:animLvl val="lvl"/>
          <dgm:resizeHandles val="exact"/>
        </dgm:presLayoutVars>
      </dgm:prSet>
      <dgm:spPr/>
    </dgm:pt>
    <dgm:pt modelId="{98980E31-195D-4C49-8D5F-38DBB3804D0F}" type="pres">
      <dgm:prSet presAssocID="{858E6649-596A-4C2A-9DA7-57FB5244FE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D28600-8C62-45D7-87AA-6F987EF30CB3}" type="pres">
      <dgm:prSet presAssocID="{B4AC44F7-051F-4BF8-ADB0-F52788B24701}" presName="spacer" presStyleCnt="0"/>
      <dgm:spPr/>
    </dgm:pt>
    <dgm:pt modelId="{CCC13FD5-DC2D-46F8-931D-224806354807}" type="pres">
      <dgm:prSet presAssocID="{A86F7E89-0E9E-4FA7-B7B4-9AFD2CD300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60C262-0EF8-47E7-9AB4-81073C6DAA40}" type="pres">
      <dgm:prSet presAssocID="{68354885-B171-4785-9D5F-C9CA754156B9}" presName="spacer" presStyleCnt="0"/>
      <dgm:spPr/>
    </dgm:pt>
    <dgm:pt modelId="{E7DCE785-7AD4-438C-8490-910C6138652D}" type="pres">
      <dgm:prSet presAssocID="{33ADC2C7-9433-46EE-8235-307FB1C691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2D12FD-64C0-48AD-93C7-2F4AF0BEA34B}" type="pres">
      <dgm:prSet presAssocID="{CCEF81AB-6003-45F6-93F2-2A487BA16D55}" presName="spacer" presStyleCnt="0"/>
      <dgm:spPr/>
    </dgm:pt>
    <dgm:pt modelId="{5082C1D4-C61A-4BB1-9359-8AF0951085CE}" type="pres">
      <dgm:prSet presAssocID="{540EED45-CEB3-4C77-9243-639B565C1E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09A611-1BFA-4018-ABFD-96937B814EAC}" srcId="{F168654C-70BD-42C2-A725-4FF746498FDA}" destId="{33ADC2C7-9433-46EE-8235-307FB1C691AD}" srcOrd="2" destOrd="0" parTransId="{D51D0F40-6D54-40FC-87EA-0DB90A5BF5BB}" sibTransId="{CCEF81AB-6003-45F6-93F2-2A487BA16D55}"/>
    <dgm:cxn modelId="{74690812-EFA4-43BE-BEFB-79D909913FAB}" type="presOf" srcId="{A86F7E89-0E9E-4FA7-B7B4-9AFD2CD30058}" destId="{CCC13FD5-DC2D-46F8-931D-224806354807}" srcOrd="0" destOrd="0" presId="urn:microsoft.com/office/officeart/2005/8/layout/vList2"/>
    <dgm:cxn modelId="{1B565A5C-ED64-4E33-AA41-A116D77EC126}" type="presOf" srcId="{33ADC2C7-9433-46EE-8235-307FB1C691AD}" destId="{E7DCE785-7AD4-438C-8490-910C6138652D}" srcOrd="0" destOrd="0" presId="urn:microsoft.com/office/officeart/2005/8/layout/vList2"/>
    <dgm:cxn modelId="{67557C62-0C8F-4966-9EF3-8C3C4FEABF17}" srcId="{F168654C-70BD-42C2-A725-4FF746498FDA}" destId="{540EED45-CEB3-4C77-9243-639B565C1EF1}" srcOrd="3" destOrd="0" parTransId="{3597EAE1-B7A2-4A78-9781-A184F86D565A}" sibTransId="{C98CD262-775C-4FF7-A871-0AB43B27FFF9}"/>
    <dgm:cxn modelId="{DB0CB76B-7A4F-4810-B4F1-956E201D49E1}" type="presOf" srcId="{F168654C-70BD-42C2-A725-4FF746498FDA}" destId="{D46C5B8F-C328-4367-8549-22E6D1B88120}" srcOrd="0" destOrd="0" presId="urn:microsoft.com/office/officeart/2005/8/layout/vList2"/>
    <dgm:cxn modelId="{BDC83A79-43C1-4755-B65C-0E0D2BC64358}" type="presOf" srcId="{540EED45-CEB3-4C77-9243-639B565C1EF1}" destId="{5082C1D4-C61A-4BB1-9359-8AF0951085CE}" srcOrd="0" destOrd="0" presId="urn:microsoft.com/office/officeart/2005/8/layout/vList2"/>
    <dgm:cxn modelId="{190979C2-7B37-444E-804D-72283850B38B}" type="presOf" srcId="{858E6649-596A-4C2A-9DA7-57FB5244FE0E}" destId="{98980E31-195D-4C49-8D5F-38DBB3804D0F}" srcOrd="0" destOrd="0" presId="urn:microsoft.com/office/officeart/2005/8/layout/vList2"/>
    <dgm:cxn modelId="{FE8512D6-6E86-4685-BAB5-AAC76C67D8FB}" srcId="{F168654C-70BD-42C2-A725-4FF746498FDA}" destId="{A86F7E89-0E9E-4FA7-B7B4-9AFD2CD30058}" srcOrd="1" destOrd="0" parTransId="{53A478CB-5347-44BF-BB12-407762F0F527}" sibTransId="{68354885-B171-4785-9D5F-C9CA754156B9}"/>
    <dgm:cxn modelId="{1C75C3FF-ABE5-4BD1-A2EB-337A5CA363F0}" srcId="{F168654C-70BD-42C2-A725-4FF746498FDA}" destId="{858E6649-596A-4C2A-9DA7-57FB5244FE0E}" srcOrd="0" destOrd="0" parTransId="{97BFD87C-2FF1-4782-AC8C-35E0ED99B5CB}" sibTransId="{B4AC44F7-051F-4BF8-ADB0-F52788B24701}"/>
    <dgm:cxn modelId="{5CDB918D-89CF-4215-9657-21DAA620B7D9}" type="presParOf" srcId="{D46C5B8F-C328-4367-8549-22E6D1B88120}" destId="{98980E31-195D-4C49-8D5F-38DBB3804D0F}" srcOrd="0" destOrd="0" presId="urn:microsoft.com/office/officeart/2005/8/layout/vList2"/>
    <dgm:cxn modelId="{206A31A6-922C-4C97-9E96-2D75A7B66683}" type="presParOf" srcId="{D46C5B8F-C328-4367-8549-22E6D1B88120}" destId="{E2D28600-8C62-45D7-87AA-6F987EF30CB3}" srcOrd="1" destOrd="0" presId="urn:microsoft.com/office/officeart/2005/8/layout/vList2"/>
    <dgm:cxn modelId="{4C433525-7843-4851-8928-A814258F9E0A}" type="presParOf" srcId="{D46C5B8F-C328-4367-8549-22E6D1B88120}" destId="{CCC13FD5-DC2D-46F8-931D-224806354807}" srcOrd="2" destOrd="0" presId="urn:microsoft.com/office/officeart/2005/8/layout/vList2"/>
    <dgm:cxn modelId="{D81A9C70-1A39-4829-B2B2-2026FAB1F8DD}" type="presParOf" srcId="{D46C5B8F-C328-4367-8549-22E6D1B88120}" destId="{8C60C262-0EF8-47E7-9AB4-81073C6DAA40}" srcOrd="3" destOrd="0" presId="urn:microsoft.com/office/officeart/2005/8/layout/vList2"/>
    <dgm:cxn modelId="{45C4C10E-8324-47CF-BAD6-A60E014F101C}" type="presParOf" srcId="{D46C5B8F-C328-4367-8549-22E6D1B88120}" destId="{E7DCE785-7AD4-438C-8490-910C6138652D}" srcOrd="4" destOrd="0" presId="urn:microsoft.com/office/officeart/2005/8/layout/vList2"/>
    <dgm:cxn modelId="{F304B94B-6A68-4600-838F-0273EAB4B94E}" type="presParOf" srcId="{D46C5B8F-C328-4367-8549-22E6D1B88120}" destId="{012D12FD-64C0-48AD-93C7-2F4AF0BEA34B}" srcOrd="5" destOrd="0" presId="urn:microsoft.com/office/officeart/2005/8/layout/vList2"/>
    <dgm:cxn modelId="{5EDEB495-E75F-45E0-B21A-62F1467313B0}" type="presParOf" srcId="{D46C5B8F-C328-4367-8549-22E6D1B88120}" destId="{5082C1D4-C61A-4BB1-9359-8AF0951085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37957-1A1E-4D38-A84B-06C0E397329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C994CF-82F5-4EED-BDB3-F239769FE454}">
      <dgm:prSet custT="1"/>
      <dgm:spPr/>
      <dgm:t>
        <a:bodyPr/>
        <a:lstStyle/>
        <a:p>
          <a:r>
            <a:rPr lang="en-US" sz="2000" b="1" dirty="0"/>
            <a:t>Action Plan:</a:t>
          </a:r>
          <a:endParaRPr lang="en-US" sz="2000" dirty="0"/>
        </a:p>
      </dgm:t>
    </dgm:pt>
    <dgm:pt modelId="{FB5F71A3-3784-4563-A3F6-160A9D5EF5F2}" type="parTrans" cxnId="{CA50872F-E057-4EAC-8EA8-EC5C9F6ABDC8}">
      <dgm:prSet/>
      <dgm:spPr/>
      <dgm:t>
        <a:bodyPr/>
        <a:lstStyle/>
        <a:p>
          <a:endParaRPr lang="en-US"/>
        </a:p>
      </dgm:t>
    </dgm:pt>
    <dgm:pt modelId="{C7EBEDA8-C1BF-4AD1-BC73-40E3BF4C8FCA}" type="sibTrans" cxnId="{CA50872F-E057-4EAC-8EA8-EC5C9F6ABDC8}">
      <dgm:prSet/>
      <dgm:spPr/>
      <dgm:t>
        <a:bodyPr/>
        <a:lstStyle/>
        <a:p>
          <a:endParaRPr lang="en-US"/>
        </a:p>
      </dgm:t>
    </dgm:pt>
    <dgm:pt modelId="{02806573-3434-49A7-A074-171D851FB0B7}">
      <dgm:prSet/>
      <dgm:spPr/>
      <dgm:t>
        <a:bodyPr/>
        <a:lstStyle/>
        <a:p>
          <a:r>
            <a:rPr lang="en-US"/>
            <a:t>1. Improve driver shift allocation to match peak demand times</a:t>
          </a:r>
        </a:p>
      </dgm:t>
    </dgm:pt>
    <dgm:pt modelId="{3E1F8392-3649-478A-91EF-7F51C98F97D2}" type="parTrans" cxnId="{0CFA97FA-2C9D-476B-A61D-3577B5861616}">
      <dgm:prSet/>
      <dgm:spPr/>
      <dgm:t>
        <a:bodyPr/>
        <a:lstStyle/>
        <a:p>
          <a:endParaRPr lang="en-US"/>
        </a:p>
      </dgm:t>
    </dgm:pt>
    <dgm:pt modelId="{24634772-59D1-4205-B3E0-848D43195145}" type="sibTrans" cxnId="{0CFA97FA-2C9D-476B-A61D-3577B5861616}">
      <dgm:prSet/>
      <dgm:spPr/>
      <dgm:t>
        <a:bodyPr/>
        <a:lstStyle/>
        <a:p>
          <a:endParaRPr lang="en-US"/>
        </a:p>
      </dgm:t>
    </dgm:pt>
    <dgm:pt modelId="{D745E51E-5C08-4E0B-A422-DF880A945132}">
      <dgm:prSet/>
      <dgm:spPr/>
      <dgm:t>
        <a:bodyPr/>
        <a:lstStyle/>
        <a:p>
          <a:r>
            <a:rPr lang="en-US"/>
            <a:t>2. Optimize route planning for high-frequency zones</a:t>
          </a:r>
        </a:p>
      </dgm:t>
    </dgm:pt>
    <dgm:pt modelId="{BAF807DC-9A35-4EE9-A174-0C15CE938C32}" type="parTrans" cxnId="{DCE6A62D-F6BE-460C-97CB-4293FB57E8F7}">
      <dgm:prSet/>
      <dgm:spPr/>
      <dgm:t>
        <a:bodyPr/>
        <a:lstStyle/>
        <a:p>
          <a:endParaRPr lang="en-US"/>
        </a:p>
      </dgm:t>
    </dgm:pt>
    <dgm:pt modelId="{760CC62C-17AD-4AA9-89DA-B7CB4082F4CB}" type="sibTrans" cxnId="{DCE6A62D-F6BE-460C-97CB-4293FB57E8F7}">
      <dgm:prSet/>
      <dgm:spPr/>
      <dgm:t>
        <a:bodyPr/>
        <a:lstStyle/>
        <a:p>
          <a:endParaRPr lang="en-US"/>
        </a:p>
      </dgm:t>
    </dgm:pt>
    <dgm:pt modelId="{CC35C02F-228A-4DC2-BA09-DC5B098D2B5B}">
      <dgm:prSet/>
      <dgm:spPr/>
      <dgm:t>
        <a:bodyPr/>
        <a:lstStyle/>
        <a:p>
          <a:r>
            <a:rPr lang="en-US"/>
            <a:t>3. Implement predictive analytics for demand forecasting</a:t>
          </a:r>
        </a:p>
      </dgm:t>
    </dgm:pt>
    <dgm:pt modelId="{20FE1920-A72D-473B-8BA0-223EBB4A5D09}" type="parTrans" cxnId="{6A7A21F8-1717-485A-A937-E10BD195655D}">
      <dgm:prSet/>
      <dgm:spPr/>
      <dgm:t>
        <a:bodyPr/>
        <a:lstStyle/>
        <a:p>
          <a:endParaRPr lang="en-US"/>
        </a:p>
      </dgm:t>
    </dgm:pt>
    <dgm:pt modelId="{31C6CA86-FF3A-4CC8-B8B9-E4FC6D82D0AC}" type="sibTrans" cxnId="{6A7A21F8-1717-485A-A937-E10BD195655D}">
      <dgm:prSet/>
      <dgm:spPr/>
      <dgm:t>
        <a:bodyPr/>
        <a:lstStyle/>
        <a:p>
          <a:endParaRPr lang="en-US"/>
        </a:p>
      </dgm:t>
    </dgm:pt>
    <dgm:pt modelId="{64FDD382-067B-44B5-9A1C-D4305946E8FE}">
      <dgm:prSet/>
      <dgm:spPr/>
      <dgm:t>
        <a:bodyPr/>
        <a:lstStyle/>
        <a:p>
          <a:r>
            <a:rPr lang="en-US"/>
            <a:t>4. Enhance customer wait time tracking and reporting</a:t>
          </a:r>
        </a:p>
      </dgm:t>
    </dgm:pt>
    <dgm:pt modelId="{9312101F-7CBA-47F2-BC62-D79D14B74BBE}" type="parTrans" cxnId="{7CD56DB0-D26C-409C-A32C-D93EDFE6AB72}">
      <dgm:prSet/>
      <dgm:spPr/>
      <dgm:t>
        <a:bodyPr/>
        <a:lstStyle/>
        <a:p>
          <a:endParaRPr lang="en-US"/>
        </a:p>
      </dgm:t>
    </dgm:pt>
    <dgm:pt modelId="{8685E302-FEB1-43CA-87B9-2A160CB867F5}" type="sibTrans" cxnId="{7CD56DB0-D26C-409C-A32C-D93EDFE6AB72}">
      <dgm:prSet/>
      <dgm:spPr/>
      <dgm:t>
        <a:bodyPr/>
        <a:lstStyle/>
        <a:p>
          <a:endParaRPr lang="en-US"/>
        </a:p>
      </dgm:t>
    </dgm:pt>
    <dgm:pt modelId="{C6CF1705-274D-466A-9611-C13D0374C250}">
      <dgm:prSet custT="1"/>
      <dgm:spPr/>
      <dgm:t>
        <a:bodyPr/>
        <a:lstStyle/>
        <a:p>
          <a:r>
            <a:rPr lang="en-US" sz="2000" b="1" dirty="0"/>
            <a:t>Timeline</a:t>
          </a:r>
          <a:r>
            <a:rPr lang="en-US" sz="1200" b="1" dirty="0"/>
            <a:t>:</a:t>
          </a:r>
          <a:endParaRPr lang="en-US" sz="1200" dirty="0"/>
        </a:p>
      </dgm:t>
    </dgm:pt>
    <dgm:pt modelId="{FAC9E21D-30DB-496E-A221-ABF04C4EE9DF}" type="parTrans" cxnId="{14866814-0ECE-4463-87B9-DE38F42F020D}">
      <dgm:prSet/>
      <dgm:spPr/>
      <dgm:t>
        <a:bodyPr/>
        <a:lstStyle/>
        <a:p>
          <a:endParaRPr lang="en-US"/>
        </a:p>
      </dgm:t>
    </dgm:pt>
    <dgm:pt modelId="{4F50EA2D-5C1C-4785-8A44-9868732B8B78}" type="sibTrans" cxnId="{14866814-0ECE-4463-87B9-DE38F42F020D}">
      <dgm:prSet/>
      <dgm:spPr/>
      <dgm:t>
        <a:bodyPr/>
        <a:lstStyle/>
        <a:p>
          <a:endParaRPr lang="en-US"/>
        </a:p>
      </dgm:t>
    </dgm:pt>
    <dgm:pt modelId="{30A1E947-3D28-4A72-944E-D27BA5D2CA24}">
      <dgm:prSet/>
      <dgm:spPr/>
      <dgm:t>
        <a:bodyPr/>
        <a:lstStyle/>
        <a:p>
          <a:r>
            <a:rPr lang="en-US"/>
            <a:t>- July 2025: Implement pilot optimization in Manhattan</a:t>
          </a:r>
        </a:p>
      </dgm:t>
    </dgm:pt>
    <dgm:pt modelId="{8EE820BE-8C7C-47F1-AFA1-9A6C9A94C2B3}" type="parTrans" cxnId="{7B4E7534-0E46-4EA1-B72C-DAD67BC8FB89}">
      <dgm:prSet/>
      <dgm:spPr/>
      <dgm:t>
        <a:bodyPr/>
        <a:lstStyle/>
        <a:p>
          <a:endParaRPr lang="en-US"/>
        </a:p>
      </dgm:t>
    </dgm:pt>
    <dgm:pt modelId="{0DFAB441-4269-46A7-AADA-F69E432880B7}" type="sibTrans" cxnId="{7B4E7534-0E46-4EA1-B72C-DAD67BC8FB89}">
      <dgm:prSet/>
      <dgm:spPr/>
      <dgm:t>
        <a:bodyPr/>
        <a:lstStyle/>
        <a:p>
          <a:endParaRPr lang="en-US"/>
        </a:p>
      </dgm:t>
    </dgm:pt>
    <dgm:pt modelId="{458D02C0-A97A-44E5-A0E3-0B5E7F4CAA4E}">
      <dgm:prSet/>
      <dgm:spPr/>
      <dgm:t>
        <a:bodyPr/>
        <a:lstStyle/>
        <a:p>
          <a:r>
            <a:rPr lang="en-US"/>
            <a:t>- August 2025: Expand route analysis to outer boroughs</a:t>
          </a:r>
        </a:p>
      </dgm:t>
    </dgm:pt>
    <dgm:pt modelId="{9093CAA2-A7D8-49AF-94C9-85EBF64A3AF5}" type="parTrans" cxnId="{FC873CD4-ABAA-4744-8049-11A996BBB4B2}">
      <dgm:prSet/>
      <dgm:spPr/>
      <dgm:t>
        <a:bodyPr/>
        <a:lstStyle/>
        <a:p>
          <a:endParaRPr lang="en-US"/>
        </a:p>
      </dgm:t>
    </dgm:pt>
    <dgm:pt modelId="{A3FB1FBD-E003-46F9-AC8D-7373229F3DB2}" type="sibTrans" cxnId="{FC873CD4-ABAA-4744-8049-11A996BBB4B2}">
      <dgm:prSet/>
      <dgm:spPr/>
      <dgm:t>
        <a:bodyPr/>
        <a:lstStyle/>
        <a:p>
          <a:endParaRPr lang="en-US"/>
        </a:p>
      </dgm:t>
    </dgm:pt>
    <dgm:pt modelId="{E0D07A1F-938E-49BC-BC47-4375D2050133}">
      <dgm:prSet/>
      <dgm:spPr/>
      <dgm:t>
        <a:bodyPr/>
        <a:lstStyle/>
        <a:p>
          <a:r>
            <a:rPr lang="en-US"/>
            <a:t>- September 2025: Integrate predictive models into dispatch system</a:t>
          </a:r>
        </a:p>
      </dgm:t>
    </dgm:pt>
    <dgm:pt modelId="{F640BA7A-B0F3-4CD3-8BB5-470D57BA089C}" type="parTrans" cxnId="{28B3A04E-1CBC-4927-8D26-BD8A900A4F1C}">
      <dgm:prSet/>
      <dgm:spPr/>
      <dgm:t>
        <a:bodyPr/>
        <a:lstStyle/>
        <a:p>
          <a:endParaRPr lang="en-US"/>
        </a:p>
      </dgm:t>
    </dgm:pt>
    <dgm:pt modelId="{97CFF106-4002-42D4-A9B3-4AB27F5B4C25}" type="sibTrans" cxnId="{28B3A04E-1CBC-4927-8D26-BD8A900A4F1C}">
      <dgm:prSet/>
      <dgm:spPr/>
      <dgm:t>
        <a:bodyPr/>
        <a:lstStyle/>
        <a:p>
          <a:endParaRPr lang="en-US"/>
        </a:p>
      </dgm:t>
    </dgm:pt>
    <dgm:pt modelId="{34000976-E0C9-47CC-95AF-EF9683FCCF04}" type="pres">
      <dgm:prSet presAssocID="{F5837957-1A1E-4D38-A84B-06C0E3973298}" presName="Name0" presStyleCnt="0">
        <dgm:presLayoutVars>
          <dgm:dir/>
          <dgm:resizeHandles val="exact"/>
        </dgm:presLayoutVars>
      </dgm:prSet>
      <dgm:spPr/>
    </dgm:pt>
    <dgm:pt modelId="{8505BEA4-B31A-4B3C-8A17-D71AE4420E4A}" type="pres">
      <dgm:prSet presAssocID="{ADC994CF-82F5-4EED-BDB3-F239769FE454}" presName="node" presStyleLbl="node1" presStyleIdx="0" presStyleCnt="9">
        <dgm:presLayoutVars>
          <dgm:bulletEnabled val="1"/>
        </dgm:presLayoutVars>
      </dgm:prSet>
      <dgm:spPr/>
    </dgm:pt>
    <dgm:pt modelId="{D6D4D2CA-800D-4456-B41E-9C85020C645F}" type="pres">
      <dgm:prSet presAssocID="{C7EBEDA8-C1BF-4AD1-BC73-40E3BF4C8FCA}" presName="sibTrans" presStyleLbl="sibTrans1D1" presStyleIdx="0" presStyleCnt="8"/>
      <dgm:spPr/>
    </dgm:pt>
    <dgm:pt modelId="{F3D32B71-C740-4C5F-BE02-5DF22BF53CD5}" type="pres">
      <dgm:prSet presAssocID="{C7EBEDA8-C1BF-4AD1-BC73-40E3BF4C8FCA}" presName="connectorText" presStyleLbl="sibTrans1D1" presStyleIdx="0" presStyleCnt="8"/>
      <dgm:spPr/>
    </dgm:pt>
    <dgm:pt modelId="{6204063F-9440-4889-B8CD-403AFFBDAD20}" type="pres">
      <dgm:prSet presAssocID="{02806573-3434-49A7-A074-171D851FB0B7}" presName="node" presStyleLbl="node1" presStyleIdx="1" presStyleCnt="9">
        <dgm:presLayoutVars>
          <dgm:bulletEnabled val="1"/>
        </dgm:presLayoutVars>
      </dgm:prSet>
      <dgm:spPr/>
    </dgm:pt>
    <dgm:pt modelId="{59E33066-9E1E-4823-BF41-9D1508BC2E1C}" type="pres">
      <dgm:prSet presAssocID="{24634772-59D1-4205-B3E0-848D43195145}" presName="sibTrans" presStyleLbl="sibTrans1D1" presStyleIdx="1" presStyleCnt="8"/>
      <dgm:spPr/>
    </dgm:pt>
    <dgm:pt modelId="{785AD0A9-C314-40FF-87BE-35A9942F19E7}" type="pres">
      <dgm:prSet presAssocID="{24634772-59D1-4205-B3E0-848D43195145}" presName="connectorText" presStyleLbl="sibTrans1D1" presStyleIdx="1" presStyleCnt="8"/>
      <dgm:spPr/>
    </dgm:pt>
    <dgm:pt modelId="{533B267B-C97D-44C0-BFD3-3847C977A693}" type="pres">
      <dgm:prSet presAssocID="{D745E51E-5C08-4E0B-A422-DF880A945132}" presName="node" presStyleLbl="node1" presStyleIdx="2" presStyleCnt="9">
        <dgm:presLayoutVars>
          <dgm:bulletEnabled val="1"/>
        </dgm:presLayoutVars>
      </dgm:prSet>
      <dgm:spPr/>
    </dgm:pt>
    <dgm:pt modelId="{09B18366-0AF5-458A-92AC-02087ED4F9B0}" type="pres">
      <dgm:prSet presAssocID="{760CC62C-17AD-4AA9-89DA-B7CB4082F4CB}" presName="sibTrans" presStyleLbl="sibTrans1D1" presStyleIdx="2" presStyleCnt="8"/>
      <dgm:spPr/>
    </dgm:pt>
    <dgm:pt modelId="{0EE7A8F6-32BC-4380-A918-2C6D71901588}" type="pres">
      <dgm:prSet presAssocID="{760CC62C-17AD-4AA9-89DA-B7CB4082F4CB}" presName="connectorText" presStyleLbl="sibTrans1D1" presStyleIdx="2" presStyleCnt="8"/>
      <dgm:spPr/>
    </dgm:pt>
    <dgm:pt modelId="{E7AA87CD-1758-40BD-9987-2C70D73B69A7}" type="pres">
      <dgm:prSet presAssocID="{CC35C02F-228A-4DC2-BA09-DC5B098D2B5B}" presName="node" presStyleLbl="node1" presStyleIdx="3" presStyleCnt="9">
        <dgm:presLayoutVars>
          <dgm:bulletEnabled val="1"/>
        </dgm:presLayoutVars>
      </dgm:prSet>
      <dgm:spPr/>
    </dgm:pt>
    <dgm:pt modelId="{EF7EC89C-A973-4DDB-8CB5-15BBA5C7562E}" type="pres">
      <dgm:prSet presAssocID="{31C6CA86-FF3A-4CC8-B8B9-E4FC6D82D0AC}" presName="sibTrans" presStyleLbl="sibTrans1D1" presStyleIdx="3" presStyleCnt="8"/>
      <dgm:spPr/>
    </dgm:pt>
    <dgm:pt modelId="{ECCF3B62-69B3-4C87-832D-97A2A2B3D23B}" type="pres">
      <dgm:prSet presAssocID="{31C6CA86-FF3A-4CC8-B8B9-E4FC6D82D0AC}" presName="connectorText" presStyleLbl="sibTrans1D1" presStyleIdx="3" presStyleCnt="8"/>
      <dgm:spPr/>
    </dgm:pt>
    <dgm:pt modelId="{508F59C9-6C12-4E10-B773-9DA11C1A211E}" type="pres">
      <dgm:prSet presAssocID="{64FDD382-067B-44B5-9A1C-D4305946E8FE}" presName="node" presStyleLbl="node1" presStyleIdx="4" presStyleCnt="9">
        <dgm:presLayoutVars>
          <dgm:bulletEnabled val="1"/>
        </dgm:presLayoutVars>
      </dgm:prSet>
      <dgm:spPr/>
    </dgm:pt>
    <dgm:pt modelId="{9D2608A4-C6C9-40AE-B0B3-B1A01406D617}" type="pres">
      <dgm:prSet presAssocID="{8685E302-FEB1-43CA-87B9-2A160CB867F5}" presName="sibTrans" presStyleLbl="sibTrans1D1" presStyleIdx="4" presStyleCnt="8"/>
      <dgm:spPr/>
    </dgm:pt>
    <dgm:pt modelId="{460E5539-590A-476C-AA5B-EBC7BEA987FB}" type="pres">
      <dgm:prSet presAssocID="{8685E302-FEB1-43CA-87B9-2A160CB867F5}" presName="connectorText" presStyleLbl="sibTrans1D1" presStyleIdx="4" presStyleCnt="8"/>
      <dgm:spPr/>
    </dgm:pt>
    <dgm:pt modelId="{66CAFC95-277E-41FC-8327-74ABF6072815}" type="pres">
      <dgm:prSet presAssocID="{C6CF1705-274D-466A-9611-C13D0374C250}" presName="node" presStyleLbl="node1" presStyleIdx="5" presStyleCnt="9">
        <dgm:presLayoutVars>
          <dgm:bulletEnabled val="1"/>
        </dgm:presLayoutVars>
      </dgm:prSet>
      <dgm:spPr/>
    </dgm:pt>
    <dgm:pt modelId="{99120E78-C8ED-4D13-AE01-161566D0224D}" type="pres">
      <dgm:prSet presAssocID="{4F50EA2D-5C1C-4785-8A44-9868732B8B78}" presName="sibTrans" presStyleLbl="sibTrans1D1" presStyleIdx="5" presStyleCnt="8"/>
      <dgm:spPr/>
    </dgm:pt>
    <dgm:pt modelId="{D05E46AF-EC02-4EAF-89A1-A101C5562FA0}" type="pres">
      <dgm:prSet presAssocID="{4F50EA2D-5C1C-4785-8A44-9868732B8B78}" presName="connectorText" presStyleLbl="sibTrans1D1" presStyleIdx="5" presStyleCnt="8"/>
      <dgm:spPr/>
    </dgm:pt>
    <dgm:pt modelId="{399FC18E-EC36-4DDB-86DA-14D56B432D94}" type="pres">
      <dgm:prSet presAssocID="{30A1E947-3D28-4A72-944E-D27BA5D2CA24}" presName="node" presStyleLbl="node1" presStyleIdx="6" presStyleCnt="9">
        <dgm:presLayoutVars>
          <dgm:bulletEnabled val="1"/>
        </dgm:presLayoutVars>
      </dgm:prSet>
      <dgm:spPr/>
    </dgm:pt>
    <dgm:pt modelId="{20BE5598-B91E-4404-BE89-12517B62104B}" type="pres">
      <dgm:prSet presAssocID="{0DFAB441-4269-46A7-AADA-F69E432880B7}" presName="sibTrans" presStyleLbl="sibTrans1D1" presStyleIdx="6" presStyleCnt="8"/>
      <dgm:spPr/>
    </dgm:pt>
    <dgm:pt modelId="{3FA67269-691F-4D00-A0D4-A079E9D67C08}" type="pres">
      <dgm:prSet presAssocID="{0DFAB441-4269-46A7-AADA-F69E432880B7}" presName="connectorText" presStyleLbl="sibTrans1D1" presStyleIdx="6" presStyleCnt="8"/>
      <dgm:spPr/>
    </dgm:pt>
    <dgm:pt modelId="{FD5CD0E8-85AC-42C5-B0F8-BB2C6F2B9C8D}" type="pres">
      <dgm:prSet presAssocID="{458D02C0-A97A-44E5-A0E3-0B5E7F4CAA4E}" presName="node" presStyleLbl="node1" presStyleIdx="7" presStyleCnt="9">
        <dgm:presLayoutVars>
          <dgm:bulletEnabled val="1"/>
        </dgm:presLayoutVars>
      </dgm:prSet>
      <dgm:spPr/>
    </dgm:pt>
    <dgm:pt modelId="{6DE84213-D954-423A-BEB8-FB1DF79DABC2}" type="pres">
      <dgm:prSet presAssocID="{A3FB1FBD-E003-46F9-AC8D-7373229F3DB2}" presName="sibTrans" presStyleLbl="sibTrans1D1" presStyleIdx="7" presStyleCnt="8"/>
      <dgm:spPr/>
    </dgm:pt>
    <dgm:pt modelId="{1E1215AF-0788-4226-8875-49AC5DA4D7E3}" type="pres">
      <dgm:prSet presAssocID="{A3FB1FBD-E003-46F9-AC8D-7373229F3DB2}" presName="connectorText" presStyleLbl="sibTrans1D1" presStyleIdx="7" presStyleCnt="8"/>
      <dgm:spPr/>
    </dgm:pt>
    <dgm:pt modelId="{DC57027A-7FAD-4270-837D-CF1E00DEE109}" type="pres">
      <dgm:prSet presAssocID="{E0D07A1F-938E-49BC-BC47-4375D2050133}" presName="node" presStyleLbl="node1" presStyleIdx="8" presStyleCnt="9">
        <dgm:presLayoutVars>
          <dgm:bulletEnabled val="1"/>
        </dgm:presLayoutVars>
      </dgm:prSet>
      <dgm:spPr/>
    </dgm:pt>
  </dgm:ptLst>
  <dgm:cxnLst>
    <dgm:cxn modelId="{ABA0DA01-3A4A-4DAD-87C4-A751B76F56A9}" type="presOf" srcId="{D745E51E-5C08-4E0B-A422-DF880A945132}" destId="{533B267B-C97D-44C0-BFD3-3847C977A693}" srcOrd="0" destOrd="0" presId="urn:microsoft.com/office/officeart/2016/7/layout/RepeatingBendingProcessNew"/>
    <dgm:cxn modelId="{80D1700C-FFD7-4417-BE6D-33C001CBB5EE}" type="presOf" srcId="{0DFAB441-4269-46A7-AADA-F69E432880B7}" destId="{3FA67269-691F-4D00-A0D4-A079E9D67C08}" srcOrd="1" destOrd="0" presId="urn:microsoft.com/office/officeart/2016/7/layout/RepeatingBendingProcessNew"/>
    <dgm:cxn modelId="{14866814-0ECE-4463-87B9-DE38F42F020D}" srcId="{F5837957-1A1E-4D38-A84B-06C0E3973298}" destId="{C6CF1705-274D-466A-9611-C13D0374C250}" srcOrd="5" destOrd="0" parTransId="{FAC9E21D-30DB-496E-A221-ABF04C4EE9DF}" sibTransId="{4F50EA2D-5C1C-4785-8A44-9868732B8B78}"/>
    <dgm:cxn modelId="{6D843529-BDE5-42D0-AD80-D7A74CFFCA96}" type="presOf" srcId="{02806573-3434-49A7-A074-171D851FB0B7}" destId="{6204063F-9440-4889-B8CD-403AFFBDAD20}" srcOrd="0" destOrd="0" presId="urn:microsoft.com/office/officeart/2016/7/layout/RepeatingBendingProcessNew"/>
    <dgm:cxn modelId="{DCE6A62D-F6BE-460C-97CB-4293FB57E8F7}" srcId="{F5837957-1A1E-4D38-A84B-06C0E3973298}" destId="{D745E51E-5C08-4E0B-A422-DF880A945132}" srcOrd="2" destOrd="0" parTransId="{BAF807DC-9A35-4EE9-A174-0C15CE938C32}" sibTransId="{760CC62C-17AD-4AA9-89DA-B7CB4082F4CB}"/>
    <dgm:cxn modelId="{CA50872F-E057-4EAC-8EA8-EC5C9F6ABDC8}" srcId="{F5837957-1A1E-4D38-A84B-06C0E3973298}" destId="{ADC994CF-82F5-4EED-BDB3-F239769FE454}" srcOrd="0" destOrd="0" parTransId="{FB5F71A3-3784-4563-A3F6-160A9D5EF5F2}" sibTransId="{C7EBEDA8-C1BF-4AD1-BC73-40E3BF4C8FCA}"/>
    <dgm:cxn modelId="{7B4E7534-0E46-4EA1-B72C-DAD67BC8FB89}" srcId="{F5837957-1A1E-4D38-A84B-06C0E3973298}" destId="{30A1E947-3D28-4A72-944E-D27BA5D2CA24}" srcOrd="6" destOrd="0" parTransId="{8EE820BE-8C7C-47F1-AFA1-9A6C9A94C2B3}" sibTransId="{0DFAB441-4269-46A7-AADA-F69E432880B7}"/>
    <dgm:cxn modelId="{23B3CF35-5BA8-4FBB-8BFC-1E6518FF5ADD}" type="presOf" srcId="{760CC62C-17AD-4AA9-89DA-B7CB4082F4CB}" destId="{09B18366-0AF5-458A-92AC-02087ED4F9B0}" srcOrd="0" destOrd="0" presId="urn:microsoft.com/office/officeart/2016/7/layout/RepeatingBendingProcessNew"/>
    <dgm:cxn modelId="{E989D546-38BD-4598-916F-CE11B0E22A6A}" type="presOf" srcId="{0DFAB441-4269-46A7-AADA-F69E432880B7}" destId="{20BE5598-B91E-4404-BE89-12517B62104B}" srcOrd="0" destOrd="0" presId="urn:microsoft.com/office/officeart/2016/7/layout/RepeatingBendingProcessNew"/>
    <dgm:cxn modelId="{28F86767-7C86-4535-B989-E6B63BEB0532}" type="presOf" srcId="{31C6CA86-FF3A-4CC8-B8B9-E4FC6D82D0AC}" destId="{EF7EC89C-A973-4DDB-8CB5-15BBA5C7562E}" srcOrd="0" destOrd="0" presId="urn:microsoft.com/office/officeart/2016/7/layout/RepeatingBendingProcessNew"/>
    <dgm:cxn modelId="{28B3A04E-1CBC-4927-8D26-BD8A900A4F1C}" srcId="{F5837957-1A1E-4D38-A84B-06C0E3973298}" destId="{E0D07A1F-938E-49BC-BC47-4375D2050133}" srcOrd="8" destOrd="0" parTransId="{F640BA7A-B0F3-4CD3-8BB5-470D57BA089C}" sibTransId="{97CFF106-4002-42D4-A9B3-4AB27F5B4C25}"/>
    <dgm:cxn modelId="{1332A352-3DAC-4EC1-99CA-2A26558F6530}" type="presOf" srcId="{C7EBEDA8-C1BF-4AD1-BC73-40E3BF4C8FCA}" destId="{D6D4D2CA-800D-4456-B41E-9C85020C645F}" srcOrd="0" destOrd="0" presId="urn:microsoft.com/office/officeart/2016/7/layout/RepeatingBendingProcessNew"/>
    <dgm:cxn modelId="{ED3E9B56-C558-48D7-BB97-511A8C9B6F27}" type="presOf" srcId="{8685E302-FEB1-43CA-87B9-2A160CB867F5}" destId="{460E5539-590A-476C-AA5B-EBC7BEA987FB}" srcOrd="1" destOrd="0" presId="urn:microsoft.com/office/officeart/2016/7/layout/RepeatingBendingProcessNew"/>
    <dgm:cxn modelId="{2211977D-8EEC-4CDC-AE27-C7230AF15B9F}" type="presOf" srcId="{ADC994CF-82F5-4EED-BDB3-F239769FE454}" destId="{8505BEA4-B31A-4B3C-8A17-D71AE4420E4A}" srcOrd="0" destOrd="0" presId="urn:microsoft.com/office/officeart/2016/7/layout/RepeatingBendingProcessNew"/>
    <dgm:cxn modelId="{817A6881-FE55-4556-94B5-8501F47C515C}" type="presOf" srcId="{F5837957-1A1E-4D38-A84B-06C0E3973298}" destId="{34000976-E0C9-47CC-95AF-EF9683FCCF04}" srcOrd="0" destOrd="0" presId="urn:microsoft.com/office/officeart/2016/7/layout/RepeatingBendingProcessNew"/>
    <dgm:cxn modelId="{A7F86587-2873-4AFF-9C70-3C31E50A06F2}" type="presOf" srcId="{30A1E947-3D28-4A72-944E-D27BA5D2CA24}" destId="{399FC18E-EC36-4DDB-86DA-14D56B432D94}" srcOrd="0" destOrd="0" presId="urn:microsoft.com/office/officeart/2016/7/layout/RepeatingBendingProcessNew"/>
    <dgm:cxn modelId="{A515DE8F-8899-47C7-BD30-5FD353110C5C}" type="presOf" srcId="{CC35C02F-228A-4DC2-BA09-DC5B098D2B5B}" destId="{E7AA87CD-1758-40BD-9987-2C70D73B69A7}" srcOrd="0" destOrd="0" presId="urn:microsoft.com/office/officeart/2016/7/layout/RepeatingBendingProcessNew"/>
    <dgm:cxn modelId="{66F95992-E474-48B4-8C06-B96B56A06D75}" type="presOf" srcId="{458D02C0-A97A-44E5-A0E3-0B5E7F4CAA4E}" destId="{FD5CD0E8-85AC-42C5-B0F8-BB2C6F2B9C8D}" srcOrd="0" destOrd="0" presId="urn:microsoft.com/office/officeart/2016/7/layout/RepeatingBendingProcessNew"/>
    <dgm:cxn modelId="{046557A2-68EF-4C43-B3F7-322DB430DFEF}" type="presOf" srcId="{C7EBEDA8-C1BF-4AD1-BC73-40E3BF4C8FCA}" destId="{F3D32B71-C740-4C5F-BE02-5DF22BF53CD5}" srcOrd="1" destOrd="0" presId="urn:microsoft.com/office/officeart/2016/7/layout/RepeatingBendingProcessNew"/>
    <dgm:cxn modelId="{7CD56DB0-D26C-409C-A32C-D93EDFE6AB72}" srcId="{F5837957-1A1E-4D38-A84B-06C0E3973298}" destId="{64FDD382-067B-44B5-9A1C-D4305946E8FE}" srcOrd="4" destOrd="0" parTransId="{9312101F-7CBA-47F2-BC62-D79D14B74BBE}" sibTransId="{8685E302-FEB1-43CA-87B9-2A160CB867F5}"/>
    <dgm:cxn modelId="{25C880B9-5CFD-4831-B80B-14E2C0E8DF3E}" type="presOf" srcId="{24634772-59D1-4205-B3E0-848D43195145}" destId="{785AD0A9-C314-40FF-87BE-35A9942F19E7}" srcOrd="1" destOrd="0" presId="urn:microsoft.com/office/officeart/2016/7/layout/RepeatingBendingProcessNew"/>
    <dgm:cxn modelId="{4364E3BB-C993-4AB4-9650-CE131CA53259}" type="presOf" srcId="{31C6CA86-FF3A-4CC8-B8B9-E4FC6D82D0AC}" destId="{ECCF3B62-69B3-4C87-832D-97A2A2B3D23B}" srcOrd="1" destOrd="0" presId="urn:microsoft.com/office/officeart/2016/7/layout/RepeatingBendingProcessNew"/>
    <dgm:cxn modelId="{48917ABD-74C0-4523-8398-98600FB9FE4D}" type="presOf" srcId="{4F50EA2D-5C1C-4785-8A44-9868732B8B78}" destId="{99120E78-C8ED-4D13-AE01-161566D0224D}" srcOrd="0" destOrd="0" presId="urn:microsoft.com/office/officeart/2016/7/layout/RepeatingBendingProcessNew"/>
    <dgm:cxn modelId="{6BB9B1BE-F91E-4DF5-8DB7-C41E6550B2E1}" type="presOf" srcId="{E0D07A1F-938E-49BC-BC47-4375D2050133}" destId="{DC57027A-7FAD-4270-837D-CF1E00DEE109}" srcOrd="0" destOrd="0" presId="urn:microsoft.com/office/officeart/2016/7/layout/RepeatingBendingProcessNew"/>
    <dgm:cxn modelId="{5CB713C2-B8AC-403E-B9F5-630BFBD98AEE}" type="presOf" srcId="{A3FB1FBD-E003-46F9-AC8D-7373229F3DB2}" destId="{6DE84213-D954-423A-BEB8-FB1DF79DABC2}" srcOrd="0" destOrd="0" presId="urn:microsoft.com/office/officeart/2016/7/layout/RepeatingBendingProcessNew"/>
    <dgm:cxn modelId="{4C4C64CA-D3C9-423E-96FF-2D872E6E04F9}" type="presOf" srcId="{4F50EA2D-5C1C-4785-8A44-9868732B8B78}" destId="{D05E46AF-EC02-4EAF-89A1-A101C5562FA0}" srcOrd="1" destOrd="0" presId="urn:microsoft.com/office/officeart/2016/7/layout/RepeatingBendingProcessNew"/>
    <dgm:cxn modelId="{A819B1CF-5FEA-4E78-83CD-28D381526A42}" type="presOf" srcId="{C6CF1705-274D-466A-9611-C13D0374C250}" destId="{66CAFC95-277E-41FC-8327-74ABF6072815}" srcOrd="0" destOrd="0" presId="urn:microsoft.com/office/officeart/2016/7/layout/RepeatingBendingProcessNew"/>
    <dgm:cxn modelId="{B23147D1-C52E-443C-9016-B86B739055D4}" type="presOf" srcId="{760CC62C-17AD-4AA9-89DA-B7CB4082F4CB}" destId="{0EE7A8F6-32BC-4380-A918-2C6D71901588}" srcOrd="1" destOrd="0" presId="urn:microsoft.com/office/officeart/2016/7/layout/RepeatingBendingProcessNew"/>
    <dgm:cxn modelId="{FC873CD4-ABAA-4744-8049-11A996BBB4B2}" srcId="{F5837957-1A1E-4D38-A84B-06C0E3973298}" destId="{458D02C0-A97A-44E5-A0E3-0B5E7F4CAA4E}" srcOrd="7" destOrd="0" parTransId="{9093CAA2-A7D8-49AF-94C9-85EBF64A3AF5}" sibTransId="{A3FB1FBD-E003-46F9-AC8D-7373229F3DB2}"/>
    <dgm:cxn modelId="{0A687DDD-C881-44CA-96B9-E12ED71F3BA7}" type="presOf" srcId="{A3FB1FBD-E003-46F9-AC8D-7373229F3DB2}" destId="{1E1215AF-0788-4226-8875-49AC5DA4D7E3}" srcOrd="1" destOrd="0" presId="urn:microsoft.com/office/officeart/2016/7/layout/RepeatingBendingProcessNew"/>
    <dgm:cxn modelId="{6B2FF9DD-A103-498D-9C33-4B15CD95086F}" type="presOf" srcId="{24634772-59D1-4205-B3E0-848D43195145}" destId="{59E33066-9E1E-4823-BF41-9D1508BC2E1C}" srcOrd="0" destOrd="0" presId="urn:microsoft.com/office/officeart/2016/7/layout/RepeatingBendingProcessNew"/>
    <dgm:cxn modelId="{2CAEB7E2-DBF9-4468-B398-4384E13B4802}" type="presOf" srcId="{64FDD382-067B-44B5-9A1C-D4305946E8FE}" destId="{508F59C9-6C12-4E10-B773-9DA11C1A211E}" srcOrd="0" destOrd="0" presId="urn:microsoft.com/office/officeart/2016/7/layout/RepeatingBendingProcessNew"/>
    <dgm:cxn modelId="{E20656E3-251B-4182-AB40-18BB1AB2DBB4}" type="presOf" srcId="{8685E302-FEB1-43CA-87B9-2A160CB867F5}" destId="{9D2608A4-C6C9-40AE-B0B3-B1A01406D617}" srcOrd="0" destOrd="0" presId="urn:microsoft.com/office/officeart/2016/7/layout/RepeatingBendingProcessNew"/>
    <dgm:cxn modelId="{6A7A21F8-1717-485A-A937-E10BD195655D}" srcId="{F5837957-1A1E-4D38-A84B-06C0E3973298}" destId="{CC35C02F-228A-4DC2-BA09-DC5B098D2B5B}" srcOrd="3" destOrd="0" parTransId="{20FE1920-A72D-473B-8BA0-223EBB4A5D09}" sibTransId="{31C6CA86-FF3A-4CC8-B8B9-E4FC6D82D0AC}"/>
    <dgm:cxn modelId="{0CFA97FA-2C9D-476B-A61D-3577B5861616}" srcId="{F5837957-1A1E-4D38-A84B-06C0E3973298}" destId="{02806573-3434-49A7-A074-171D851FB0B7}" srcOrd="1" destOrd="0" parTransId="{3E1F8392-3649-478A-91EF-7F51C98F97D2}" sibTransId="{24634772-59D1-4205-B3E0-848D43195145}"/>
    <dgm:cxn modelId="{845E4DAF-3ED2-4474-B2A0-E671D0B05FEB}" type="presParOf" srcId="{34000976-E0C9-47CC-95AF-EF9683FCCF04}" destId="{8505BEA4-B31A-4B3C-8A17-D71AE4420E4A}" srcOrd="0" destOrd="0" presId="urn:microsoft.com/office/officeart/2016/7/layout/RepeatingBendingProcessNew"/>
    <dgm:cxn modelId="{CC25DF8A-BA73-40A6-921C-8E5D25DD6671}" type="presParOf" srcId="{34000976-E0C9-47CC-95AF-EF9683FCCF04}" destId="{D6D4D2CA-800D-4456-B41E-9C85020C645F}" srcOrd="1" destOrd="0" presId="urn:microsoft.com/office/officeart/2016/7/layout/RepeatingBendingProcessNew"/>
    <dgm:cxn modelId="{09473350-F996-4B61-ABCC-F0A5ABB9C7A5}" type="presParOf" srcId="{D6D4D2CA-800D-4456-B41E-9C85020C645F}" destId="{F3D32B71-C740-4C5F-BE02-5DF22BF53CD5}" srcOrd="0" destOrd="0" presId="urn:microsoft.com/office/officeart/2016/7/layout/RepeatingBendingProcessNew"/>
    <dgm:cxn modelId="{314E0537-9841-46B6-8C19-38D058D6FC84}" type="presParOf" srcId="{34000976-E0C9-47CC-95AF-EF9683FCCF04}" destId="{6204063F-9440-4889-B8CD-403AFFBDAD20}" srcOrd="2" destOrd="0" presId="urn:microsoft.com/office/officeart/2016/7/layout/RepeatingBendingProcessNew"/>
    <dgm:cxn modelId="{D2978B87-204E-40B9-A5B3-ABDB6E8BDEBC}" type="presParOf" srcId="{34000976-E0C9-47CC-95AF-EF9683FCCF04}" destId="{59E33066-9E1E-4823-BF41-9D1508BC2E1C}" srcOrd="3" destOrd="0" presId="urn:microsoft.com/office/officeart/2016/7/layout/RepeatingBendingProcessNew"/>
    <dgm:cxn modelId="{568A8027-03A6-4E7F-B78E-C5DF46ABE08B}" type="presParOf" srcId="{59E33066-9E1E-4823-BF41-9D1508BC2E1C}" destId="{785AD0A9-C314-40FF-87BE-35A9942F19E7}" srcOrd="0" destOrd="0" presId="urn:microsoft.com/office/officeart/2016/7/layout/RepeatingBendingProcessNew"/>
    <dgm:cxn modelId="{FF7AB0CF-C02A-4DCB-B879-0A8BA73056DB}" type="presParOf" srcId="{34000976-E0C9-47CC-95AF-EF9683FCCF04}" destId="{533B267B-C97D-44C0-BFD3-3847C977A693}" srcOrd="4" destOrd="0" presId="urn:microsoft.com/office/officeart/2016/7/layout/RepeatingBendingProcessNew"/>
    <dgm:cxn modelId="{F78E3C8D-54C1-42D2-8C5E-818873ABC7AA}" type="presParOf" srcId="{34000976-E0C9-47CC-95AF-EF9683FCCF04}" destId="{09B18366-0AF5-458A-92AC-02087ED4F9B0}" srcOrd="5" destOrd="0" presId="urn:microsoft.com/office/officeart/2016/7/layout/RepeatingBendingProcessNew"/>
    <dgm:cxn modelId="{9C2DF3E5-D64D-45C8-BD89-281A040FA9C0}" type="presParOf" srcId="{09B18366-0AF5-458A-92AC-02087ED4F9B0}" destId="{0EE7A8F6-32BC-4380-A918-2C6D71901588}" srcOrd="0" destOrd="0" presId="urn:microsoft.com/office/officeart/2016/7/layout/RepeatingBendingProcessNew"/>
    <dgm:cxn modelId="{F8FE930D-B944-4410-8134-A48187E39A80}" type="presParOf" srcId="{34000976-E0C9-47CC-95AF-EF9683FCCF04}" destId="{E7AA87CD-1758-40BD-9987-2C70D73B69A7}" srcOrd="6" destOrd="0" presId="urn:microsoft.com/office/officeart/2016/7/layout/RepeatingBendingProcessNew"/>
    <dgm:cxn modelId="{2D83C9B2-239D-4241-BDB9-1F05293291BA}" type="presParOf" srcId="{34000976-E0C9-47CC-95AF-EF9683FCCF04}" destId="{EF7EC89C-A973-4DDB-8CB5-15BBA5C7562E}" srcOrd="7" destOrd="0" presId="urn:microsoft.com/office/officeart/2016/7/layout/RepeatingBendingProcessNew"/>
    <dgm:cxn modelId="{1FCCC641-0B6E-499E-928F-5971A6777A0F}" type="presParOf" srcId="{EF7EC89C-A973-4DDB-8CB5-15BBA5C7562E}" destId="{ECCF3B62-69B3-4C87-832D-97A2A2B3D23B}" srcOrd="0" destOrd="0" presId="urn:microsoft.com/office/officeart/2016/7/layout/RepeatingBendingProcessNew"/>
    <dgm:cxn modelId="{541FB684-3384-436A-95F9-E663BD7319AC}" type="presParOf" srcId="{34000976-E0C9-47CC-95AF-EF9683FCCF04}" destId="{508F59C9-6C12-4E10-B773-9DA11C1A211E}" srcOrd="8" destOrd="0" presId="urn:microsoft.com/office/officeart/2016/7/layout/RepeatingBendingProcessNew"/>
    <dgm:cxn modelId="{55634987-53A8-48DE-A0C2-66DED3882734}" type="presParOf" srcId="{34000976-E0C9-47CC-95AF-EF9683FCCF04}" destId="{9D2608A4-C6C9-40AE-B0B3-B1A01406D617}" srcOrd="9" destOrd="0" presId="urn:microsoft.com/office/officeart/2016/7/layout/RepeatingBendingProcessNew"/>
    <dgm:cxn modelId="{1572238E-40A0-4DBF-BDAB-7A8C7333944D}" type="presParOf" srcId="{9D2608A4-C6C9-40AE-B0B3-B1A01406D617}" destId="{460E5539-590A-476C-AA5B-EBC7BEA987FB}" srcOrd="0" destOrd="0" presId="urn:microsoft.com/office/officeart/2016/7/layout/RepeatingBendingProcessNew"/>
    <dgm:cxn modelId="{8B597F7D-7E4F-4F46-899A-DF21CA5EF24D}" type="presParOf" srcId="{34000976-E0C9-47CC-95AF-EF9683FCCF04}" destId="{66CAFC95-277E-41FC-8327-74ABF6072815}" srcOrd="10" destOrd="0" presId="urn:microsoft.com/office/officeart/2016/7/layout/RepeatingBendingProcessNew"/>
    <dgm:cxn modelId="{C353DA92-A90C-43BA-AD4E-F316A57BFCC4}" type="presParOf" srcId="{34000976-E0C9-47CC-95AF-EF9683FCCF04}" destId="{99120E78-C8ED-4D13-AE01-161566D0224D}" srcOrd="11" destOrd="0" presId="urn:microsoft.com/office/officeart/2016/7/layout/RepeatingBendingProcessNew"/>
    <dgm:cxn modelId="{3F4F4AC1-DF7F-4265-AC3A-340640A3FCD4}" type="presParOf" srcId="{99120E78-C8ED-4D13-AE01-161566D0224D}" destId="{D05E46AF-EC02-4EAF-89A1-A101C5562FA0}" srcOrd="0" destOrd="0" presId="urn:microsoft.com/office/officeart/2016/7/layout/RepeatingBendingProcessNew"/>
    <dgm:cxn modelId="{5549EA64-B69D-463B-AE8B-ABCDC0B3FC1F}" type="presParOf" srcId="{34000976-E0C9-47CC-95AF-EF9683FCCF04}" destId="{399FC18E-EC36-4DDB-86DA-14D56B432D94}" srcOrd="12" destOrd="0" presId="urn:microsoft.com/office/officeart/2016/7/layout/RepeatingBendingProcessNew"/>
    <dgm:cxn modelId="{B4ED029C-C8D8-475A-B2FB-0CA9DB550D73}" type="presParOf" srcId="{34000976-E0C9-47CC-95AF-EF9683FCCF04}" destId="{20BE5598-B91E-4404-BE89-12517B62104B}" srcOrd="13" destOrd="0" presId="urn:microsoft.com/office/officeart/2016/7/layout/RepeatingBendingProcessNew"/>
    <dgm:cxn modelId="{96265FF3-50AD-420E-9899-78C660ABB808}" type="presParOf" srcId="{20BE5598-B91E-4404-BE89-12517B62104B}" destId="{3FA67269-691F-4D00-A0D4-A079E9D67C08}" srcOrd="0" destOrd="0" presId="urn:microsoft.com/office/officeart/2016/7/layout/RepeatingBendingProcessNew"/>
    <dgm:cxn modelId="{94F040A7-1396-478B-944D-7E366CBA69B2}" type="presParOf" srcId="{34000976-E0C9-47CC-95AF-EF9683FCCF04}" destId="{FD5CD0E8-85AC-42C5-B0F8-BB2C6F2B9C8D}" srcOrd="14" destOrd="0" presId="urn:microsoft.com/office/officeart/2016/7/layout/RepeatingBendingProcessNew"/>
    <dgm:cxn modelId="{05051AB9-D657-4AA6-B259-FCE0EF4FD85D}" type="presParOf" srcId="{34000976-E0C9-47CC-95AF-EF9683FCCF04}" destId="{6DE84213-D954-423A-BEB8-FB1DF79DABC2}" srcOrd="15" destOrd="0" presId="urn:microsoft.com/office/officeart/2016/7/layout/RepeatingBendingProcessNew"/>
    <dgm:cxn modelId="{193D6A82-D12E-419C-BE07-84B351AD23A8}" type="presParOf" srcId="{6DE84213-D954-423A-BEB8-FB1DF79DABC2}" destId="{1E1215AF-0788-4226-8875-49AC5DA4D7E3}" srcOrd="0" destOrd="0" presId="urn:microsoft.com/office/officeart/2016/7/layout/RepeatingBendingProcessNew"/>
    <dgm:cxn modelId="{48E79DDD-DFA6-4520-BAEB-312FD54DAFD8}" type="presParOf" srcId="{34000976-E0C9-47CC-95AF-EF9683FCCF04}" destId="{DC57027A-7FAD-4270-837D-CF1E00DEE10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80E31-195D-4C49-8D5F-38DBB3804D0F}">
      <dsp:nvSpPr>
        <dsp:cNvPr id="0" name=""/>
        <dsp:cNvSpPr/>
      </dsp:nvSpPr>
      <dsp:spPr>
        <a:xfrm>
          <a:off x="0" y="58138"/>
          <a:ext cx="4726201" cy="1386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Insights:</a:t>
          </a:r>
          <a:endParaRPr lang="en-US" sz="2500" kern="1200"/>
        </a:p>
      </dsp:txBody>
      <dsp:txXfrm>
        <a:off x="67690" y="125828"/>
        <a:ext cx="4590821" cy="1251252"/>
      </dsp:txXfrm>
    </dsp:sp>
    <dsp:sp modelId="{CCC13FD5-DC2D-46F8-931D-224806354807}">
      <dsp:nvSpPr>
        <dsp:cNvPr id="0" name=""/>
        <dsp:cNvSpPr/>
      </dsp:nvSpPr>
      <dsp:spPr>
        <a:xfrm>
          <a:off x="0" y="1516771"/>
          <a:ext cx="4726201" cy="138663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Highest demand on Fridays and during rush hours (8–10am, 4–7pm)</a:t>
          </a:r>
        </a:p>
      </dsp:txBody>
      <dsp:txXfrm>
        <a:off x="67690" y="1584461"/>
        <a:ext cx="4590821" cy="1251252"/>
      </dsp:txXfrm>
    </dsp:sp>
    <dsp:sp modelId="{E7DCE785-7AD4-438C-8490-910C6138652D}">
      <dsp:nvSpPr>
        <dsp:cNvPr id="0" name=""/>
        <dsp:cNvSpPr/>
      </dsp:nvSpPr>
      <dsp:spPr>
        <a:xfrm>
          <a:off x="0" y="2975404"/>
          <a:ext cx="4726201" cy="138663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JFK and LaGuardia are top drop-off locations</a:t>
          </a:r>
        </a:p>
      </dsp:txBody>
      <dsp:txXfrm>
        <a:off x="67690" y="3043094"/>
        <a:ext cx="4590821" cy="1251252"/>
      </dsp:txXfrm>
    </dsp:sp>
    <dsp:sp modelId="{5082C1D4-C61A-4BB1-9359-8AF0951085CE}">
      <dsp:nvSpPr>
        <dsp:cNvPr id="0" name=""/>
        <dsp:cNvSpPr/>
      </dsp:nvSpPr>
      <dsp:spPr>
        <a:xfrm>
          <a:off x="0" y="4434037"/>
          <a:ext cx="4726201" cy="138663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Fares correlate closely with trip distance and time of day</a:t>
          </a:r>
        </a:p>
      </dsp:txBody>
      <dsp:txXfrm>
        <a:off x="67690" y="4501727"/>
        <a:ext cx="4590821" cy="125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4D2CA-800D-4456-B41E-9C85020C645F}">
      <dsp:nvSpPr>
        <dsp:cNvPr id="0" name=""/>
        <dsp:cNvSpPr/>
      </dsp:nvSpPr>
      <dsp:spPr>
        <a:xfrm>
          <a:off x="2010955" y="391191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35247"/>
        <a:ext cx="16641" cy="3328"/>
      </dsp:txXfrm>
    </dsp:sp>
    <dsp:sp modelId="{8505BEA4-B31A-4B3C-8A17-D71AE4420E4A}">
      <dsp:nvSpPr>
        <dsp:cNvPr id="0" name=""/>
        <dsp:cNvSpPr/>
      </dsp:nvSpPr>
      <dsp:spPr>
        <a:xfrm>
          <a:off x="565648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Action Plan:</a:t>
          </a:r>
          <a:endParaRPr lang="en-US" sz="2000" kern="1200" dirty="0"/>
        </a:p>
      </dsp:txBody>
      <dsp:txXfrm>
        <a:off x="565648" y="2779"/>
        <a:ext cx="1447107" cy="868264"/>
      </dsp:txXfrm>
    </dsp:sp>
    <dsp:sp modelId="{59E33066-9E1E-4823-BF41-9D1508BC2E1C}">
      <dsp:nvSpPr>
        <dsp:cNvPr id="0" name=""/>
        <dsp:cNvSpPr/>
      </dsp:nvSpPr>
      <dsp:spPr>
        <a:xfrm>
          <a:off x="1289202" y="869243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1018697"/>
        <a:ext cx="90539" cy="3328"/>
      </dsp:txXfrm>
    </dsp:sp>
    <dsp:sp modelId="{6204063F-9440-4889-B8CD-403AFFBDAD20}">
      <dsp:nvSpPr>
        <dsp:cNvPr id="0" name=""/>
        <dsp:cNvSpPr/>
      </dsp:nvSpPr>
      <dsp:spPr>
        <a:xfrm>
          <a:off x="2345590" y="2779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Improve driver shift allocation to match peak demand times</a:t>
          </a:r>
        </a:p>
      </dsp:txBody>
      <dsp:txXfrm>
        <a:off x="2345590" y="2779"/>
        <a:ext cx="1447107" cy="868264"/>
      </dsp:txXfrm>
    </dsp:sp>
    <dsp:sp modelId="{09B18366-0AF5-458A-92AC-02087ED4F9B0}">
      <dsp:nvSpPr>
        <dsp:cNvPr id="0" name=""/>
        <dsp:cNvSpPr/>
      </dsp:nvSpPr>
      <dsp:spPr>
        <a:xfrm>
          <a:off x="2010955" y="1592290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1636346"/>
        <a:ext cx="16641" cy="3328"/>
      </dsp:txXfrm>
    </dsp:sp>
    <dsp:sp modelId="{533B267B-C97D-44C0-BFD3-3847C977A693}">
      <dsp:nvSpPr>
        <dsp:cNvPr id="0" name=""/>
        <dsp:cNvSpPr/>
      </dsp:nvSpPr>
      <dsp:spPr>
        <a:xfrm>
          <a:off x="565648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Optimize route planning for high-frequency zones</a:t>
          </a:r>
        </a:p>
      </dsp:txBody>
      <dsp:txXfrm>
        <a:off x="565648" y="1203878"/>
        <a:ext cx="1447107" cy="868264"/>
      </dsp:txXfrm>
    </dsp:sp>
    <dsp:sp modelId="{EF7EC89C-A973-4DDB-8CB5-15BBA5C7562E}">
      <dsp:nvSpPr>
        <dsp:cNvPr id="0" name=""/>
        <dsp:cNvSpPr/>
      </dsp:nvSpPr>
      <dsp:spPr>
        <a:xfrm>
          <a:off x="1289202" y="2070342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2219795"/>
        <a:ext cx="90539" cy="3328"/>
      </dsp:txXfrm>
    </dsp:sp>
    <dsp:sp modelId="{E7AA87CD-1758-40BD-9987-2C70D73B69A7}">
      <dsp:nvSpPr>
        <dsp:cNvPr id="0" name=""/>
        <dsp:cNvSpPr/>
      </dsp:nvSpPr>
      <dsp:spPr>
        <a:xfrm>
          <a:off x="2345590" y="1203878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Implement predictive analytics for demand forecasting</a:t>
          </a:r>
        </a:p>
      </dsp:txBody>
      <dsp:txXfrm>
        <a:off x="2345590" y="1203878"/>
        <a:ext cx="1447107" cy="868264"/>
      </dsp:txXfrm>
    </dsp:sp>
    <dsp:sp modelId="{9D2608A4-C6C9-40AE-B0B3-B1A01406D617}">
      <dsp:nvSpPr>
        <dsp:cNvPr id="0" name=""/>
        <dsp:cNvSpPr/>
      </dsp:nvSpPr>
      <dsp:spPr>
        <a:xfrm>
          <a:off x="2010955" y="2793389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2837445"/>
        <a:ext cx="16641" cy="3328"/>
      </dsp:txXfrm>
    </dsp:sp>
    <dsp:sp modelId="{508F59C9-6C12-4E10-B773-9DA11C1A211E}">
      <dsp:nvSpPr>
        <dsp:cNvPr id="0" name=""/>
        <dsp:cNvSpPr/>
      </dsp:nvSpPr>
      <dsp:spPr>
        <a:xfrm>
          <a:off x="565648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Enhance customer wait time tracking and reporting</a:t>
          </a:r>
        </a:p>
      </dsp:txBody>
      <dsp:txXfrm>
        <a:off x="565648" y="2404977"/>
        <a:ext cx="1447107" cy="868264"/>
      </dsp:txXfrm>
    </dsp:sp>
    <dsp:sp modelId="{99120E78-C8ED-4D13-AE01-161566D0224D}">
      <dsp:nvSpPr>
        <dsp:cNvPr id="0" name=""/>
        <dsp:cNvSpPr/>
      </dsp:nvSpPr>
      <dsp:spPr>
        <a:xfrm>
          <a:off x="1289202" y="3271441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3420894"/>
        <a:ext cx="90539" cy="3328"/>
      </dsp:txXfrm>
    </dsp:sp>
    <dsp:sp modelId="{66CAFC95-277E-41FC-8327-74ABF6072815}">
      <dsp:nvSpPr>
        <dsp:cNvPr id="0" name=""/>
        <dsp:cNvSpPr/>
      </dsp:nvSpPr>
      <dsp:spPr>
        <a:xfrm>
          <a:off x="2345590" y="2404977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Timeline</a:t>
          </a:r>
          <a:r>
            <a:rPr lang="en-US" sz="1200" b="1" kern="1200" dirty="0"/>
            <a:t>:</a:t>
          </a:r>
          <a:endParaRPr lang="en-US" sz="1200" kern="1200" dirty="0"/>
        </a:p>
      </dsp:txBody>
      <dsp:txXfrm>
        <a:off x="2345590" y="2404977"/>
        <a:ext cx="1447107" cy="868264"/>
      </dsp:txXfrm>
    </dsp:sp>
    <dsp:sp modelId="{20BE5598-B91E-4404-BE89-12517B62104B}">
      <dsp:nvSpPr>
        <dsp:cNvPr id="0" name=""/>
        <dsp:cNvSpPr/>
      </dsp:nvSpPr>
      <dsp:spPr>
        <a:xfrm>
          <a:off x="2010955" y="3994488"/>
          <a:ext cx="302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23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3752" y="4038544"/>
        <a:ext cx="16641" cy="3328"/>
      </dsp:txXfrm>
    </dsp:sp>
    <dsp:sp modelId="{399FC18E-EC36-4DDB-86DA-14D56B432D94}">
      <dsp:nvSpPr>
        <dsp:cNvPr id="0" name=""/>
        <dsp:cNvSpPr/>
      </dsp:nvSpPr>
      <dsp:spPr>
        <a:xfrm>
          <a:off x="565648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July 2025: Implement pilot optimization in Manhattan</a:t>
          </a:r>
        </a:p>
      </dsp:txBody>
      <dsp:txXfrm>
        <a:off x="565648" y="3606076"/>
        <a:ext cx="1447107" cy="868264"/>
      </dsp:txXfrm>
    </dsp:sp>
    <dsp:sp modelId="{6DE84213-D954-423A-BEB8-FB1DF79DABC2}">
      <dsp:nvSpPr>
        <dsp:cNvPr id="0" name=""/>
        <dsp:cNvSpPr/>
      </dsp:nvSpPr>
      <dsp:spPr>
        <a:xfrm>
          <a:off x="1289202" y="4472540"/>
          <a:ext cx="1779941" cy="302234"/>
        </a:xfrm>
        <a:custGeom>
          <a:avLst/>
          <a:gdLst/>
          <a:ahLst/>
          <a:cxnLst/>
          <a:rect l="0" t="0" r="0" b="0"/>
          <a:pathLst>
            <a:path>
              <a:moveTo>
                <a:pt x="1779941" y="0"/>
              </a:moveTo>
              <a:lnTo>
                <a:pt x="1779941" y="168217"/>
              </a:lnTo>
              <a:lnTo>
                <a:pt x="0" y="168217"/>
              </a:lnTo>
              <a:lnTo>
                <a:pt x="0" y="30223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903" y="4621993"/>
        <a:ext cx="90539" cy="3328"/>
      </dsp:txXfrm>
    </dsp:sp>
    <dsp:sp modelId="{FD5CD0E8-85AC-42C5-B0F8-BB2C6F2B9C8D}">
      <dsp:nvSpPr>
        <dsp:cNvPr id="0" name=""/>
        <dsp:cNvSpPr/>
      </dsp:nvSpPr>
      <dsp:spPr>
        <a:xfrm>
          <a:off x="2345590" y="3606076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August 2025: Expand route analysis to outer boroughs</a:t>
          </a:r>
        </a:p>
      </dsp:txBody>
      <dsp:txXfrm>
        <a:off x="2345590" y="3606076"/>
        <a:ext cx="1447107" cy="868264"/>
      </dsp:txXfrm>
    </dsp:sp>
    <dsp:sp modelId="{DC57027A-7FAD-4270-837D-CF1E00DEE109}">
      <dsp:nvSpPr>
        <dsp:cNvPr id="0" name=""/>
        <dsp:cNvSpPr/>
      </dsp:nvSpPr>
      <dsp:spPr>
        <a:xfrm>
          <a:off x="565648" y="4807175"/>
          <a:ext cx="1447107" cy="868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909" tIns="74432" rIns="70909" bIns="7443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September 2025: Integrate predictive models into dispatch system</a:t>
          </a:r>
        </a:p>
      </dsp:txBody>
      <dsp:txXfrm>
        <a:off x="565648" y="4807175"/>
        <a:ext cx="1447107" cy="86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York City Taxi and Limousine Commission (TLC) Executive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0902" y="640080"/>
            <a:ext cx="3789799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Prepared for: </a:t>
            </a:r>
            <a:r>
              <a:rPr lang="en-US" sz="1700" dirty="0">
                <a:solidFill>
                  <a:schemeClr val="tx1"/>
                </a:solidFill>
              </a:rPr>
              <a:t>New York City TLC Company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Date</a:t>
            </a:r>
            <a:r>
              <a:rPr lang="en-US" sz="1700" dirty="0">
                <a:solidFill>
                  <a:schemeClr val="tx1"/>
                </a:solidFill>
              </a:rPr>
              <a:t>: June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87647-5B68-5566-A458-FBF10FC8ACB6}"/>
              </a:ext>
            </a:extLst>
          </p:cNvPr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Automatidata</a:t>
            </a:r>
            <a:r>
              <a:rPr lang="en-US" sz="2400" b="1" dirty="0"/>
              <a:t> Team Members: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Udo Bankole, Director of Data Analysis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Deshawn Washington, Data Analysis Manager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Luana Rodriquez, Senior Data Analyst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Uli King, Senior Project Manager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Bheki Mogola, Junior Data 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ZA" sz="5400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Analyze historical NYC taxi trip data to uncover trends, optimize operations, and improve service delivery.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Scope: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Data cleaning and exploration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Trend analysis (e.g., peak hours, pickup/drop-off zones)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Visual dashboards and actionable insights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b="1">
                <a:solidFill>
                  <a:schemeClr val="tx1">
                    <a:alpha val="80000"/>
                  </a:schemeClr>
                </a:solidFill>
              </a:rPr>
              <a:t>Key Stakeholders: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New York City TLC Team Members: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Juliana Soto, Finance and Administration Department Head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Titus Nelson, Operations Manager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ZA" sz="2400">
                <a:solidFill>
                  <a:schemeClr val="bg1"/>
                </a:solidFill>
              </a:rPr>
              <a:t>Key Findings/Results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D454A869-8F1B-F53D-B2E5-983478F15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8770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738-1BC2-EA77-C02C-76483211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Distance &amp; Amount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A3273-6963-B36C-FC56-07DDF038E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55" y="914932"/>
            <a:ext cx="7866495" cy="25566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8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500">
                <a:solidFill>
                  <a:srgbClr val="FFFFFF"/>
                </a:solidFill>
              </a:rPr>
              <a:t>Recommendations/Next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8CE26-538D-2056-60FC-C0C931849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930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ZA" sz="3500"/>
              <a:t>Conclusion/Call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b="1"/>
              <a:t>Closing Statement:</a:t>
            </a:r>
          </a:p>
          <a:p>
            <a:pPr marL="0" indent="0">
              <a:buNone/>
            </a:pPr>
            <a:r>
              <a:rPr lang="en-US" sz="1700"/>
              <a:t>This analysis equips the TLC with the insights needed to modernize taxi operations, reduce idle time, and enhance service delivery citywide.</a:t>
            </a:r>
          </a:p>
          <a:p>
            <a:endParaRPr lang="en-US" sz="1700"/>
          </a:p>
          <a:p>
            <a:r>
              <a:rPr lang="en-US" sz="1700" b="1"/>
              <a:t>Call to Action (CTA):</a:t>
            </a:r>
          </a:p>
          <a:p>
            <a:pPr marL="0" indent="0">
              <a:buNone/>
            </a:pPr>
            <a:r>
              <a:rPr lang="en-US" sz="1700"/>
              <a:t>Approval requested to proceed with Phase 2 implementation and city-wide rollout by Q4 2025.</a:t>
            </a:r>
          </a:p>
        </p:txBody>
      </p:sp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8B0F0EC5-07D2-1D3E-1365-37B9BABF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34" r="39615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New York City Taxi and Limousine Commission (TLC) Executive Summary</vt:lpstr>
      <vt:lpstr>Project Overview</vt:lpstr>
      <vt:lpstr>Key Findings/Results</vt:lpstr>
      <vt:lpstr>Total Distance &amp; Amount</vt:lpstr>
      <vt:lpstr>Recommendations/Next Steps</vt:lpstr>
      <vt:lpstr>Conclusion/Call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BHEKI MOGOLA</dc:creator>
  <cp:keywords/>
  <dc:description>generated using python-pptx</dc:description>
  <cp:lastModifiedBy>BHEKI MOGOLA</cp:lastModifiedBy>
  <cp:revision>2</cp:revision>
  <dcterms:created xsi:type="dcterms:W3CDTF">2013-01-27T09:14:16Z</dcterms:created>
  <dcterms:modified xsi:type="dcterms:W3CDTF">2025-06-24T14:44:15Z</dcterms:modified>
  <cp:category/>
</cp:coreProperties>
</file>