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2" r:id="rId2"/>
    <p:sldId id="263" r:id="rId3"/>
    <p:sldId id="264" r:id="rId4"/>
    <p:sldId id="265" r:id="rId5"/>
    <p:sldId id="273" r:id="rId6"/>
    <p:sldId id="274" r:id="rId7"/>
    <p:sldId id="276" r:id="rId8"/>
    <p:sldId id="277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91" r:id="rId19"/>
    <p:sldId id="292" r:id="rId20"/>
    <p:sldId id="295" r:id="rId21"/>
    <p:sldId id="300" r:id="rId22"/>
    <p:sldId id="302" r:id="rId23"/>
    <p:sldId id="303" r:id="rId24"/>
    <p:sldId id="304" r:id="rId25"/>
    <p:sldId id="305" r:id="rId26"/>
    <p:sldId id="306" r:id="rId27"/>
    <p:sldId id="307" r:id="rId28"/>
    <p:sldId id="318" r:id="rId29"/>
  </p:sldIdLst>
  <p:sldSz cx="9144000" cy="6858000" type="screen4x3"/>
  <p:notesSz cx="9144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F4404106-2E01-4AFA-BE9B-E61BFAAE0741}">
          <p14:sldIdLst>
            <p14:sldId id="262"/>
            <p14:sldId id="263"/>
            <p14:sldId id="264"/>
            <p14:sldId id="265"/>
            <p14:sldId id="273"/>
            <p14:sldId id="274"/>
            <p14:sldId id="276"/>
            <p14:sldId id="277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90"/>
            <p14:sldId id="291"/>
            <p14:sldId id="292"/>
          </p14:sldIdLst>
        </p14:section>
        <p14:section name="Untitled Section" id="{093161EF-51EA-45E0-A265-B26EBDC23B89}">
          <p14:sldIdLst>
            <p14:sldId id="295"/>
            <p14:sldId id="300"/>
            <p14:sldId id="302"/>
            <p14:sldId id="303"/>
            <p14:sldId id="304"/>
            <p14:sldId id="305"/>
            <p14:sldId id="306"/>
            <p14:sldId id="30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>
      <p:cViewPr varScale="1">
        <p:scale>
          <a:sx n="96" d="100"/>
          <a:sy n="96" d="100"/>
        </p:scale>
        <p:origin x="10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F218C-A31D-4A6E-9AFC-5EC5EB74FEB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C2F4D-BDEE-4B84-A4DA-89DC7CF36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C2F4D-BDEE-4B84-A4DA-89DC7CF36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640" y="-39052"/>
            <a:ext cx="7896225" cy="1245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265" y="1224138"/>
            <a:ext cx="7889240" cy="396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2306" y="5740272"/>
            <a:ext cx="3206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3362"/>
            <a:ext cx="348996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Data</a:t>
            </a:r>
            <a:r>
              <a:rPr spc="-165" dirty="0"/>
              <a:t> </a:t>
            </a:r>
            <a:r>
              <a:rPr spc="-9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35" y="967740"/>
            <a:ext cx="8335009" cy="127150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b="1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37210" marR="164465" lvl="1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Particular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storing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organizing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computer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so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efficiently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25AEB-8252-4571-8B24-1B1B9235A16E}"/>
              </a:ext>
            </a:extLst>
          </p:cNvPr>
          <p:cNvSpPr txBox="1"/>
          <p:nvPr/>
        </p:nvSpPr>
        <p:spPr>
          <a:xfrm>
            <a:off x="533399" y="1600201"/>
            <a:ext cx="76574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Criteria of an Algorithm:</a:t>
            </a:r>
          </a:p>
          <a:p>
            <a:endParaRPr lang="en-US" dirty="0"/>
          </a:p>
          <a:p>
            <a:r>
              <a:rPr lang="en-US" dirty="0"/>
              <a:t>- Input: Takes zero or more inputs.</a:t>
            </a:r>
          </a:p>
          <a:p>
            <a:r>
              <a:rPr lang="en-US" dirty="0"/>
              <a:t>- Output: Produces at least one output.</a:t>
            </a:r>
          </a:p>
          <a:p>
            <a:r>
              <a:rPr lang="en-US" dirty="0"/>
              <a:t>- Definiteness: Instructions must be clear and unambiguous.</a:t>
            </a:r>
          </a:p>
          <a:p>
            <a:r>
              <a:rPr lang="en-US" dirty="0"/>
              <a:t>- Finiteness: Must complete in a finite number of steps.</a:t>
            </a:r>
          </a:p>
          <a:p>
            <a:r>
              <a:rPr lang="en-US" dirty="0"/>
              <a:t>- Effectiveness: Steps must be simple and feasible to perform.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05" y="463232"/>
            <a:ext cx="684466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Algorithm</a:t>
            </a:r>
            <a:r>
              <a:rPr spc="-170" dirty="0"/>
              <a:t> </a:t>
            </a:r>
            <a:r>
              <a:rPr spc="-105" dirty="0"/>
              <a:t>design</a:t>
            </a:r>
            <a:r>
              <a:rPr spc="-165" dirty="0"/>
              <a:t> </a:t>
            </a:r>
            <a:r>
              <a:rPr spc="-7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104900"/>
            <a:ext cx="8070215" cy="42704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00"/>
              </a:spcBef>
              <a:buClr>
                <a:srgbClr val="A9A47B"/>
              </a:buClr>
              <a:buSzPct val="91666"/>
              <a:buFont typeface="Arial"/>
              <a:buChar char="•"/>
              <a:tabLst>
                <a:tab pos="240665" algn="l"/>
              </a:tabLst>
            </a:pPr>
            <a:r>
              <a:rPr lang="en-US" sz="2400" b="1" spc="-45" dirty="0">
                <a:solidFill>
                  <a:srgbClr val="2E2B1F"/>
                </a:solidFill>
                <a:latin typeface="Calibri"/>
                <a:cs typeface="Calibri"/>
              </a:rPr>
              <a:t>Top-Down Approach:</a:t>
            </a: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Clr>
                <a:srgbClr val="A9A47B"/>
              </a:buClr>
              <a:buSzPct val="91666"/>
              <a:buFont typeface="Arial"/>
              <a:buChar char="•"/>
              <a:tabLst>
                <a:tab pos="240665" algn="l"/>
              </a:tabLst>
            </a:pPr>
            <a:r>
              <a:rPr lang="en-US" sz="2400" spc="-45" dirty="0">
                <a:solidFill>
                  <a:srgbClr val="2E2B1F"/>
                </a:solidFill>
                <a:latin typeface="Calibri"/>
                <a:cs typeface="Calibri"/>
              </a:rPr>
              <a:t>- Breaks a complex algorithm into modules.</a:t>
            </a: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Clr>
                <a:srgbClr val="A9A47B"/>
              </a:buClr>
              <a:buSzPct val="91666"/>
              <a:buFont typeface="Arial"/>
              <a:buChar char="•"/>
              <a:tabLst>
                <a:tab pos="240665" algn="l"/>
              </a:tabLst>
            </a:pPr>
            <a:r>
              <a:rPr lang="en-US" sz="2400" spc="-45" dirty="0">
                <a:solidFill>
                  <a:srgbClr val="2E2B1F"/>
                </a:solidFill>
                <a:latin typeface="Calibri"/>
                <a:cs typeface="Calibri"/>
              </a:rPr>
              <a:t>- Each module is further divided into sub-modules.</a:t>
            </a: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Clr>
                <a:srgbClr val="A9A47B"/>
              </a:buClr>
              <a:buSzPct val="91666"/>
              <a:buFont typeface="Arial"/>
              <a:buChar char="•"/>
              <a:tabLst>
                <a:tab pos="240665" algn="l"/>
              </a:tabLst>
            </a:pPr>
            <a:r>
              <a:rPr lang="en-US" sz="2400" spc="-45" dirty="0">
                <a:solidFill>
                  <a:srgbClr val="2E2B1F"/>
                </a:solidFill>
                <a:latin typeface="Calibri"/>
                <a:cs typeface="Calibri"/>
              </a:rPr>
              <a:t>- Repeats decomposition until the desired level of module                                                    complexity is achieved..</a:t>
            </a: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Clr>
                <a:srgbClr val="A9A47B"/>
              </a:buClr>
              <a:buSzPct val="91666"/>
              <a:buFont typeface="Arial"/>
              <a:buChar char="•"/>
              <a:tabLst>
                <a:tab pos="240665" algn="l"/>
              </a:tabLst>
            </a:pPr>
            <a:endParaRPr lang="en-US" sz="2400" b="1" spc="-4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Clr>
                <a:srgbClr val="A9A47B"/>
              </a:buClr>
              <a:buSzPct val="91666"/>
              <a:buFont typeface="Arial"/>
              <a:buChar char="•"/>
              <a:tabLst>
                <a:tab pos="240665" algn="l"/>
              </a:tabLst>
            </a:pPr>
            <a:r>
              <a:rPr lang="en-US" sz="2400" b="1" spc="-45" dirty="0">
                <a:solidFill>
                  <a:srgbClr val="2E2B1F"/>
                </a:solidFill>
                <a:latin typeface="Calibri"/>
                <a:cs typeface="Calibri"/>
              </a:rPr>
              <a:t>Bottom-Up Approach:</a:t>
            </a: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Clr>
                <a:srgbClr val="A9A47B"/>
              </a:buClr>
              <a:buSzPct val="91666"/>
              <a:buFont typeface="Arial"/>
              <a:buChar char="•"/>
              <a:tabLst>
                <a:tab pos="240665" algn="l"/>
              </a:tabLst>
            </a:pPr>
            <a:r>
              <a:rPr lang="en-US" sz="2400" spc="-45" dirty="0">
                <a:solidFill>
                  <a:srgbClr val="2E2B1F"/>
                </a:solidFill>
                <a:latin typeface="Calibri"/>
                <a:cs typeface="Calibri"/>
              </a:rPr>
              <a:t>- Starts with basic modules.</a:t>
            </a: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Clr>
                <a:srgbClr val="A9A47B"/>
              </a:buClr>
              <a:buSzPct val="91666"/>
              <a:buFont typeface="Arial"/>
              <a:buChar char="•"/>
              <a:tabLst>
                <a:tab pos="240665" algn="l"/>
              </a:tabLst>
            </a:pPr>
            <a:r>
              <a:rPr lang="en-US" sz="2400" spc="-45" dirty="0">
                <a:solidFill>
                  <a:srgbClr val="2E2B1F"/>
                </a:solidFill>
                <a:latin typeface="Calibri"/>
                <a:cs typeface="Calibri"/>
              </a:rPr>
              <a:t>- Combines them to form higher-level modules.</a:t>
            </a: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Clr>
                <a:srgbClr val="A9A47B"/>
              </a:buClr>
              <a:buSzPct val="91666"/>
              <a:buFont typeface="Arial"/>
              <a:buChar char="•"/>
              <a:tabLst>
                <a:tab pos="240665" algn="l"/>
              </a:tabLst>
            </a:pPr>
            <a:r>
              <a:rPr lang="en-US" sz="2400" spc="-45" dirty="0">
                <a:solidFill>
                  <a:srgbClr val="2E2B1F"/>
                </a:solidFill>
                <a:latin typeface="Calibri"/>
                <a:cs typeface="Calibri"/>
              </a:rPr>
              <a:t>- Repeats until the complete algorithm is built.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94978" y="3126333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793" y="415175"/>
                </a:moveTo>
                <a:lnTo>
                  <a:pt x="70916" y="415175"/>
                </a:lnTo>
                <a:lnTo>
                  <a:pt x="67563" y="414921"/>
                </a:lnTo>
                <a:lnTo>
                  <a:pt x="27317" y="398310"/>
                </a:lnTo>
                <a:lnTo>
                  <a:pt x="3974" y="365480"/>
                </a:lnTo>
                <a:lnTo>
                  <a:pt x="0" y="348576"/>
                </a:lnTo>
                <a:lnTo>
                  <a:pt x="6" y="66713"/>
                </a:lnTo>
                <a:lnTo>
                  <a:pt x="304" y="64312"/>
                </a:lnTo>
                <a:lnTo>
                  <a:pt x="774" y="61658"/>
                </a:lnTo>
                <a:lnTo>
                  <a:pt x="854" y="61201"/>
                </a:lnTo>
                <a:lnTo>
                  <a:pt x="21361" y="22390"/>
                </a:lnTo>
                <a:lnTo>
                  <a:pt x="55930" y="2438"/>
                </a:lnTo>
                <a:lnTo>
                  <a:pt x="72354" y="0"/>
                </a:lnTo>
                <a:lnTo>
                  <a:pt x="74790" y="0"/>
                </a:lnTo>
                <a:lnTo>
                  <a:pt x="74904" y="4508"/>
                </a:lnTo>
                <a:lnTo>
                  <a:pt x="75027" y="9359"/>
                </a:lnTo>
                <a:lnTo>
                  <a:pt x="75123" y="13169"/>
                </a:lnTo>
                <a:lnTo>
                  <a:pt x="75234" y="17551"/>
                </a:lnTo>
                <a:lnTo>
                  <a:pt x="75272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81" y="19316"/>
                </a:lnTo>
                <a:lnTo>
                  <a:pt x="66779" y="19659"/>
                </a:lnTo>
                <a:lnTo>
                  <a:pt x="66649" y="19659"/>
                </a:lnTo>
                <a:lnTo>
                  <a:pt x="48585" y="25641"/>
                </a:lnTo>
                <a:lnTo>
                  <a:pt x="48129" y="25838"/>
                </a:lnTo>
                <a:lnTo>
                  <a:pt x="47688" y="26073"/>
                </a:lnTo>
                <a:lnTo>
                  <a:pt x="46007" y="27152"/>
                </a:lnTo>
                <a:lnTo>
                  <a:pt x="43891" y="28435"/>
                </a:lnTo>
                <a:lnTo>
                  <a:pt x="43448" y="28679"/>
                </a:lnTo>
                <a:lnTo>
                  <a:pt x="43052" y="28943"/>
                </a:lnTo>
                <a:lnTo>
                  <a:pt x="39516" y="31648"/>
                </a:lnTo>
                <a:lnTo>
                  <a:pt x="39018" y="31995"/>
                </a:lnTo>
                <a:lnTo>
                  <a:pt x="38734" y="32232"/>
                </a:lnTo>
                <a:lnTo>
                  <a:pt x="38010" y="32943"/>
                </a:lnTo>
                <a:lnTo>
                  <a:pt x="35458" y="35267"/>
                </a:lnTo>
                <a:lnTo>
                  <a:pt x="34994" y="35663"/>
                </a:lnTo>
                <a:lnTo>
                  <a:pt x="34747" y="35915"/>
                </a:lnTo>
                <a:lnTo>
                  <a:pt x="31137" y="39954"/>
                </a:lnTo>
                <a:lnTo>
                  <a:pt x="28469" y="43586"/>
                </a:lnTo>
                <a:lnTo>
                  <a:pt x="28122" y="44017"/>
                </a:lnTo>
                <a:lnTo>
                  <a:pt x="27901" y="44348"/>
                </a:lnTo>
                <a:lnTo>
                  <a:pt x="27116" y="45719"/>
                </a:lnTo>
                <a:lnTo>
                  <a:pt x="25600" y="48221"/>
                </a:lnTo>
                <a:lnTo>
                  <a:pt x="25339" y="48610"/>
                </a:lnTo>
                <a:lnTo>
                  <a:pt x="25107" y="49034"/>
                </a:lnTo>
                <a:lnTo>
                  <a:pt x="24786" y="49809"/>
                </a:lnTo>
                <a:lnTo>
                  <a:pt x="22770" y="53987"/>
                </a:lnTo>
                <a:lnTo>
                  <a:pt x="21869" y="56349"/>
                </a:lnTo>
                <a:lnTo>
                  <a:pt x="20992" y="58978"/>
                </a:lnTo>
                <a:lnTo>
                  <a:pt x="20243" y="61658"/>
                </a:lnTo>
                <a:lnTo>
                  <a:pt x="19729" y="63931"/>
                </a:lnTo>
                <a:lnTo>
                  <a:pt x="19638" y="64312"/>
                </a:lnTo>
                <a:lnTo>
                  <a:pt x="19221" y="66713"/>
                </a:lnTo>
                <a:lnTo>
                  <a:pt x="19138" y="67182"/>
                </a:lnTo>
                <a:lnTo>
                  <a:pt x="18844" y="69532"/>
                </a:lnTo>
                <a:lnTo>
                  <a:pt x="18833" y="345757"/>
                </a:lnTo>
                <a:lnTo>
                  <a:pt x="19087" y="347675"/>
                </a:lnTo>
                <a:lnTo>
                  <a:pt x="19202" y="348576"/>
                </a:lnTo>
                <a:lnTo>
                  <a:pt x="19627" y="350888"/>
                </a:lnTo>
                <a:lnTo>
                  <a:pt x="19710" y="351358"/>
                </a:lnTo>
                <a:lnTo>
                  <a:pt x="20252" y="353631"/>
                </a:lnTo>
                <a:lnTo>
                  <a:pt x="20357" y="354088"/>
                </a:lnTo>
                <a:lnTo>
                  <a:pt x="21006" y="356311"/>
                </a:lnTo>
                <a:lnTo>
                  <a:pt x="21132" y="356755"/>
                </a:lnTo>
                <a:lnTo>
                  <a:pt x="22039" y="359371"/>
                </a:lnTo>
                <a:lnTo>
                  <a:pt x="23050" y="361937"/>
                </a:lnTo>
                <a:lnTo>
                  <a:pt x="25160" y="366255"/>
                </a:lnTo>
                <a:lnTo>
                  <a:pt x="25339" y="366679"/>
                </a:lnTo>
                <a:lnTo>
                  <a:pt x="25552" y="367068"/>
                </a:lnTo>
                <a:lnTo>
                  <a:pt x="26724" y="368922"/>
                </a:lnTo>
                <a:lnTo>
                  <a:pt x="27947" y="370941"/>
                </a:lnTo>
                <a:lnTo>
                  <a:pt x="28119" y="371268"/>
                </a:lnTo>
                <a:lnTo>
                  <a:pt x="28409" y="371703"/>
                </a:lnTo>
                <a:lnTo>
                  <a:pt x="31176" y="375323"/>
                </a:lnTo>
                <a:lnTo>
                  <a:pt x="31379" y="375630"/>
                </a:lnTo>
                <a:lnTo>
                  <a:pt x="31699" y="376021"/>
                </a:lnTo>
                <a:lnTo>
                  <a:pt x="34805" y="379374"/>
                </a:lnTo>
                <a:lnTo>
                  <a:pt x="35054" y="379681"/>
                </a:lnTo>
                <a:lnTo>
                  <a:pt x="35382" y="380009"/>
                </a:lnTo>
                <a:lnTo>
                  <a:pt x="37187" y="381596"/>
                </a:lnTo>
                <a:lnTo>
                  <a:pt x="38791" y="383057"/>
                </a:lnTo>
                <a:lnTo>
                  <a:pt x="39018" y="383294"/>
                </a:lnTo>
                <a:lnTo>
                  <a:pt x="39433" y="383641"/>
                </a:lnTo>
                <a:lnTo>
                  <a:pt x="43135" y="386346"/>
                </a:lnTo>
                <a:lnTo>
                  <a:pt x="43448" y="386610"/>
                </a:lnTo>
                <a:lnTo>
                  <a:pt x="43814" y="386854"/>
                </a:lnTo>
                <a:lnTo>
                  <a:pt x="44854" y="387438"/>
                </a:lnTo>
                <a:lnTo>
                  <a:pt x="47788" y="389216"/>
                </a:lnTo>
                <a:lnTo>
                  <a:pt x="72029" y="396151"/>
                </a:lnTo>
                <a:lnTo>
                  <a:pt x="75275" y="396151"/>
                </a:lnTo>
                <a:lnTo>
                  <a:pt x="75220" y="398310"/>
                </a:lnTo>
                <a:lnTo>
                  <a:pt x="75110" y="402628"/>
                </a:lnTo>
                <a:lnTo>
                  <a:pt x="75016" y="406374"/>
                </a:lnTo>
                <a:lnTo>
                  <a:pt x="74908" y="410616"/>
                </a:lnTo>
                <a:lnTo>
                  <a:pt x="74793" y="415175"/>
                </a:lnTo>
                <a:close/>
              </a:path>
              <a:path w="567054" h="415289">
                <a:moveTo>
                  <a:pt x="495718" y="415175"/>
                </a:moveTo>
                <a:lnTo>
                  <a:pt x="491829" y="415175"/>
                </a:lnTo>
                <a:lnTo>
                  <a:pt x="491718" y="410781"/>
                </a:lnTo>
                <a:lnTo>
                  <a:pt x="491606" y="406374"/>
                </a:lnTo>
                <a:lnTo>
                  <a:pt x="491511" y="402628"/>
                </a:lnTo>
                <a:lnTo>
                  <a:pt x="491402" y="398310"/>
                </a:lnTo>
                <a:lnTo>
                  <a:pt x="491347" y="396151"/>
                </a:lnTo>
                <a:lnTo>
                  <a:pt x="494606" y="396151"/>
                </a:lnTo>
                <a:lnTo>
                  <a:pt x="518834" y="389216"/>
                </a:lnTo>
                <a:lnTo>
                  <a:pt x="521767" y="387438"/>
                </a:lnTo>
                <a:lnTo>
                  <a:pt x="522820" y="386854"/>
                </a:lnTo>
                <a:lnTo>
                  <a:pt x="523240" y="386569"/>
                </a:lnTo>
                <a:lnTo>
                  <a:pt x="523500" y="386346"/>
                </a:lnTo>
                <a:lnTo>
                  <a:pt x="527202" y="383641"/>
                </a:lnTo>
                <a:lnTo>
                  <a:pt x="527616" y="383294"/>
                </a:lnTo>
                <a:lnTo>
                  <a:pt x="527843" y="383057"/>
                </a:lnTo>
                <a:lnTo>
                  <a:pt x="529447" y="381596"/>
                </a:lnTo>
                <a:lnTo>
                  <a:pt x="531240" y="380009"/>
                </a:lnTo>
                <a:lnTo>
                  <a:pt x="531510" y="379744"/>
                </a:lnTo>
                <a:lnTo>
                  <a:pt x="531819" y="379374"/>
                </a:lnTo>
                <a:lnTo>
                  <a:pt x="534923" y="376021"/>
                </a:lnTo>
                <a:lnTo>
                  <a:pt x="535193" y="375698"/>
                </a:lnTo>
                <a:lnTo>
                  <a:pt x="535447" y="375323"/>
                </a:lnTo>
                <a:lnTo>
                  <a:pt x="538213" y="371703"/>
                </a:lnTo>
                <a:lnTo>
                  <a:pt x="538458" y="371344"/>
                </a:lnTo>
                <a:lnTo>
                  <a:pt x="538676" y="370941"/>
                </a:lnTo>
                <a:lnTo>
                  <a:pt x="539905" y="368922"/>
                </a:lnTo>
                <a:lnTo>
                  <a:pt x="541083" y="367068"/>
                </a:lnTo>
                <a:lnTo>
                  <a:pt x="541300" y="366671"/>
                </a:lnTo>
                <a:lnTo>
                  <a:pt x="541475" y="366255"/>
                </a:lnTo>
                <a:lnTo>
                  <a:pt x="543325" y="362419"/>
                </a:lnTo>
                <a:lnTo>
                  <a:pt x="547801" y="345757"/>
                </a:lnTo>
                <a:lnTo>
                  <a:pt x="547778" y="69532"/>
                </a:lnTo>
                <a:lnTo>
                  <a:pt x="541849" y="49809"/>
                </a:lnTo>
                <a:lnTo>
                  <a:pt x="541527" y="49034"/>
                </a:lnTo>
                <a:lnTo>
                  <a:pt x="541300" y="48618"/>
                </a:lnTo>
                <a:lnTo>
                  <a:pt x="541033" y="48221"/>
                </a:lnTo>
                <a:lnTo>
                  <a:pt x="539511" y="45719"/>
                </a:lnTo>
                <a:lnTo>
                  <a:pt x="538733" y="44348"/>
                </a:lnTo>
                <a:lnTo>
                  <a:pt x="538454" y="43939"/>
                </a:lnTo>
                <a:lnTo>
                  <a:pt x="538163" y="43586"/>
                </a:lnTo>
                <a:lnTo>
                  <a:pt x="535497" y="39954"/>
                </a:lnTo>
                <a:lnTo>
                  <a:pt x="531888" y="35915"/>
                </a:lnTo>
                <a:lnTo>
                  <a:pt x="531575" y="35602"/>
                </a:lnTo>
                <a:lnTo>
                  <a:pt x="531177" y="35267"/>
                </a:lnTo>
                <a:lnTo>
                  <a:pt x="528624" y="32943"/>
                </a:lnTo>
                <a:lnTo>
                  <a:pt x="527900" y="32232"/>
                </a:lnTo>
                <a:lnTo>
                  <a:pt x="527616" y="31995"/>
                </a:lnTo>
                <a:lnTo>
                  <a:pt x="527119" y="31648"/>
                </a:lnTo>
                <a:lnTo>
                  <a:pt x="523570" y="28943"/>
                </a:lnTo>
                <a:lnTo>
                  <a:pt x="523240" y="28720"/>
                </a:lnTo>
                <a:lnTo>
                  <a:pt x="522731" y="28435"/>
                </a:lnTo>
                <a:lnTo>
                  <a:pt x="520615" y="27152"/>
                </a:lnTo>
                <a:lnTo>
                  <a:pt x="518934" y="26073"/>
                </a:lnTo>
                <a:lnTo>
                  <a:pt x="518488" y="25835"/>
                </a:lnTo>
                <a:lnTo>
                  <a:pt x="518039" y="25641"/>
                </a:lnTo>
                <a:lnTo>
                  <a:pt x="513803" y="23571"/>
                </a:lnTo>
                <a:lnTo>
                  <a:pt x="497141" y="19316"/>
                </a:lnTo>
                <a:lnTo>
                  <a:pt x="496953" y="19316"/>
                </a:lnTo>
                <a:lnTo>
                  <a:pt x="493432" y="19050"/>
                </a:lnTo>
                <a:lnTo>
                  <a:pt x="491350" y="19050"/>
                </a:lnTo>
                <a:lnTo>
                  <a:pt x="491388" y="17551"/>
                </a:lnTo>
                <a:lnTo>
                  <a:pt x="491499" y="13169"/>
                </a:lnTo>
                <a:lnTo>
                  <a:pt x="491595" y="9359"/>
                </a:lnTo>
                <a:lnTo>
                  <a:pt x="491718" y="4508"/>
                </a:lnTo>
                <a:lnTo>
                  <a:pt x="491832" y="0"/>
                </a:lnTo>
                <a:lnTo>
                  <a:pt x="494210" y="0"/>
                </a:lnTo>
                <a:lnTo>
                  <a:pt x="533463" y="12661"/>
                </a:lnTo>
                <a:lnTo>
                  <a:pt x="561022" y="45719"/>
                </a:lnTo>
                <a:lnTo>
                  <a:pt x="564561" y="55918"/>
                </a:lnTo>
                <a:lnTo>
                  <a:pt x="564685" y="56349"/>
                </a:lnTo>
                <a:lnTo>
                  <a:pt x="565568" y="60109"/>
                </a:lnTo>
                <a:lnTo>
                  <a:pt x="565670" y="60578"/>
                </a:lnTo>
                <a:lnTo>
                  <a:pt x="566254" y="63830"/>
                </a:lnTo>
                <a:lnTo>
                  <a:pt x="566622" y="66713"/>
                </a:lnTo>
                <a:lnTo>
                  <a:pt x="566616" y="348576"/>
                </a:lnTo>
                <a:lnTo>
                  <a:pt x="550176" y="387438"/>
                </a:lnTo>
                <a:lnTo>
                  <a:pt x="517359" y="410781"/>
                </a:lnTo>
                <a:lnTo>
                  <a:pt x="503326" y="414375"/>
                </a:lnTo>
                <a:lnTo>
                  <a:pt x="503459" y="414375"/>
                </a:lnTo>
                <a:lnTo>
                  <a:pt x="499541" y="414870"/>
                </a:lnTo>
                <a:lnTo>
                  <a:pt x="499742" y="414870"/>
                </a:lnTo>
                <a:lnTo>
                  <a:pt x="495718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491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-39052"/>
            <a:ext cx="684466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Algorithm</a:t>
            </a:r>
            <a:r>
              <a:rPr spc="-170" dirty="0"/>
              <a:t> </a:t>
            </a:r>
            <a:r>
              <a:rPr spc="-105" dirty="0"/>
              <a:t>design</a:t>
            </a:r>
            <a:r>
              <a:rPr spc="-165" dirty="0"/>
              <a:t> </a:t>
            </a:r>
            <a:r>
              <a:rPr spc="-7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5" y="687070"/>
            <a:ext cx="7982584" cy="171777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Greedy</a:t>
            </a:r>
            <a:endParaRPr sz="2400" dirty="0">
              <a:latin typeface="Calibri"/>
              <a:cs typeface="Calibri"/>
            </a:endParaRPr>
          </a:p>
          <a:p>
            <a:pPr marL="537210" marR="668020" lvl="1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works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taking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decision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appears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best</a:t>
            </a:r>
            <a:r>
              <a:rPr sz="24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400" b="1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the 	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moment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without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thinking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about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future.</a:t>
            </a:r>
            <a:endParaRPr sz="2400" dirty="0">
              <a:latin typeface="Calibri"/>
              <a:cs typeface="Calibri"/>
            </a:endParaRPr>
          </a:p>
          <a:p>
            <a:pPr marL="902335" lvl="3" indent="-227329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Arial"/>
              <a:buChar char="•"/>
              <a:tabLst>
                <a:tab pos="902335" algn="l"/>
              </a:tabLst>
            </a:pPr>
            <a:r>
              <a:rPr sz="2400" spc="-25" dirty="0" err="1">
                <a:solidFill>
                  <a:srgbClr val="2E2B1F"/>
                </a:solidFill>
                <a:latin typeface="Calibri"/>
                <a:cs typeface="Calibri"/>
              </a:rPr>
              <a:t>Djikstra’s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algorithm,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Prim’s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4344034"/>
            <a:ext cx="7777480" cy="24390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Divide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conquer</a:t>
            </a:r>
            <a:endParaRPr sz="2400" dirty="0">
              <a:latin typeface="Calibri"/>
              <a:cs typeface="Calibri"/>
            </a:endParaRPr>
          </a:p>
          <a:p>
            <a:pPr marL="240029" marR="5080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solves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problem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dividing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original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problem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smaller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sub-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problems.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solutions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these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smaller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sub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problems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endParaRPr sz="2400" dirty="0">
              <a:latin typeface="Calibri"/>
              <a:cs typeface="Calibri"/>
            </a:endParaRPr>
          </a:p>
          <a:p>
            <a:pPr marL="241300" marR="781685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later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combined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solution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original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problem.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E.g.</a:t>
            </a:r>
            <a:r>
              <a:rPr sz="1600" dirty="0">
                <a:latin typeface="Arial"/>
                <a:cs typeface="Arial"/>
              </a:rPr>
              <a:t>Quick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sort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merge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sort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684466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Algorithm</a:t>
            </a:r>
            <a:r>
              <a:rPr spc="-170" dirty="0"/>
              <a:t> </a:t>
            </a:r>
            <a:r>
              <a:rPr spc="-105" dirty="0"/>
              <a:t>design</a:t>
            </a:r>
            <a:r>
              <a:rPr spc="-165" dirty="0"/>
              <a:t> </a:t>
            </a:r>
            <a:r>
              <a:rPr spc="-7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125" y="1026795"/>
            <a:ext cx="6860540" cy="170751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Brute</a:t>
            </a:r>
            <a:r>
              <a:rPr sz="2400" b="1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Force</a:t>
            </a:r>
            <a:endParaRPr sz="2400">
              <a:latin typeface="Calibri"/>
              <a:cs typeface="Calibri"/>
            </a:endParaRPr>
          </a:p>
          <a:p>
            <a:pPr marL="902969" marR="5080" lvl="1" indent="-227329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goes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through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possible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solutions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after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another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until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optimum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  <a:p>
            <a:pPr marL="902969" lvl="1" indent="-227329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Arial"/>
              <a:buChar char="•"/>
              <a:tabLst>
                <a:tab pos="90296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3242945"/>
            <a:ext cx="7336155" cy="280846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50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Backtracking</a:t>
            </a:r>
            <a:endParaRPr lang="en-US" sz="2000" b="1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lvl="2">
              <a:spcBef>
                <a:spcPts val="500"/>
              </a:spcBef>
              <a:buClr>
                <a:srgbClr val="A9A47B"/>
              </a:buClr>
              <a:tabLst>
                <a:tab pos="240029" algn="l"/>
              </a:tabLst>
            </a:pPr>
            <a:r>
              <a:rPr lang="en-US" sz="2000" b="1" spc="-10" dirty="0">
                <a:solidFill>
                  <a:srgbClr val="2E2B1F"/>
                </a:solidFill>
                <a:latin typeface="Calibri"/>
                <a:cs typeface="Calibri"/>
              </a:rPr>
              <a:t>             .  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Tries all possible solutions step by step.</a:t>
            </a:r>
          </a:p>
          <a:p>
            <a:pPr marL="904240" marR="13970" lvl="1" indent="-228600">
              <a:lnSpc>
                <a:spcPct val="100000"/>
              </a:lnSpc>
              <a:spcBef>
                <a:spcPts val="400"/>
              </a:spcBef>
              <a:buClr>
                <a:srgbClr val="D2CA6C"/>
              </a:buClr>
              <a:buSzPct val="83333"/>
              <a:buFont typeface="Arial"/>
              <a:buChar char="•"/>
              <a:tabLst>
                <a:tab pos="904240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If a partial solution is invalid or not optimal, it goes back (backtracks) to the previous step.</a:t>
            </a:r>
          </a:p>
          <a:p>
            <a:pPr marL="904240" marR="13970" lvl="1" indent="-228600">
              <a:lnSpc>
                <a:spcPct val="100000"/>
              </a:lnSpc>
              <a:spcBef>
                <a:spcPts val="400"/>
              </a:spcBef>
              <a:buClr>
                <a:srgbClr val="D2CA6C"/>
              </a:buClr>
              <a:buSzPct val="83333"/>
              <a:buFont typeface="Arial"/>
              <a:buChar char="•"/>
              <a:tabLst>
                <a:tab pos="904240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Then it tries a different path until a valid or best solution is found.</a:t>
            </a:r>
          </a:p>
          <a:p>
            <a:pPr marL="904240" marR="13970" lvl="1" indent="-228600">
              <a:lnSpc>
                <a:spcPct val="100000"/>
              </a:lnSpc>
              <a:spcBef>
                <a:spcPts val="400"/>
              </a:spcBef>
              <a:buClr>
                <a:srgbClr val="D2CA6C"/>
              </a:buClr>
              <a:buSzPct val="83333"/>
              <a:buFont typeface="Arial"/>
              <a:buChar char="•"/>
              <a:tabLst>
                <a:tab pos="904240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Used in problems like maze solving, Sudoku, N-Queens.</a:t>
            </a:r>
          </a:p>
          <a:p>
            <a:pPr marL="1360805" lvl="2" indent="-227965">
              <a:lnSpc>
                <a:spcPct val="100000"/>
              </a:lnSpc>
              <a:spcBef>
                <a:spcPts val="450"/>
              </a:spcBef>
              <a:buClr>
                <a:srgbClr val="94A29D"/>
              </a:buClr>
              <a:buSzPct val="95238"/>
              <a:buFont typeface="Arial"/>
              <a:buChar char="•"/>
              <a:tabLst>
                <a:tab pos="136080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Depth-first recursive search in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Algorithm</a:t>
            </a:r>
            <a:r>
              <a:rPr spc="-170" dirty="0"/>
              <a:t> </a:t>
            </a:r>
            <a:r>
              <a:rPr spc="-105" dirty="0"/>
              <a:t>design</a:t>
            </a:r>
            <a:r>
              <a:rPr spc="-165" dirty="0"/>
              <a:t> </a:t>
            </a:r>
            <a:r>
              <a:rPr spc="-7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265" y="1216659"/>
            <a:ext cx="7230109" cy="24390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Branch</a:t>
            </a:r>
            <a:r>
              <a:rPr sz="24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bound</a:t>
            </a:r>
            <a:endParaRPr sz="2400" dirty="0">
              <a:latin typeface="Calibri"/>
              <a:cs typeface="Calibri"/>
            </a:endParaRPr>
          </a:p>
          <a:p>
            <a:pPr marL="536575" marR="5080" lvl="1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solution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remembered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and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benchmark.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returns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first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solution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solution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/optimal solution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found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algorithm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completes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37210" lvl="1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Travelling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salesman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119" y="3992155"/>
            <a:ext cx="8468587" cy="213327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0665" indent="-227965" algn="just">
              <a:lnSpc>
                <a:spcPct val="100000"/>
              </a:lnSpc>
              <a:spcBef>
                <a:spcPts val="7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650" b="1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sz="265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50" b="1" spc="-10" dirty="0">
                <a:solidFill>
                  <a:srgbClr val="2E2B1F"/>
                </a:solidFill>
                <a:latin typeface="Calibri"/>
                <a:cs typeface="Calibri"/>
              </a:rPr>
              <a:t>Recursive</a:t>
            </a:r>
            <a:endParaRPr lang="en-US" sz="2650" dirty="0">
              <a:latin typeface="Calibri"/>
              <a:cs typeface="Calibri"/>
            </a:endParaRPr>
          </a:p>
          <a:p>
            <a:pPr marL="536575" marR="393700" lvl="1" indent="-227329" algn="just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problem</a:t>
            </a:r>
            <a:r>
              <a:rPr lang="en-US"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lang="en-US"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solved</a:t>
            </a:r>
            <a:r>
              <a:rPr lang="en-US"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lang="en-US"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repeatedly</a:t>
            </a:r>
            <a:r>
              <a:rPr lang="en-US"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breaking</a:t>
            </a:r>
            <a:r>
              <a:rPr lang="en-US"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lang="en-US"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2E2B1F"/>
                </a:solidFill>
                <a:latin typeface="Calibri"/>
                <a:cs typeface="Calibri"/>
              </a:rPr>
              <a:t>into 	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smaller</a:t>
            </a:r>
            <a:r>
              <a:rPr lang="en-US"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problems,</a:t>
            </a:r>
            <a:r>
              <a:rPr lang="en-US"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lang="en-US"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lang="en-US"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similar</a:t>
            </a:r>
            <a:r>
              <a:rPr lang="en-US"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lang="en-US"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nature</a:t>
            </a:r>
            <a:r>
              <a:rPr lang="en-US"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lang="en-US"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rgbClr val="2E2B1F"/>
                </a:solidFill>
                <a:latin typeface="Calibri"/>
                <a:cs typeface="Calibri"/>
              </a:rPr>
              <a:t>the 	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original</a:t>
            </a:r>
            <a:r>
              <a:rPr lang="en-US"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problems.</a:t>
            </a:r>
            <a:endParaRPr lang="en-US" sz="2400" dirty="0">
              <a:latin typeface="Calibri"/>
              <a:cs typeface="Calibri"/>
            </a:endParaRPr>
          </a:p>
          <a:p>
            <a:pPr marL="537210" lvl="1" indent="-227329" algn="just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Fibonacci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series,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Tower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Hanoi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Algorithm</a:t>
            </a:r>
            <a:r>
              <a:rPr spc="-170" dirty="0"/>
              <a:t> </a:t>
            </a:r>
            <a:r>
              <a:rPr spc="-105" dirty="0"/>
              <a:t>design</a:t>
            </a:r>
            <a:r>
              <a:rPr spc="-165" dirty="0"/>
              <a:t> </a:t>
            </a:r>
            <a:r>
              <a:rPr spc="-75" dirty="0"/>
              <a:t>techniques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265" y="1224138"/>
            <a:ext cx="7889240" cy="215315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90"/>
              </a:spcBef>
              <a:buClr>
                <a:srgbClr val="A9A47B"/>
              </a:buClr>
              <a:buSzPct val="78571"/>
              <a:buFont typeface="Arial"/>
              <a:buChar char="•"/>
              <a:tabLst>
                <a:tab pos="240665" algn="l"/>
              </a:tabLst>
            </a:pPr>
            <a:r>
              <a:rPr lang="en-US" sz="2000" dirty="0"/>
              <a:t>Dynamic Programming:</a:t>
            </a:r>
          </a:p>
          <a:p>
            <a:pPr marL="240665" indent="-227965">
              <a:lnSpc>
                <a:spcPct val="100000"/>
              </a:lnSpc>
              <a:spcBef>
                <a:spcPts val="590"/>
              </a:spcBef>
              <a:buClr>
                <a:srgbClr val="A9A47B"/>
              </a:buClr>
              <a:buSzPct val="78571"/>
              <a:buFont typeface="Arial"/>
              <a:buChar char="•"/>
              <a:tabLst>
                <a:tab pos="240665" algn="l"/>
              </a:tabLst>
            </a:pPr>
            <a:r>
              <a:rPr lang="en-US" sz="2000" b="0" dirty="0"/>
              <a:t>- Solves problems with overlapping sub-problems by storing their solutions.</a:t>
            </a:r>
          </a:p>
          <a:p>
            <a:pPr marL="240665" indent="-227965">
              <a:lnSpc>
                <a:spcPct val="100000"/>
              </a:lnSpc>
              <a:spcBef>
                <a:spcPts val="590"/>
              </a:spcBef>
              <a:buClr>
                <a:srgbClr val="A9A47B"/>
              </a:buClr>
              <a:buSzPct val="78571"/>
              <a:buFont typeface="Arial"/>
              <a:buChar char="•"/>
              <a:tabLst>
                <a:tab pos="240665" algn="l"/>
              </a:tabLst>
            </a:pPr>
            <a:r>
              <a:rPr lang="en-US" sz="2000" b="0" dirty="0"/>
              <a:t>- Avoids repeated calculations by reusing stored results.</a:t>
            </a:r>
          </a:p>
          <a:p>
            <a:pPr marL="240665" indent="-227965">
              <a:lnSpc>
                <a:spcPct val="100000"/>
              </a:lnSpc>
              <a:spcBef>
                <a:spcPts val="590"/>
              </a:spcBef>
              <a:buClr>
                <a:srgbClr val="A9A47B"/>
              </a:buClr>
              <a:buSzPct val="78571"/>
              <a:buFont typeface="Arial"/>
              <a:buChar char="•"/>
              <a:tabLst>
                <a:tab pos="240665" algn="l"/>
              </a:tabLst>
            </a:pPr>
            <a:r>
              <a:rPr lang="en-US" sz="2000" b="0" dirty="0"/>
              <a:t>- Example: Fibonacci sequence, where previously computed numbers are reused to find the next.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684466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Algorithm</a:t>
            </a:r>
            <a:r>
              <a:rPr spc="-170" dirty="0"/>
              <a:t> </a:t>
            </a:r>
            <a:r>
              <a:rPr spc="-105" dirty="0"/>
              <a:t>design</a:t>
            </a:r>
            <a:r>
              <a:rPr spc="-165" dirty="0"/>
              <a:t> </a:t>
            </a:r>
            <a:r>
              <a:rPr spc="-75" dirty="0"/>
              <a:t>techniques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265" y="1224138"/>
            <a:ext cx="7889240" cy="253338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9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Randomized</a:t>
            </a:r>
          </a:p>
          <a:p>
            <a:pPr marL="537210" lvl="1" indent="-227329">
              <a:lnSpc>
                <a:spcPct val="100000"/>
              </a:lnSpc>
              <a:spcBef>
                <a:spcPts val="60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Here,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random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numbers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make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decisions.</a:t>
            </a:r>
            <a:endParaRPr sz="2400" dirty="0">
              <a:latin typeface="Calibri"/>
              <a:cs typeface="Calibri"/>
            </a:endParaRPr>
          </a:p>
          <a:p>
            <a:pPr marL="537845" marR="725170">
              <a:lnSpc>
                <a:spcPct val="100000"/>
              </a:lnSpc>
            </a:pPr>
            <a:r>
              <a:rPr sz="2400" b="0" dirty="0">
                <a:latin typeface="Calibri"/>
                <a:cs typeface="Calibri"/>
              </a:rPr>
              <a:t>These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randomized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algorithms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are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approximated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using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35" dirty="0">
                <a:latin typeface="Calibri"/>
                <a:cs typeface="Calibri"/>
              </a:rPr>
              <a:t> </a:t>
            </a:r>
            <a:r>
              <a:rPr sz="2400" dirty="0"/>
              <a:t>pseudo</a:t>
            </a:r>
            <a:r>
              <a:rPr sz="2400" spc="-30" dirty="0"/>
              <a:t> </a:t>
            </a:r>
            <a:r>
              <a:rPr sz="2400" dirty="0"/>
              <a:t>–</a:t>
            </a:r>
            <a:r>
              <a:rPr sz="2400" spc="-30" dirty="0"/>
              <a:t> </a:t>
            </a:r>
            <a:r>
              <a:rPr sz="2400" dirty="0"/>
              <a:t>random</a:t>
            </a:r>
            <a:r>
              <a:rPr sz="2400" spc="-30" dirty="0"/>
              <a:t> </a:t>
            </a:r>
            <a:r>
              <a:rPr sz="2400" dirty="0"/>
              <a:t>number</a:t>
            </a:r>
            <a:r>
              <a:rPr sz="2400" spc="-30" dirty="0"/>
              <a:t> </a:t>
            </a:r>
            <a:r>
              <a:rPr sz="2400" spc="-10" dirty="0"/>
              <a:t>generator</a:t>
            </a:r>
            <a:r>
              <a:rPr lang="en-US" sz="2400" b="0" spc="-10" dirty="0"/>
              <a:t>.</a:t>
            </a:r>
          </a:p>
          <a:p>
            <a:pPr marL="537845" marR="72517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536575" marR="5080" lvl="1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Quick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sort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random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pivot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Analysis</a:t>
            </a:r>
            <a:r>
              <a:rPr spc="-200" dirty="0"/>
              <a:t> </a:t>
            </a:r>
            <a:r>
              <a:rPr spc="-50" dirty="0"/>
              <a:t>of</a:t>
            </a:r>
            <a:r>
              <a:rPr spc="-195" dirty="0"/>
              <a:t> </a:t>
            </a:r>
            <a:r>
              <a:rPr spc="-8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45" y="1322704"/>
            <a:ext cx="7522845" cy="485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220345" indent="-227329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Therefore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complexity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divided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types:</a:t>
            </a:r>
            <a:endParaRPr sz="2400">
              <a:latin typeface="Calibri"/>
              <a:cs typeface="Calibri"/>
            </a:endParaRPr>
          </a:p>
          <a:p>
            <a:pPr marL="354330" indent="-227329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354330" algn="l"/>
              </a:tabLst>
            </a:pP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Space</a:t>
            </a:r>
            <a:r>
              <a:rPr sz="2800" b="1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Complexity:</a:t>
            </a:r>
            <a:endParaRPr sz="2800">
              <a:latin typeface="Calibri"/>
              <a:cs typeface="Calibri"/>
            </a:endParaRPr>
          </a:p>
          <a:p>
            <a:pPr marL="1016635" marR="311785" lvl="1" indent="-227329">
              <a:lnSpc>
                <a:spcPct val="100000"/>
              </a:lnSpc>
              <a:spcBef>
                <a:spcPts val="600"/>
              </a:spcBef>
              <a:buClr>
                <a:srgbClr val="D2CA6C"/>
              </a:buClr>
              <a:buFont typeface="Arial"/>
              <a:buChar char="•"/>
              <a:tabLst>
                <a:tab pos="101790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Space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complexity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refers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the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amount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requires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to 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execute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result.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inputs, 	temporary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operations,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outputs.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8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Complexity:</a:t>
            </a:r>
            <a:endParaRPr sz="2800">
              <a:latin typeface="Calibri"/>
              <a:cs typeface="Calibri"/>
            </a:endParaRPr>
          </a:p>
          <a:p>
            <a:pPr marL="810895" marR="5080" lvl="1" indent="-227329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81216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complexity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refers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amount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requires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execute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get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result.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normal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operations,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conditional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if-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statements,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loop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statements,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Time</a:t>
            </a:r>
            <a:r>
              <a:rPr spc="-165" dirty="0"/>
              <a:t> </a:t>
            </a:r>
            <a:r>
              <a:rPr spc="-9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004" y="1257300"/>
            <a:ext cx="7936230" cy="4105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Worst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running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651510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6515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assures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never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beyond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limit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5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Average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running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651510" lvl="1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6515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assumes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inputs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size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equally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likely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5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Best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running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651510" lvl="1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6515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analyse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optimal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5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Clr>
                <a:srgbClr val="A9A47B"/>
              </a:buClr>
              <a:buSzPct val="155555"/>
              <a:buFont typeface="Arial"/>
              <a:buChar char="•"/>
              <a:tabLst>
                <a:tab pos="240029" algn="l"/>
                <a:tab pos="734060" algn="l"/>
              </a:tabLst>
            </a:pPr>
            <a:r>
              <a:rPr sz="2700" spc="157" baseline="1543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700" baseline="1543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000" spc="165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r>
              <a:rPr sz="2000" spc="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14" dirty="0">
                <a:solidFill>
                  <a:srgbClr val="2E2B1F"/>
                </a:solidFill>
                <a:latin typeface="Calibri"/>
                <a:cs typeface="Calibri"/>
              </a:rPr>
              <a:t>Sequential</a:t>
            </a:r>
            <a:r>
              <a:rPr sz="2000" spc="2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size</a:t>
            </a:r>
            <a:r>
              <a:rPr sz="2000" spc="-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431165" lvl="1" indent="-228600">
              <a:lnSpc>
                <a:spcPct val="100000"/>
              </a:lnSpc>
              <a:spcBef>
                <a:spcPts val="785"/>
              </a:spcBef>
              <a:buClr>
                <a:srgbClr val="A9A47B"/>
              </a:buClr>
              <a:buFont typeface="Arial"/>
              <a:buChar char="•"/>
              <a:tabLst>
                <a:tab pos="431165" algn="l"/>
                <a:tab pos="1903730" algn="l"/>
              </a:tabLst>
            </a:pPr>
            <a:r>
              <a:rPr sz="2000" spc="70" dirty="0">
                <a:solidFill>
                  <a:srgbClr val="2E2B1F"/>
                </a:solidFill>
                <a:latin typeface="Calibri"/>
                <a:cs typeface="Calibri"/>
              </a:rPr>
              <a:t>Worst-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case: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400" b="1" spc="-10" dirty="0">
                <a:solidFill>
                  <a:srgbClr val="095293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comparisons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504" y="5463540"/>
            <a:ext cx="1435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105" dirty="0">
                <a:solidFill>
                  <a:srgbClr val="2E2B1F"/>
                </a:solidFill>
                <a:latin typeface="Calibri"/>
                <a:cs typeface="Calibri"/>
              </a:rPr>
              <a:t>Best-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case: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804" y="5413375"/>
            <a:ext cx="138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95293"/>
                </a:solidFill>
                <a:latin typeface="Calibri"/>
                <a:cs typeface="Calibri"/>
              </a:rPr>
              <a:t>1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comparison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504" y="5855334"/>
            <a:ext cx="3647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60" dirty="0">
                <a:solidFill>
                  <a:srgbClr val="2E2B1F"/>
                </a:solidFill>
                <a:latin typeface="Calibri"/>
                <a:cs typeface="Calibri"/>
              </a:rPr>
              <a:t>Average-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case:</a:t>
            </a:r>
            <a:r>
              <a:rPr sz="2000" spc="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95293"/>
                </a:solidFill>
                <a:latin typeface="Calibri"/>
                <a:cs typeface="Calibri"/>
              </a:rPr>
              <a:t>n/2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comparisons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Time-</a:t>
            </a:r>
            <a:r>
              <a:rPr spc="-105" dirty="0"/>
              <a:t>space</a:t>
            </a:r>
            <a:r>
              <a:rPr spc="-95" dirty="0"/>
              <a:t> </a:t>
            </a:r>
            <a:r>
              <a:rPr spc="-135" dirty="0"/>
              <a:t>trade-</a:t>
            </a:r>
            <a:r>
              <a:rPr spc="-25" dirty="0"/>
              <a:t>off</a:t>
            </a:r>
          </a:p>
        </p:txBody>
      </p:sp>
      <p:sp>
        <p:nvSpPr>
          <p:cNvPr id="3" name="object 3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08C7F-F986-8D96-A57C-1F6B9B2B46AE}"/>
              </a:ext>
            </a:extLst>
          </p:cNvPr>
          <p:cNvSpPr txBox="1"/>
          <p:nvPr/>
        </p:nvSpPr>
        <p:spPr>
          <a:xfrm>
            <a:off x="287351" y="1644339"/>
            <a:ext cx="8763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Using less memory(less cost) may slow down execution, while using more memory(more cost) can speed it up.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Choosing the right balance depends on the relative cost of CPU, RAM, and storage.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560768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Types</a:t>
            </a:r>
            <a:r>
              <a:rPr spc="-175" dirty="0"/>
              <a:t> </a:t>
            </a:r>
            <a:r>
              <a:rPr spc="-50" dirty="0"/>
              <a:t>of</a:t>
            </a:r>
            <a:r>
              <a:rPr spc="-170" dirty="0"/>
              <a:t> </a:t>
            </a:r>
            <a:r>
              <a:rPr spc="-100" dirty="0"/>
              <a:t>Data</a:t>
            </a:r>
            <a:r>
              <a:rPr spc="-175" dirty="0"/>
              <a:t> </a:t>
            </a:r>
            <a:r>
              <a:rPr spc="-8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1196212"/>
            <a:ext cx="7649845" cy="24142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Static</a:t>
            </a:r>
            <a:r>
              <a:rPr sz="280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800" b="1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2800" b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80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  <a:p>
            <a:pPr marL="537210" marR="428625" lvl="1" indent="-227329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Static</a:t>
            </a:r>
            <a:r>
              <a:rPr sz="28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8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2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8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upto</a:t>
            </a:r>
            <a:r>
              <a:rPr sz="28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fix</a:t>
            </a:r>
            <a:r>
              <a:rPr sz="28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number/size.</a:t>
            </a:r>
            <a:r>
              <a:rPr sz="28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E.g. 	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800" dirty="0">
              <a:latin typeface="Calibri"/>
              <a:cs typeface="Calibri"/>
            </a:endParaRPr>
          </a:p>
          <a:p>
            <a:pPr marL="537210" marR="5080" lvl="1" indent="-227329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allows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change</a:t>
            </a:r>
            <a:r>
              <a:rPr sz="2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its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size</a:t>
            </a:r>
            <a:r>
              <a:rPr sz="2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during</a:t>
            </a:r>
            <a:r>
              <a:rPr sz="2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program 	execution.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E.g.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Linked-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70" y="4011803"/>
            <a:ext cx="7844155" cy="243271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2800" b="1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8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non-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2800" b="1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800" b="1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  <a:p>
            <a:pPr marL="537210" marR="5080" lvl="1" indent="-227329" algn="just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linear,</a:t>
            </a:r>
            <a:r>
              <a:rPr sz="2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stored</a:t>
            </a:r>
            <a:r>
              <a:rPr sz="2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consecutive</a:t>
            </a:r>
            <a:r>
              <a:rPr sz="2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E.g.</a:t>
            </a:r>
            <a:r>
              <a:rPr sz="2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E2B1F"/>
                </a:solidFill>
                <a:latin typeface="Calibri"/>
                <a:cs typeface="Calibri"/>
              </a:rPr>
              <a:t>Array,</a:t>
            </a:r>
            <a:r>
              <a:rPr sz="2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list,</a:t>
            </a:r>
            <a:r>
              <a:rPr sz="2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stack,</a:t>
            </a:r>
            <a:r>
              <a:rPr sz="2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queue</a:t>
            </a:r>
            <a:endParaRPr sz="2800" dirty="0">
              <a:latin typeface="Calibri"/>
              <a:cs typeface="Calibri"/>
            </a:endParaRPr>
          </a:p>
          <a:p>
            <a:pPr marL="537210" marR="530860" lvl="1" indent="-227329" algn="just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non-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linear,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stored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non-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consecutive 	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memory.</a:t>
            </a:r>
            <a:r>
              <a:rPr sz="28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Eg.</a:t>
            </a:r>
            <a:r>
              <a:rPr sz="2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Tree,</a:t>
            </a:r>
            <a:r>
              <a:rPr sz="2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Asymptotic</a:t>
            </a:r>
            <a:r>
              <a:rPr spc="-190" dirty="0"/>
              <a:t> </a:t>
            </a:r>
            <a:r>
              <a:rPr spc="-90" dirty="0"/>
              <a:t>Analysis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0" y="1399539"/>
            <a:ext cx="8522652" cy="22320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marR="5080" indent="-227329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latin typeface="Calibri"/>
                <a:cs typeface="Calibri"/>
              </a:rPr>
              <a:t>- Evaluates the performance of an algorithm as the input size grows very large.</a:t>
            </a:r>
          </a:p>
          <a:p>
            <a:pPr marL="240029" marR="5080" indent="-227329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240029" marR="5080" indent="-227329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latin typeface="Calibri"/>
                <a:cs typeface="Calibri"/>
              </a:rPr>
              <a:t>- Focuses on the growth rate of time or space requirements, ignoring constants and lower-order terms.</a:t>
            </a:r>
          </a:p>
          <a:p>
            <a:pPr marL="240029" marR="5080" indent="-227329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240029" marR="5080" indent="-227329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latin typeface="Calibri"/>
                <a:cs typeface="Calibri"/>
              </a:rPr>
              <a:t>- Common notations: Big O (worst-case), Big Θ (average-case), Big Ω (best-case).</a:t>
            </a:r>
          </a:p>
          <a:p>
            <a:pPr marL="240029" marR="5080" indent="-227329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Big</a:t>
            </a:r>
            <a:r>
              <a:rPr spc="-185" dirty="0"/>
              <a:t> </a:t>
            </a:r>
            <a:r>
              <a:rPr spc="-65" dirty="0"/>
              <a:t>–O</a:t>
            </a:r>
            <a:r>
              <a:rPr spc="-180" dirty="0"/>
              <a:t> </a:t>
            </a:r>
            <a:r>
              <a:rPr spc="-80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2860624"/>
            <a:ext cx="7193915" cy="9556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marR="5080" indent="-228600">
              <a:lnSpc>
                <a:spcPct val="799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Definition:</a:t>
            </a:r>
            <a:r>
              <a:rPr sz="22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O(g(n))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iff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positive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constants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c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n₀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endParaRPr sz="2200">
              <a:latin typeface="Calibri"/>
              <a:cs typeface="Calibri"/>
            </a:endParaRPr>
          </a:p>
          <a:p>
            <a:pPr marL="1784350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|f(n)|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|g(n)|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n₀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132529"/>
            <a:ext cx="6873240" cy="2475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1790064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non-negative,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simplify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condition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to 	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cg(n)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n₀</a:t>
            </a:r>
            <a:endParaRPr sz="2200">
              <a:latin typeface="Calibri"/>
              <a:cs typeface="Calibri"/>
            </a:endParaRPr>
          </a:p>
          <a:p>
            <a:pPr marL="295275" indent="-282575">
              <a:lnSpc>
                <a:spcPct val="100000"/>
              </a:lnSpc>
              <a:spcBef>
                <a:spcPts val="2635"/>
              </a:spcBef>
              <a:buClr>
                <a:srgbClr val="A9A47B"/>
              </a:buClr>
              <a:buFont typeface="Arial"/>
              <a:buChar char="•"/>
              <a:tabLst>
                <a:tab pos="295275" algn="l"/>
              </a:tabLst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say</a:t>
            </a: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“f(n)</a:t>
            </a: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big-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g(n).”</a:t>
            </a:r>
            <a:endParaRPr sz="1900">
              <a:latin typeface="Calibri"/>
              <a:cs typeface="Calibri"/>
            </a:endParaRPr>
          </a:p>
          <a:p>
            <a:pPr marL="295275" indent="-282575">
              <a:lnSpc>
                <a:spcPct val="100000"/>
              </a:lnSpc>
              <a:spcBef>
                <a:spcPts val="2270"/>
              </a:spcBef>
              <a:buClr>
                <a:srgbClr val="A9A47B"/>
              </a:buClr>
              <a:buFont typeface="Arial"/>
              <a:buChar char="•"/>
              <a:tabLst>
                <a:tab pos="295275" algn="l"/>
              </a:tabLst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increases,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grows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faster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g(n).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27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words,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2E2B1F"/>
                </a:solidFill>
                <a:latin typeface="Calibri"/>
                <a:cs typeface="Calibri"/>
              </a:rPr>
              <a:t>asymptotic</a:t>
            </a:r>
            <a:r>
              <a:rPr sz="1900" i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2E2B1F"/>
                </a:solidFill>
                <a:latin typeface="Calibri"/>
                <a:cs typeface="Calibri"/>
              </a:rPr>
              <a:t>upper</a:t>
            </a:r>
            <a:r>
              <a:rPr sz="19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2E2B1F"/>
                </a:solidFill>
                <a:latin typeface="Calibri"/>
                <a:cs typeface="Calibri"/>
              </a:rPr>
              <a:t>bound</a:t>
            </a:r>
            <a:r>
              <a:rPr sz="1900" i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f(n).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0371" y="117347"/>
            <a:ext cx="3765804" cy="27081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463232"/>
            <a:ext cx="536448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Show</a:t>
            </a:r>
            <a:r>
              <a:rPr spc="-200" dirty="0"/>
              <a:t> </a:t>
            </a:r>
            <a:r>
              <a:rPr spc="-100" dirty="0"/>
              <a:t>that</a:t>
            </a:r>
            <a:r>
              <a:rPr spc="-200" dirty="0"/>
              <a:t> </a:t>
            </a:r>
            <a:r>
              <a:rPr dirty="0"/>
              <a:t>4n</a:t>
            </a:r>
            <a:r>
              <a:rPr sz="4500" baseline="21296" dirty="0"/>
              <a:t>2</a:t>
            </a:r>
            <a:r>
              <a:rPr sz="4500" spc="-22" baseline="21296" dirty="0"/>
              <a:t> </a:t>
            </a:r>
            <a:r>
              <a:rPr sz="4600" dirty="0"/>
              <a:t>=</a:t>
            </a:r>
            <a:r>
              <a:rPr sz="4600" spc="-254" dirty="0"/>
              <a:t> </a:t>
            </a:r>
            <a:r>
              <a:rPr sz="4600" spc="-10" dirty="0"/>
              <a:t>O(n</a:t>
            </a:r>
            <a:r>
              <a:rPr sz="4500" spc="-15" baseline="21296" dirty="0"/>
              <a:t>3</a:t>
            </a:r>
            <a:r>
              <a:rPr sz="4600" spc="-10" dirty="0"/>
              <a:t>).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599440" y="1563497"/>
            <a:ext cx="4265295" cy="17018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48615" indent="-285115">
              <a:lnSpc>
                <a:spcPct val="100000"/>
              </a:lnSpc>
              <a:spcBef>
                <a:spcPts val="335"/>
              </a:spcBef>
              <a:buClr>
                <a:srgbClr val="A9A47B"/>
              </a:buClr>
              <a:buFont typeface="Arial"/>
              <a:buChar char="•"/>
              <a:tabLst>
                <a:tab pos="34861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definition,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cg(n)</a:t>
            </a:r>
            <a:endParaRPr sz="2000">
              <a:latin typeface="Calibri"/>
              <a:cs typeface="Calibri"/>
            </a:endParaRPr>
          </a:p>
          <a:p>
            <a:pPr marL="291465" indent="-22796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9146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Substituting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4n</a:t>
            </a:r>
            <a:r>
              <a:rPr sz="1950" baseline="21367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1950" spc="217" baseline="21367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baseline="21367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1950" spc="217" baseline="21367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g(n),</a:t>
            </a:r>
            <a:endParaRPr sz="2000">
              <a:latin typeface="Calibri"/>
              <a:cs typeface="Calibri"/>
            </a:endParaRPr>
          </a:p>
          <a:p>
            <a:pPr marL="291465" indent="-22796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914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4n</a:t>
            </a:r>
            <a:r>
              <a:rPr sz="1950" baseline="21367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1950" spc="-22" baseline="21367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cn</a:t>
            </a:r>
            <a:r>
              <a:rPr sz="1950" spc="-37" baseline="21367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endParaRPr sz="1950" baseline="21367">
              <a:latin typeface="Calibri"/>
              <a:cs typeface="Calibri"/>
            </a:endParaRPr>
          </a:p>
          <a:p>
            <a:pPr marL="348615" indent="-285115">
              <a:lnSpc>
                <a:spcPct val="100000"/>
              </a:lnSpc>
              <a:spcBef>
                <a:spcPts val="244"/>
              </a:spcBef>
              <a:buClr>
                <a:srgbClr val="A9A47B"/>
              </a:buClr>
              <a:buFont typeface="Arial"/>
              <a:buChar char="•"/>
              <a:tabLst>
                <a:tab pos="3486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Dividing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baseline="21367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1950" spc="217" baseline="21367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0/n</a:t>
            </a:r>
            <a:r>
              <a:rPr sz="1950" baseline="21367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1950" spc="217" baseline="21367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4n</a:t>
            </a:r>
            <a:r>
              <a:rPr sz="1950" baseline="21367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/n</a:t>
            </a:r>
            <a:r>
              <a:rPr sz="1950" baseline="21367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1950" spc="209" baseline="21367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cn</a:t>
            </a:r>
            <a:r>
              <a:rPr sz="1950" spc="-15" baseline="21367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/n</a:t>
            </a:r>
            <a:r>
              <a:rPr sz="1950" spc="-15" baseline="21367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endParaRPr sz="1950" baseline="21367">
              <a:latin typeface="Calibri"/>
              <a:cs typeface="Calibri"/>
            </a:endParaRPr>
          </a:p>
          <a:p>
            <a:pPr marL="348615" indent="-28511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3486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4/n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" y="3239897"/>
            <a:ext cx="4361180" cy="30429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335"/>
              </a:spcBef>
              <a:buClr>
                <a:srgbClr val="A9A47B"/>
              </a:buClr>
              <a:buFont typeface="Arial"/>
              <a:buChar char="•"/>
              <a:tabLst>
                <a:tab pos="26606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Now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determine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c,</a:t>
            </a:r>
            <a:endParaRPr sz="2000">
              <a:latin typeface="Calibri"/>
              <a:cs typeface="Calibri"/>
            </a:endParaRPr>
          </a:p>
          <a:p>
            <a:pPr marL="266065" indent="-22796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660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n-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∞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4/n=0</a:t>
            </a:r>
            <a:endParaRPr sz="2000">
              <a:latin typeface="Calibri"/>
              <a:cs typeface="Calibri"/>
            </a:endParaRPr>
          </a:p>
          <a:p>
            <a:pPr marL="266065" indent="-22796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660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4/n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maximum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n=1.</a:t>
            </a:r>
            <a:endParaRPr sz="2000">
              <a:latin typeface="Calibri"/>
              <a:cs typeface="Calibri"/>
            </a:endParaRPr>
          </a:p>
          <a:p>
            <a:pPr marL="266065" indent="-22796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66065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Therefore,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c=4.</a:t>
            </a:r>
            <a:endParaRPr sz="2000">
              <a:latin typeface="Calibri"/>
              <a:cs typeface="Calibri"/>
            </a:endParaRPr>
          </a:p>
          <a:p>
            <a:pPr marL="266065" indent="-22796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66065" algn="l"/>
              </a:tabLst>
            </a:pPr>
            <a:r>
              <a:rPr sz="2000" b="1" spc="-8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determine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b="1" spc="-37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266065" indent="-22796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660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4/n</a:t>
            </a:r>
            <a:r>
              <a:rPr sz="1950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1950" spc="-15" baseline="-1709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266065" indent="-22796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660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4/4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spc="-37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endParaRPr sz="1950" baseline="-17094">
              <a:latin typeface="Calibri"/>
              <a:cs typeface="Calibri"/>
            </a:endParaRPr>
          </a:p>
          <a:p>
            <a:pPr marL="266065" indent="-22796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660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1950" spc="225" baseline="-1709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means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spc="-30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=1.</a:t>
            </a:r>
            <a:endParaRPr sz="2000">
              <a:latin typeface="Calibri"/>
              <a:cs typeface="Calibri"/>
            </a:endParaRPr>
          </a:p>
          <a:p>
            <a:pPr marL="266065" indent="-22796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66065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Therefore,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4n</a:t>
            </a:r>
            <a:r>
              <a:rPr sz="1950" baseline="21367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1950" spc="232" baseline="21367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baseline="21367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1950" spc="232" baseline="21367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MS UI Gothic"/>
                <a:cs typeface="MS UI Gothic"/>
              </a:rPr>
              <a:t>∀</a:t>
            </a:r>
            <a:r>
              <a:rPr sz="2000" spc="-165" dirty="0">
                <a:solidFill>
                  <a:srgbClr val="2E2B1F"/>
                </a:solidFill>
                <a:latin typeface="MS UI Gothic"/>
                <a:cs typeface="MS UI Gothic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spc="-15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=1.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95"/>
              </a:spcBef>
            </a:pPr>
            <a:r>
              <a:rPr dirty="0"/>
              <a:t>Ω</a:t>
            </a:r>
            <a:r>
              <a:rPr spc="-229" dirty="0"/>
              <a:t> </a:t>
            </a:r>
            <a:r>
              <a:rPr spc="-85" dirty="0"/>
              <a:t>notation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40" y="2834716"/>
            <a:ext cx="8386445" cy="386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 indent="-227965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31686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Definition: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i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i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Ω(g(n))</a:t>
            </a:r>
            <a:r>
              <a:rPr sz="2000" i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iff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positive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constants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i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i="1" spc="-37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endParaRPr sz="1950" baseline="-17094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endParaRPr sz="2000">
              <a:latin typeface="Calibri"/>
              <a:cs typeface="Calibri"/>
            </a:endParaRPr>
          </a:p>
          <a:p>
            <a:pPr marL="1803400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|f(n)|</a:t>
            </a:r>
            <a:r>
              <a:rPr sz="2000" i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0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|g(n)|</a:t>
            </a:r>
            <a:r>
              <a:rPr sz="20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i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0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i="1" spc="-37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endParaRPr sz="1950" baseline="-1709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285115" marR="1974850" indent="-285115" algn="ctr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85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i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nonnegative,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simplify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condition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R="1931035" algn="ctr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2000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f(n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000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i="1" spc="-37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endParaRPr sz="1950" baseline="-1709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Calibri"/>
              <a:cs typeface="Calibri"/>
            </a:endParaRPr>
          </a:p>
          <a:p>
            <a:pPr marL="316865" indent="-22796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3168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say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“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i="1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omega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.”</a:t>
            </a:r>
            <a:endParaRPr sz="2000">
              <a:latin typeface="Calibri"/>
              <a:cs typeface="Calibri"/>
            </a:endParaRPr>
          </a:p>
          <a:p>
            <a:pPr marR="30480" algn="r">
              <a:lnSpc>
                <a:spcPct val="100000"/>
              </a:lnSpc>
              <a:spcBef>
                <a:spcPts val="34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48</a:t>
            </a:r>
            <a:endParaRPr sz="1800">
              <a:latin typeface="Calibri"/>
              <a:cs typeface="Calibri"/>
            </a:endParaRPr>
          </a:p>
          <a:p>
            <a:pPr marL="317500" marR="1007110" indent="-228600">
              <a:lnSpc>
                <a:spcPct val="100000"/>
              </a:lnSpc>
              <a:spcBef>
                <a:spcPts val="855"/>
              </a:spcBef>
              <a:buChar char="•"/>
              <a:tabLst>
                <a:tab pos="317500" algn="l"/>
                <a:tab pos="374015" algn="l"/>
              </a:tabLst>
            </a:pPr>
            <a:r>
              <a:rPr sz="2000" dirty="0">
                <a:solidFill>
                  <a:srgbClr val="A9A47B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increases,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i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grows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slower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.In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words,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2000" i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2E2B1F"/>
                </a:solidFill>
                <a:latin typeface="Calibri"/>
                <a:cs typeface="Calibri"/>
              </a:rPr>
              <a:t>asymptotic</a:t>
            </a:r>
            <a:r>
              <a:rPr sz="20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lower</a:t>
            </a:r>
            <a:r>
              <a:rPr sz="2000" i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bound</a:t>
            </a:r>
            <a:r>
              <a:rPr sz="20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4176" y="117347"/>
            <a:ext cx="4567428" cy="27355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95"/>
              </a:spcBef>
            </a:pPr>
            <a:r>
              <a:rPr dirty="0"/>
              <a:t>Ω</a:t>
            </a:r>
            <a:r>
              <a:rPr spc="-229" dirty="0"/>
              <a:t> </a:t>
            </a:r>
            <a:r>
              <a:rPr spc="-85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40" y="1616075"/>
            <a:ext cx="7285990" cy="273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marR="17780" indent="-27305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374650" algn="l"/>
                <a:tab pos="1464945" algn="l"/>
                <a:tab pos="2108200" algn="l"/>
                <a:tab pos="2370455" algn="l"/>
                <a:tab pos="2649855" algn="l"/>
              </a:tabLst>
            </a:pPr>
            <a:r>
              <a:rPr sz="2400" spc="-30" dirty="0">
                <a:solidFill>
                  <a:srgbClr val="2E2B1F"/>
                </a:solidFill>
                <a:latin typeface="Constantia"/>
                <a:cs typeface="Constantia"/>
              </a:rPr>
              <a:t>W</a:t>
            </a:r>
            <a:r>
              <a:rPr sz="2400" spc="-27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h</a:t>
            </a:r>
            <a:r>
              <a:rPr sz="2400" spc="-27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onstantia"/>
                <a:cs typeface="Constantia"/>
              </a:rPr>
              <a:t>e</a:t>
            </a:r>
            <a:r>
              <a:rPr sz="2400" spc="-27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60" dirty="0">
                <a:solidFill>
                  <a:srgbClr val="2E2B1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	</a:t>
            </a:r>
            <a:r>
              <a:rPr sz="2400" spc="-50" dirty="0">
                <a:solidFill>
                  <a:srgbClr val="2E2B1F"/>
                </a:solidFill>
                <a:latin typeface="Constantia"/>
                <a:cs typeface="Constantia"/>
              </a:rPr>
              <a:t>we</a:t>
            </a:r>
            <a:r>
              <a:rPr sz="2400" spc="-114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say</a:t>
            </a:r>
            <a:r>
              <a:rPr sz="2400" spc="-1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that</a:t>
            </a:r>
            <a:r>
              <a:rPr sz="2400" spc="-10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the</a:t>
            </a:r>
            <a:r>
              <a:rPr sz="2400" spc="-9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running</a:t>
            </a:r>
            <a:r>
              <a:rPr sz="2400" spc="-6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time</a:t>
            </a:r>
            <a:r>
              <a:rPr sz="2400" spc="2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220" dirty="0">
                <a:solidFill>
                  <a:srgbClr val="2E2B1F"/>
                </a:solidFill>
                <a:latin typeface="Constantia"/>
                <a:cs typeface="Constantia"/>
              </a:rPr>
              <a:t>of</a:t>
            </a:r>
            <a:r>
              <a:rPr sz="2400" spc="2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an</a:t>
            </a:r>
            <a:r>
              <a:rPr sz="2400" spc="-4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algorithm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is</a:t>
            </a:r>
            <a:r>
              <a:rPr sz="2400" spc="-8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Ω</a:t>
            </a:r>
            <a:r>
              <a:rPr sz="2400" spc="-3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(g(n),</a:t>
            </a:r>
            <a:r>
              <a:rPr sz="2400" spc="-3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w</a:t>
            </a:r>
            <a:r>
              <a:rPr sz="2400" spc="-13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50" dirty="0">
                <a:solidFill>
                  <a:srgbClr val="2E2B1F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	</a:t>
            </a:r>
            <a:r>
              <a:rPr sz="2400" spc="-53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mean</a:t>
            </a:r>
            <a:r>
              <a:rPr sz="2400" spc="-11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that</a:t>
            </a:r>
            <a:r>
              <a:rPr sz="2400" spc="-10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no</a:t>
            </a:r>
            <a:r>
              <a:rPr sz="2400" spc="-114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onstantia"/>
                <a:cs typeface="Constantia"/>
              </a:rPr>
              <a:t>matter</a:t>
            </a:r>
            <a:r>
              <a:rPr sz="2400" spc="-12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what</a:t>
            </a:r>
            <a:r>
              <a:rPr sz="2400" spc="-10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particular 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input</a:t>
            </a:r>
            <a:r>
              <a:rPr sz="2400" spc="-14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of</a:t>
            </a:r>
            <a:r>
              <a:rPr sz="2400" spc="-13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onstantia"/>
                <a:cs typeface="Constantia"/>
              </a:rPr>
              <a:t>size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	n</a:t>
            </a:r>
            <a:r>
              <a:rPr sz="2400" spc="-9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is</a:t>
            </a:r>
            <a:r>
              <a:rPr sz="2400" spc="-1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chosen</a:t>
            </a:r>
            <a:r>
              <a:rPr sz="2400" spc="-9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onstantia"/>
                <a:cs typeface="Constantia"/>
              </a:rPr>
              <a:t>for</a:t>
            </a:r>
            <a:r>
              <a:rPr sz="2400" spc="-16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each</a:t>
            </a:r>
            <a:r>
              <a:rPr sz="2400" spc="-8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value</a:t>
            </a:r>
            <a:r>
              <a:rPr sz="2400" spc="-9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of</a:t>
            </a:r>
            <a:r>
              <a:rPr sz="2400" spc="1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n,</a:t>
            </a:r>
            <a:r>
              <a:rPr sz="2400" spc="-5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onstantia"/>
                <a:cs typeface="Constantia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running</a:t>
            </a:r>
            <a:r>
              <a:rPr sz="2400" spc="-8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time</a:t>
            </a:r>
            <a:r>
              <a:rPr sz="2400" spc="-14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onstantia"/>
                <a:cs typeface="Constantia"/>
              </a:rPr>
              <a:t>on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	that</a:t>
            </a:r>
            <a:r>
              <a:rPr sz="2400" spc="-114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input</a:t>
            </a:r>
            <a:r>
              <a:rPr sz="2400" spc="-11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is</a:t>
            </a:r>
            <a:r>
              <a:rPr sz="2400" spc="-1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at</a:t>
            </a:r>
            <a:r>
              <a:rPr sz="2400" spc="-11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least</a:t>
            </a:r>
            <a:r>
              <a:rPr sz="2400" spc="-10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a</a:t>
            </a:r>
            <a:r>
              <a:rPr sz="2400" spc="-10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constant times</a:t>
            </a:r>
            <a:r>
              <a:rPr sz="2400" spc="-14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g(n),</a:t>
            </a:r>
            <a:r>
              <a:rPr sz="2400" spc="-9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onstantia"/>
                <a:cs typeface="Constantia"/>
              </a:rPr>
              <a:t>for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	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sufficiently</a:t>
            </a:r>
            <a:r>
              <a:rPr sz="2400" spc="-13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large</a:t>
            </a:r>
            <a:r>
              <a:rPr sz="2400" spc="-8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onstantia"/>
                <a:cs typeface="Constantia"/>
              </a:rPr>
              <a:t>n.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buClr>
                <a:srgbClr val="A9A47B"/>
              </a:buClr>
              <a:buFont typeface="Arial"/>
              <a:buChar char="•"/>
            </a:pPr>
            <a:endParaRPr sz="2400">
              <a:latin typeface="Constantia"/>
              <a:cs typeface="Constantia"/>
            </a:endParaRPr>
          </a:p>
          <a:p>
            <a:pPr marL="303530" indent="-227329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303530" algn="l"/>
                <a:tab pos="767715" algn="l"/>
                <a:tab pos="2214880" algn="l"/>
              </a:tabLst>
            </a:pPr>
            <a:r>
              <a:rPr sz="2400" spc="-20" dirty="0">
                <a:solidFill>
                  <a:srgbClr val="2E2B1F"/>
                </a:solidFill>
                <a:latin typeface="Consolas"/>
                <a:cs typeface="Consolas"/>
              </a:rPr>
              <a:t>n</a:t>
            </a:r>
            <a:r>
              <a:rPr sz="2400" spc="-844" dirty="0">
                <a:solidFill>
                  <a:srgbClr val="2E2B1F"/>
                </a:solidFill>
                <a:latin typeface="Consolas"/>
                <a:cs typeface="Consolas"/>
              </a:rPr>
              <a:t> </a:t>
            </a:r>
            <a:r>
              <a:rPr sz="1950" spc="-75" baseline="21367" dirty="0">
                <a:solidFill>
                  <a:srgbClr val="2E2B1F"/>
                </a:solidFill>
                <a:latin typeface="Consolas"/>
                <a:cs typeface="Consolas"/>
              </a:rPr>
              <a:t>3</a:t>
            </a:r>
            <a:r>
              <a:rPr sz="1950" baseline="21367" dirty="0">
                <a:solidFill>
                  <a:srgbClr val="2E2B1F"/>
                </a:solidFill>
                <a:latin typeface="Consolas"/>
                <a:cs typeface="Consolas"/>
              </a:rPr>
              <a:t>	</a:t>
            </a:r>
            <a:r>
              <a:rPr sz="2400" spc="-20" dirty="0">
                <a:solidFill>
                  <a:srgbClr val="2E2B1F"/>
                </a:solidFill>
                <a:latin typeface="Consolas"/>
                <a:cs typeface="Consolas"/>
              </a:rPr>
              <a:t>+</a:t>
            </a:r>
            <a:r>
              <a:rPr sz="2400" spc="-835" dirty="0">
                <a:solidFill>
                  <a:srgbClr val="2E2B1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E2B1F"/>
                </a:solidFill>
                <a:latin typeface="Consolas"/>
                <a:cs typeface="Consolas"/>
              </a:rPr>
              <a:t>20n</a:t>
            </a:r>
            <a:r>
              <a:rPr sz="2400" spc="-60" dirty="0">
                <a:solidFill>
                  <a:srgbClr val="2E2B1F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Lucida Sans Unicode"/>
                <a:cs typeface="Lucida Sans Unicode"/>
              </a:rPr>
              <a:t>∈</a:t>
            </a:r>
            <a:r>
              <a:rPr sz="2000" dirty="0">
                <a:solidFill>
                  <a:srgbClr val="2E2B1F"/>
                </a:solidFill>
                <a:latin typeface="Lucida Sans Unicode"/>
                <a:cs typeface="Lucida Sans Unicode"/>
              </a:rPr>
              <a:t>	</a:t>
            </a:r>
            <a:r>
              <a:rPr sz="2400" spc="-10" dirty="0">
                <a:solidFill>
                  <a:srgbClr val="2E2B1F"/>
                </a:solidFill>
                <a:latin typeface="Consolas"/>
                <a:cs typeface="Consolas"/>
              </a:rPr>
              <a:t>Ω(n</a:t>
            </a:r>
            <a:r>
              <a:rPr sz="1950" spc="-15" baseline="21367" dirty="0">
                <a:solidFill>
                  <a:srgbClr val="2E2B1F"/>
                </a:solidFill>
                <a:latin typeface="Consolas"/>
                <a:cs typeface="Consolas"/>
              </a:rPr>
              <a:t>2</a:t>
            </a:r>
            <a:r>
              <a:rPr sz="2400" spc="-10" dirty="0">
                <a:solidFill>
                  <a:srgbClr val="2E2B1F"/>
                </a:solidFill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667512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Prove</a:t>
            </a:r>
            <a:r>
              <a:rPr spc="-190" dirty="0"/>
              <a:t> </a:t>
            </a:r>
            <a:r>
              <a:rPr spc="-100" dirty="0"/>
              <a:t>that</a:t>
            </a:r>
            <a:r>
              <a:rPr spc="-195" dirty="0"/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195" dirty="0">
                <a:latin typeface="Cambria"/>
                <a:cs typeface="Cambria"/>
              </a:rPr>
              <a:t> </a:t>
            </a:r>
            <a:r>
              <a:rPr spc="-65" dirty="0"/>
              <a:t>n³</a:t>
            </a:r>
            <a:r>
              <a:rPr spc="-190" dirty="0"/>
              <a:t> </a:t>
            </a:r>
            <a:r>
              <a:rPr dirty="0"/>
              <a:t>+</a:t>
            </a:r>
            <a:r>
              <a:rPr spc="-195" dirty="0"/>
              <a:t> </a:t>
            </a:r>
            <a:r>
              <a:rPr spc="-90" dirty="0"/>
              <a:t>4n²</a:t>
            </a:r>
            <a:r>
              <a:rPr spc="-190" dirty="0"/>
              <a:t> </a:t>
            </a:r>
            <a:r>
              <a:rPr dirty="0"/>
              <a:t>=</a:t>
            </a:r>
            <a:r>
              <a:rPr spc="-195" dirty="0"/>
              <a:t> </a:t>
            </a:r>
            <a:r>
              <a:rPr spc="-35" dirty="0"/>
              <a:t>Ω(n²)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3050"/>
            <a:ext cx="6426835" cy="34626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Proof: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Here,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n³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4n²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n².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30988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too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hard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0,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n³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n³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4n².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30988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already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seen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1,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n²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n³.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30988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Thus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1,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n²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n³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n³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4n².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309880" algn="l"/>
              </a:tabLst>
            </a:pP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Therefore,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1n²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n³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4n²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41300" marR="313690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241300" algn="l"/>
                <a:tab pos="309880" algn="l"/>
                <a:tab pos="5715000" algn="l"/>
              </a:tabLst>
            </a:pPr>
            <a:r>
              <a:rPr sz="2400" dirty="0">
                <a:solidFill>
                  <a:srgbClr val="A9A47B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Thus,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shown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n³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4n²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Ω(n²)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(by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definition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Big-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Ω,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n₀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1,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1).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dirty="0"/>
              <a:t>Ө</a:t>
            </a:r>
            <a:r>
              <a:rPr spc="-195" dirty="0"/>
              <a:t> </a:t>
            </a:r>
            <a:r>
              <a:rPr spc="-90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966237"/>
            <a:ext cx="7450455" cy="282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indent="-227965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914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Definition: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i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i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Θ(g(n))</a:t>
            </a:r>
            <a:r>
              <a:rPr sz="2000" i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iff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three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positive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constants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c1,</a:t>
            </a:r>
            <a:r>
              <a:rPr sz="2000" i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2E2B1F"/>
                </a:solidFill>
                <a:latin typeface="Calibri"/>
                <a:cs typeface="Calibri"/>
              </a:rPr>
              <a:t>c2</a:t>
            </a:r>
            <a:endParaRPr sz="20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950" i="1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1950" i="1" spc="217" baseline="-1709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endParaRPr sz="2000">
              <a:latin typeface="Calibri"/>
              <a:cs typeface="Calibri"/>
            </a:endParaRPr>
          </a:p>
          <a:p>
            <a:pPr marL="863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950" i="1" baseline="-17094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20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i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950" i="1" baseline="-17094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20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i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000" i="1" spc="-35" dirty="0">
                <a:solidFill>
                  <a:srgbClr val="2E2B1F"/>
                </a:solidFill>
                <a:latin typeface="Calibri"/>
                <a:cs typeface="Calibri"/>
              </a:rPr>
              <a:t> n</a:t>
            </a:r>
            <a:r>
              <a:rPr sz="1950" i="1" spc="-52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endParaRPr sz="1950" baseline="-1709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2000">
              <a:latin typeface="Calibri"/>
              <a:cs typeface="Calibri"/>
            </a:endParaRPr>
          </a:p>
          <a:p>
            <a:pPr marL="348615" marR="1153160" indent="-285115">
              <a:lnSpc>
                <a:spcPct val="120000"/>
              </a:lnSpc>
              <a:buClr>
                <a:srgbClr val="A9A47B"/>
              </a:buClr>
              <a:buFont typeface="Arial"/>
              <a:buChar char="•"/>
              <a:tabLst>
                <a:tab pos="8636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i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nonnegative,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simplify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condition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to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950" baseline="-17094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≤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950" baseline="-17094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g(n),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MS UI Gothic"/>
                <a:cs typeface="MS UI Gothic"/>
              </a:rPr>
              <a:t>∀</a:t>
            </a:r>
            <a:r>
              <a:rPr sz="2000" spc="-165" dirty="0">
                <a:solidFill>
                  <a:srgbClr val="2E2B1F"/>
                </a:solidFill>
                <a:latin typeface="MS UI Gothic"/>
                <a:cs typeface="MS UI Gothic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≥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n</a:t>
            </a:r>
            <a:r>
              <a:rPr sz="1950" spc="-37" baseline="-17094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endParaRPr sz="1950" baseline="-1709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buClr>
                <a:srgbClr val="A9A47B"/>
              </a:buClr>
              <a:buFont typeface="Arial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291465">
              <a:lnSpc>
                <a:spcPct val="100000"/>
              </a:lnSpc>
              <a:buClr>
                <a:srgbClr val="A9A47B"/>
              </a:buClr>
              <a:buSzPct val="111111"/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say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“f(n)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theta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g(n).”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6155842"/>
            <a:ext cx="7303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921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increases,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grows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same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rate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g(n).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words,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800" i="1" spc="-10" dirty="0">
                <a:solidFill>
                  <a:srgbClr val="2E2B1F"/>
                </a:solidFill>
                <a:latin typeface="Calibri"/>
                <a:cs typeface="Calibri"/>
              </a:rPr>
              <a:t>asymptotically</a:t>
            </a:r>
            <a:r>
              <a:rPr sz="1800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E2B1F"/>
                </a:solidFill>
                <a:latin typeface="Calibri"/>
                <a:cs typeface="Calibri"/>
              </a:rPr>
              <a:t>tight</a:t>
            </a:r>
            <a:r>
              <a:rPr sz="1800" i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E2B1F"/>
                </a:solidFill>
                <a:latin typeface="Calibri"/>
                <a:cs typeface="Calibri"/>
              </a:rPr>
              <a:t>bound</a:t>
            </a:r>
            <a:r>
              <a:rPr sz="1800" i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i="1" spc="-20" dirty="0">
                <a:solidFill>
                  <a:srgbClr val="2E2B1F"/>
                </a:solidFill>
                <a:latin typeface="Calibri"/>
                <a:cs typeface="Calibri"/>
              </a:rPr>
              <a:t> f(n).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51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15240"/>
            <a:ext cx="4347972" cy="27355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451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sz="3600" spc="-105" dirty="0"/>
              <a:t>Arithmetic</a:t>
            </a:r>
            <a:r>
              <a:rPr sz="3600" spc="-185" dirty="0"/>
              <a:t> </a:t>
            </a:r>
            <a:r>
              <a:rPr sz="3600" spc="-70" dirty="0"/>
              <a:t>of</a:t>
            </a:r>
            <a:r>
              <a:rPr sz="3600" spc="-180" dirty="0"/>
              <a:t> </a:t>
            </a:r>
            <a:r>
              <a:rPr sz="3600" spc="-114" dirty="0"/>
              <a:t>Big-</a:t>
            </a:r>
            <a:r>
              <a:rPr sz="3600" spc="-105" dirty="0"/>
              <a:t>O,</a:t>
            </a:r>
            <a:r>
              <a:rPr sz="3600" spc="-175" dirty="0"/>
              <a:t> </a:t>
            </a:r>
            <a:r>
              <a:rPr sz="3600" spc="-30" dirty="0"/>
              <a:t>Ω</a:t>
            </a:r>
            <a:r>
              <a:rPr sz="3600" spc="-180" dirty="0"/>
              <a:t> </a:t>
            </a:r>
            <a:r>
              <a:rPr sz="3600" dirty="0"/>
              <a:t>,</a:t>
            </a:r>
            <a:r>
              <a:rPr sz="3600" spc="-175" dirty="0"/>
              <a:t> </a:t>
            </a:r>
            <a:r>
              <a:rPr sz="3600" spc="-95" dirty="0"/>
              <a:t>and</a:t>
            </a:r>
            <a:r>
              <a:rPr sz="3600" spc="-180" dirty="0"/>
              <a:t> </a:t>
            </a:r>
            <a:r>
              <a:rPr sz="3600" dirty="0">
                <a:latin typeface="Symbol"/>
                <a:cs typeface="Symbol"/>
              </a:rPr>
              <a:t></a:t>
            </a:r>
            <a:r>
              <a:rPr sz="3600" spc="-280" dirty="0">
                <a:latin typeface="Times New Roman"/>
                <a:cs typeface="Times New Roman"/>
              </a:rPr>
              <a:t> </a:t>
            </a:r>
            <a:r>
              <a:rPr sz="3600" spc="-60" dirty="0"/>
              <a:t>notations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552067"/>
            <a:ext cx="6264275" cy="29641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Transitivity:</a:t>
            </a:r>
            <a:endParaRPr sz="2000">
              <a:latin typeface="Calibri"/>
              <a:cs typeface="Calibri"/>
            </a:endParaRPr>
          </a:p>
          <a:p>
            <a:pPr marL="423545" lvl="1" indent="-182245">
              <a:lnSpc>
                <a:spcPct val="100000"/>
              </a:lnSpc>
              <a:spcBef>
                <a:spcPts val="530"/>
              </a:spcBef>
              <a:buFont typeface="Calibri"/>
              <a:buChar char="–"/>
              <a:tabLst>
                <a:tab pos="4235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</a:t>
            </a:r>
            <a:r>
              <a:rPr sz="20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O(g(n))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</a:t>
            </a:r>
            <a:r>
              <a:rPr sz="20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O(h(n))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</a:t>
            </a:r>
            <a:r>
              <a:rPr sz="20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O(h(n))</a:t>
            </a:r>
            <a:endParaRPr sz="2000">
              <a:latin typeface="Calibri"/>
              <a:cs typeface="Calibri"/>
            </a:endParaRPr>
          </a:p>
          <a:p>
            <a:pPr marL="423545" lvl="1" indent="-182245">
              <a:lnSpc>
                <a:spcPct val="100000"/>
              </a:lnSpc>
              <a:spcBef>
                <a:spcPts val="480"/>
              </a:spcBef>
              <a:buFont typeface="Calibri"/>
              <a:buChar char="–"/>
              <a:tabLst>
                <a:tab pos="4235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</a:t>
            </a:r>
            <a:r>
              <a:rPr sz="20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(g(n))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g(n)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</a:t>
            </a:r>
            <a:r>
              <a:rPr sz="20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(h(n))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</a:t>
            </a:r>
            <a:r>
              <a:rPr sz="20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(h(n))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919"/>
              </a:spcBef>
              <a:buClr>
                <a:srgbClr val="2E2B1F"/>
              </a:buClr>
              <a:buFont typeface="Calibri"/>
              <a:buChar char="–"/>
            </a:pP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474662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Scaling: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f(n)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</a:t>
            </a:r>
            <a:r>
              <a:rPr sz="20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O(g(n))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0,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	f(n)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</a:t>
            </a:r>
            <a:r>
              <a:rPr sz="20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O(kg(n))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Clr>
                <a:srgbClr val="A9A47B"/>
              </a:buClr>
              <a:buFont typeface="Arial"/>
              <a:buChar char="•"/>
            </a:pP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Sums: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f1(n)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</a:t>
            </a:r>
            <a:r>
              <a:rPr sz="2000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O(g1(n))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f2(n)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</a:t>
            </a:r>
            <a:r>
              <a:rPr sz="2000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O(g2(n))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(f1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f2)(n)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</a:t>
            </a:r>
            <a:r>
              <a:rPr sz="20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O(max(g1(n),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g2(n)))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Relation</a:t>
            </a:r>
            <a:r>
              <a:rPr spc="-170" dirty="0"/>
              <a:t> </a:t>
            </a:r>
            <a:r>
              <a:rPr spc="-120" dirty="0"/>
              <a:t>between</a:t>
            </a:r>
            <a:r>
              <a:rPr spc="-170" dirty="0"/>
              <a:t> </a:t>
            </a:r>
            <a:r>
              <a:rPr spc="-50" dirty="0"/>
              <a:t>Ө,</a:t>
            </a:r>
            <a:r>
              <a:rPr spc="-170" dirty="0"/>
              <a:t> </a:t>
            </a:r>
            <a:r>
              <a:rPr dirty="0"/>
              <a:t>O</a:t>
            </a:r>
            <a:r>
              <a:rPr spc="-160" dirty="0"/>
              <a:t>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60" dirty="0"/>
              <a:t>Ω</a:t>
            </a:r>
          </a:p>
        </p:txBody>
      </p:sp>
      <p:sp>
        <p:nvSpPr>
          <p:cNvPr id="3" name="object 3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96" y="2590800"/>
            <a:ext cx="2654300" cy="29870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8696" y="2590800"/>
            <a:ext cx="2654299" cy="29870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096" y="2590800"/>
            <a:ext cx="2654300" cy="29870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195" y="457200"/>
            <a:ext cx="8051800" cy="24142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2729" indent="-227329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52729" algn="l"/>
              </a:tabLst>
            </a:pP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Sequential</a:t>
            </a:r>
            <a:r>
              <a:rPr sz="2800" b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800" b="1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direct/random</a:t>
            </a:r>
            <a:r>
              <a:rPr sz="2800" b="1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80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800" b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  <a:p>
            <a:pPr marL="367030" marR="17780" lvl="1" indent="-227329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368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sequential,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preceding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(n-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1)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to 	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700" baseline="21604" dirty="0">
                <a:solidFill>
                  <a:srgbClr val="2E2B1F"/>
                </a:solidFill>
                <a:latin typeface="Calibri"/>
                <a:cs typeface="Calibri"/>
              </a:rPr>
              <a:t>th</a:t>
            </a:r>
            <a:r>
              <a:rPr sz="2700" spc="254" baseline="216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data.</a:t>
            </a:r>
            <a:r>
              <a:rPr sz="2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E.g.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endParaRPr sz="2800" dirty="0">
              <a:latin typeface="Calibri"/>
              <a:cs typeface="Calibri"/>
            </a:endParaRPr>
          </a:p>
          <a:p>
            <a:pPr marL="367030" lvl="1" indent="-227329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36703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direct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access,</a:t>
            </a:r>
            <a:r>
              <a:rPr sz="2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directly</a:t>
            </a:r>
            <a:r>
              <a:rPr sz="2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700" baseline="21604" dirty="0">
                <a:solidFill>
                  <a:srgbClr val="2E2B1F"/>
                </a:solidFill>
                <a:latin typeface="Calibri"/>
                <a:cs typeface="Calibri"/>
              </a:rPr>
              <a:t>th</a:t>
            </a:r>
            <a:r>
              <a:rPr sz="2700" spc="262" baseline="216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element.</a:t>
            </a:r>
            <a:endParaRPr sz="2800" dirty="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E.g.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240" y="4148328"/>
            <a:ext cx="8049259" cy="19875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Homogeneous</a:t>
            </a:r>
            <a:r>
              <a:rPr sz="280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800" b="1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non-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homogeneous</a:t>
            </a:r>
            <a:r>
              <a:rPr sz="2800" b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800" b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  <a:p>
            <a:pPr marL="354330" lvl="1" indent="-227329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35433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Homogeneous</a:t>
            </a:r>
            <a:r>
              <a:rPr sz="2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consist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same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data.</a:t>
            </a:r>
            <a:r>
              <a:rPr sz="2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E.g.</a:t>
            </a:r>
            <a:r>
              <a:rPr sz="2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  <a:p>
            <a:pPr marL="354330" marR="186055" lvl="1" indent="-227329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Heterogeneous</a:t>
            </a:r>
            <a:r>
              <a:rPr sz="28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consists</a:t>
            </a:r>
            <a:r>
              <a:rPr sz="28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8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8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8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types.</a:t>
            </a:r>
            <a:r>
              <a:rPr sz="28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E.g.. 	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Structures,</a:t>
            </a:r>
            <a:r>
              <a:rPr sz="2800" spc="-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640" y="2667000"/>
            <a:ext cx="7649845" cy="286873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b="1" dirty="0">
                <a:solidFill>
                  <a:srgbClr val="2E2B1F"/>
                </a:solidFill>
                <a:latin typeface="Calibri"/>
                <a:cs typeface="Calibri"/>
              </a:rPr>
              <a:t>Primitive Data Structures:</a:t>
            </a:r>
          </a:p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Basic built-in types directly handled by the machine.</a:t>
            </a:r>
          </a:p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Examples: int, float, char.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tabLst>
                <a:tab pos="240029" algn="l"/>
              </a:tabLst>
            </a:pP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b="1" dirty="0">
                <a:solidFill>
                  <a:srgbClr val="2E2B1F"/>
                </a:solidFill>
                <a:latin typeface="Calibri"/>
                <a:cs typeface="Calibri"/>
              </a:rPr>
              <a:t>Non-Primitive Data Structures:</a:t>
            </a:r>
          </a:p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Structures that organize data (homogeneous or heterogeneous).</a:t>
            </a:r>
          </a:p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Examples: Array, List, Linked List, Tree.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Types</a:t>
            </a:r>
            <a:r>
              <a:rPr spc="-175" dirty="0"/>
              <a:t> </a:t>
            </a:r>
            <a:r>
              <a:rPr spc="-50" dirty="0"/>
              <a:t>of</a:t>
            </a:r>
            <a:r>
              <a:rPr spc="-170" dirty="0"/>
              <a:t> </a:t>
            </a:r>
            <a:r>
              <a:rPr spc="-100" dirty="0"/>
              <a:t>Data</a:t>
            </a:r>
            <a:r>
              <a:rPr spc="-175" dirty="0"/>
              <a:t> </a:t>
            </a:r>
            <a:r>
              <a:rPr spc="-85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F5640-BA57-BC9E-4A40-7615042CDC99}"/>
              </a:ext>
            </a:extLst>
          </p:cNvPr>
          <p:cNvSpPr txBox="1"/>
          <p:nvPr/>
        </p:nvSpPr>
        <p:spPr>
          <a:xfrm>
            <a:off x="-118822" y="1502076"/>
            <a:ext cx="899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tabLst>
                <a:tab pos="240029" algn="l"/>
              </a:tabLst>
            </a:pPr>
            <a:r>
              <a:rPr lang="en-US" sz="3600" b="1" dirty="0">
                <a:solidFill>
                  <a:srgbClr val="2E2B1F"/>
                </a:solidFill>
                <a:latin typeface="Calibri"/>
                <a:cs typeface="Calibri"/>
              </a:rPr>
              <a:t>Primitive and Non-Primitive Data Structures: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Operations</a:t>
            </a:r>
            <a:r>
              <a:rPr spc="-185" dirty="0"/>
              <a:t> </a:t>
            </a:r>
            <a:r>
              <a:rPr spc="-50" dirty="0"/>
              <a:t>on</a:t>
            </a:r>
            <a:r>
              <a:rPr spc="-185" dirty="0"/>
              <a:t> </a:t>
            </a:r>
            <a:r>
              <a:rPr spc="-100" dirty="0"/>
              <a:t>Data</a:t>
            </a:r>
            <a:r>
              <a:rPr spc="-185" dirty="0"/>
              <a:t> </a:t>
            </a:r>
            <a:r>
              <a:rPr spc="-8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332864"/>
            <a:ext cx="7675880" cy="474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Creating</a:t>
            </a:r>
            <a:endParaRPr sz="2200">
              <a:latin typeface="Calibri"/>
              <a:cs typeface="Calibri"/>
            </a:endParaRPr>
          </a:p>
          <a:p>
            <a:pPr marL="537845" lvl="1" indent="-227965">
              <a:lnSpc>
                <a:spcPts val="2395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Make/Create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ts val="2635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Inserting</a:t>
            </a:r>
            <a:endParaRPr sz="2200">
              <a:latin typeface="Calibri"/>
              <a:cs typeface="Calibri"/>
            </a:endParaRPr>
          </a:p>
          <a:p>
            <a:pPr marL="537845" lvl="1" indent="-227965">
              <a:lnSpc>
                <a:spcPts val="2395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Adding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ts val="2635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Traversing</a:t>
            </a:r>
            <a:endParaRPr sz="2200">
              <a:latin typeface="Calibri"/>
              <a:cs typeface="Calibri"/>
            </a:endParaRPr>
          </a:p>
          <a:p>
            <a:pPr marL="537845" lvl="1" indent="-227965">
              <a:lnSpc>
                <a:spcPts val="2395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Accessing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exactly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once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ts val="2635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Searching</a:t>
            </a:r>
            <a:endParaRPr sz="2200">
              <a:latin typeface="Calibri"/>
              <a:cs typeface="Calibri"/>
            </a:endParaRPr>
          </a:p>
          <a:p>
            <a:pPr marL="537845" lvl="1" indent="-227965">
              <a:lnSpc>
                <a:spcPts val="2395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Identifying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location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consists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ts val="2635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Deleting</a:t>
            </a:r>
            <a:endParaRPr sz="2200">
              <a:latin typeface="Calibri"/>
              <a:cs typeface="Calibri"/>
            </a:endParaRPr>
          </a:p>
          <a:p>
            <a:pPr marL="537845" lvl="1" indent="-227965">
              <a:lnSpc>
                <a:spcPts val="2395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Removing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existing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ts val="2635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Sorting</a:t>
            </a:r>
            <a:endParaRPr sz="2200">
              <a:latin typeface="Calibri"/>
              <a:cs typeface="Calibri"/>
            </a:endParaRPr>
          </a:p>
          <a:p>
            <a:pPr marL="537845" lvl="1" indent="-227965">
              <a:lnSpc>
                <a:spcPts val="2395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Arranging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ts val="2635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Merging</a:t>
            </a:r>
            <a:endParaRPr sz="2200">
              <a:latin typeface="Calibri"/>
              <a:cs typeface="Calibri"/>
            </a:endParaRPr>
          </a:p>
          <a:p>
            <a:pPr marL="538480" marR="5080" lvl="1" indent="-228600">
              <a:lnSpc>
                <a:spcPts val="1920"/>
              </a:lnSpc>
              <a:spcBef>
                <a:spcPts val="46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Combining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sorted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produce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sorted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data set.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614426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Abstract</a:t>
            </a:r>
            <a:r>
              <a:rPr spc="-170" dirty="0"/>
              <a:t> </a:t>
            </a:r>
            <a:r>
              <a:rPr spc="-100" dirty="0"/>
              <a:t>Data</a:t>
            </a:r>
            <a:r>
              <a:rPr spc="-170" dirty="0"/>
              <a:t> </a:t>
            </a:r>
            <a:r>
              <a:rPr spc="-130" dirty="0"/>
              <a:t>Type</a:t>
            </a:r>
            <a:r>
              <a:rPr spc="-160" dirty="0"/>
              <a:t> </a:t>
            </a:r>
            <a:r>
              <a:rPr spc="-50" dirty="0"/>
              <a:t>(ADT)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780" y="1120140"/>
            <a:ext cx="7032625" cy="317715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b="1" dirty="0">
                <a:solidFill>
                  <a:srgbClr val="2E2B1F"/>
                </a:solidFill>
                <a:latin typeface="Calibri"/>
                <a:cs typeface="Calibri"/>
              </a:rPr>
              <a:t>Data Abstraction:</a:t>
            </a: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Focuses on what operations you can perform on data, not how.</a:t>
            </a: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Allows each data structure to be developed separately.</a:t>
            </a: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b="1" dirty="0">
                <a:solidFill>
                  <a:srgbClr val="2E2B1F"/>
                </a:solidFill>
                <a:latin typeface="Calibri"/>
                <a:cs typeface="Calibri"/>
              </a:rPr>
              <a:t>Abstract Data Type (ADT):</a:t>
            </a: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Contains a collection of data.</a:t>
            </a: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- Provides a set of operations on that data.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0029" algn="l"/>
              </a:tabLst>
            </a:pP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614426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Abstract</a:t>
            </a:r>
            <a:r>
              <a:rPr spc="-170" dirty="0"/>
              <a:t> </a:t>
            </a:r>
            <a:r>
              <a:rPr spc="-100" dirty="0"/>
              <a:t>Data</a:t>
            </a:r>
            <a:r>
              <a:rPr spc="-170" dirty="0"/>
              <a:t> </a:t>
            </a:r>
            <a:r>
              <a:rPr spc="-130" dirty="0"/>
              <a:t>Type</a:t>
            </a:r>
            <a:r>
              <a:rPr spc="-160" dirty="0"/>
              <a:t> </a:t>
            </a:r>
            <a:r>
              <a:rPr spc="-50" dirty="0"/>
              <a:t>(ADT)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0864" y="1416684"/>
            <a:ext cx="8124113" cy="343619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implement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ADT,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need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choose:</a:t>
            </a:r>
            <a:endParaRPr sz="2400" dirty="0">
              <a:latin typeface="Calibri"/>
              <a:cs typeface="Calibri"/>
            </a:endParaRPr>
          </a:p>
          <a:p>
            <a:pPr marL="309246" lvl="1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tabLst>
                <a:tab pos="536575" algn="l"/>
              </a:tabLst>
            </a:pP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1.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representation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(VALUE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DEFINITION)</a:t>
            </a:r>
            <a:endParaRPr sz="2400" dirty="0">
              <a:latin typeface="Calibri"/>
              <a:cs typeface="Calibri"/>
            </a:endParaRPr>
          </a:p>
          <a:p>
            <a:pPr marL="903605" lvl="2" indent="-227965">
              <a:lnSpc>
                <a:spcPct val="100000"/>
              </a:lnSpc>
              <a:spcBef>
                <a:spcPts val="505"/>
              </a:spcBef>
              <a:buClr>
                <a:srgbClr val="D2CA6C"/>
              </a:buClr>
              <a:buFont typeface="Arial"/>
              <a:buChar char="•"/>
              <a:tabLst>
                <a:tab pos="90360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able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represent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necessary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ADT</a:t>
            </a:r>
            <a:endParaRPr sz="2000" dirty="0">
              <a:latin typeface="Calibri"/>
              <a:cs typeface="Calibri"/>
            </a:endParaRPr>
          </a:p>
          <a:p>
            <a:pPr marL="903605" lvl="2" indent="-227965">
              <a:lnSpc>
                <a:spcPct val="100000"/>
              </a:lnSpc>
              <a:spcBef>
                <a:spcPts val="480"/>
              </a:spcBef>
              <a:buClr>
                <a:srgbClr val="D2CA6C"/>
              </a:buClr>
              <a:buFont typeface="Arial"/>
              <a:buChar char="•"/>
              <a:tabLst>
                <a:tab pos="90360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should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private</a:t>
            </a:r>
            <a:endParaRPr sz="20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985"/>
              </a:spcBef>
              <a:buClr>
                <a:srgbClr val="D2CA6C"/>
              </a:buClr>
              <a:buFont typeface="Arial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309246" marR="354965" lvl="1">
              <a:lnSpc>
                <a:spcPct val="100000"/>
              </a:lnSpc>
              <a:buClr>
                <a:srgbClr val="9CBDBC"/>
              </a:buClr>
              <a:tabLst>
                <a:tab pos="537845" algn="l"/>
              </a:tabLst>
            </a:pP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2.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necessary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operation 	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(OPERATOR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DEFINITION):</a:t>
            </a:r>
            <a:endParaRPr lang="en-US" sz="24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6575" marR="354965" lvl="1" indent="-227329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auxiliary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(helper)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operations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contract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should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private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0"/>
            <a:ext cx="7049135" cy="747655"/>
          </a:xfrm>
          <a:prstGeom prst="rect">
            <a:avLst/>
          </a:prstGeom>
        </p:spPr>
        <p:txBody>
          <a:bodyPr vert="horz" wrap="square" lIns="0" tIns="405144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540"/>
              </a:spcBef>
            </a:pPr>
            <a:r>
              <a:rPr sz="2200" spc="-10" dirty="0"/>
              <a:t>Array</a:t>
            </a:r>
            <a:r>
              <a:rPr sz="2200" spc="-60" dirty="0"/>
              <a:t> </a:t>
            </a:r>
            <a:r>
              <a:rPr sz="2200" dirty="0"/>
              <a:t>as</a:t>
            </a:r>
            <a:r>
              <a:rPr sz="2200" spc="-50" dirty="0"/>
              <a:t> </a:t>
            </a:r>
            <a:r>
              <a:rPr sz="2200" spc="-20" dirty="0"/>
              <a:t>ADT:</a:t>
            </a:r>
            <a:endParaRPr sz="2200" dirty="0"/>
          </a:p>
        </p:txBody>
      </p:sp>
      <p:sp>
        <p:nvSpPr>
          <p:cNvPr id="4" name="object 4"/>
          <p:cNvSpPr txBox="1"/>
          <p:nvPr/>
        </p:nvSpPr>
        <p:spPr>
          <a:xfrm>
            <a:off x="8694978" y="3126333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793" y="415175"/>
                </a:moveTo>
                <a:lnTo>
                  <a:pt x="70916" y="415175"/>
                </a:lnTo>
                <a:lnTo>
                  <a:pt x="67563" y="414921"/>
                </a:lnTo>
                <a:lnTo>
                  <a:pt x="27317" y="398310"/>
                </a:lnTo>
                <a:lnTo>
                  <a:pt x="3974" y="365480"/>
                </a:lnTo>
                <a:lnTo>
                  <a:pt x="0" y="348576"/>
                </a:lnTo>
                <a:lnTo>
                  <a:pt x="6" y="66713"/>
                </a:lnTo>
                <a:lnTo>
                  <a:pt x="304" y="64312"/>
                </a:lnTo>
                <a:lnTo>
                  <a:pt x="774" y="61658"/>
                </a:lnTo>
                <a:lnTo>
                  <a:pt x="854" y="61201"/>
                </a:lnTo>
                <a:lnTo>
                  <a:pt x="21361" y="22390"/>
                </a:lnTo>
                <a:lnTo>
                  <a:pt x="55930" y="2438"/>
                </a:lnTo>
                <a:lnTo>
                  <a:pt x="72354" y="0"/>
                </a:lnTo>
                <a:lnTo>
                  <a:pt x="74790" y="0"/>
                </a:lnTo>
                <a:lnTo>
                  <a:pt x="74904" y="4508"/>
                </a:lnTo>
                <a:lnTo>
                  <a:pt x="75027" y="9359"/>
                </a:lnTo>
                <a:lnTo>
                  <a:pt x="75123" y="13169"/>
                </a:lnTo>
                <a:lnTo>
                  <a:pt x="75234" y="17551"/>
                </a:lnTo>
                <a:lnTo>
                  <a:pt x="75272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81" y="19316"/>
                </a:lnTo>
                <a:lnTo>
                  <a:pt x="66779" y="19659"/>
                </a:lnTo>
                <a:lnTo>
                  <a:pt x="66649" y="19659"/>
                </a:lnTo>
                <a:lnTo>
                  <a:pt x="48585" y="25641"/>
                </a:lnTo>
                <a:lnTo>
                  <a:pt x="48129" y="25838"/>
                </a:lnTo>
                <a:lnTo>
                  <a:pt x="47688" y="26073"/>
                </a:lnTo>
                <a:lnTo>
                  <a:pt x="46007" y="27152"/>
                </a:lnTo>
                <a:lnTo>
                  <a:pt x="43891" y="28435"/>
                </a:lnTo>
                <a:lnTo>
                  <a:pt x="43448" y="28679"/>
                </a:lnTo>
                <a:lnTo>
                  <a:pt x="43052" y="28943"/>
                </a:lnTo>
                <a:lnTo>
                  <a:pt x="39516" y="31648"/>
                </a:lnTo>
                <a:lnTo>
                  <a:pt x="39018" y="31995"/>
                </a:lnTo>
                <a:lnTo>
                  <a:pt x="38734" y="32232"/>
                </a:lnTo>
                <a:lnTo>
                  <a:pt x="38010" y="32943"/>
                </a:lnTo>
                <a:lnTo>
                  <a:pt x="35458" y="35267"/>
                </a:lnTo>
                <a:lnTo>
                  <a:pt x="34994" y="35663"/>
                </a:lnTo>
                <a:lnTo>
                  <a:pt x="34747" y="35915"/>
                </a:lnTo>
                <a:lnTo>
                  <a:pt x="31137" y="39954"/>
                </a:lnTo>
                <a:lnTo>
                  <a:pt x="28469" y="43586"/>
                </a:lnTo>
                <a:lnTo>
                  <a:pt x="28122" y="44017"/>
                </a:lnTo>
                <a:lnTo>
                  <a:pt x="27901" y="44348"/>
                </a:lnTo>
                <a:lnTo>
                  <a:pt x="27116" y="45719"/>
                </a:lnTo>
                <a:lnTo>
                  <a:pt x="25600" y="48221"/>
                </a:lnTo>
                <a:lnTo>
                  <a:pt x="25339" y="48610"/>
                </a:lnTo>
                <a:lnTo>
                  <a:pt x="25107" y="49034"/>
                </a:lnTo>
                <a:lnTo>
                  <a:pt x="24786" y="49809"/>
                </a:lnTo>
                <a:lnTo>
                  <a:pt x="22770" y="53987"/>
                </a:lnTo>
                <a:lnTo>
                  <a:pt x="21869" y="56349"/>
                </a:lnTo>
                <a:lnTo>
                  <a:pt x="20992" y="58978"/>
                </a:lnTo>
                <a:lnTo>
                  <a:pt x="20243" y="61658"/>
                </a:lnTo>
                <a:lnTo>
                  <a:pt x="19729" y="63931"/>
                </a:lnTo>
                <a:lnTo>
                  <a:pt x="19638" y="64312"/>
                </a:lnTo>
                <a:lnTo>
                  <a:pt x="19221" y="66713"/>
                </a:lnTo>
                <a:lnTo>
                  <a:pt x="19138" y="67182"/>
                </a:lnTo>
                <a:lnTo>
                  <a:pt x="18844" y="69532"/>
                </a:lnTo>
                <a:lnTo>
                  <a:pt x="18833" y="345757"/>
                </a:lnTo>
                <a:lnTo>
                  <a:pt x="19087" y="347675"/>
                </a:lnTo>
                <a:lnTo>
                  <a:pt x="19202" y="348576"/>
                </a:lnTo>
                <a:lnTo>
                  <a:pt x="19627" y="350888"/>
                </a:lnTo>
                <a:lnTo>
                  <a:pt x="19710" y="351358"/>
                </a:lnTo>
                <a:lnTo>
                  <a:pt x="20252" y="353631"/>
                </a:lnTo>
                <a:lnTo>
                  <a:pt x="20357" y="354088"/>
                </a:lnTo>
                <a:lnTo>
                  <a:pt x="21006" y="356311"/>
                </a:lnTo>
                <a:lnTo>
                  <a:pt x="21132" y="356755"/>
                </a:lnTo>
                <a:lnTo>
                  <a:pt x="22039" y="359371"/>
                </a:lnTo>
                <a:lnTo>
                  <a:pt x="23050" y="361937"/>
                </a:lnTo>
                <a:lnTo>
                  <a:pt x="25160" y="366255"/>
                </a:lnTo>
                <a:lnTo>
                  <a:pt x="25339" y="366679"/>
                </a:lnTo>
                <a:lnTo>
                  <a:pt x="25552" y="367068"/>
                </a:lnTo>
                <a:lnTo>
                  <a:pt x="26724" y="368922"/>
                </a:lnTo>
                <a:lnTo>
                  <a:pt x="27947" y="370941"/>
                </a:lnTo>
                <a:lnTo>
                  <a:pt x="28119" y="371268"/>
                </a:lnTo>
                <a:lnTo>
                  <a:pt x="28409" y="371703"/>
                </a:lnTo>
                <a:lnTo>
                  <a:pt x="31176" y="375323"/>
                </a:lnTo>
                <a:lnTo>
                  <a:pt x="31379" y="375630"/>
                </a:lnTo>
                <a:lnTo>
                  <a:pt x="31699" y="376021"/>
                </a:lnTo>
                <a:lnTo>
                  <a:pt x="34805" y="379374"/>
                </a:lnTo>
                <a:lnTo>
                  <a:pt x="35054" y="379681"/>
                </a:lnTo>
                <a:lnTo>
                  <a:pt x="35382" y="380009"/>
                </a:lnTo>
                <a:lnTo>
                  <a:pt x="37187" y="381596"/>
                </a:lnTo>
                <a:lnTo>
                  <a:pt x="38791" y="383057"/>
                </a:lnTo>
                <a:lnTo>
                  <a:pt x="39018" y="383294"/>
                </a:lnTo>
                <a:lnTo>
                  <a:pt x="39433" y="383641"/>
                </a:lnTo>
                <a:lnTo>
                  <a:pt x="43135" y="386346"/>
                </a:lnTo>
                <a:lnTo>
                  <a:pt x="43448" y="386610"/>
                </a:lnTo>
                <a:lnTo>
                  <a:pt x="43814" y="386854"/>
                </a:lnTo>
                <a:lnTo>
                  <a:pt x="44854" y="387438"/>
                </a:lnTo>
                <a:lnTo>
                  <a:pt x="47788" y="389216"/>
                </a:lnTo>
                <a:lnTo>
                  <a:pt x="72029" y="396151"/>
                </a:lnTo>
                <a:lnTo>
                  <a:pt x="75275" y="396151"/>
                </a:lnTo>
                <a:lnTo>
                  <a:pt x="75220" y="398310"/>
                </a:lnTo>
                <a:lnTo>
                  <a:pt x="75110" y="402628"/>
                </a:lnTo>
                <a:lnTo>
                  <a:pt x="75016" y="406374"/>
                </a:lnTo>
                <a:lnTo>
                  <a:pt x="74908" y="410616"/>
                </a:lnTo>
                <a:lnTo>
                  <a:pt x="74793" y="415175"/>
                </a:lnTo>
                <a:close/>
              </a:path>
              <a:path w="567054" h="415289">
                <a:moveTo>
                  <a:pt x="495718" y="415175"/>
                </a:moveTo>
                <a:lnTo>
                  <a:pt x="491829" y="415175"/>
                </a:lnTo>
                <a:lnTo>
                  <a:pt x="491718" y="410781"/>
                </a:lnTo>
                <a:lnTo>
                  <a:pt x="491606" y="406374"/>
                </a:lnTo>
                <a:lnTo>
                  <a:pt x="491511" y="402628"/>
                </a:lnTo>
                <a:lnTo>
                  <a:pt x="491402" y="398310"/>
                </a:lnTo>
                <a:lnTo>
                  <a:pt x="491347" y="396151"/>
                </a:lnTo>
                <a:lnTo>
                  <a:pt x="494606" y="396151"/>
                </a:lnTo>
                <a:lnTo>
                  <a:pt x="518834" y="389216"/>
                </a:lnTo>
                <a:lnTo>
                  <a:pt x="521767" y="387438"/>
                </a:lnTo>
                <a:lnTo>
                  <a:pt x="522820" y="386854"/>
                </a:lnTo>
                <a:lnTo>
                  <a:pt x="523240" y="386569"/>
                </a:lnTo>
                <a:lnTo>
                  <a:pt x="523500" y="386346"/>
                </a:lnTo>
                <a:lnTo>
                  <a:pt x="527202" y="383641"/>
                </a:lnTo>
                <a:lnTo>
                  <a:pt x="527616" y="383294"/>
                </a:lnTo>
                <a:lnTo>
                  <a:pt x="527843" y="383057"/>
                </a:lnTo>
                <a:lnTo>
                  <a:pt x="529447" y="381596"/>
                </a:lnTo>
                <a:lnTo>
                  <a:pt x="531240" y="380009"/>
                </a:lnTo>
                <a:lnTo>
                  <a:pt x="531510" y="379744"/>
                </a:lnTo>
                <a:lnTo>
                  <a:pt x="531819" y="379374"/>
                </a:lnTo>
                <a:lnTo>
                  <a:pt x="534923" y="376021"/>
                </a:lnTo>
                <a:lnTo>
                  <a:pt x="535193" y="375698"/>
                </a:lnTo>
                <a:lnTo>
                  <a:pt x="535447" y="375323"/>
                </a:lnTo>
                <a:lnTo>
                  <a:pt x="538213" y="371703"/>
                </a:lnTo>
                <a:lnTo>
                  <a:pt x="538458" y="371344"/>
                </a:lnTo>
                <a:lnTo>
                  <a:pt x="538676" y="370941"/>
                </a:lnTo>
                <a:lnTo>
                  <a:pt x="539905" y="368922"/>
                </a:lnTo>
                <a:lnTo>
                  <a:pt x="541083" y="367068"/>
                </a:lnTo>
                <a:lnTo>
                  <a:pt x="541300" y="366671"/>
                </a:lnTo>
                <a:lnTo>
                  <a:pt x="541475" y="366255"/>
                </a:lnTo>
                <a:lnTo>
                  <a:pt x="543325" y="362419"/>
                </a:lnTo>
                <a:lnTo>
                  <a:pt x="547801" y="345757"/>
                </a:lnTo>
                <a:lnTo>
                  <a:pt x="547778" y="69532"/>
                </a:lnTo>
                <a:lnTo>
                  <a:pt x="541849" y="49809"/>
                </a:lnTo>
                <a:lnTo>
                  <a:pt x="541527" y="49034"/>
                </a:lnTo>
                <a:lnTo>
                  <a:pt x="541300" y="48618"/>
                </a:lnTo>
                <a:lnTo>
                  <a:pt x="541033" y="48221"/>
                </a:lnTo>
                <a:lnTo>
                  <a:pt x="539511" y="45719"/>
                </a:lnTo>
                <a:lnTo>
                  <a:pt x="538733" y="44348"/>
                </a:lnTo>
                <a:lnTo>
                  <a:pt x="538454" y="43939"/>
                </a:lnTo>
                <a:lnTo>
                  <a:pt x="538163" y="43586"/>
                </a:lnTo>
                <a:lnTo>
                  <a:pt x="535497" y="39954"/>
                </a:lnTo>
                <a:lnTo>
                  <a:pt x="531888" y="35915"/>
                </a:lnTo>
                <a:lnTo>
                  <a:pt x="531575" y="35602"/>
                </a:lnTo>
                <a:lnTo>
                  <a:pt x="531177" y="35267"/>
                </a:lnTo>
                <a:lnTo>
                  <a:pt x="528624" y="32943"/>
                </a:lnTo>
                <a:lnTo>
                  <a:pt x="527900" y="32232"/>
                </a:lnTo>
                <a:lnTo>
                  <a:pt x="527616" y="31995"/>
                </a:lnTo>
                <a:lnTo>
                  <a:pt x="527119" y="31648"/>
                </a:lnTo>
                <a:lnTo>
                  <a:pt x="523570" y="28943"/>
                </a:lnTo>
                <a:lnTo>
                  <a:pt x="523240" y="28720"/>
                </a:lnTo>
                <a:lnTo>
                  <a:pt x="522731" y="28435"/>
                </a:lnTo>
                <a:lnTo>
                  <a:pt x="520615" y="27152"/>
                </a:lnTo>
                <a:lnTo>
                  <a:pt x="518934" y="26073"/>
                </a:lnTo>
                <a:lnTo>
                  <a:pt x="518488" y="25835"/>
                </a:lnTo>
                <a:lnTo>
                  <a:pt x="518039" y="25641"/>
                </a:lnTo>
                <a:lnTo>
                  <a:pt x="513803" y="23571"/>
                </a:lnTo>
                <a:lnTo>
                  <a:pt x="497141" y="19316"/>
                </a:lnTo>
                <a:lnTo>
                  <a:pt x="496953" y="19316"/>
                </a:lnTo>
                <a:lnTo>
                  <a:pt x="493432" y="19050"/>
                </a:lnTo>
                <a:lnTo>
                  <a:pt x="491350" y="19050"/>
                </a:lnTo>
                <a:lnTo>
                  <a:pt x="491388" y="17551"/>
                </a:lnTo>
                <a:lnTo>
                  <a:pt x="491499" y="13169"/>
                </a:lnTo>
                <a:lnTo>
                  <a:pt x="491595" y="9359"/>
                </a:lnTo>
                <a:lnTo>
                  <a:pt x="491718" y="4508"/>
                </a:lnTo>
                <a:lnTo>
                  <a:pt x="491832" y="0"/>
                </a:lnTo>
                <a:lnTo>
                  <a:pt x="494210" y="0"/>
                </a:lnTo>
                <a:lnTo>
                  <a:pt x="533463" y="12661"/>
                </a:lnTo>
                <a:lnTo>
                  <a:pt x="561022" y="45719"/>
                </a:lnTo>
                <a:lnTo>
                  <a:pt x="564561" y="55918"/>
                </a:lnTo>
                <a:lnTo>
                  <a:pt x="564685" y="56349"/>
                </a:lnTo>
                <a:lnTo>
                  <a:pt x="565568" y="60109"/>
                </a:lnTo>
                <a:lnTo>
                  <a:pt x="565670" y="60578"/>
                </a:lnTo>
                <a:lnTo>
                  <a:pt x="566254" y="63830"/>
                </a:lnTo>
                <a:lnTo>
                  <a:pt x="566622" y="66713"/>
                </a:lnTo>
                <a:lnTo>
                  <a:pt x="566616" y="348576"/>
                </a:lnTo>
                <a:lnTo>
                  <a:pt x="550176" y="387438"/>
                </a:lnTo>
                <a:lnTo>
                  <a:pt x="517359" y="410781"/>
                </a:lnTo>
                <a:lnTo>
                  <a:pt x="503326" y="414375"/>
                </a:lnTo>
                <a:lnTo>
                  <a:pt x="503459" y="414375"/>
                </a:lnTo>
                <a:lnTo>
                  <a:pt x="499541" y="414870"/>
                </a:lnTo>
                <a:lnTo>
                  <a:pt x="499742" y="414870"/>
                </a:lnTo>
                <a:lnTo>
                  <a:pt x="495718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CAFFE-8F03-02BB-39F7-7691B0434835}"/>
              </a:ext>
            </a:extLst>
          </p:cNvPr>
          <p:cNvSpPr txBox="1"/>
          <p:nvPr/>
        </p:nvSpPr>
        <p:spPr>
          <a:xfrm>
            <a:off x="457200" y="838200"/>
            <a:ext cx="69342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//value </a:t>
            </a:r>
            <a:r>
              <a:rPr lang="en-US" sz="1600" dirty="0" err="1"/>
              <a:t>defination</a:t>
            </a:r>
            <a:endParaRPr lang="en-US" sz="1600" dirty="0"/>
          </a:p>
          <a:p>
            <a:r>
              <a:rPr lang="en-US" sz="1600" b="1" dirty="0"/>
              <a:t>abstract typedef &lt;</a:t>
            </a:r>
            <a:r>
              <a:rPr lang="en-US" sz="1600" b="1" dirty="0" err="1"/>
              <a:t>element_type</a:t>
            </a:r>
            <a:r>
              <a:rPr lang="en-US" sz="1600" b="1" dirty="0"/>
              <a:t>, </a:t>
            </a:r>
            <a:r>
              <a:rPr lang="en-US" sz="1600" b="1" dirty="0" err="1"/>
              <a:t>index_type</a:t>
            </a:r>
            <a:r>
              <a:rPr lang="en-US" sz="1600" b="1" dirty="0"/>
              <a:t>&gt; Array</a:t>
            </a:r>
          </a:p>
          <a:p>
            <a:r>
              <a:rPr lang="en-US" sz="1600" dirty="0" err="1"/>
              <a:t>element_type</a:t>
            </a:r>
            <a:r>
              <a:rPr lang="en-US" sz="1600" dirty="0"/>
              <a:t> A[</a:t>
            </a:r>
            <a:r>
              <a:rPr lang="en-US" sz="1600" dirty="0" err="1"/>
              <a:t>max_size</a:t>
            </a:r>
            <a:r>
              <a:rPr lang="en-US" sz="1600" dirty="0"/>
              <a:t>]</a:t>
            </a:r>
          </a:p>
          <a:p>
            <a:r>
              <a:rPr lang="en-US" sz="1600" dirty="0" err="1"/>
              <a:t>index_type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endParaRPr lang="en-US" sz="1600" dirty="0"/>
          </a:p>
          <a:p>
            <a:r>
              <a:rPr lang="en-US" sz="1600" dirty="0" err="1"/>
              <a:t>index_type</a:t>
            </a:r>
            <a:r>
              <a:rPr lang="en-US" sz="1600" dirty="0"/>
              <a:t> = integer</a:t>
            </a:r>
          </a:p>
          <a:p>
            <a:endParaRPr lang="en-US" sz="1600" dirty="0"/>
          </a:p>
          <a:p>
            <a:r>
              <a:rPr lang="en-US" sz="1600" dirty="0"/>
              <a:t>//operator </a:t>
            </a:r>
            <a:r>
              <a:rPr lang="en-US" sz="1600" dirty="0" err="1"/>
              <a:t>defination</a:t>
            </a:r>
            <a:endParaRPr lang="en-US" sz="1600" dirty="0"/>
          </a:p>
          <a:p>
            <a:r>
              <a:rPr lang="en-US" sz="1600" b="1" dirty="0"/>
              <a:t>abstract &lt;</a:t>
            </a:r>
            <a:r>
              <a:rPr lang="en-US" sz="1600" b="1" dirty="0" err="1"/>
              <a:t>element_type</a:t>
            </a:r>
            <a:r>
              <a:rPr lang="en-US" sz="1600" b="1" dirty="0"/>
              <a:t>&gt; Extract(A, </a:t>
            </a:r>
            <a:r>
              <a:rPr lang="en-US" sz="1600" b="1" dirty="0" err="1"/>
              <a:t>i</a:t>
            </a:r>
            <a:r>
              <a:rPr lang="en-US" sz="1600" b="1" dirty="0"/>
              <a:t>)</a:t>
            </a:r>
          </a:p>
          <a:p>
            <a:r>
              <a:rPr lang="en-US" sz="1600" dirty="0"/>
              <a:t>    Array A</a:t>
            </a:r>
          </a:p>
          <a:p>
            <a:r>
              <a:rPr lang="en-US" sz="1600" dirty="0"/>
              <a:t>    integer </a:t>
            </a:r>
            <a:r>
              <a:rPr lang="en-US" sz="1600" dirty="0" err="1"/>
              <a:t>i</a:t>
            </a:r>
            <a:endParaRPr lang="en-US" sz="1600" dirty="0"/>
          </a:p>
          <a:p>
            <a:r>
              <a:rPr lang="en-US" sz="1600" dirty="0"/>
              <a:t>    //pre condition</a:t>
            </a:r>
          </a:p>
          <a:p>
            <a:r>
              <a:rPr lang="en-US" sz="1600" dirty="0"/>
              <a:t>    0 &lt;=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max_size</a:t>
            </a:r>
            <a:endParaRPr lang="en-US" sz="1600" dirty="0"/>
          </a:p>
          <a:p>
            <a:r>
              <a:rPr lang="en-US" sz="1600" dirty="0"/>
              <a:t>    //post Condition</a:t>
            </a:r>
          </a:p>
          <a:p>
            <a:r>
              <a:rPr lang="en-US" sz="1600" dirty="0"/>
              <a:t>    Extract = A[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b="1" dirty="0"/>
              <a:t>abstract &lt;</a:t>
            </a:r>
            <a:r>
              <a:rPr lang="en-US" sz="1600" b="1" dirty="0" err="1"/>
              <a:t>element_type</a:t>
            </a:r>
            <a:r>
              <a:rPr lang="en-US" sz="1600" b="1" dirty="0"/>
              <a:t>&gt; Store(A, </a:t>
            </a:r>
            <a:r>
              <a:rPr lang="en-US" sz="1600" b="1" dirty="0" err="1"/>
              <a:t>i</a:t>
            </a:r>
            <a:r>
              <a:rPr lang="en-US" sz="1600" b="1" dirty="0"/>
              <a:t>, value)</a:t>
            </a:r>
          </a:p>
          <a:p>
            <a:r>
              <a:rPr lang="en-US" sz="1600" dirty="0"/>
              <a:t>    Array A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index_type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element_type</a:t>
            </a:r>
            <a:r>
              <a:rPr lang="en-US" sz="1600" dirty="0"/>
              <a:t> value</a:t>
            </a:r>
          </a:p>
          <a:p>
            <a:r>
              <a:rPr lang="en-US" sz="1600" dirty="0"/>
              <a:t>    //pre condition</a:t>
            </a:r>
          </a:p>
          <a:p>
            <a:r>
              <a:rPr lang="en-US" sz="1600" dirty="0"/>
              <a:t>    0 &lt;=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max_size</a:t>
            </a:r>
            <a:endParaRPr lang="en-US" sz="1600" dirty="0"/>
          </a:p>
          <a:p>
            <a:r>
              <a:rPr lang="en-US" sz="1600" dirty="0"/>
              <a:t>    //post condition</a:t>
            </a:r>
          </a:p>
          <a:p>
            <a:r>
              <a:rPr lang="en-US" sz="1600" dirty="0"/>
              <a:t>    A[</a:t>
            </a:r>
            <a:r>
              <a:rPr lang="en-US" sz="1600" dirty="0" err="1"/>
              <a:t>i</a:t>
            </a:r>
            <a:r>
              <a:rPr lang="en-US" sz="1600" dirty="0"/>
              <a:t>] = 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47967"/>
            <a:ext cx="614426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Abstract</a:t>
            </a:r>
            <a:r>
              <a:rPr spc="-170" dirty="0"/>
              <a:t> </a:t>
            </a:r>
            <a:r>
              <a:rPr spc="-100" dirty="0"/>
              <a:t>Data</a:t>
            </a:r>
            <a:r>
              <a:rPr spc="-170" dirty="0"/>
              <a:t> </a:t>
            </a:r>
            <a:r>
              <a:rPr spc="-130" dirty="0"/>
              <a:t>Type</a:t>
            </a:r>
            <a:r>
              <a:rPr spc="-160" dirty="0"/>
              <a:t> </a:t>
            </a:r>
            <a:r>
              <a:rPr spc="-50" dirty="0"/>
              <a:t>(ADT)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" y="1184147"/>
            <a:ext cx="8420100" cy="5399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2266</Words>
  <Application>Microsoft Office PowerPoint</Application>
  <PresentationFormat>On-screen Show (4:3)</PresentationFormat>
  <Paragraphs>285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MS UI Gothic</vt:lpstr>
      <vt:lpstr>Aptos</vt:lpstr>
      <vt:lpstr>Arial</vt:lpstr>
      <vt:lpstr>Calibri</vt:lpstr>
      <vt:lpstr>Cambria</vt:lpstr>
      <vt:lpstr>Consolas</vt:lpstr>
      <vt:lpstr>Constantia</vt:lpstr>
      <vt:lpstr>Lucida Sans Unicode</vt:lpstr>
      <vt:lpstr>Symbol</vt:lpstr>
      <vt:lpstr>Times New Roman</vt:lpstr>
      <vt:lpstr>Office Theme</vt:lpstr>
      <vt:lpstr>Data Structure</vt:lpstr>
      <vt:lpstr>Types of Data Structure</vt:lpstr>
      <vt:lpstr>PowerPoint Presentation</vt:lpstr>
      <vt:lpstr>Types of Data Structure</vt:lpstr>
      <vt:lpstr>Operations on Data Structures</vt:lpstr>
      <vt:lpstr>Abstract Data Type (ADT)</vt:lpstr>
      <vt:lpstr>Abstract Data Type (ADT)</vt:lpstr>
      <vt:lpstr>PowerPoint Presentation</vt:lpstr>
      <vt:lpstr>Abstract Data Type (ADT)</vt:lpstr>
      <vt:lpstr>Algorithm</vt:lpstr>
      <vt:lpstr>Algorithm design techniques</vt:lpstr>
      <vt:lpstr>Algorithm design techniques</vt:lpstr>
      <vt:lpstr>Algorithm design techniques</vt:lpstr>
      <vt:lpstr>Algorithm design techniques</vt:lpstr>
      <vt:lpstr>Algorithm design techniques</vt:lpstr>
      <vt:lpstr>Algorithm design techniques</vt:lpstr>
      <vt:lpstr>Analysis of algorithm</vt:lpstr>
      <vt:lpstr>Time complexity</vt:lpstr>
      <vt:lpstr>Time-space trade-off</vt:lpstr>
      <vt:lpstr>Asymptotic Analysis</vt:lpstr>
      <vt:lpstr>Big –O notation</vt:lpstr>
      <vt:lpstr>Show that 4n2 = O(n3).</vt:lpstr>
      <vt:lpstr>Ω notation</vt:lpstr>
      <vt:lpstr>Ω notation</vt:lpstr>
      <vt:lpstr>Prove that : n³ + 4n² = Ω(n²)</vt:lpstr>
      <vt:lpstr>Ө notation</vt:lpstr>
      <vt:lpstr>Arithmetic of Big-O, Ω , and  notations</vt:lpstr>
      <vt:lpstr>Relation between Ө, O and 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cp:lastModifiedBy>Bhim Prasad Upadhaya</cp:lastModifiedBy>
  <cp:revision>11</cp:revision>
  <dcterms:created xsi:type="dcterms:W3CDTF">2025-09-03T10:28:48Z</dcterms:created>
  <dcterms:modified xsi:type="dcterms:W3CDTF">2025-09-04T06:20:57Z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2025-05-24T00:00:00Z</vt:filetime>
  </property>
  <property fmtid="{D5CDD505-2E9C-101B-9397-08002B2CF9AE}" pid="3" name="Creator">
    <vt:lpwstr>WPS Slides</vt:lpwstr>
  </property>
  <property fmtid="{D5CDD505-2E9C-101B-9397-08002B2CF9AE}" pid="4" name="LastSaved">
    <vt:filetime>2025-09-03T00:00:00Z</vt:filetime>
  </property>
  <property fmtid="{D5CDD505-2E9C-101B-9397-08002B2CF9AE}" pid="5" name="SourceModified">
    <vt:lpwstr>D:20250524140157+05'45'</vt:lpwstr>
  </property>
</Properties>
</file>